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Default Extension="jpeg" ContentType="image/jpeg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08.xml" ContentType="application/vnd.openxmlformats-officedocument.presentationml.tags+xml"/>
  <Override PartName="/ppt/tags/tag117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Artworks\Corporate ID\PPT template\2011\image\PPT_BckgA_grp.gif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3284984"/>
            <a:ext cx="7772400" cy="720080"/>
          </a:xfrm>
        </p:spPr>
        <p:txBody>
          <a:bodyPr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ms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1600" y="4149080"/>
            <a:ext cx="6400800" cy="72008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s-MY"/>
          </a:p>
        </p:txBody>
      </p:sp>
      <p:cxnSp>
        <p:nvCxnSpPr>
          <p:cNvPr id="9" name="Straight Connector 8"/>
          <p:cNvCxnSpPr/>
          <p:nvPr userDrawn="1">
            <p:custDataLst>
              <p:tags r:id="rId4"/>
            </p:custDataLst>
          </p:nvPr>
        </p:nvCxnSpPr>
        <p:spPr>
          <a:xfrm>
            <a:off x="1692275" y="3078163"/>
            <a:ext cx="5759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A577B-EE48-498C-9669-C456E37B9786}" type="datetimeFigureOut">
              <a:rPr lang="ms-MY" smtClean="0"/>
              <a:pPr/>
              <a:t>21/04/2011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39D92-2477-4F34-9A55-26F01987F460}" type="slidenum">
              <a:rPr lang="ms-MY" smtClean="0"/>
              <a:pPr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A577B-EE48-498C-9669-C456E37B9786}" type="datetimeFigureOut">
              <a:rPr lang="ms-MY" smtClean="0"/>
              <a:pPr/>
              <a:t>21/04/2011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39D92-2477-4F34-9A55-26F01987F460}" type="slidenum">
              <a:rPr lang="ms-MY" smtClean="0"/>
              <a:pPr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A577B-EE48-498C-9669-C456E37B9786}" type="datetimeFigureOut">
              <a:rPr lang="ms-MY" smtClean="0"/>
              <a:pPr/>
              <a:t>21/04/2011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39D92-2477-4F34-9A55-26F01987F460}" type="slidenum">
              <a:rPr lang="ms-MY" smtClean="0"/>
              <a:pPr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A577B-EE48-498C-9669-C456E37B9786}" type="datetimeFigureOut">
              <a:rPr lang="ms-MY" smtClean="0"/>
              <a:pPr/>
              <a:t>21/04/2011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39D92-2477-4F34-9A55-26F01987F460}" type="slidenum">
              <a:rPr lang="ms-MY" smtClean="0"/>
              <a:pPr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A577B-EE48-498C-9669-C456E37B9786}" type="datetimeFigureOut">
              <a:rPr lang="ms-MY" smtClean="0"/>
              <a:pPr/>
              <a:t>21/04/2011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39D92-2477-4F34-9A55-26F01987F460}" type="slidenum">
              <a:rPr lang="ms-MY" smtClean="0"/>
              <a:pPr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A577B-EE48-498C-9669-C456E37B9786}" type="datetimeFigureOut">
              <a:rPr lang="ms-MY" smtClean="0"/>
              <a:pPr/>
              <a:t>21/04/2011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39D92-2477-4F34-9A55-26F01987F460}" type="slidenum">
              <a:rPr lang="ms-MY" smtClean="0"/>
              <a:pPr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A577B-EE48-498C-9669-C456E37B9786}" type="datetimeFigureOut">
              <a:rPr lang="ms-MY" smtClean="0"/>
              <a:pPr/>
              <a:t>21/04/2011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39D92-2477-4F34-9A55-26F01987F460}" type="slidenum">
              <a:rPr lang="ms-MY" smtClean="0"/>
              <a:pPr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A577B-EE48-498C-9669-C456E37B9786}" type="datetimeFigureOut">
              <a:rPr lang="ms-MY" smtClean="0"/>
              <a:pPr/>
              <a:t>21/04/2011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39D92-2477-4F34-9A55-26F01987F460}" type="slidenum">
              <a:rPr lang="ms-MY" smtClean="0"/>
              <a:pPr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A577B-EE48-498C-9669-C456E37B9786}" type="datetimeFigureOut">
              <a:rPr lang="ms-MY" smtClean="0"/>
              <a:pPr/>
              <a:t>21/04/2011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39D92-2477-4F34-9A55-26F01987F460}" type="slidenum">
              <a:rPr lang="ms-MY" smtClean="0"/>
              <a:pPr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Z:\Artworks\Corporate ID\PPT template\2011\image\PPT_BckgB_grp.gif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ms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196753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ms-MY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hyperlink" Target="http://www.jroller.com/perryn/entry/given_when_then_and_how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hyperlink" Target="http://www.jroller.com/perryn/entry/given_when_then_and_how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hyperlink" Target="http://www.jroller.com/perryn/entry/given_when_then_and_how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ukes.info/" TargetMode="External"/><Relationship Id="rId13" Type="http://schemas.openxmlformats.org/officeDocument/2006/relationships/hyperlink" Target="http://www.meetup.com/Agile-Malaysia/" TargetMode="External"/><Relationship Id="rId3" Type="http://schemas.openxmlformats.org/officeDocument/2006/relationships/tags" Target="../tags/tag115.xml"/><Relationship Id="rId7" Type="http://schemas.openxmlformats.org/officeDocument/2006/relationships/hyperlink" Target="http://dannorth.net/introducing-bdd/" TargetMode="External"/><Relationship Id="rId12" Type="http://schemas.openxmlformats.org/officeDocument/2006/relationships/image" Target="../media/image6.jpe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11" Type="http://schemas.openxmlformats.org/officeDocument/2006/relationships/hyperlink" Target="http://www.pragprog.com/titles/achbd/the-rspec-book" TargetMode="External"/><Relationship Id="rId5" Type="http://schemas.openxmlformats.org/officeDocument/2006/relationships/tags" Target="../tags/tag117.xml"/><Relationship Id="rId15" Type="http://schemas.openxmlformats.org/officeDocument/2006/relationships/hyperlink" Target="http://www.twitter.com/iproperty_it" TargetMode="External"/><Relationship Id="rId10" Type="http://schemas.openxmlformats.org/officeDocument/2006/relationships/hyperlink" Target="http://www.specflow.org/" TargetMode="External"/><Relationship Id="rId4" Type="http://schemas.openxmlformats.org/officeDocument/2006/relationships/tags" Target="../tags/tag116.xml"/><Relationship Id="rId9" Type="http://schemas.openxmlformats.org/officeDocument/2006/relationships/hyperlink" Target="http://jbehave.org/" TargetMode="External"/><Relationship Id="rId14" Type="http://schemas.openxmlformats.org/officeDocument/2006/relationships/hyperlink" Target="http://www.twitter.com/andykel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hyperlink" Target="http://www.flickr.com/photos/litlnemo/4159389584/" TargetMode="Externa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image" Target="../media/image3.jpeg"/><Relationship Id="rId2" Type="http://schemas.openxmlformats.org/officeDocument/2006/relationships/tags" Target="../tags/tag6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hyperlink" Target="http://seleniumhq.org/" TargetMode="Externa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hyperlink" Target="https://github.com/jnicklas/capybara" TargetMode="External"/><Relationship Id="rId5" Type="http://schemas.openxmlformats.org/officeDocument/2006/relationships/hyperlink" Target="http://cukes.info/" TargetMode="Externa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ms-MY" dirty="0" smtClean="0"/>
              <a:t>Behaviour Driven Development</a:t>
            </a:r>
            <a:endParaRPr lang="ms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15616" y="4149080"/>
            <a:ext cx="7056784" cy="720080"/>
          </a:xfrm>
        </p:spPr>
        <p:txBody>
          <a:bodyPr>
            <a:normAutofit fontScale="92500"/>
          </a:bodyPr>
          <a:lstStyle/>
          <a:p>
            <a:r>
              <a:rPr lang="ms-MY" dirty="0" smtClean="0"/>
              <a:t>Or “how I learned to stop worrying and love the business”</a:t>
            </a:r>
            <a:endParaRPr lang="ms-MY" dirty="0"/>
          </a:p>
        </p:txBody>
      </p:sp>
      <p:sp>
        <p:nvSpPr>
          <p:cNvPr id="4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411560" y="5085184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ms-MY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Andy Kelk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ms-MY" dirty="0" smtClean="0">
                <a:solidFill>
                  <a:schemeClr val="tx1">
                    <a:tint val="75000"/>
                  </a:schemeClr>
                </a:solidFill>
              </a:rPr>
              <a:t>@andykelk   @iproperty_it</a:t>
            </a:r>
            <a:endParaRPr kumimoji="0" lang="ms-MY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in action: results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2008" y="1556792"/>
            <a:ext cx="8964488" cy="43204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$ cucumber features</a:t>
            </a:r>
          </a:p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Feature: Search results</a:t>
            </a:r>
          </a:p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  In order to find some listings</a:t>
            </a:r>
          </a:p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  As a consumer</a:t>
            </a:r>
          </a:p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  I want to do a search</a:t>
            </a:r>
          </a:p>
          <a:p>
            <a:pPr>
              <a:buNone/>
            </a:pPr>
            <a:endParaRPr lang="en-MY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  Scenario: Do a default search # features/search.feature:6</a:t>
            </a:r>
          </a:p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MY" sz="16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Given I am on the homepage</a:t>
            </a: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  # features/</a:t>
            </a:r>
            <a:r>
              <a:rPr lang="en-MY" sz="1600" dirty="0" err="1" smtClean="0">
                <a:latin typeface="Courier New" pitchFamily="49" charset="0"/>
                <a:cs typeface="Courier New" pitchFamily="49" charset="0"/>
              </a:rPr>
              <a:t>step_definitions</a:t>
            </a: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/steps.rb:4</a:t>
            </a:r>
          </a:p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MY" sz="16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When I click "Search"       </a:t>
            </a: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# features/</a:t>
            </a:r>
            <a:r>
              <a:rPr lang="en-MY" sz="1600" dirty="0" err="1" smtClean="0">
                <a:latin typeface="Courier New" pitchFamily="49" charset="0"/>
                <a:cs typeface="Courier New" pitchFamily="49" charset="0"/>
              </a:rPr>
              <a:t>step_definitions</a:t>
            </a: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/steps.rb:8</a:t>
            </a:r>
          </a:p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MY" sz="16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I will see 10 listings </a:t>
            </a: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# features/</a:t>
            </a:r>
            <a:r>
              <a:rPr lang="en-MY" sz="1600" dirty="0" err="1" smtClean="0">
                <a:latin typeface="Courier New" pitchFamily="49" charset="0"/>
                <a:cs typeface="Courier New" pitchFamily="49" charset="0"/>
              </a:rPr>
              <a:t>step_definitions</a:t>
            </a: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/steps.rb:12</a:t>
            </a:r>
          </a:p>
          <a:p>
            <a:pPr>
              <a:buNone/>
            </a:pPr>
            <a:endParaRPr lang="en-MY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1 scenario (1 passed)</a:t>
            </a:r>
          </a:p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3 steps (3 passed)</a:t>
            </a:r>
          </a:p>
          <a:p>
            <a:pPr>
              <a:buNone/>
            </a:pPr>
            <a:r>
              <a:rPr lang="en-MY" sz="1600" dirty="0" smtClean="0">
                <a:latin typeface="Courier New" pitchFamily="49" charset="0"/>
                <a:cs typeface="Courier New" pitchFamily="49" charset="0"/>
              </a:rPr>
              <a:t>0m35.449s</a:t>
            </a:r>
          </a:p>
          <a:p>
            <a:pPr>
              <a:buNone/>
            </a:pPr>
            <a:endParaRPr lang="en-MY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7200" y="1052737"/>
            <a:ext cx="821925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our tests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pass:</a:t>
            </a:r>
            <a:endParaRPr kumimoji="0" lang="en-MY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language: Given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The </a:t>
            </a:r>
            <a:r>
              <a:rPr lang="en-MY" b="1" dirty="0" smtClean="0"/>
              <a:t>given</a:t>
            </a:r>
            <a:r>
              <a:rPr lang="en-MY" dirty="0" smtClean="0"/>
              <a:t> clause sets up the initial state for the scenario we are testing. </a:t>
            </a:r>
          </a:p>
          <a:p>
            <a:pPr lvl="1"/>
            <a:r>
              <a:rPr lang="en-MY" dirty="0" smtClean="0"/>
              <a:t>As such, it may interact with the system</a:t>
            </a:r>
          </a:p>
          <a:p>
            <a:pPr lvl="1"/>
            <a:r>
              <a:rPr lang="en-MY" dirty="0" smtClean="0"/>
              <a:t>But should not perform interactions relevant to the scenario itself</a:t>
            </a:r>
          </a:p>
          <a:p>
            <a:pPr lvl="1"/>
            <a:r>
              <a:rPr lang="en-MY" dirty="0" smtClean="0"/>
              <a:t>Also it should be expressed as a pre-existing condition</a:t>
            </a:r>
          </a:p>
          <a:p>
            <a:pPr lvl="1"/>
            <a:r>
              <a:rPr lang="en-MY" dirty="0" smtClean="0"/>
              <a:t>But should not be expressed like an action</a:t>
            </a:r>
          </a:p>
          <a:p>
            <a:pPr>
              <a:buNone/>
            </a:pPr>
            <a:r>
              <a:rPr lang="en-MY" sz="3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MY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MY" b="1" dirty="0" smtClean="0">
                <a:latin typeface="Courier New" pitchFamily="49" charset="0"/>
                <a:cs typeface="Courier New" pitchFamily="49" charset="0"/>
              </a:rPr>
              <a:t>Given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a registered user 'bob'</a:t>
            </a:r>
            <a:endParaRPr lang="en-MY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347864" y="5805264"/>
            <a:ext cx="561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</a:t>
            </a:r>
            <a:r>
              <a:rPr lang="en-MY" sz="1400" i="1" dirty="0" smtClean="0">
                <a:hlinkClick r:id="rId6"/>
              </a:rPr>
              <a:t>http://www.jroller.com/perryn/entry/given_when_then_and_how</a:t>
            </a:r>
            <a:endParaRPr lang="en-MY" sz="1400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language: When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MY" dirty="0" smtClean="0"/>
              <a:t>The </a:t>
            </a:r>
            <a:r>
              <a:rPr lang="en-MY" b="1" dirty="0" smtClean="0"/>
              <a:t>when</a:t>
            </a:r>
            <a:r>
              <a:rPr lang="en-MY" dirty="0" smtClean="0"/>
              <a:t> clause describes the things that the user (or some other actor) does to the system.</a:t>
            </a:r>
          </a:p>
          <a:p>
            <a:pPr lvl="1"/>
            <a:r>
              <a:rPr lang="en-MY" dirty="0" smtClean="0"/>
              <a:t>As such, it should describe what the user does</a:t>
            </a:r>
          </a:p>
          <a:p>
            <a:pPr lvl="1"/>
            <a:r>
              <a:rPr lang="en-MY" dirty="0" smtClean="0"/>
              <a:t>But should not describe things that the system does</a:t>
            </a:r>
          </a:p>
          <a:p>
            <a:r>
              <a:rPr lang="en-MY" dirty="0" smtClean="0"/>
              <a:t>The </a:t>
            </a:r>
            <a:r>
              <a:rPr lang="en-MY" b="1" dirty="0" smtClean="0"/>
              <a:t>and</a:t>
            </a:r>
            <a:r>
              <a:rPr lang="en-MY" dirty="0" smtClean="0"/>
              <a:t> clause can be used as a synonym to avoid repeating </a:t>
            </a:r>
            <a:r>
              <a:rPr lang="en-MY" b="1" dirty="0" smtClean="0"/>
              <a:t>when</a:t>
            </a:r>
          </a:p>
          <a:p>
            <a:pPr>
              <a:buNone/>
            </a:pPr>
            <a:r>
              <a:rPr lang="en-MY" dirty="0" smtClean="0"/>
              <a:t/>
            </a:r>
            <a:br>
              <a:rPr lang="en-MY" dirty="0" smtClean="0"/>
            </a:br>
            <a:r>
              <a:rPr lang="en-MY" b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a user navigates to the Sign In page</a:t>
            </a:r>
            <a:br>
              <a:rPr lang="en-MY" dirty="0" smtClean="0">
                <a:latin typeface="Courier New" pitchFamily="49" charset="0"/>
                <a:cs typeface="Courier New" pitchFamily="49" charset="0"/>
              </a:rPr>
            </a:br>
            <a:r>
              <a:rPr lang="en-MY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the user signs in as 'bob'</a:t>
            </a:r>
            <a:endParaRPr lang="en-MY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347864" y="5805264"/>
            <a:ext cx="561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</a:t>
            </a:r>
            <a:r>
              <a:rPr lang="en-MY" sz="1400" i="1" dirty="0" smtClean="0">
                <a:hlinkClick r:id="rId6"/>
              </a:rPr>
              <a:t>http://www.jroller.com/perryn/entry/given_when_then_and_how</a:t>
            </a:r>
            <a:endParaRPr lang="en-MY" sz="1400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language: Then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The </a:t>
            </a:r>
            <a:r>
              <a:rPr lang="en-MY" b="1" dirty="0" smtClean="0"/>
              <a:t>then</a:t>
            </a:r>
            <a:r>
              <a:rPr lang="en-MY" dirty="0" smtClean="0"/>
              <a:t> clause describes the things that the system is expected to do. (in response to something done in a </a:t>
            </a:r>
            <a:r>
              <a:rPr lang="en-MY" b="1" dirty="0" smtClean="0"/>
              <a:t>when</a:t>
            </a:r>
            <a:r>
              <a:rPr lang="en-MY" dirty="0" smtClean="0"/>
              <a:t> clause)</a:t>
            </a:r>
          </a:p>
          <a:p>
            <a:pPr lvl="1"/>
            <a:r>
              <a:rPr lang="en-MY" dirty="0" smtClean="0"/>
              <a:t>As such, it should describe what the system should do</a:t>
            </a:r>
          </a:p>
          <a:p>
            <a:pPr lvl="1"/>
            <a:r>
              <a:rPr lang="en-MY" dirty="0" smtClean="0"/>
              <a:t>But should not describe things that the user does</a:t>
            </a:r>
            <a:br>
              <a:rPr lang="en-MY" dirty="0" smtClean="0"/>
            </a:br>
            <a:endParaRPr lang="en-MY" dirty="0" smtClean="0"/>
          </a:p>
          <a:p>
            <a:pPr>
              <a:buNone/>
            </a:pPr>
            <a:r>
              <a:rPr lang="en-MY" dirty="0" smtClean="0"/>
              <a:t/>
            </a:r>
            <a:br>
              <a:rPr lang="en-MY" dirty="0" smtClean="0"/>
            </a:br>
            <a:r>
              <a:rPr lang="en-MY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the profile page for 'bob' will be displayed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347864" y="5805264"/>
            <a:ext cx="561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</a:t>
            </a:r>
            <a:r>
              <a:rPr lang="en-MY" sz="1400" i="1" dirty="0" smtClean="0">
                <a:hlinkClick r:id="rId6"/>
              </a:rPr>
              <a:t>http://www.jroller.com/perryn/entry/given_when_then_and_how</a:t>
            </a:r>
            <a:endParaRPr lang="en-MY" sz="1400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MY" dirty="0" smtClean="0">
                <a:hlinkClick r:id="rId7"/>
              </a:rPr>
              <a:t>http://dannorth.net/introducing-bdd/</a:t>
            </a:r>
            <a:endParaRPr lang="en-MY" dirty="0" smtClean="0"/>
          </a:p>
          <a:p>
            <a:r>
              <a:rPr lang="en-MY" dirty="0" smtClean="0">
                <a:hlinkClick r:id="rId8"/>
              </a:rPr>
              <a:t>http://cukes.info/</a:t>
            </a:r>
            <a:r>
              <a:rPr lang="en-MY" dirty="0" smtClean="0"/>
              <a:t> - written in Ruby</a:t>
            </a:r>
          </a:p>
          <a:p>
            <a:r>
              <a:rPr lang="en-MY" dirty="0" smtClean="0">
                <a:hlinkClick r:id="rId9"/>
              </a:rPr>
              <a:t>http://jbehave.org/</a:t>
            </a:r>
            <a:r>
              <a:rPr lang="en-MY" dirty="0" smtClean="0"/>
              <a:t> - written in Java</a:t>
            </a:r>
          </a:p>
          <a:p>
            <a:r>
              <a:rPr lang="en-MY" dirty="0" smtClean="0">
                <a:hlinkClick r:id="rId10"/>
              </a:rPr>
              <a:t>http://www.specflow.org/</a:t>
            </a:r>
            <a:r>
              <a:rPr lang="en-MY" dirty="0" smtClean="0"/>
              <a:t> - written in </a:t>
            </a:r>
            <a:r>
              <a:rPr lang="en-MY" dirty="0" err="1" smtClean="0"/>
              <a:t>.Net</a:t>
            </a:r>
            <a:endParaRPr lang="en-MY" dirty="0" smtClean="0"/>
          </a:p>
          <a:p>
            <a:r>
              <a:rPr lang="en-MY" dirty="0" smtClean="0">
                <a:hlinkClick r:id="rId11"/>
              </a:rPr>
              <a:t>http://www.pragprog.com/titles/achbd/the-rspec-book</a:t>
            </a:r>
            <a:endParaRPr lang="en-MY" dirty="0"/>
          </a:p>
        </p:txBody>
      </p:sp>
      <p:pic>
        <p:nvPicPr>
          <p:cNvPr id="4" name="Picture 3" descr="achbd_xlargecover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660232" y="3861048"/>
            <a:ext cx="1608179" cy="1929814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539552" y="5229200"/>
            <a:ext cx="617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Agile Malaysia Group: </a:t>
            </a:r>
            <a:r>
              <a:rPr lang="en-MY" dirty="0" smtClean="0">
                <a:hlinkClick r:id="rId13"/>
              </a:rPr>
              <a:t>http://www.meetup.com/Agile-Malaysia/</a:t>
            </a:r>
            <a:endParaRPr lang="en-US" dirty="0" smtClean="0"/>
          </a:p>
          <a:p>
            <a:r>
              <a:rPr lang="en-US" dirty="0" smtClean="0"/>
              <a:t>Andy </a:t>
            </a:r>
            <a:r>
              <a:rPr lang="en-US" dirty="0" err="1" smtClean="0"/>
              <a:t>Kelk</a:t>
            </a:r>
            <a:r>
              <a:rPr lang="en-US" dirty="0" smtClean="0"/>
              <a:t>: </a:t>
            </a:r>
            <a:r>
              <a:rPr lang="en-US" dirty="0" smtClean="0"/>
              <a:t> </a:t>
            </a:r>
            <a:r>
              <a:rPr lang="en-US" dirty="0" smtClean="0">
                <a:hlinkClick r:id="rId14"/>
              </a:rPr>
              <a:t>@</a:t>
            </a:r>
            <a:r>
              <a:rPr lang="en-US" dirty="0" err="1" smtClean="0">
                <a:hlinkClick r:id="rId14"/>
              </a:rPr>
              <a:t>andykelk</a:t>
            </a:r>
            <a:r>
              <a:rPr lang="en-US" dirty="0" smtClean="0"/>
              <a:t>  </a:t>
            </a:r>
            <a:r>
              <a:rPr lang="en-US" dirty="0" smtClean="0">
                <a:hlinkClick r:id="rId15"/>
              </a:rPr>
              <a:t>@</a:t>
            </a:r>
            <a:r>
              <a:rPr lang="en-US" dirty="0" err="1" smtClean="0">
                <a:hlinkClick r:id="rId15"/>
              </a:rPr>
              <a:t>itproperty_it</a:t>
            </a:r>
            <a:endParaRPr lang="en-MY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All the Ds -&gt; TDD, DDD, BDD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052736"/>
            <a:ext cx="8229600" cy="5040560"/>
          </a:xfrm>
        </p:spPr>
        <p:txBody>
          <a:bodyPr/>
          <a:lstStyle/>
          <a:p>
            <a:r>
              <a:rPr lang="en-US" b="1" dirty="0" smtClean="0">
                <a:effectLst/>
              </a:rPr>
              <a:t>T</a:t>
            </a:r>
            <a:r>
              <a:rPr lang="en-US" dirty="0" smtClean="0">
                <a:effectLst/>
              </a:rPr>
              <a:t>est </a:t>
            </a:r>
            <a:r>
              <a:rPr lang="en-US" b="1" dirty="0" smtClean="0">
                <a:effectLst/>
              </a:rPr>
              <a:t>D</a:t>
            </a:r>
            <a:r>
              <a:rPr lang="en-US" dirty="0" smtClean="0">
                <a:effectLst/>
              </a:rPr>
              <a:t>riven </a:t>
            </a:r>
            <a:r>
              <a:rPr lang="en-US" b="1" dirty="0" smtClean="0">
                <a:effectLst/>
              </a:rPr>
              <a:t>D</a:t>
            </a:r>
            <a:r>
              <a:rPr lang="en-US" dirty="0" smtClean="0">
                <a:effectLst/>
              </a:rPr>
              <a:t>evelopment (or </a:t>
            </a:r>
            <a:r>
              <a:rPr lang="en-US" b="1" dirty="0" smtClean="0">
                <a:effectLst/>
              </a:rPr>
              <a:t>D</a:t>
            </a:r>
            <a:r>
              <a:rPr lang="en-US" dirty="0" smtClean="0">
                <a:effectLst/>
              </a:rPr>
              <a:t>esign)</a:t>
            </a:r>
          </a:p>
          <a:p>
            <a:pPr lvl="1"/>
            <a:r>
              <a:rPr lang="en-US" dirty="0" smtClean="0">
                <a:effectLst/>
              </a:rPr>
              <a:t>Write tests first, then write your code, then </a:t>
            </a:r>
            <a:r>
              <a:rPr lang="en-US" dirty="0" err="1" smtClean="0">
                <a:effectLst/>
              </a:rPr>
              <a:t>refactor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When all of your tests pass, you’re done</a:t>
            </a:r>
          </a:p>
          <a:p>
            <a:r>
              <a:rPr lang="en-US" b="1" dirty="0" smtClean="0">
                <a:effectLst/>
              </a:rPr>
              <a:t>D</a:t>
            </a:r>
            <a:r>
              <a:rPr lang="en-US" dirty="0" smtClean="0">
                <a:effectLst/>
              </a:rPr>
              <a:t>omain </a:t>
            </a:r>
            <a:r>
              <a:rPr lang="en-US" b="1" dirty="0" smtClean="0">
                <a:effectLst/>
              </a:rPr>
              <a:t>D</a:t>
            </a:r>
            <a:r>
              <a:rPr lang="en-US" dirty="0" smtClean="0">
                <a:effectLst/>
              </a:rPr>
              <a:t>riven </a:t>
            </a:r>
            <a:r>
              <a:rPr lang="en-US" b="1" dirty="0" smtClean="0">
                <a:effectLst/>
              </a:rPr>
              <a:t>D</a:t>
            </a:r>
            <a:r>
              <a:rPr lang="en-US" dirty="0" smtClean="0">
                <a:effectLst/>
              </a:rPr>
              <a:t>esign</a:t>
            </a:r>
          </a:p>
          <a:p>
            <a:pPr lvl="1"/>
            <a:r>
              <a:rPr lang="en-US" dirty="0" smtClean="0">
                <a:effectLst/>
              </a:rPr>
              <a:t>A common language between “tech” and “biz”</a:t>
            </a:r>
          </a:p>
          <a:p>
            <a:pPr lvl="1"/>
            <a:r>
              <a:rPr lang="en-US" dirty="0" smtClean="0">
                <a:effectLst/>
              </a:rPr>
              <a:t>The code structures and product elements align</a:t>
            </a:r>
          </a:p>
          <a:p>
            <a:r>
              <a:rPr lang="en-US" b="1" dirty="0" err="1" smtClean="0">
                <a:effectLst/>
              </a:rPr>
              <a:t>B</a:t>
            </a:r>
            <a:r>
              <a:rPr lang="en-US" dirty="0" err="1" smtClean="0">
                <a:effectLst/>
              </a:rPr>
              <a:t>ehaviour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</a:t>
            </a:r>
            <a:r>
              <a:rPr lang="en-US" dirty="0" smtClean="0">
                <a:effectLst/>
              </a:rPr>
              <a:t>riven </a:t>
            </a:r>
            <a:r>
              <a:rPr lang="en-US" b="1" dirty="0" smtClean="0">
                <a:effectLst/>
              </a:rPr>
              <a:t>D</a:t>
            </a:r>
            <a:r>
              <a:rPr lang="en-US" dirty="0" smtClean="0">
                <a:effectLst/>
              </a:rPr>
              <a:t>evelopment</a:t>
            </a:r>
          </a:p>
          <a:p>
            <a:pPr lvl="1"/>
            <a:r>
              <a:rPr lang="en-US" dirty="0" smtClean="0">
                <a:effectLst/>
              </a:rPr>
              <a:t>Eliminates the gap between business expectations and development output</a:t>
            </a:r>
          </a:p>
          <a:p>
            <a:pPr lvl="1"/>
            <a:r>
              <a:rPr lang="en-US" dirty="0" smtClean="0">
                <a:effectLst/>
              </a:rPr>
              <a:t>Uses business language to test software</a:t>
            </a:r>
          </a:p>
          <a:p>
            <a:pPr lvl="1"/>
            <a:r>
              <a:rPr lang="en-US" dirty="0" smtClean="0">
                <a:effectLst/>
              </a:rPr>
              <a:t>“Executable specs”</a:t>
            </a:r>
            <a:endParaRPr lang="en-MY" dirty="0"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writing tests using natural language that business stakeholders can understand</a:t>
            </a:r>
          </a:p>
          <a:p>
            <a:pPr>
              <a:buNone/>
            </a:pPr>
            <a:r>
              <a:rPr lang="en-MY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Feature:</a:t>
            </a:r>
            <a:r>
              <a:rPr lang="en-MY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MY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Search results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MY" sz="2200" b="1" dirty="0" smtClean="0">
                <a:latin typeface="Courier New" pitchFamily="49" charset="0"/>
                <a:cs typeface="Courier New" pitchFamily="49" charset="0"/>
              </a:rPr>
              <a:t>In order </a:t>
            </a: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to find some listings</a:t>
            </a:r>
          </a:p>
          <a:p>
            <a:pPr>
              <a:buNone/>
            </a:pP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MY" sz="2200" b="1" dirty="0" smtClean="0">
                <a:latin typeface="Courier New" pitchFamily="49" charset="0"/>
                <a:cs typeface="Courier New" pitchFamily="49" charset="0"/>
              </a:rPr>
              <a:t>As a</a:t>
            </a: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 consumer</a:t>
            </a:r>
          </a:p>
          <a:p>
            <a:pPr>
              <a:buNone/>
            </a:pP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MY" sz="2200" b="1" dirty="0" smtClean="0">
                <a:latin typeface="Courier New" pitchFamily="49" charset="0"/>
                <a:cs typeface="Courier New" pitchFamily="49" charset="0"/>
              </a:rPr>
              <a:t>I want </a:t>
            </a: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to do a search</a:t>
            </a:r>
          </a:p>
          <a:p>
            <a:pPr>
              <a:buNone/>
            </a:pPr>
            <a:endParaRPr lang="en-MY" sz="220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MY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Scenario:</a:t>
            </a: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MY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 do a default search</a:t>
            </a:r>
          </a:p>
          <a:p>
            <a:pPr>
              <a:buNone/>
            </a:pPr>
            <a:r>
              <a:rPr lang="en-MY" sz="2200" b="1" dirty="0" smtClean="0">
                <a:latin typeface="Courier New" pitchFamily="49" charset="0"/>
                <a:cs typeface="Courier New" pitchFamily="49" charset="0"/>
              </a:rPr>
              <a:t>    Given </a:t>
            </a: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I am on the homepage</a:t>
            </a:r>
          </a:p>
          <a:p>
            <a:pPr>
              <a:buNone/>
            </a:pP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MY" sz="2200" b="1" dirty="0" smtClean="0">
                <a:latin typeface="Courier New" pitchFamily="49" charset="0"/>
                <a:cs typeface="Courier New" pitchFamily="49" charset="0"/>
              </a:rPr>
              <a:t>When </a:t>
            </a: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I click </a:t>
            </a:r>
            <a:r>
              <a:rPr lang="en-MY" sz="22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"Search"</a:t>
            </a:r>
          </a:p>
          <a:p>
            <a:pPr>
              <a:buNone/>
            </a:pP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MY" sz="2200" b="1" dirty="0" smtClean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MY" sz="2200" dirty="0" smtClean="0">
                <a:latin typeface="Courier New" pitchFamily="49" charset="0"/>
                <a:cs typeface="Courier New" pitchFamily="49" charset="0"/>
              </a:rPr>
              <a:t>I will see 10 listings</a:t>
            </a:r>
            <a:endParaRPr lang="en-MY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natural </a:t>
            </a:r>
            <a:r>
              <a:rPr lang="en-US" dirty="0" smtClean="0"/>
              <a:t>l</a:t>
            </a:r>
            <a:r>
              <a:rPr lang="en-US" dirty="0" smtClean="0"/>
              <a:t>anguage?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The business folk understand what the tech folk are doing and can see </a:t>
            </a:r>
            <a:r>
              <a:rPr lang="en-US" dirty="0" smtClean="0"/>
              <a:t>what is being developed</a:t>
            </a:r>
            <a:endParaRPr lang="en-US" dirty="0" smtClean="0"/>
          </a:p>
          <a:p>
            <a:r>
              <a:rPr lang="en-US" dirty="0" smtClean="0"/>
              <a:t>Self-documenting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tests are </a:t>
            </a:r>
            <a:r>
              <a:rPr lang="en-US" dirty="0" smtClean="0"/>
              <a:t>the specification; they are updated as the implementation changes; they are known to be correct.</a:t>
            </a:r>
          </a:p>
          <a:p>
            <a:r>
              <a:rPr lang="en-US" dirty="0" smtClean="0"/>
              <a:t>Ubiquitous language</a:t>
            </a:r>
          </a:p>
          <a:p>
            <a:pPr lvl="1"/>
            <a:r>
              <a:rPr lang="en-US" dirty="0" smtClean="0"/>
              <a:t>Is it a “property” or a “listing</a:t>
            </a:r>
            <a:r>
              <a:rPr lang="en-US" dirty="0" smtClean="0"/>
              <a:t>”,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smtClean="0"/>
              <a:t>“agent” or an “agency”?</a:t>
            </a:r>
            <a:endParaRPr lang="en-MY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How does it deliver business </a:t>
            </a:r>
            <a:r>
              <a:rPr lang="en-US" dirty="0" smtClean="0"/>
              <a:t>v</a:t>
            </a:r>
            <a:r>
              <a:rPr lang="en-US" dirty="0" smtClean="0"/>
              <a:t>alue?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196752"/>
            <a:ext cx="8219256" cy="648071"/>
          </a:xfrm>
        </p:spPr>
        <p:txBody>
          <a:bodyPr/>
          <a:lstStyle/>
          <a:p>
            <a:r>
              <a:rPr lang="en-US" dirty="0" smtClean="0"/>
              <a:t>Encourages “full-slice” development</a:t>
            </a:r>
            <a:endParaRPr lang="en-MY" dirty="0"/>
          </a:p>
        </p:txBody>
      </p:sp>
      <p:pic>
        <p:nvPicPr>
          <p:cNvPr id="4" name="Picture 3" descr="4159389584_d40096af1e_b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41000"/>
          </a:blip>
          <a:stretch>
            <a:fillRect/>
          </a:stretch>
        </p:blipFill>
        <p:spPr>
          <a:xfrm>
            <a:off x="2912265" y="1988840"/>
            <a:ext cx="5044111" cy="3743051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2912265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UI</a:t>
            </a:r>
            <a:endParaRPr lang="en-MY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2912265" y="28529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Front end database</a:t>
            </a:r>
            <a:endParaRPr lang="en-MY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>
            <p:custDataLst>
              <p:tags r:id="rId7"/>
            </p:custDataLst>
          </p:nvPr>
        </p:nvSpPr>
        <p:spPr>
          <a:xfrm>
            <a:off x="2912265" y="42838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 end database</a:t>
            </a:r>
            <a:endParaRPr lang="en-MY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2840257" y="36357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Replication layer</a:t>
            </a:r>
            <a:endParaRPr lang="en-MY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>
            <a:off x="2912265" y="50758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Data entry system</a:t>
            </a:r>
            <a:endParaRPr lang="en-MY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Rectangle 9"/>
          <p:cNvSpPr/>
          <p:nvPr>
            <p:custDataLst>
              <p:tags r:id="rId10"/>
            </p:custDataLst>
          </p:nvPr>
        </p:nvSpPr>
        <p:spPr>
          <a:xfrm>
            <a:off x="4280417" y="5661248"/>
            <a:ext cx="3672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MY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18"/>
              </a:rPr>
              <a:t>http://www.flickr.com/photos/litlnemo/4159389584/</a:t>
            </a:r>
            <a:endParaRPr lang="en-MY" sz="1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2555776" y="2060848"/>
            <a:ext cx="572513" cy="3528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</a:t>
            </a:r>
          </a:p>
          <a:p>
            <a:pPr algn="ctr"/>
            <a:r>
              <a:rPr lang="en-US" dirty="0" smtClean="0"/>
              <a:t> slice</a:t>
            </a:r>
            <a:endParaRPr lang="en-MY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2492896"/>
            <a:ext cx="1368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“As a user, so that I can decide if a property suits my needs, I want to be able to view the date it was built”</a:t>
            </a:r>
          </a:p>
        </p:txBody>
      </p:sp>
      <p:sp>
        <p:nvSpPr>
          <p:cNvPr id="23" name="TextBox 22"/>
          <p:cNvSpPr txBox="1"/>
          <p:nvPr>
            <p:custDataLst>
              <p:tags r:id="rId11"/>
            </p:custDataLst>
          </p:nvPr>
        </p:nvSpPr>
        <p:spPr>
          <a:xfrm>
            <a:off x="5868144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Display the date</a:t>
            </a:r>
            <a:endParaRPr lang="en-MY" b="1" i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24" name="TextBox 23"/>
          <p:cNvSpPr txBox="1"/>
          <p:nvPr>
            <p:custDataLst>
              <p:tags r:id="rId12"/>
            </p:custDataLst>
          </p:nvPr>
        </p:nvSpPr>
        <p:spPr>
          <a:xfrm>
            <a:off x="5796136" y="285293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Add a field for the date</a:t>
            </a:r>
            <a:endParaRPr lang="en-MY" b="1" i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>
            <p:custDataLst>
              <p:tags r:id="rId13"/>
            </p:custDataLst>
          </p:nvPr>
        </p:nvSpPr>
        <p:spPr>
          <a:xfrm>
            <a:off x="5724128" y="429483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Add a field for the date</a:t>
            </a:r>
            <a:endParaRPr lang="en-MY" b="1" i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>
            <p:custDataLst>
              <p:tags r:id="rId14"/>
            </p:custDataLst>
          </p:nvPr>
        </p:nvSpPr>
        <p:spPr>
          <a:xfrm>
            <a:off x="5868144" y="357475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Replicate the date field</a:t>
            </a:r>
            <a:endParaRPr lang="en-MY" b="1" i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27" name="TextBox 26"/>
          <p:cNvSpPr txBox="1"/>
          <p:nvPr>
            <p:custDataLst>
              <p:tags r:id="rId15"/>
            </p:custDataLst>
          </p:nvPr>
        </p:nvSpPr>
        <p:spPr>
          <a:xfrm>
            <a:off x="5652120" y="501317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Allow date to be added</a:t>
            </a:r>
            <a:endParaRPr lang="en-MY" b="1" i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5148064" y="2348880"/>
            <a:ext cx="648072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ight Arrow 29"/>
          <p:cNvSpPr/>
          <p:nvPr/>
        </p:nvSpPr>
        <p:spPr>
          <a:xfrm>
            <a:off x="5148064" y="5075892"/>
            <a:ext cx="648072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ight Arrow 30"/>
          <p:cNvSpPr/>
          <p:nvPr/>
        </p:nvSpPr>
        <p:spPr>
          <a:xfrm>
            <a:off x="5148064" y="4355812"/>
            <a:ext cx="648072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Right Arrow 31"/>
          <p:cNvSpPr/>
          <p:nvPr/>
        </p:nvSpPr>
        <p:spPr>
          <a:xfrm>
            <a:off x="5148064" y="2924944"/>
            <a:ext cx="648072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ight Arrow 32"/>
          <p:cNvSpPr/>
          <p:nvPr/>
        </p:nvSpPr>
        <p:spPr>
          <a:xfrm>
            <a:off x="5148064" y="3635732"/>
            <a:ext cx="648072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spec_cumber_outside_in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 l="-47741" r="-47741"/>
          <a:stretch>
            <a:fillRect/>
          </a:stretch>
        </p:blipFill>
        <p:spPr>
          <a:xfrm>
            <a:off x="1907704" y="1666560"/>
            <a:ext cx="6347048" cy="34906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96752"/>
            <a:ext cx="8435280" cy="50405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Involves QA from day 1 – </a:t>
            </a:r>
            <a:r>
              <a:rPr lang="en-US" dirty="0" smtClean="0"/>
              <a:t>they can be pairing </a:t>
            </a:r>
            <a:r>
              <a:rPr lang="en-US" dirty="0" smtClean="0"/>
              <a:t>with </a:t>
            </a:r>
            <a:r>
              <a:rPr lang="en-US" dirty="0" err="1" smtClean="0"/>
              <a:t>devs</a:t>
            </a:r>
            <a:r>
              <a:rPr lang="en-US" dirty="0" smtClean="0"/>
              <a:t> to write the tests</a:t>
            </a:r>
          </a:p>
          <a:p>
            <a:endParaRPr lang="en-US" dirty="0" smtClean="0"/>
          </a:p>
          <a:p>
            <a:r>
              <a:rPr lang="en-US" dirty="0" smtClean="0"/>
              <a:t>Integrates with TDD: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err="1" smtClean="0"/>
              <a:t>Refactor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Integrates with continuous integration; </a:t>
            </a:r>
            <a:r>
              <a:rPr lang="en-US" dirty="0" smtClean="0"/>
              <a:t>can be used when implementing </a:t>
            </a:r>
            <a:r>
              <a:rPr lang="en-US" dirty="0" smtClean="0"/>
              <a:t>continuous deployment</a:t>
            </a:r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it fit with the development process?</a:t>
            </a:r>
            <a:endParaRPr lang="en-MY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in action: Cucumber features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5"/>
              </a:rPr>
              <a:t>Cucumber</a:t>
            </a:r>
            <a:r>
              <a:rPr lang="en-US" dirty="0" smtClean="0"/>
              <a:t> is a BDD framework written in Ruby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hlinkClick r:id="rId6"/>
              </a:rPr>
              <a:t>Capybara</a:t>
            </a:r>
            <a:r>
              <a:rPr lang="en-US" dirty="0" smtClean="0"/>
              <a:t> and </a:t>
            </a:r>
            <a:r>
              <a:rPr lang="en-US" dirty="0" smtClean="0">
                <a:hlinkClick r:id="rId7"/>
              </a:rPr>
              <a:t>Selenium</a:t>
            </a:r>
            <a:r>
              <a:rPr lang="en-US" dirty="0" smtClean="0"/>
              <a:t>, you can test a web page</a:t>
            </a:r>
          </a:p>
          <a:p>
            <a:r>
              <a:rPr lang="en-US" dirty="0" smtClean="0"/>
              <a:t>Here’s a simple example feature file:</a:t>
            </a:r>
          </a:p>
          <a:p>
            <a:endParaRPr lang="en-US" dirty="0" smtClean="0"/>
          </a:p>
          <a:p>
            <a:pPr>
              <a:buNone/>
            </a:pPr>
            <a:r>
              <a:rPr lang="en-MY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Feature:</a:t>
            </a:r>
            <a:r>
              <a:rPr lang="en-MY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MY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Search results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MY" sz="1800" b="1" dirty="0" smtClean="0">
                <a:latin typeface="Courier New" pitchFamily="49" charset="0"/>
                <a:cs typeface="Courier New" pitchFamily="49" charset="0"/>
              </a:rPr>
              <a:t>In order </a:t>
            </a: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to find some listings</a:t>
            </a:r>
          </a:p>
          <a:p>
            <a:pPr>
              <a:buNone/>
            </a:pP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MY" sz="1800" b="1" dirty="0" smtClean="0">
                <a:latin typeface="Courier New" pitchFamily="49" charset="0"/>
                <a:cs typeface="Courier New" pitchFamily="49" charset="0"/>
              </a:rPr>
              <a:t>As a</a:t>
            </a: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 consumer</a:t>
            </a:r>
          </a:p>
          <a:p>
            <a:pPr>
              <a:buNone/>
            </a:pP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MY" sz="1800" b="1" dirty="0" smtClean="0">
                <a:latin typeface="Courier New" pitchFamily="49" charset="0"/>
                <a:cs typeface="Courier New" pitchFamily="49" charset="0"/>
              </a:rPr>
              <a:t>I want </a:t>
            </a: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to do a search</a:t>
            </a:r>
          </a:p>
          <a:p>
            <a:pPr>
              <a:buNone/>
            </a:pPr>
            <a:endParaRPr lang="en-MY" sz="180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MY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Scenario:</a:t>
            </a: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MY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 do a default search</a:t>
            </a:r>
          </a:p>
          <a:p>
            <a:pPr>
              <a:buNone/>
            </a:pPr>
            <a:r>
              <a:rPr lang="en-MY" sz="1800" b="1" dirty="0" smtClean="0">
                <a:latin typeface="Courier New" pitchFamily="49" charset="0"/>
                <a:cs typeface="Courier New" pitchFamily="49" charset="0"/>
              </a:rPr>
              <a:t>    Given </a:t>
            </a: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I am on the homepage</a:t>
            </a:r>
          </a:p>
          <a:p>
            <a:pPr>
              <a:buNone/>
            </a:pP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MY" sz="1800" b="1" dirty="0" smtClean="0">
                <a:latin typeface="Courier New" pitchFamily="49" charset="0"/>
                <a:cs typeface="Courier New" pitchFamily="49" charset="0"/>
              </a:rPr>
              <a:t>When </a:t>
            </a: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I click </a:t>
            </a:r>
            <a:r>
              <a:rPr lang="en-MY" sz="18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"Search"</a:t>
            </a:r>
          </a:p>
          <a:p>
            <a:pPr>
              <a:buNone/>
            </a:pP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MY" sz="1800" b="1" dirty="0" smtClean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MY" sz="1800" dirty="0" smtClean="0">
                <a:latin typeface="Courier New" pitchFamily="49" charset="0"/>
                <a:cs typeface="Courier New" pitchFamily="49" charset="0"/>
              </a:rPr>
              <a:t>I will see 10 listings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in action: the steps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196753"/>
            <a:ext cx="8820472" cy="792087"/>
          </a:xfrm>
        </p:spPr>
        <p:txBody>
          <a:bodyPr>
            <a:normAutofit/>
          </a:bodyPr>
          <a:lstStyle/>
          <a:p>
            <a:r>
              <a:rPr lang="en-US" i="1" dirty="0" smtClean="0"/>
              <a:t>Step definitions </a:t>
            </a:r>
            <a:r>
              <a:rPr lang="en-US" dirty="0" smtClean="0"/>
              <a:t>convert the </a:t>
            </a:r>
            <a:r>
              <a:rPr lang="en-US" dirty="0" smtClean="0"/>
              <a:t>feature to </a:t>
            </a:r>
            <a:r>
              <a:rPr lang="en-US" dirty="0" smtClean="0"/>
              <a:t>executable code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2276872"/>
            <a:ext cx="884281" cy="307777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Capybara</a:t>
            </a:r>
            <a:endParaRPr lang="en-MY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916832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MY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/^</a:t>
            </a:r>
            <a:r>
              <a:rPr lang="en-MY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 am on the homepage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$/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MY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MY" dirty="0" smtClean="0">
                <a:latin typeface="Courier New" pitchFamily="49" charset="0"/>
                <a:cs typeface="Courier New" pitchFamily="49" charset="0"/>
              </a:rPr>
              <a:t>  visit(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MY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http://www.iproperty.com.sg/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MY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MY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MY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/^</a:t>
            </a:r>
            <a:r>
              <a:rPr lang="en-MY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 click "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([^</a:t>
            </a:r>
            <a:r>
              <a:rPr lang="en-MY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\"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]*)</a:t>
            </a:r>
            <a:r>
              <a:rPr lang="en-MY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$/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MY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|</a:t>
            </a:r>
            <a:r>
              <a:rPr lang="en-MY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>
              <a:buNone/>
            </a:pPr>
            <a:r>
              <a:rPr lang="en-MY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MY" dirty="0" err="1" smtClean="0">
                <a:latin typeface="Courier New" pitchFamily="49" charset="0"/>
                <a:cs typeface="Courier New" pitchFamily="49" charset="0"/>
              </a:rPr>
              <a:t>click_on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(button)</a:t>
            </a:r>
          </a:p>
          <a:p>
            <a:pPr>
              <a:buNone/>
            </a:pPr>
            <a:r>
              <a:rPr lang="en-MY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MY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MY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/^</a:t>
            </a:r>
            <a:r>
              <a:rPr lang="en-MY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 will see 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(\d+)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MY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listings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$/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MY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|</a:t>
            </a:r>
            <a:r>
              <a:rPr lang="en-MY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expected_num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>
              <a:buNone/>
            </a:pPr>
            <a:r>
              <a:rPr lang="en-MY" dirty="0" smtClean="0">
                <a:latin typeface="Courier New" pitchFamily="49" charset="0"/>
                <a:cs typeface="Courier New" pitchFamily="49" charset="0"/>
              </a:rPr>
              <a:t>  all(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MY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MY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searchlistingtitle</a:t>
            </a:r>
            <a:r>
              <a:rPr lang="en-MY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MY" dirty="0" err="1" smtClean="0">
                <a:latin typeface="Courier New" pitchFamily="49" charset="0"/>
                <a:cs typeface="Courier New" pitchFamily="49" charset="0"/>
              </a:rPr>
              <a:t>count.should</a:t>
            </a:r>
            <a:r>
              <a:rPr lang="en-MY" dirty="0" smtClean="0">
                <a:latin typeface="Courier New" pitchFamily="49" charset="0"/>
                <a:cs typeface="Courier New" pitchFamily="49" charset="0"/>
              </a:rPr>
              <a:t> ==</a:t>
            </a:r>
            <a:br>
              <a:rPr lang="en-MY" dirty="0" smtClean="0">
                <a:latin typeface="Courier New" pitchFamily="49" charset="0"/>
                <a:cs typeface="Courier New" pitchFamily="49" charset="0"/>
              </a:rPr>
            </a:br>
            <a:r>
              <a:rPr lang="en-MY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MY" dirty="0" err="1" smtClean="0">
                <a:latin typeface="Courier New" pitchFamily="49" charset="0"/>
                <a:cs typeface="Courier New" pitchFamily="49" charset="0"/>
              </a:rPr>
              <a:t>expected_num.to_i</a:t>
            </a:r>
            <a:endParaRPr lang="en-MY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MY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56992"/>
            <a:ext cx="884281" cy="307777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Capybara</a:t>
            </a:r>
            <a:endParaRPr lang="en-MY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437112"/>
            <a:ext cx="884281" cy="307777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Capybara</a:t>
            </a:r>
            <a:endParaRPr lang="en-MY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2708920"/>
            <a:ext cx="1517916" cy="307777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</a:t>
            </a:r>
            <a:r>
              <a:rPr lang="en-US" sz="1400" i="1" dirty="0" smtClean="0"/>
              <a:t>egular expression</a:t>
            </a:r>
            <a:endParaRPr lang="en-MY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3789040"/>
            <a:ext cx="1517916" cy="307777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</a:t>
            </a:r>
            <a:r>
              <a:rPr lang="en-US" sz="1400" i="1" dirty="0" smtClean="0"/>
              <a:t>egular expression</a:t>
            </a:r>
            <a:endParaRPr lang="en-MY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5085184"/>
            <a:ext cx="851515" cy="307777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assertion</a:t>
            </a:r>
            <a:endParaRPr lang="en-MY" sz="1400" i="1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884281" y="2420888"/>
            <a:ext cx="735391" cy="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884281" y="3501008"/>
            <a:ext cx="663383" cy="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884281" y="4581128"/>
            <a:ext cx="663383" cy="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rot="10800000" flipV="1">
            <a:off x="4499992" y="2862808"/>
            <a:ext cx="864096" cy="13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</p:cNvCxnSpPr>
          <p:nvPr/>
        </p:nvCxnSpPr>
        <p:spPr>
          <a:xfrm rot="10800000" flipV="1">
            <a:off x="4211960" y="3942928"/>
            <a:ext cx="792088" cy="206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</p:cNvCxnSpPr>
          <p:nvPr/>
        </p:nvCxnSpPr>
        <p:spPr>
          <a:xfrm rot="16200000" flipV="1">
            <a:off x="6621083" y="4620277"/>
            <a:ext cx="288032" cy="641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in action: running the test</a:t>
            </a:r>
            <a:endParaRPr lang="en-MY" dirty="0"/>
          </a:p>
        </p:txBody>
      </p:sp>
      <p:pic>
        <p:nvPicPr>
          <p:cNvPr id="4" name="Picture 3" descr="cucumber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5496" y="2066577"/>
            <a:ext cx="8964488" cy="359467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7200" y="1052737"/>
            <a:ext cx="8219256" cy="7920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Capybara drives Selenium to launch a browser for testing:</a:t>
            </a:r>
            <a:endParaRPr lang="en-MY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iJn5Ytkm4rUV98gR5GA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4ep87OJj1Gp9XDnokrz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aN917MdOCjkrbixvu1Wp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tEjPe26wftmC2BsQ4ITp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WBI5DQdWkRXukhW3SCq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wKfgkbM96ZTmdppHAXp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AdNcdyY4Mt4Uh5XPmw29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l462JlrPx8sRDGVvGvtp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BY4xEa2tNaFVxr36DO4j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sVksRdrmdPPece81kTKZ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B9qnipok6rrNw8ccjO1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Qj3V9aw0uiXsieJbjK4q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z8vyWoNy3ZjjehTreaQ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6ifPXCuazwwIjb1tU1YS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NpH0O8AVYQNM378ssMQ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gOO1aQT0s37IvP8XNmzD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aaXMUz2nW4WmeMZObhjx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Ux8Ukrzb2MvR8SbNXK1X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EkCjkuZtmenAUgTgvsrh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kdDGfLZoPCAiaTNh174c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uyYUUHezw6Jk7YC4IZ4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PgQv2nHpzuA7EgCzSkw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PEo6vScpxgPSjfHqmpQ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I7DCOEhv8D3pqb6WSOd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hLXnRsY6CZZ1VhsS3x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OTOwjpx1pgSoQRFrNPw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pfPt0LG1Uc5X3zl8yz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9xrAcCKiv6aKspguWwgJ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cKUCRrHXsquHgInSN8V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rzFjp2lduTFIgfwPJLe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UcA94DC2kQubkGGAKiB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gL9y63I8Ovz6PI1In3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d5oHcdnC7QsaVP0wxzj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BdRYz2VycdECx4apRvKb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EFMbHRwM6TBetaQeEkHz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wjhWl7IOrQASybcnk42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1iAZzCRpuO6p9sTLvo4i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EBBE2g0Cxc8KiZllx5X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L92JtyyDmOkfEZoVAAp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hoaUq9QYlopRPsBjMr3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ipbPtNRUnWyJ6iOpE4h1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q2kmXCumCuwSREyz8pM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QN9VkhNXNm2XX8A4beu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kWAWKdjE6tQvbwc2hdz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QUGpY3dyTu9VsclnwzE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7sX3R9Wgp7eb6Gglffq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mf3ZGUGZ0wTgMesUb4B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2Hh5E7bkoIHZL6HZSs2A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HiQT1Sk4mXXgkyMU2MvE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g17LUjBy1FV0ZfK5i0k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uL9dXqg5LuT6zRU7pKL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0grR1kgXPOT989utVeti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oyNEhGcEhrrexmCHlai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6SFTbbAzAl5TnAqj9zS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EkkyuIpA6ZHXrUZnv03I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69EY1h21I3LeFekzDHSa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bp9vkL3S4tAxbFztrmy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IMGEORjbyQS2syRLIgEb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5G9T4dqNrQafHnOFWcz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JF8d0BFEiJKeXH0uVN5K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1RcRuW2ksBOPl00F3BL8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q1JGOb0ot8ajDh097IC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Z9WHp4GW9amoVoBLxEq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p8lZufJuZCgUrb7O8Rj3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1nJFUu2waQhCBkPGKFZ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3IPP1iALFcZItjBLAOZW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azwtiayo9x6YETQTbsKv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T71dVaQZcrXFFguPhB6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mkXRJVOtlApSFor5fny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1ZeAolb9oQrILGf3qUbJ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mgMA6nbmIeGQGjYD9xsi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kJxr2xsbjFeqzuqNOZ1Lb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boHLucIkD3C9SXnfWY6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X9FVa82xzO39sI5CQS8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W0XcuyN7pz0hMndNxbdK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iCC6RO1mzxM0FrGOhH9wv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3jRB4N9sb23v7DUxhVf7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28BaZ29qV98cDnk5DKML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g7WwYgt3eNEztvGOZc9B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STH0Jwb2IRnAGezqsE2Ru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tNitb4pJKO0Uk33vaas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ZOQAXWNyGrAoE8dv4pEu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m3mNTgI5w4xjrYU44Cg8j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zzaDLu1Z9xY4NuCB7tW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MKz5jtWEGRm9cM2uTyTB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jWoUhF53qplafhpjajwH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2pzkJSshbyQHZfdeRcmT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IDflcNiDFqhhxPzxNDLf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sf2b5j6aObWQRGuwguTU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IYGphFyfkRIdbZj0IYxv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5kGXS3gnhmWjbx3uG2qB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8EvvdfLUnGFCD0roCiS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TZsfv2W6T3fgxjny37v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IDflcNiDFqhhxPzxNDL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sf2b5j6aObWQRGuwguTU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lLWTGUNyYS5YnUm5OzAU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IYGphFyfkRIdbZj0IYxv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5kGXS3gnhmWjbx3uG2qB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8EvvdfLUnGFCD0roCiS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7wXFYQsA5keGwEDWCVjC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wUqueDOjGNzmKv2XJJX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HayRv6oLuiRUx316CK4V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nns814eKy3cftxP1Nih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2mNAwoApBlSaVPQdiSDVZ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vav2v7IVEZceVFhz9y8m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oy0MZHFxvsdb03P0YFP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NivizmYzY8oepO9qM2R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5Ksfq70lPHROuASnj3ZFJ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GCnKwtcWyrVg6tulIeY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Itgvjy9GXKAKSoofack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NlIO6pDrYpkPh28gXtpf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gKXmvCXBQRXUTTt1aDM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FmB6Ws3M78SWdwyW2wJ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MXuuM91HL1h45ALoGux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j7lfkUyzVjtcW6xC1AInI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1WGWsdBg87hVzDCsGUK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E8rXbEQePQZYVxOPGO6v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633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Behaviour Driven Development</vt:lpstr>
      <vt:lpstr>All the Ds -&gt; TDD, DDD, BDD</vt:lpstr>
      <vt:lpstr>What is BDD?</vt:lpstr>
      <vt:lpstr>Why natural language?</vt:lpstr>
      <vt:lpstr>How does it deliver business value?</vt:lpstr>
      <vt:lpstr>How does it fit with the development process?</vt:lpstr>
      <vt:lpstr>BDD in action: Cucumber features</vt:lpstr>
      <vt:lpstr>BDD in action: the steps</vt:lpstr>
      <vt:lpstr>BDD in action: running the test</vt:lpstr>
      <vt:lpstr>BDD in action: results</vt:lpstr>
      <vt:lpstr>The language: Given</vt:lpstr>
      <vt:lpstr>The language: When</vt:lpstr>
      <vt:lpstr>The language: Then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chia.chern</dc:creator>
  <cp:lastModifiedBy>andy.kelk</cp:lastModifiedBy>
  <cp:revision>75</cp:revision>
  <dcterms:created xsi:type="dcterms:W3CDTF">2011-01-28T04:23:55Z</dcterms:created>
  <dcterms:modified xsi:type="dcterms:W3CDTF">2011-04-21T08:30:52Z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1QELKwJwMbiBFJQ9EOJCX8-cUMXh4SL_wGe4acdPIDYs</vt:lpwstr>
  </property>
  <property fmtid="{D5CDD505-2E9C-101B-9397-08002B2CF9AE}" pid="4" name="Google.Documents.RevisionId">
    <vt:lpwstr>12677018745758885382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