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8" r:id="rId5"/>
  </p:sldMasterIdLst>
  <p:notesMasterIdLst>
    <p:notesMasterId r:id="rId33"/>
  </p:notesMasterIdLst>
  <p:handoutMasterIdLst>
    <p:handoutMasterId r:id="rId34"/>
  </p:handoutMasterIdLst>
  <p:sldIdLst>
    <p:sldId id="256" r:id="rId6"/>
    <p:sldId id="258" r:id="rId7"/>
    <p:sldId id="301" r:id="rId8"/>
    <p:sldId id="303" r:id="rId9"/>
    <p:sldId id="308" r:id="rId10"/>
    <p:sldId id="304" r:id="rId11"/>
    <p:sldId id="305" r:id="rId12"/>
    <p:sldId id="307" r:id="rId13"/>
    <p:sldId id="324" r:id="rId14"/>
    <p:sldId id="325" r:id="rId15"/>
    <p:sldId id="311" r:id="rId16"/>
    <p:sldId id="312" r:id="rId17"/>
    <p:sldId id="313" r:id="rId18"/>
    <p:sldId id="318" r:id="rId19"/>
    <p:sldId id="319" r:id="rId20"/>
    <p:sldId id="309" r:id="rId21"/>
    <p:sldId id="310" r:id="rId22"/>
    <p:sldId id="321" r:id="rId23"/>
    <p:sldId id="316" r:id="rId24"/>
    <p:sldId id="317" r:id="rId25"/>
    <p:sldId id="322" r:id="rId26"/>
    <p:sldId id="320" r:id="rId27"/>
    <p:sldId id="314" r:id="rId28"/>
    <p:sldId id="315" r:id="rId29"/>
    <p:sldId id="323" r:id="rId30"/>
    <p:sldId id="326" r:id="rId31"/>
    <p:sldId id="299" r:id="rId32"/>
  </p:sldIdLst>
  <p:sldSz cx="12436475" cy="6994525"/>
  <p:notesSz cx="6735763" cy="9866313"/>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2015 Breakout Template" id="{D75A0D65-BF15-4822-BC6D-74C66FDCD9EE}">
          <p14:sldIdLst>
            <p14:sldId id="256"/>
            <p14:sldId id="258"/>
            <p14:sldId id="301"/>
            <p14:sldId id="303"/>
            <p14:sldId id="308"/>
            <p14:sldId id="304"/>
            <p14:sldId id="305"/>
            <p14:sldId id="307"/>
            <p14:sldId id="324"/>
            <p14:sldId id="325"/>
            <p14:sldId id="311"/>
            <p14:sldId id="312"/>
            <p14:sldId id="313"/>
            <p14:sldId id="318"/>
            <p14:sldId id="319"/>
            <p14:sldId id="309"/>
            <p14:sldId id="310"/>
            <p14:sldId id="321"/>
            <p14:sldId id="316"/>
            <p14:sldId id="317"/>
            <p14:sldId id="322"/>
            <p14:sldId id="320"/>
            <p14:sldId id="314"/>
            <p14:sldId id="315"/>
            <p14:sldId id="323"/>
            <p14:sldId id="326"/>
            <p14:sldId id="29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2D9"/>
    <a:srgbClr val="00188F"/>
    <a:srgbClr val="00176B"/>
    <a:srgbClr val="E3008C"/>
    <a:srgbClr val="FFB900"/>
    <a:srgbClr val="107C10"/>
    <a:srgbClr val="FFFFFF"/>
    <a:srgbClr val="232832"/>
    <a:srgbClr val="52525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956" autoAdjust="0"/>
    <p:restoredTop sz="96323" autoAdjust="0"/>
  </p:normalViewPr>
  <p:slideViewPr>
    <p:cSldViewPr>
      <p:cViewPr>
        <p:scale>
          <a:sx n="90" d="100"/>
          <a:sy n="90" d="100"/>
        </p:scale>
        <p:origin x="228" y="-90"/>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2488"/>
            <a:ext cx="2918831" cy="493316"/>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1/27/2018 2:18 PM</a:t>
            </a:fld>
            <a:endParaRPr lang="en-US" dirty="0">
              <a:latin typeface="Segoe UI" pitchFamily="34" charset="0"/>
            </a:endParaRPr>
          </a:p>
        </p:txBody>
      </p:sp>
      <p:sp>
        <p:nvSpPr>
          <p:cNvPr id="8" name="Footer Placeholder 7"/>
          <p:cNvSpPr>
            <a:spLocks noGrp="1"/>
          </p:cNvSpPr>
          <p:nvPr>
            <p:ph type="ftr" sz="quarter" idx="2"/>
          </p:nvPr>
        </p:nvSpPr>
        <p:spPr>
          <a:xfrm>
            <a:off x="0" y="9371285"/>
            <a:ext cx="5691720" cy="35869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680493" y="9371285"/>
            <a:ext cx="1053711" cy="493316"/>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9372997"/>
            <a:ext cx="5815209" cy="384083"/>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1/27/2018 2:18 PM</a:t>
            </a:fld>
            <a:endParaRPr lang="en-US" dirty="0"/>
          </a:p>
        </p:txBody>
      </p:sp>
      <p:sp>
        <p:nvSpPr>
          <p:cNvPr id="12" name="Notes Placeholder 11"/>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803982" y="9371285"/>
            <a:ext cx="930222" cy="493316"/>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1/27/2018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57700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491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91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230F7F-681E-4E1F-9050-839243F5E650}" type="datetime1">
              <a:rPr lang="en-US" smtClean="0">
                <a:solidFill>
                  <a:prstClr val="black"/>
                </a:solidFill>
              </a:rPr>
              <a:pPr/>
              <a:t>1/27/2018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446827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30975FA-780D-4E00-9550-B2D883AEEAB0}" type="datetime1">
              <a:rPr lang="en-US" smtClean="0">
                <a:solidFill>
                  <a:prstClr val="black"/>
                </a:solidFill>
              </a:rPr>
              <a:pPr/>
              <a:t>1/27/2018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637035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89C460B-DA12-4582-9422-6FF0135004D4}" type="datetime1">
              <a:rPr lang="en-US" smtClean="0"/>
              <a:t>1/27/2018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639867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1/27/2018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912431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749B31-29F5-415B-90BE-4370399F8EB5}" type="slidenum">
              <a:rPr lang="en-US" smtClean="0"/>
              <a:t>24</a:t>
            </a:fld>
            <a:endParaRPr lang="en-US"/>
          </a:p>
        </p:txBody>
      </p:sp>
    </p:spTree>
    <p:extLst>
      <p:ext uri="{BB962C8B-B14F-4D97-AF65-F5344CB8AC3E}">
        <p14:creationId xmlns:p14="http://schemas.microsoft.com/office/powerpoint/2010/main" val="1529559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defTabSz="698611">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698611">
              <a:defRPr/>
            </a:pPr>
            <a:fld id="{FE7AD93C-FE49-4925-8755-7780B8E3941E}" type="datetime1">
              <a:rPr lang="en-US">
                <a:solidFill>
                  <a:prstClr val="black"/>
                </a:solidFill>
              </a:rPr>
              <a:pPr defTabSz="698611">
                <a:defRPr/>
              </a:pPr>
              <a:t>1/27/2018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698611">
              <a:defRPr/>
            </a:pPr>
            <a:fld id="{B4008EB6-D09E-4580-8CD6-DDB14511944F}" type="slidenum">
              <a:rPr lang="en-US">
                <a:solidFill>
                  <a:prstClr val="black"/>
                </a:solidFill>
              </a:rPr>
              <a:pPr defTabSz="698611">
                <a:defRPr/>
              </a:pPr>
              <a:t>25</a:t>
            </a:fld>
            <a:endParaRPr lang="en-US" dirty="0">
              <a:solidFill>
                <a:prstClr val="black"/>
              </a:solidFill>
            </a:endParaRPr>
          </a:p>
        </p:txBody>
      </p:sp>
    </p:spTree>
    <p:extLst>
      <p:ext uri="{BB962C8B-B14F-4D97-AF65-F5344CB8AC3E}">
        <p14:creationId xmlns:p14="http://schemas.microsoft.com/office/powerpoint/2010/main" val="414566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1/27/2018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480285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defTabSz="698611">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698611">
              <a:defRPr/>
            </a:pPr>
            <a:fld id="{FE7AD93C-FE49-4925-8755-7780B8E3941E}" type="datetime1">
              <a:rPr lang="en-US">
                <a:solidFill>
                  <a:prstClr val="black"/>
                </a:solidFill>
              </a:rPr>
              <a:pPr defTabSz="698611">
                <a:defRPr/>
              </a:pPr>
              <a:t>1/27/2018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698611">
              <a:defRPr/>
            </a:pPr>
            <a:fld id="{B4008EB6-D09E-4580-8CD6-DDB14511944F}" type="slidenum">
              <a:rPr lang="en-US">
                <a:solidFill>
                  <a:prstClr val="black"/>
                </a:solidFill>
              </a:rPr>
              <a:pPr defTabSz="698611">
                <a:defRPr/>
              </a:pPr>
              <a:t>3</a:t>
            </a:fld>
            <a:endParaRPr lang="en-US" dirty="0">
              <a:solidFill>
                <a:prstClr val="black"/>
              </a:solidFill>
            </a:endParaRPr>
          </a:p>
        </p:txBody>
      </p:sp>
    </p:spTree>
    <p:extLst>
      <p:ext uri="{BB962C8B-B14F-4D97-AF65-F5344CB8AC3E}">
        <p14:creationId xmlns:p14="http://schemas.microsoft.com/office/powerpoint/2010/main" val="3059337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30975FA-780D-4E00-9550-B2D883AEEAB0}" type="datetime1">
              <a:rPr lang="en-US" smtClean="0">
                <a:solidFill>
                  <a:prstClr val="black"/>
                </a:solidFill>
              </a:rPr>
              <a:pPr/>
              <a:t>1/27/2018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296884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290EE1-A306-43E3-89F1-0B131898A858}" type="datetime1">
              <a:rPr lang="en-US" smtClean="0">
                <a:solidFill>
                  <a:prstClr val="black"/>
                </a:solidFill>
              </a:rPr>
              <a:pPr/>
              <a:t>1/27/2018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823797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290EE1-A306-43E3-89F1-0B131898A858}" type="datetime1">
              <a:rPr lang="en-US" smtClean="0">
                <a:solidFill>
                  <a:prstClr val="black"/>
                </a:solidFill>
              </a:rPr>
              <a:pPr/>
              <a:t>1/27/2018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652851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1/27/2018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750629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491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91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230F7F-681E-4E1F-9050-839243F5E650}" type="datetime1">
              <a:rPr lang="en-US" smtClean="0">
                <a:solidFill>
                  <a:prstClr val="black"/>
                </a:solidFill>
              </a:rPr>
              <a:pPr/>
              <a:t>1/27/2018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412045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230F7F-681E-4E1F-9050-839243F5E650}" type="datetime1">
              <a:rPr lang="en-US" smtClean="0">
                <a:solidFill>
                  <a:prstClr val="black"/>
                </a:solidFill>
              </a:rPr>
              <a:pPr/>
              <a:t>1/27/2018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0976269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048548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97755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241641" y="2124073"/>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8205664" y="2124073"/>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5235369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Generic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7"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61" indent="0">
              <a:buNone/>
              <a:tabLst/>
              <a:defRPr sz="1904">
                <a:solidFill>
                  <a:srgbClr val="FFFFFF"/>
                </a:solidFill>
              </a:defRPr>
            </a:lvl3pPr>
            <a:lvl4pPr marL="460147" indent="0">
              <a:buNone/>
              <a:defRPr>
                <a:solidFill>
                  <a:srgbClr val="FFFFFF"/>
                </a:solidFill>
              </a:defRPr>
            </a:lvl4pPr>
            <a:lvl5pPr marL="685461" indent="0">
              <a:buNone/>
              <a:tabLst/>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61" indent="0">
              <a:buNone/>
              <a:tabLst/>
              <a:defRPr sz="1904">
                <a:solidFill>
                  <a:srgbClr val="FFFFFF"/>
                </a:solidFill>
              </a:defRPr>
            </a:lvl3pPr>
            <a:lvl4pPr marL="460147" indent="0">
              <a:buNone/>
              <a:defRPr>
                <a:solidFill>
                  <a:srgbClr val="FFFFFF"/>
                </a:solidFill>
              </a:defRPr>
            </a:lvl4pPr>
            <a:lvl5pPr marL="685461" indent="0">
              <a:buNone/>
              <a:tabLst/>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
          <p:cNvSpPr>
            <a:spLocks noGrp="1"/>
          </p:cNvSpPr>
          <p:nvPr>
            <p:ph type="title"/>
          </p:nvPr>
        </p:nvSpPr>
        <p:spPr>
          <a:xfrm>
            <a:off x="366218" y="295280"/>
            <a:ext cx="11697695" cy="91757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2648668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68126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48047542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6484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234885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6270709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36149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22634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91446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1.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2"/>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 id="2147484308" r:id="rId17"/>
    <p:sldLayoutId id="2147484309" r:id="rId18"/>
    <p:sldLayoutId id="2147484310" r:id="rId19"/>
    <p:sldLayoutId id="2147484311" r:id="rId2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emf"/><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8.png"/><Relationship Id="rId5" Type="http://schemas.microsoft.com/office/2007/relationships/hdphoto" Target="../media/hdphoto1.wdp"/><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0.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image" Target="../media/image37.png"/><Relationship Id="rId5" Type="http://schemas.openxmlformats.org/officeDocument/2006/relationships/image" Target="../media/image12.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jpg"/><Relationship Id="rId18" Type="http://schemas.openxmlformats.org/officeDocument/2006/relationships/image" Target="../media/image19.png"/><Relationship Id="rId3" Type="http://schemas.openxmlformats.org/officeDocument/2006/relationships/image" Target="../media/image4.emf"/><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15.xml"/><Relationship Id="rId16"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7.emf"/><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microsoft.com/office/2007/relationships/hdphoto" Target="../media/hdphoto1.wdp"/><Relationship Id="rId4" Type="http://schemas.openxmlformats.org/officeDocument/2006/relationships/image" Target="../media/image5.emf"/><Relationship Id="rId9" Type="http://schemas.openxmlformats.org/officeDocument/2006/relationships/image" Target="../media/image10.png"/><Relationship Id="rId1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jpg"/><Relationship Id="rId18" Type="http://schemas.openxmlformats.org/officeDocument/2006/relationships/image" Target="../media/image19.png"/><Relationship Id="rId3" Type="http://schemas.openxmlformats.org/officeDocument/2006/relationships/image" Target="../media/image4.emf"/><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3.xml"/><Relationship Id="rId16"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7.emf"/><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microsoft.com/office/2007/relationships/hdphoto" Target="../media/hdphoto1.wdp"/><Relationship Id="rId4" Type="http://schemas.openxmlformats.org/officeDocument/2006/relationships/image" Target="../media/image5.emf"/><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8228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3 arrow"/>
          <p:cNvSpPr/>
          <p:nvPr/>
        </p:nvSpPr>
        <p:spPr bwMode="auto">
          <a:xfrm>
            <a:off x="7489842" y="1834381"/>
            <a:ext cx="4671996" cy="1036666"/>
          </a:xfrm>
          <a:prstGeom prst="homePlate">
            <a:avLst/>
          </a:prstGeom>
          <a:solidFill>
            <a:srgbClr val="68217A"/>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800" kern="0" dirty="0" smtClean="0">
                <a:gradFill>
                  <a:gsLst>
                    <a:gs pos="9583">
                      <a:srgbClr val="FFFFFF"/>
                    </a:gs>
                    <a:gs pos="24000">
                      <a:srgbClr val="FFFFFF"/>
                    </a:gs>
                  </a:gsLst>
                  <a:lin ang="5400000" scaled="0"/>
                </a:gradFill>
                <a:latin typeface="+mj-lt"/>
              </a:rPr>
              <a:t>Language and IDE</a:t>
            </a:r>
            <a:endParaRPr lang="en-US" sz="2000" kern="0" dirty="0">
              <a:gradFill>
                <a:gsLst>
                  <a:gs pos="9583">
                    <a:srgbClr val="FFFFFF"/>
                  </a:gs>
                  <a:gs pos="24000">
                    <a:srgbClr val="FFFFFF"/>
                  </a:gs>
                </a:gsLst>
                <a:lin ang="5400000" scaled="0"/>
              </a:gradFill>
              <a:latin typeface="+mj-lt"/>
            </a:endParaRPr>
          </a:p>
        </p:txBody>
      </p:sp>
      <p:sp>
        <p:nvSpPr>
          <p:cNvPr id="26" name="3 arrow"/>
          <p:cNvSpPr/>
          <p:nvPr/>
        </p:nvSpPr>
        <p:spPr bwMode="auto">
          <a:xfrm>
            <a:off x="7489842" y="3470945"/>
            <a:ext cx="4671996" cy="1036666"/>
          </a:xfrm>
          <a:prstGeom prst="homePlate">
            <a:avLst/>
          </a:prstGeom>
          <a:solidFill>
            <a:srgbClr val="68217A"/>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lnSpc>
                <a:spcPct val="85000"/>
              </a:lnSpc>
            </a:pPr>
            <a:r>
              <a:rPr lang="en-US" sz="2800" kern="0" dirty="0" smtClean="0">
                <a:gradFill>
                  <a:gsLst>
                    <a:gs pos="9583">
                      <a:srgbClr val="FFFFFF"/>
                    </a:gs>
                    <a:gs pos="24000">
                      <a:srgbClr val="FFFFFF"/>
                    </a:gs>
                  </a:gsLst>
                  <a:lin ang="5400000" scaled="0"/>
                </a:gradFill>
                <a:latin typeface="+mj-lt"/>
              </a:rPr>
              <a:t>VS </a:t>
            </a:r>
            <a:r>
              <a:rPr lang="en-US" sz="2800" kern="0" dirty="0" err="1" smtClean="0">
                <a:gradFill>
                  <a:gsLst>
                    <a:gs pos="9583">
                      <a:srgbClr val="FFFFFF"/>
                    </a:gs>
                    <a:gs pos="24000">
                      <a:srgbClr val="FFFFFF"/>
                    </a:gs>
                  </a:gsLst>
                  <a:lin ang="5400000" scaled="0"/>
                </a:gradFill>
                <a:latin typeface="+mj-lt"/>
              </a:rPr>
              <a:t>dev</a:t>
            </a:r>
            <a:r>
              <a:rPr lang="en-US" sz="2800" kern="0" dirty="0" smtClean="0">
                <a:gradFill>
                  <a:gsLst>
                    <a:gs pos="9583">
                      <a:srgbClr val="FFFFFF"/>
                    </a:gs>
                    <a:gs pos="24000">
                      <a:srgbClr val="FFFFFF"/>
                    </a:gs>
                  </a:gsLst>
                  <a:lin ang="5400000" scaled="0"/>
                </a:gradFill>
                <a:latin typeface="+mj-lt"/>
              </a:rPr>
              <a:t> experience extensibility</a:t>
            </a:r>
            <a:endParaRPr lang="en-US" sz="2000" kern="0" dirty="0">
              <a:gradFill>
                <a:gsLst>
                  <a:gs pos="9583">
                    <a:srgbClr val="FFFFFF"/>
                  </a:gs>
                  <a:gs pos="24000">
                    <a:srgbClr val="FFFFFF"/>
                  </a:gs>
                </a:gsLst>
                <a:lin ang="5400000" scaled="0"/>
              </a:gradFill>
              <a:latin typeface="+mj-lt"/>
            </a:endParaRPr>
          </a:p>
        </p:txBody>
      </p:sp>
      <p:sp>
        <p:nvSpPr>
          <p:cNvPr id="27" name="3 arrow"/>
          <p:cNvSpPr/>
          <p:nvPr/>
        </p:nvSpPr>
        <p:spPr bwMode="auto">
          <a:xfrm>
            <a:off x="7489842" y="5107510"/>
            <a:ext cx="4671996" cy="1036666"/>
          </a:xfrm>
          <a:prstGeom prst="homePlate">
            <a:avLst/>
          </a:prstGeom>
          <a:solidFill>
            <a:srgbClr val="68217A"/>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800" kern="0" dirty="0" smtClean="0">
                <a:gradFill>
                  <a:gsLst>
                    <a:gs pos="9583">
                      <a:srgbClr val="FFFFFF"/>
                    </a:gs>
                    <a:gs pos="24000">
                      <a:srgbClr val="FFFFFF"/>
                    </a:gs>
                  </a:gsLst>
                  <a:lin ang="5400000" scaled="0"/>
                </a:gradFill>
                <a:latin typeface="+mj-lt"/>
              </a:rPr>
              <a:t>Open Source</a:t>
            </a:r>
            <a:endParaRPr lang="en-US" sz="2000" kern="0" dirty="0">
              <a:gradFill>
                <a:gsLst>
                  <a:gs pos="9583">
                    <a:srgbClr val="FFFFFF"/>
                  </a:gs>
                  <a:gs pos="24000">
                    <a:srgbClr val="FFFFFF"/>
                  </a:gs>
                </a:gsLst>
                <a:lin ang="5400000" scaled="0"/>
              </a:gradFill>
              <a:latin typeface="+mj-lt"/>
            </a:endParaRPr>
          </a:p>
        </p:txBody>
      </p:sp>
      <p:sp>
        <p:nvSpPr>
          <p:cNvPr id="18" name="Rectangle 17"/>
          <p:cNvSpPr/>
          <p:nvPr/>
        </p:nvSpPr>
        <p:spPr bwMode="auto">
          <a:xfrm>
            <a:off x="5761038" y="0"/>
            <a:ext cx="1728804"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 y="1"/>
            <a:ext cx="5761039" cy="6994524"/>
          </a:xfrm>
          <a:prstGeom prst="rect">
            <a:avLst/>
          </a:prstGeom>
          <a:solidFill>
            <a:srgbClr val="661F7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68" tIns="2103120" rIns="182880" bIns="146304" numCol="1" rtlCol="0" anchor="t" anchorCtr="0" compatLnSpc="1">
            <a:prstTxWarp prst="textNoShape">
              <a:avLst/>
            </a:prstTxWarp>
          </a:bodyPr>
          <a:lstStyle/>
          <a:p>
            <a:pPr defTabSz="932468">
              <a:lnSpc>
                <a:spcPct val="90000"/>
              </a:lnSpc>
              <a:spcBef>
                <a:spcPts val="1800"/>
              </a:spcBef>
            </a:pPr>
            <a:endParaRPr lang="en-US" sz="2800" dirty="0">
              <a:gradFill>
                <a:gsLst>
                  <a:gs pos="100000">
                    <a:srgbClr val="FFFFFF"/>
                  </a:gs>
                  <a:gs pos="0">
                    <a:srgbClr val="FFFFFF"/>
                  </a:gs>
                </a:gsLst>
                <a:lin ang="5400000" scaled="0"/>
              </a:gradFill>
              <a:latin typeface="Segoe UI Light"/>
              <a:ea typeface="ＭＳ Ｐゴシック" charset="0"/>
            </a:endParaRPr>
          </a:p>
        </p:txBody>
      </p:sp>
      <p:sp>
        <p:nvSpPr>
          <p:cNvPr id="4" name="Title 1"/>
          <p:cNvSpPr>
            <a:spLocks noGrp="1"/>
          </p:cNvSpPr>
          <p:nvPr>
            <p:ph type="title"/>
          </p:nvPr>
        </p:nvSpPr>
        <p:spPr>
          <a:xfrm>
            <a:off x="274639" y="295274"/>
            <a:ext cx="5486399" cy="917575"/>
          </a:xfrm>
        </p:spPr>
        <p:txBody>
          <a:bodyPr/>
          <a:lstStyle/>
          <a:p>
            <a:r>
              <a:rPr lang="en-US" dirty="0" smtClean="0">
                <a:gradFill>
                  <a:gsLst>
                    <a:gs pos="15044">
                      <a:schemeClr val="bg2"/>
                    </a:gs>
                    <a:gs pos="72000">
                      <a:schemeClr val="bg2"/>
                    </a:gs>
                  </a:gsLst>
                  <a:lin ang="5400000" scaled="0"/>
                </a:gradFill>
              </a:rPr>
              <a:t>.NET Compiler </a:t>
            </a:r>
            <a:br>
              <a:rPr lang="en-US" dirty="0" smtClean="0">
                <a:gradFill>
                  <a:gsLst>
                    <a:gs pos="15044">
                      <a:schemeClr val="bg2"/>
                    </a:gs>
                    <a:gs pos="72000">
                      <a:schemeClr val="bg2"/>
                    </a:gs>
                  </a:gsLst>
                  <a:lin ang="5400000" scaled="0"/>
                </a:gradFill>
              </a:rPr>
            </a:br>
            <a:r>
              <a:rPr lang="en-US" dirty="0" smtClean="0">
                <a:gradFill>
                  <a:gsLst>
                    <a:gs pos="15044">
                      <a:schemeClr val="bg2"/>
                    </a:gs>
                    <a:gs pos="72000">
                      <a:schemeClr val="bg2"/>
                    </a:gs>
                  </a:gsLst>
                  <a:lin ang="5400000" scaled="0"/>
                </a:gradFill>
              </a:rPr>
              <a:t>Platform (“Roslyn”) </a:t>
            </a:r>
            <a:endParaRPr lang="en-US" dirty="0">
              <a:gradFill>
                <a:gsLst>
                  <a:gs pos="15044">
                    <a:schemeClr val="bg2"/>
                  </a:gs>
                  <a:gs pos="72000">
                    <a:schemeClr val="bg2"/>
                  </a:gs>
                </a:gsLst>
                <a:lin ang="5400000" scaled="0"/>
              </a:gradFill>
            </a:endParaRPr>
          </a:p>
        </p:txBody>
      </p:sp>
      <p:sp>
        <p:nvSpPr>
          <p:cNvPr id="11" name="Title 1"/>
          <p:cNvSpPr txBox="1">
            <a:spLocks/>
          </p:cNvSpPr>
          <p:nvPr/>
        </p:nvSpPr>
        <p:spPr>
          <a:xfrm>
            <a:off x="6955837" y="570335"/>
            <a:ext cx="4566240" cy="698558"/>
          </a:xfrm>
          <a:prstGeom prst="rect">
            <a:avLst/>
          </a:prstGeom>
        </p:spPr>
        <p:txBody>
          <a:bodyPr vert="horz" wrap="square" lIns="146260" tIns="91413" rIns="146260" bIns="91413" rtlCol="0" anchor="t">
            <a:noAutofit/>
          </a:bodyPr>
          <a:lstStyle>
            <a:lvl1pPr algn="l" defTabSz="932468"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3600" spc="0" dirty="0" smtClean="0">
                <a:gradFill>
                  <a:gsLst>
                    <a:gs pos="17699">
                      <a:schemeClr val="tx1"/>
                    </a:gs>
                    <a:gs pos="54000">
                      <a:schemeClr val="tx1"/>
                    </a:gs>
                  </a:gsLst>
                  <a:lin ang="5400000" scaled="0"/>
                </a:gradFill>
              </a:rPr>
              <a:t>Scenarios/usage </a:t>
            </a:r>
            <a:r>
              <a:rPr sz="3600" spc="0" dirty="0">
                <a:gradFill>
                  <a:gsLst>
                    <a:gs pos="17699">
                      <a:schemeClr val="tx1"/>
                    </a:gs>
                    <a:gs pos="54000">
                      <a:schemeClr val="tx1"/>
                    </a:gs>
                  </a:gsLst>
                  <a:lin ang="5400000" scaled="0"/>
                </a:gradFill>
              </a:rPr>
              <a:t>cases</a:t>
            </a:r>
          </a:p>
        </p:txBody>
      </p:sp>
      <p:sp>
        <p:nvSpPr>
          <p:cNvPr id="31" name="Oval 30"/>
          <p:cNvSpPr/>
          <p:nvPr/>
        </p:nvSpPr>
        <p:spPr bwMode="auto">
          <a:xfrm>
            <a:off x="6224284" y="4866390"/>
            <a:ext cx="1503107" cy="1503107"/>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smtClean="0">
                <a:gradFill>
                  <a:gsLst>
                    <a:gs pos="34513">
                      <a:srgbClr val="661F79"/>
                    </a:gs>
                    <a:gs pos="64000">
                      <a:srgbClr val="661F79"/>
                    </a:gs>
                  </a:gsLst>
                  <a:lin ang="5400000" scaled="0"/>
                </a:gradFill>
                <a:ea typeface="Segoe UI" pitchFamily="34" charset="0"/>
                <a:cs typeface="Segoe UI" pitchFamily="34" charset="0"/>
              </a:rPr>
              <a:t>OSS</a:t>
            </a:r>
            <a:endParaRPr lang="en-US" sz="2800" b="1" dirty="0">
              <a:gradFill>
                <a:gsLst>
                  <a:gs pos="34513">
                    <a:srgbClr val="661F79"/>
                  </a:gs>
                  <a:gs pos="64000">
                    <a:srgbClr val="661F79"/>
                  </a:gs>
                </a:gsLst>
                <a:lin ang="5400000" scaled="0"/>
              </a:gradFill>
              <a:ea typeface="Segoe UI" pitchFamily="34" charset="0"/>
              <a:cs typeface="Segoe UI" pitchFamily="34" charset="0"/>
            </a:endParaRPr>
          </a:p>
        </p:txBody>
      </p:sp>
      <p:sp>
        <p:nvSpPr>
          <p:cNvPr id="35" name="Oval 34"/>
          <p:cNvSpPr/>
          <p:nvPr/>
        </p:nvSpPr>
        <p:spPr bwMode="auto">
          <a:xfrm>
            <a:off x="6224284" y="3229825"/>
            <a:ext cx="1503107" cy="1503107"/>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gradFill>
                  <a:gsLst>
                    <a:gs pos="34513">
                      <a:srgbClr val="661F79"/>
                    </a:gs>
                    <a:gs pos="64000">
                      <a:srgbClr val="661F79"/>
                    </a:gs>
                  </a:gsLst>
                  <a:lin ang="5400000" scaled="0"/>
                </a:gradFill>
                <a:ea typeface="Segoe UI" pitchFamily="34" charset="0"/>
                <a:cs typeface="Segoe UI" pitchFamily="34" charset="0"/>
              </a:rPr>
              <a:t>API</a:t>
            </a:r>
          </a:p>
        </p:txBody>
      </p:sp>
      <p:sp>
        <p:nvSpPr>
          <p:cNvPr id="38" name="Oval 37"/>
          <p:cNvSpPr/>
          <p:nvPr/>
        </p:nvSpPr>
        <p:spPr bwMode="auto">
          <a:xfrm>
            <a:off x="6224284" y="1593261"/>
            <a:ext cx="1503107" cy="1503107"/>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gradFill>
                  <a:gsLst>
                    <a:gs pos="34513">
                      <a:srgbClr val="661F79"/>
                    </a:gs>
                    <a:gs pos="64000">
                      <a:srgbClr val="661F79"/>
                    </a:gs>
                  </a:gsLst>
                  <a:lin ang="5400000" scaled="0"/>
                </a:gradFill>
                <a:ea typeface="Segoe UI" pitchFamily="34" charset="0"/>
                <a:cs typeface="Segoe UI" pitchFamily="34" charset="0"/>
              </a:rPr>
              <a:t>C#</a:t>
            </a:r>
          </a:p>
          <a:p>
            <a:pPr algn="ctr" defTabSz="932472" fontAlgn="base">
              <a:lnSpc>
                <a:spcPct val="90000"/>
              </a:lnSpc>
              <a:spcBef>
                <a:spcPct val="0"/>
              </a:spcBef>
              <a:spcAft>
                <a:spcPct val="0"/>
              </a:spcAft>
            </a:pPr>
            <a:r>
              <a:rPr lang="en-US" sz="2800" b="1" dirty="0">
                <a:gradFill>
                  <a:gsLst>
                    <a:gs pos="34513">
                      <a:srgbClr val="661F79"/>
                    </a:gs>
                    <a:gs pos="64000">
                      <a:srgbClr val="661F79"/>
                    </a:gs>
                  </a:gsLst>
                  <a:lin ang="5400000" scaled="0"/>
                </a:gradFill>
                <a:ea typeface="Segoe UI" pitchFamily="34" charset="0"/>
                <a:cs typeface="Segoe UI" pitchFamily="34" charset="0"/>
              </a:rPr>
              <a:t>VB</a:t>
            </a:r>
          </a:p>
        </p:txBody>
      </p:sp>
      <p:sp>
        <p:nvSpPr>
          <p:cNvPr id="14" name="Rectangle 13"/>
          <p:cNvSpPr/>
          <p:nvPr/>
        </p:nvSpPr>
        <p:spPr>
          <a:xfrm>
            <a:off x="343085" y="2264923"/>
            <a:ext cx="5417954" cy="2862322"/>
          </a:xfrm>
          <a:prstGeom prst="rect">
            <a:avLst/>
          </a:prstGeom>
        </p:spPr>
        <p:txBody>
          <a:bodyPr wrap="square">
            <a:spAutoFit/>
          </a:bodyPr>
          <a:lstStyle/>
          <a:p>
            <a:pPr defTabSz="932468">
              <a:lnSpc>
                <a:spcPct val="90000"/>
              </a:lnSpc>
              <a:spcBef>
                <a:spcPts val="1800"/>
              </a:spcBef>
            </a:pPr>
            <a:r>
              <a:rPr lang="en-US" sz="2400" dirty="0" smtClean="0">
                <a:gradFill>
                  <a:gsLst>
                    <a:gs pos="100000">
                      <a:srgbClr val="FFFFFF"/>
                    </a:gs>
                    <a:gs pos="0">
                      <a:srgbClr val="FFFFFF"/>
                    </a:gs>
                  </a:gsLst>
                  <a:lin ang="5400000" scaled="0"/>
                </a:gradFill>
                <a:latin typeface="Segoe UI Light"/>
                <a:ea typeface="ＭＳ Ｐゴシック" charset="0"/>
              </a:rPr>
              <a:t>New public preview today! (April 2014)</a:t>
            </a:r>
            <a:br>
              <a:rPr lang="en-US" sz="2400" dirty="0" smtClean="0">
                <a:gradFill>
                  <a:gsLst>
                    <a:gs pos="100000">
                      <a:srgbClr val="FFFFFF"/>
                    </a:gs>
                    <a:gs pos="0">
                      <a:srgbClr val="FFFFFF"/>
                    </a:gs>
                  </a:gsLst>
                  <a:lin ang="5400000" scaled="0"/>
                </a:gradFill>
                <a:latin typeface="Segoe UI Light"/>
                <a:ea typeface="ＭＳ Ｐゴシック" charset="0"/>
              </a:rPr>
            </a:br>
            <a:r>
              <a:rPr lang="en-US" dirty="0" smtClean="0">
                <a:gradFill>
                  <a:gsLst>
                    <a:gs pos="100000">
                      <a:srgbClr val="FFFFFF"/>
                    </a:gs>
                    <a:gs pos="0">
                      <a:srgbClr val="FFFFFF"/>
                    </a:gs>
                  </a:gsLst>
                  <a:lin ang="5400000" scaled="0"/>
                </a:gradFill>
                <a:ea typeface="ＭＳ Ｐゴシック" charset="0"/>
              </a:rPr>
              <a:t>http://aka.ms/NETCompilerPlatform </a:t>
            </a:r>
          </a:p>
          <a:p>
            <a:pPr defTabSz="932468">
              <a:lnSpc>
                <a:spcPct val="90000"/>
              </a:lnSpc>
              <a:spcBef>
                <a:spcPts val="1800"/>
              </a:spcBef>
            </a:pPr>
            <a:r>
              <a:rPr lang="en-US" sz="2400" dirty="0" smtClean="0">
                <a:gradFill>
                  <a:gsLst>
                    <a:gs pos="100000">
                      <a:srgbClr val="FFFFFF"/>
                    </a:gs>
                    <a:gs pos="0">
                      <a:srgbClr val="FFFFFF"/>
                    </a:gs>
                  </a:gsLst>
                  <a:lin ang="5400000" scaled="0"/>
                </a:gradFill>
                <a:latin typeface="Segoe UI Light"/>
                <a:ea typeface="ＭＳ Ｐゴシック" charset="0"/>
              </a:rPr>
              <a:t>“Roslyn” is the basis for .NET </a:t>
            </a:r>
            <a:br>
              <a:rPr lang="en-US" sz="2400" dirty="0" smtClean="0">
                <a:gradFill>
                  <a:gsLst>
                    <a:gs pos="100000">
                      <a:srgbClr val="FFFFFF"/>
                    </a:gs>
                    <a:gs pos="0">
                      <a:srgbClr val="FFFFFF"/>
                    </a:gs>
                  </a:gsLst>
                  <a:lin ang="5400000" scaled="0"/>
                </a:gradFill>
                <a:latin typeface="Segoe UI Light"/>
                <a:ea typeface="ＭＳ Ｐゴシック" charset="0"/>
              </a:rPr>
            </a:br>
            <a:r>
              <a:rPr lang="en-US" sz="2400" dirty="0" smtClean="0">
                <a:gradFill>
                  <a:gsLst>
                    <a:gs pos="100000">
                      <a:srgbClr val="FFFFFF"/>
                    </a:gs>
                    <a:gs pos="0">
                      <a:srgbClr val="FFFFFF"/>
                    </a:gs>
                  </a:gsLst>
                  <a:lin ang="5400000" scaled="0"/>
                </a:gradFill>
                <a:latin typeface="Segoe UI Light"/>
                <a:ea typeface="ＭＳ Ｐゴシック" charset="0"/>
              </a:rPr>
              <a:t>and Visual Studio </a:t>
            </a:r>
            <a:r>
              <a:rPr lang="en-US" sz="2400" dirty="0" err="1" smtClean="0">
                <a:gradFill>
                  <a:gsLst>
                    <a:gs pos="100000">
                      <a:srgbClr val="FFFFFF"/>
                    </a:gs>
                    <a:gs pos="0">
                      <a:srgbClr val="FFFFFF"/>
                    </a:gs>
                  </a:gsLst>
                  <a:lin ang="5400000" scaled="0"/>
                </a:gradFill>
                <a:latin typeface="Segoe UI Light"/>
                <a:ea typeface="ＭＳ Ｐゴシック" charset="0"/>
              </a:rPr>
              <a:t>vNext</a:t>
            </a:r>
            <a:endParaRPr lang="en-US" sz="2400" dirty="0" smtClean="0">
              <a:gradFill>
                <a:gsLst>
                  <a:gs pos="100000">
                    <a:srgbClr val="FFFFFF"/>
                  </a:gs>
                  <a:gs pos="0">
                    <a:srgbClr val="FFFFFF"/>
                  </a:gs>
                </a:gsLst>
                <a:lin ang="5400000" scaled="0"/>
              </a:gradFill>
              <a:latin typeface="Segoe UI Light"/>
              <a:ea typeface="ＭＳ Ｐゴシック" charset="0"/>
            </a:endParaRPr>
          </a:p>
          <a:p>
            <a:pPr defTabSz="932468">
              <a:lnSpc>
                <a:spcPct val="90000"/>
              </a:lnSpc>
              <a:spcBef>
                <a:spcPts val="1800"/>
              </a:spcBef>
            </a:pPr>
            <a:r>
              <a:rPr lang="en-US" sz="2400" dirty="0" smtClean="0">
                <a:gradFill>
                  <a:gsLst>
                    <a:gs pos="100000">
                      <a:srgbClr val="FFFFFF"/>
                    </a:gs>
                    <a:gs pos="0">
                      <a:srgbClr val="FFFFFF"/>
                    </a:gs>
                  </a:gsLst>
                  <a:lin ang="5400000" scaled="0"/>
                </a:gradFill>
                <a:latin typeface="Segoe UI Light"/>
                <a:ea typeface="ＭＳ Ｐゴシック" charset="0"/>
              </a:rPr>
              <a:t>“Roslyn” is OPEN SOURCE</a:t>
            </a:r>
            <a:br>
              <a:rPr lang="en-US" sz="2400" dirty="0" smtClean="0">
                <a:gradFill>
                  <a:gsLst>
                    <a:gs pos="100000">
                      <a:srgbClr val="FFFFFF"/>
                    </a:gs>
                    <a:gs pos="0">
                      <a:srgbClr val="FFFFFF"/>
                    </a:gs>
                  </a:gsLst>
                  <a:lin ang="5400000" scaled="0"/>
                </a:gradFill>
                <a:latin typeface="Segoe UI Light"/>
                <a:ea typeface="ＭＳ Ｐゴシック" charset="0"/>
              </a:rPr>
            </a:br>
            <a:r>
              <a:rPr lang="en-US" dirty="0" smtClean="0">
                <a:gradFill>
                  <a:gsLst>
                    <a:gs pos="100000">
                      <a:srgbClr val="FFFFFF"/>
                    </a:gs>
                    <a:gs pos="0">
                      <a:srgbClr val="FFFFFF"/>
                    </a:gs>
                  </a:gsLst>
                  <a:lin ang="5400000" scaled="0"/>
                </a:gradFill>
                <a:ea typeface="ＭＳ Ｐゴシック" charset="0"/>
              </a:rPr>
              <a:t>http</a:t>
            </a:r>
            <a:r>
              <a:rPr lang="en-US" dirty="0">
                <a:gradFill>
                  <a:gsLst>
                    <a:gs pos="100000">
                      <a:srgbClr val="FFFFFF"/>
                    </a:gs>
                    <a:gs pos="0">
                      <a:srgbClr val="FFFFFF"/>
                    </a:gs>
                  </a:gsLst>
                  <a:lin ang="5400000" scaled="0"/>
                </a:gradFill>
                <a:ea typeface="ＭＳ Ｐゴシック" charset="0"/>
              </a:rPr>
              <a:t>://aka.ms/RoslynOSS</a:t>
            </a:r>
          </a:p>
          <a:p>
            <a:pPr defTabSz="932468">
              <a:lnSpc>
                <a:spcPct val="90000"/>
              </a:lnSpc>
              <a:spcBef>
                <a:spcPts val="1800"/>
              </a:spcBef>
            </a:pPr>
            <a:endParaRPr lang="en-US" dirty="0">
              <a:gradFill>
                <a:gsLst>
                  <a:gs pos="100000">
                    <a:srgbClr val="FFFFFF"/>
                  </a:gs>
                  <a:gs pos="0">
                    <a:srgbClr val="FFFFFF"/>
                  </a:gs>
                </a:gsLst>
                <a:lin ang="5400000" scaled="0"/>
              </a:gradFill>
              <a:ea typeface="ＭＳ Ｐゴシック" charset="0"/>
            </a:endParaRPr>
          </a:p>
        </p:txBody>
      </p:sp>
    </p:spTree>
    <p:extLst>
      <p:ext uri="{BB962C8B-B14F-4D97-AF65-F5344CB8AC3E}">
        <p14:creationId xmlns:p14="http://schemas.microsoft.com/office/powerpoint/2010/main" val="3806769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250" fill="hold"/>
                                        <p:tgtEl>
                                          <p:spTgt spid="38"/>
                                        </p:tgtEl>
                                        <p:attrNameLst>
                                          <p:attrName>ppt_w</p:attrName>
                                        </p:attrNameLst>
                                      </p:cBhvr>
                                      <p:tavLst>
                                        <p:tav tm="0">
                                          <p:val>
                                            <p:fltVal val="0"/>
                                          </p:val>
                                        </p:tav>
                                        <p:tav tm="100000">
                                          <p:val>
                                            <p:strVal val="#ppt_w"/>
                                          </p:val>
                                        </p:tav>
                                      </p:tavLst>
                                    </p:anim>
                                    <p:anim calcmode="lin" valueType="num">
                                      <p:cBhvr>
                                        <p:cTn id="12" dur="250" fill="hold"/>
                                        <p:tgtEl>
                                          <p:spTgt spid="38"/>
                                        </p:tgtEl>
                                        <p:attrNameLst>
                                          <p:attrName>ppt_h</p:attrName>
                                        </p:attrNameLst>
                                      </p:cBhvr>
                                      <p:tavLst>
                                        <p:tav tm="0">
                                          <p:val>
                                            <p:fltVal val="0"/>
                                          </p:val>
                                        </p:tav>
                                        <p:tav tm="100000">
                                          <p:val>
                                            <p:strVal val="#ppt_h"/>
                                          </p:val>
                                        </p:tav>
                                      </p:tavLst>
                                    </p:anim>
                                    <p:animEffect transition="in" filter="fade">
                                      <p:cBhvr>
                                        <p:cTn id="13" dur="250"/>
                                        <p:tgtEl>
                                          <p:spTgt spid="38"/>
                                        </p:tgtEl>
                                      </p:cBhvr>
                                    </p:animEffect>
                                  </p:childTnLst>
                                </p:cTn>
                              </p:par>
                              <p:par>
                                <p:cTn id="14" presetID="6" presetClass="emph" presetSubtype="0" decel="100000" fill="hold" grpId="1" nodeType="withEffect">
                                  <p:stCondLst>
                                    <p:cond delay="100"/>
                                  </p:stCondLst>
                                  <p:childTnLst>
                                    <p:animScale>
                                      <p:cBhvr>
                                        <p:cTn id="15" dur="250" fill="hold"/>
                                        <p:tgtEl>
                                          <p:spTgt spid="38"/>
                                        </p:tgtEl>
                                      </p:cBhvr>
                                      <p:by x="110000" y="110000"/>
                                    </p:animScale>
                                  </p:childTnLst>
                                </p:cTn>
                              </p:par>
                              <p:par>
                                <p:cTn id="16" presetID="6" presetClass="emph" presetSubtype="0" decel="100000" fill="hold" grpId="2" nodeType="withEffect">
                                  <p:stCondLst>
                                    <p:cond delay="200"/>
                                  </p:stCondLst>
                                  <p:childTnLst>
                                    <p:animScale>
                                      <p:cBhvr>
                                        <p:cTn id="17" dur="250" fill="hold"/>
                                        <p:tgtEl>
                                          <p:spTgt spid="38"/>
                                        </p:tgtEl>
                                      </p:cBhvr>
                                      <p:by x="91000" y="91000"/>
                                    </p:animScale>
                                  </p:childTnLst>
                                </p:cTn>
                              </p:par>
                            </p:childTnLst>
                          </p:cTn>
                        </p:par>
                        <p:par>
                          <p:cTn id="18" fill="hold">
                            <p:stCondLst>
                              <p:cond delay="950"/>
                            </p:stCondLst>
                            <p:childTnLst>
                              <p:par>
                                <p:cTn id="19" presetID="2" presetClass="entr" presetSubtype="8" decel="10000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700" fill="hold"/>
                                        <p:tgtEl>
                                          <p:spTgt spid="25"/>
                                        </p:tgtEl>
                                        <p:attrNameLst>
                                          <p:attrName>ppt_x</p:attrName>
                                        </p:attrNameLst>
                                      </p:cBhvr>
                                      <p:tavLst>
                                        <p:tav tm="0">
                                          <p:val>
                                            <p:strVal val="0-#ppt_w/2"/>
                                          </p:val>
                                        </p:tav>
                                        <p:tav tm="100000">
                                          <p:val>
                                            <p:strVal val="#ppt_x"/>
                                          </p:val>
                                        </p:tav>
                                      </p:tavLst>
                                    </p:anim>
                                    <p:anim calcmode="lin" valueType="num">
                                      <p:cBhvr additive="base">
                                        <p:cTn id="22" dur="700" fill="hold"/>
                                        <p:tgtEl>
                                          <p:spTgt spid="25"/>
                                        </p:tgtEl>
                                        <p:attrNameLst>
                                          <p:attrName>ppt_y</p:attrName>
                                        </p:attrNameLst>
                                      </p:cBhvr>
                                      <p:tavLst>
                                        <p:tav tm="0">
                                          <p:val>
                                            <p:strVal val="#ppt_y"/>
                                          </p:val>
                                        </p:tav>
                                        <p:tav tm="100000">
                                          <p:val>
                                            <p:strVal val="#ppt_y"/>
                                          </p:val>
                                        </p:tav>
                                      </p:tavLst>
                                    </p:anim>
                                  </p:childTnLst>
                                </p:cTn>
                              </p:par>
                            </p:childTnLst>
                          </p:cTn>
                        </p:par>
                        <p:par>
                          <p:cTn id="23" fill="hold">
                            <p:stCondLst>
                              <p:cond delay="1650"/>
                            </p:stCondLst>
                            <p:childTnLst>
                              <p:par>
                                <p:cTn id="24" presetID="53" presetClass="entr" presetSubtype="16"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250" fill="hold"/>
                                        <p:tgtEl>
                                          <p:spTgt spid="35"/>
                                        </p:tgtEl>
                                        <p:attrNameLst>
                                          <p:attrName>ppt_w</p:attrName>
                                        </p:attrNameLst>
                                      </p:cBhvr>
                                      <p:tavLst>
                                        <p:tav tm="0">
                                          <p:val>
                                            <p:fltVal val="0"/>
                                          </p:val>
                                        </p:tav>
                                        <p:tav tm="100000">
                                          <p:val>
                                            <p:strVal val="#ppt_w"/>
                                          </p:val>
                                        </p:tav>
                                      </p:tavLst>
                                    </p:anim>
                                    <p:anim calcmode="lin" valueType="num">
                                      <p:cBhvr>
                                        <p:cTn id="27" dur="250" fill="hold"/>
                                        <p:tgtEl>
                                          <p:spTgt spid="35"/>
                                        </p:tgtEl>
                                        <p:attrNameLst>
                                          <p:attrName>ppt_h</p:attrName>
                                        </p:attrNameLst>
                                      </p:cBhvr>
                                      <p:tavLst>
                                        <p:tav tm="0">
                                          <p:val>
                                            <p:fltVal val="0"/>
                                          </p:val>
                                        </p:tav>
                                        <p:tav tm="100000">
                                          <p:val>
                                            <p:strVal val="#ppt_h"/>
                                          </p:val>
                                        </p:tav>
                                      </p:tavLst>
                                    </p:anim>
                                    <p:animEffect transition="in" filter="fade">
                                      <p:cBhvr>
                                        <p:cTn id="28" dur="250"/>
                                        <p:tgtEl>
                                          <p:spTgt spid="35"/>
                                        </p:tgtEl>
                                      </p:cBhvr>
                                    </p:animEffect>
                                  </p:childTnLst>
                                </p:cTn>
                              </p:par>
                              <p:par>
                                <p:cTn id="29" presetID="6" presetClass="emph" presetSubtype="0" decel="100000" fill="hold" grpId="1" nodeType="withEffect">
                                  <p:stCondLst>
                                    <p:cond delay="100"/>
                                  </p:stCondLst>
                                  <p:childTnLst>
                                    <p:animScale>
                                      <p:cBhvr>
                                        <p:cTn id="30" dur="250" fill="hold"/>
                                        <p:tgtEl>
                                          <p:spTgt spid="35"/>
                                        </p:tgtEl>
                                      </p:cBhvr>
                                      <p:by x="110000" y="110000"/>
                                    </p:animScale>
                                  </p:childTnLst>
                                </p:cTn>
                              </p:par>
                              <p:par>
                                <p:cTn id="31" presetID="6" presetClass="emph" presetSubtype="0" decel="100000" fill="hold" grpId="2" nodeType="withEffect">
                                  <p:stCondLst>
                                    <p:cond delay="200"/>
                                  </p:stCondLst>
                                  <p:childTnLst>
                                    <p:animScale>
                                      <p:cBhvr>
                                        <p:cTn id="32" dur="250" fill="hold"/>
                                        <p:tgtEl>
                                          <p:spTgt spid="35"/>
                                        </p:tgtEl>
                                      </p:cBhvr>
                                      <p:by x="91000" y="91000"/>
                                    </p:animScale>
                                  </p:childTnLst>
                                </p:cTn>
                              </p:par>
                            </p:childTnLst>
                          </p:cTn>
                        </p:par>
                        <p:par>
                          <p:cTn id="33" fill="hold">
                            <p:stCondLst>
                              <p:cond delay="2100"/>
                            </p:stCondLst>
                            <p:childTnLst>
                              <p:par>
                                <p:cTn id="34" presetID="2" presetClass="entr" presetSubtype="8" decel="100000"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700" fill="hold"/>
                                        <p:tgtEl>
                                          <p:spTgt spid="26"/>
                                        </p:tgtEl>
                                        <p:attrNameLst>
                                          <p:attrName>ppt_x</p:attrName>
                                        </p:attrNameLst>
                                      </p:cBhvr>
                                      <p:tavLst>
                                        <p:tav tm="0">
                                          <p:val>
                                            <p:strVal val="0-#ppt_w/2"/>
                                          </p:val>
                                        </p:tav>
                                        <p:tav tm="100000">
                                          <p:val>
                                            <p:strVal val="#ppt_x"/>
                                          </p:val>
                                        </p:tav>
                                      </p:tavLst>
                                    </p:anim>
                                    <p:anim calcmode="lin" valueType="num">
                                      <p:cBhvr additive="base">
                                        <p:cTn id="37" dur="700" fill="hold"/>
                                        <p:tgtEl>
                                          <p:spTgt spid="26"/>
                                        </p:tgtEl>
                                        <p:attrNameLst>
                                          <p:attrName>ppt_y</p:attrName>
                                        </p:attrNameLst>
                                      </p:cBhvr>
                                      <p:tavLst>
                                        <p:tav tm="0">
                                          <p:val>
                                            <p:strVal val="#ppt_y"/>
                                          </p:val>
                                        </p:tav>
                                        <p:tav tm="100000">
                                          <p:val>
                                            <p:strVal val="#ppt_y"/>
                                          </p:val>
                                        </p:tav>
                                      </p:tavLst>
                                    </p:anim>
                                  </p:childTnLst>
                                </p:cTn>
                              </p:par>
                            </p:childTnLst>
                          </p:cTn>
                        </p:par>
                        <p:par>
                          <p:cTn id="38" fill="hold">
                            <p:stCondLst>
                              <p:cond delay="2800"/>
                            </p:stCondLst>
                            <p:childTnLst>
                              <p:par>
                                <p:cTn id="39" presetID="53" presetClass="entr" presetSubtype="16"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p:cTn id="41" dur="250" fill="hold"/>
                                        <p:tgtEl>
                                          <p:spTgt spid="31"/>
                                        </p:tgtEl>
                                        <p:attrNameLst>
                                          <p:attrName>ppt_w</p:attrName>
                                        </p:attrNameLst>
                                      </p:cBhvr>
                                      <p:tavLst>
                                        <p:tav tm="0">
                                          <p:val>
                                            <p:fltVal val="0"/>
                                          </p:val>
                                        </p:tav>
                                        <p:tav tm="100000">
                                          <p:val>
                                            <p:strVal val="#ppt_w"/>
                                          </p:val>
                                        </p:tav>
                                      </p:tavLst>
                                    </p:anim>
                                    <p:anim calcmode="lin" valueType="num">
                                      <p:cBhvr>
                                        <p:cTn id="42" dur="250" fill="hold"/>
                                        <p:tgtEl>
                                          <p:spTgt spid="31"/>
                                        </p:tgtEl>
                                        <p:attrNameLst>
                                          <p:attrName>ppt_h</p:attrName>
                                        </p:attrNameLst>
                                      </p:cBhvr>
                                      <p:tavLst>
                                        <p:tav tm="0">
                                          <p:val>
                                            <p:fltVal val="0"/>
                                          </p:val>
                                        </p:tav>
                                        <p:tav tm="100000">
                                          <p:val>
                                            <p:strVal val="#ppt_h"/>
                                          </p:val>
                                        </p:tav>
                                      </p:tavLst>
                                    </p:anim>
                                    <p:animEffect transition="in" filter="fade">
                                      <p:cBhvr>
                                        <p:cTn id="43" dur="250"/>
                                        <p:tgtEl>
                                          <p:spTgt spid="31"/>
                                        </p:tgtEl>
                                      </p:cBhvr>
                                    </p:animEffect>
                                  </p:childTnLst>
                                </p:cTn>
                              </p:par>
                              <p:par>
                                <p:cTn id="44" presetID="6" presetClass="emph" presetSubtype="0" decel="100000" fill="hold" grpId="1" nodeType="withEffect">
                                  <p:stCondLst>
                                    <p:cond delay="100"/>
                                  </p:stCondLst>
                                  <p:childTnLst>
                                    <p:animScale>
                                      <p:cBhvr>
                                        <p:cTn id="45" dur="250" fill="hold"/>
                                        <p:tgtEl>
                                          <p:spTgt spid="31"/>
                                        </p:tgtEl>
                                      </p:cBhvr>
                                      <p:by x="110000" y="110000"/>
                                    </p:animScale>
                                  </p:childTnLst>
                                </p:cTn>
                              </p:par>
                              <p:par>
                                <p:cTn id="46" presetID="6" presetClass="emph" presetSubtype="0" decel="100000" fill="hold" grpId="2" nodeType="withEffect">
                                  <p:stCondLst>
                                    <p:cond delay="200"/>
                                  </p:stCondLst>
                                  <p:childTnLst>
                                    <p:animScale>
                                      <p:cBhvr>
                                        <p:cTn id="47" dur="250" fill="hold"/>
                                        <p:tgtEl>
                                          <p:spTgt spid="31"/>
                                        </p:tgtEl>
                                      </p:cBhvr>
                                      <p:by x="91000" y="91000"/>
                                    </p:animScale>
                                  </p:childTnLst>
                                </p:cTn>
                              </p:par>
                            </p:childTnLst>
                          </p:cTn>
                        </p:par>
                        <p:par>
                          <p:cTn id="48" fill="hold">
                            <p:stCondLst>
                              <p:cond delay="3250"/>
                            </p:stCondLst>
                            <p:childTnLst>
                              <p:par>
                                <p:cTn id="49" presetID="2" presetClass="entr" presetSubtype="8" decel="10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700" fill="hold"/>
                                        <p:tgtEl>
                                          <p:spTgt spid="27"/>
                                        </p:tgtEl>
                                        <p:attrNameLst>
                                          <p:attrName>ppt_x</p:attrName>
                                        </p:attrNameLst>
                                      </p:cBhvr>
                                      <p:tavLst>
                                        <p:tav tm="0">
                                          <p:val>
                                            <p:strVal val="0-#ppt_w/2"/>
                                          </p:val>
                                        </p:tav>
                                        <p:tav tm="100000">
                                          <p:val>
                                            <p:strVal val="#ppt_x"/>
                                          </p:val>
                                        </p:tav>
                                      </p:tavLst>
                                    </p:anim>
                                    <p:anim calcmode="lin" valueType="num">
                                      <p:cBhvr additive="base">
                                        <p:cTn id="52" dur="7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11" grpId="0"/>
      <p:bldP spid="31" grpId="0" animBg="1"/>
      <p:bldP spid="31" grpId="1" animBg="1"/>
      <p:bldP spid="31" grpId="2" animBg="1"/>
      <p:bldP spid="35" grpId="0" animBg="1"/>
      <p:bldP spid="35" grpId="1" animBg="1"/>
      <p:bldP spid="35" grpId="2" animBg="1"/>
      <p:bldP spid="38" grpId="0" animBg="1"/>
      <p:bldP spid="38" grpId="1" animBg="1"/>
      <p:bldP spid="38"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6681499" y="3615651"/>
            <a:ext cx="5761037" cy="3378873"/>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68" tIns="2103120" rIns="182880" bIns="146304" numCol="1" rtlCol="0" anchor="t" anchorCtr="0" compatLnSpc="1">
            <a:prstTxWarp prst="textNoShape">
              <a:avLst/>
            </a:prstTxWarp>
          </a:bodyPr>
          <a:lstStyle/>
          <a:p>
            <a:pPr defTabSz="932468">
              <a:lnSpc>
                <a:spcPct val="90000"/>
              </a:lnSpc>
              <a:spcBef>
                <a:spcPts val="1800"/>
              </a:spcBef>
            </a:pPr>
            <a:endParaRPr lang="en-US" sz="2800" dirty="0">
              <a:gradFill>
                <a:gsLst>
                  <a:gs pos="100000">
                    <a:srgbClr val="FFFFFF"/>
                  </a:gs>
                  <a:gs pos="0">
                    <a:srgbClr val="FFFFFF"/>
                  </a:gs>
                </a:gsLst>
                <a:lin ang="5400000" scaled="0"/>
              </a:gradFill>
              <a:latin typeface="Segoe UI Light"/>
              <a:ea typeface="ＭＳ Ｐゴシック" charset="0"/>
            </a:endParaRPr>
          </a:p>
        </p:txBody>
      </p:sp>
      <p:sp>
        <p:nvSpPr>
          <p:cNvPr id="2" name="Title 1"/>
          <p:cNvSpPr>
            <a:spLocks noGrp="1"/>
          </p:cNvSpPr>
          <p:nvPr>
            <p:ph type="title"/>
          </p:nvPr>
        </p:nvSpPr>
        <p:spPr>
          <a:xfrm>
            <a:off x="253124" y="167171"/>
            <a:ext cx="6422314" cy="1593835"/>
          </a:xfrm>
        </p:spPr>
        <p:txBody>
          <a:bodyPr/>
          <a:lstStyle/>
          <a:p>
            <a:r>
              <a:rPr lang="en-US" sz="4000" dirty="0" smtClean="0"/>
              <a:t>Universal Windows Platform</a:t>
            </a:r>
            <a:endParaRPr lang="en-US" sz="4000" dirty="0"/>
          </a:p>
        </p:txBody>
      </p:sp>
      <p:sp>
        <p:nvSpPr>
          <p:cNvPr id="28" name="Rectangle 27"/>
          <p:cNvSpPr/>
          <p:nvPr/>
        </p:nvSpPr>
        <p:spPr bwMode="auto">
          <a:xfrm>
            <a:off x="6675438" y="0"/>
            <a:ext cx="5761037" cy="3474720"/>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68" tIns="2103120" rIns="182880" bIns="146304" numCol="1" rtlCol="0" anchor="t" anchorCtr="0" compatLnSpc="1">
            <a:prstTxWarp prst="textNoShape">
              <a:avLst/>
            </a:prstTxWarp>
          </a:bodyPr>
          <a:lstStyle/>
          <a:p>
            <a:pPr defTabSz="932468">
              <a:lnSpc>
                <a:spcPct val="90000"/>
              </a:lnSpc>
              <a:spcBef>
                <a:spcPts val="1800"/>
              </a:spcBef>
            </a:pPr>
            <a:endParaRPr lang="en-US" sz="2800" dirty="0">
              <a:gradFill>
                <a:gsLst>
                  <a:gs pos="100000">
                    <a:srgbClr val="FFFFFF"/>
                  </a:gs>
                  <a:gs pos="0">
                    <a:srgbClr val="FFFFFF"/>
                  </a:gs>
                </a:gsLst>
                <a:lin ang="5400000" scaled="0"/>
              </a:gradFill>
              <a:latin typeface="Segoe UI Light"/>
              <a:ea typeface="ＭＳ Ｐゴシック" charset="0"/>
            </a:endParaRPr>
          </a:p>
        </p:txBody>
      </p:sp>
      <p:sp>
        <p:nvSpPr>
          <p:cNvPr id="29" name="Rectangle 28"/>
          <p:cNvSpPr/>
          <p:nvPr/>
        </p:nvSpPr>
        <p:spPr>
          <a:xfrm>
            <a:off x="6919262" y="4368966"/>
            <a:ext cx="5517213" cy="2308324"/>
          </a:xfrm>
          <a:prstGeom prst="rect">
            <a:avLst/>
          </a:prstGeom>
        </p:spPr>
        <p:txBody>
          <a:bodyPr wrap="square">
            <a:spAutoFit/>
          </a:bodyPr>
          <a:lstStyle/>
          <a:p>
            <a:pPr marL="233363" indent="-233363" defTabSz="932468">
              <a:lnSpc>
                <a:spcPct val="90000"/>
              </a:lnSpc>
              <a:buFont typeface="Arial" panose="020B0604020202020204" pitchFamily="34" charset="0"/>
              <a:buChar char="•"/>
            </a:pPr>
            <a:r>
              <a:rPr lang="en-US" sz="2000" dirty="0">
                <a:gradFill>
                  <a:gsLst>
                    <a:gs pos="100000">
                      <a:srgbClr val="FFFFFF"/>
                    </a:gs>
                    <a:gs pos="0">
                      <a:srgbClr val="FFFFFF"/>
                    </a:gs>
                  </a:gsLst>
                  <a:lin ang="5400000" scaled="0"/>
                </a:gradFill>
                <a:latin typeface="Segoe UI Light"/>
                <a:ea typeface="ＭＳ Ｐゴシック" charset="0"/>
              </a:rPr>
              <a:t>Next Generation Compiler in the Cloud for Store </a:t>
            </a:r>
            <a:r>
              <a:rPr lang="en-US" sz="2000" dirty="0" smtClean="0">
                <a:gradFill>
                  <a:gsLst>
                    <a:gs pos="100000">
                      <a:srgbClr val="FFFFFF"/>
                    </a:gs>
                    <a:gs pos="0">
                      <a:srgbClr val="FFFFFF"/>
                    </a:gs>
                  </a:gsLst>
                  <a:lin ang="5400000" scaled="0"/>
                </a:gradFill>
                <a:latin typeface="Segoe UI Light"/>
                <a:ea typeface="ＭＳ Ｐゴシック" charset="0"/>
              </a:rPr>
              <a:t>Apps</a:t>
            </a:r>
          </a:p>
          <a:p>
            <a:pPr marL="233363" indent="-233363" defTabSz="932468">
              <a:lnSpc>
                <a:spcPct val="90000"/>
              </a:lnSpc>
              <a:buFont typeface="Arial" panose="020B0604020202020204" pitchFamily="34" charset="0"/>
              <a:buChar char="•"/>
            </a:pPr>
            <a:endParaRPr lang="en-US" sz="2000" dirty="0">
              <a:gradFill>
                <a:gsLst>
                  <a:gs pos="100000">
                    <a:srgbClr val="FFFFFF"/>
                  </a:gs>
                  <a:gs pos="0">
                    <a:srgbClr val="FFFFFF"/>
                  </a:gs>
                </a:gsLst>
                <a:lin ang="5400000" scaled="0"/>
              </a:gradFill>
              <a:latin typeface="Segoe UI Light"/>
              <a:ea typeface="ＭＳ Ｐゴシック" charset="0"/>
            </a:endParaRPr>
          </a:p>
          <a:p>
            <a:pPr marL="233363" indent="-233363" defTabSz="932468">
              <a:lnSpc>
                <a:spcPct val="90000"/>
              </a:lnSpc>
              <a:buFont typeface="Arial" panose="020B0604020202020204" pitchFamily="34" charset="0"/>
              <a:buChar char="•"/>
            </a:pPr>
            <a:r>
              <a:rPr lang="en-US" sz="2000" dirty="0">
                <a:gradFill>
                  <a:gsLst>
                    <a:gs pos="100000">
                      <a:srgbClr val="FFFFFF"/>
                    </a:gs>
                    <a:gs pos="0">
                      <a:srgbClr val="FFFFFF"/>
                    </a:gs>
                  </a:gsLst>
                  <a:lin ang="5400000" scaled="0"/>
                </a:gradFill>
                <a:latin typeface="Segoe UI Light"/>
                <a:ea typeface="ＭＳ Ｐゴシック" charset="0"/>
              </a:rPr>
              <a:t>Uses lean runtime and VC++ optimizer for fast code execution and reduced memory </a:t>
            </a:r>
            <a:r>
              <a:rPr lang="en-US" sz="2000" dirty="0" smtClean="0">
                <a:gradFill>
                  <a:gsLst>
                    <a:gs pos="100000">
                      <a:srgbClr val="FFFFFF"/>
                    </a:gs>
                    <a:gs pos="0">
                      <a:srgbClr val="FFFFFF"/>
                    </a:gs>
                  </a:gsLst>
                  <a:lin ang="5400000" scaled="0"/>
                </a:gradFill>
                <a:latin typeface="Segoe UI Light"/>
                <a:ea typeface="ＭＳ Ｐゴシック" charset="0"/>
              </a:rPr>
              <a:t>usage</a:t>
            </a:r>
          </a:p>
          <a:p>
            <a:pPr marL="233363" indent="-233363" defTabSz="932468">
              <a:lnSpc>
                <a:spcPct val="90000"/>
              </a:lnSpc>
              <a:buFont typeface="Arial" panose="020B0604020202020204" pitchFamily="34" charset="0"/>
              <a:buChar char="•"/>
            </a:pPr>
            <a:endParaRPr lang="en-US" sz="2000" dirty="0">
              <a:gradFill>
                <a:gsLst>
                  <a:gs pos="100000">
                    <a:srgbClr val="FFFFFF"/>
                  </a:gs>
                  <a:gs pos="0">
                    <a:srgbClr val="FFFFFF"/>
                  </a:gs>
                </a:gsLst>
                <a:lin ang="5400000" scaled="0"/>
              </a:gradFill>
              <a:latin typeface="Segoe UI Light"/>
              <a:ea typeface="ＭＳ Ｐゴシック" charset="0"/>
            </a:endParaRPr>
          </a:p>
          <a:p>
            <a:pPr marL="233363" indent="-233363" defTabSz="932468">
              <a:lnSpc>
                <a:spcPct val="90000"/>
              </a:lnSpc>
              <a:buFont typeface="Arial" panose="020B0604020202020204" pitchFamily="34" charset="0"/>
              <a:buChar char="•"/>
            </a:pPr>
            <a:r>
              <a:rPr lang="en-US" sz="2000" dirty="0">
                <a:gradFill>
                  <a:gsLst>
                    <a:gs pos="100000">
                      <a:srgbClr val="FFFFFF"/>
                    </a:gs>
                    <a:gs pos="0">
                      <a:srgbClr val="FFFFFF"/>
                    </a:gs>
                  </a:gsLst>
                  <a:lin ang="5400000" scaled="0"/>
                </a:gradFill>
                <a:latin typeface="Segoe UI Light"/>
                <a:ea typeface="ＭＳ Ｐゴシック" charset="0"/>
              </a:rPr>
              <a:t>Preview available </a:t>
            </a:r>
            <a:r>
              <a:rPr lang="en-US" sz="2000" dirty="0" smtClean="0">
                <a:gradFill>
                  <a:gsLst>
                    <a:gs pos="100000">
                      <a:srgbClr val="FFFFFF"/>
                    </a:gs>
                    <a:gs pos="0">
                      <a:srgbClr val="FFFFFF"/>
                    </a:gs>
                  </a:gsLst>
                  <a:lin ang="5400000" scaled="0"/>
                </a:gradFill>
                <a:latin typeface="Segoe UI Light"/>
                <a:ea typeface="ＭＳ Ｐゴシック" charset="0"/>
              </a:rPr>
              <a:t>from Visual Studio </a:t>
            </a:r>
            <a:br>
              <a:rPr lang="en-US" sz="2000" dirty="0" smtClean="0">
                <a:gradFill>
                  <a:gsLst>
                    <a:gs pos="100000">
                      <a:srgbClr val="FFFFFF"/>
                    </a:gs>
                    <a:gs pos="0">
                      <a:srgbClr val="FFFFFF"/>
                    </a:gs>
                  </a:gsLst>
                  <a:lin ang="5400000" scaled="0"/>
                </a:gradFill>
                <a:latin typeface="Segoe UI Light"/>
                <a:ea typeface="ＭＳ Ｐゴシック" charset="0"/>
              </a:rPr>
            </a:br>
            <a:r>
              <a:rPr lang="en-US" sz="2000" u="sng" dirty="0" smtClean="0">
                <a:gradFill>
                  <a:gsLst>
                    <a:gs pos="100000">
                      <a:srgbClr val="FFFFFF"/>
                    </a:gs>
                    <a:gs pos="0">
                      <a:srgbClr val="FFFFFF"/>
                    </a:gs>
                  </a:gsLst>
                  <a:lin ang="5400000" scaled="0"/>
                </a:gradFill>
                <a:latin typeface="Segoe UI Light"/>
                <a:ea typeface="ＭＳ Ｐゴシック" charset="0"/>
              </a:rPr>
              <a:t>http</a:t>
            </a:r>
            <a:r>
              <a:rPr lang="en-US" sz="2000" u="sng" dirty="0">
                <a:gradFill>
                  <a:gsLst>
                    <a:gs pos="100000">
                      <a:srgbClr val="FFFFFF"/>
                    </a:gs>
                    <a:gs pos="0">
                      <a:srgbClr val="FFFFFF"/>
                    </a:gs>
                  </a:gsLst>
                  <a:lin ang="5400000" scaled="0"/>
                </a:gradFill>
                <a:latin typeface="Segoe UI Light"/>
                <a:ea typeface="ＭＳ Ｐゴシック" charset="0"/>
              </a:rPr>
              <a:t>://aka.ms/dotnetnative  </a:t>
            </a:r>
          </a:p>
        </p:txBody>
      </p:sp>
      <p:pic>
        <p:nvPicPr>
          <p:cNvPr id="30" name="Picture 29"/>
          <p:cNvPicPr>
            <a:picLocks noChangeAspect="1"/>
          </p:cNvPicPr>
          <p:nvPr/>
        </p:nvPicPr>
        <p:blipFill rotWithShape="1">
          <a:blip r:embed="rId3"/>
          <a:srcRect b="3630"/>
          <a:stretch/>
        </p:blipFill>
        <p:spPr>
          <a:xfrm>
            <a:off x="7268948" y="830262"/>
            <a:ext cx="4574017" cy="2391335"/>
          </a:xfrm>
          <a:prstGeom prst="rect">
            <a:avLst/>
          </a:prstGeom>
        </p:spPr>
      </p:pic>
      <p:sp>
        <p:nvSpPr>
          <p:cNvPr id="33" name="3 arrow"/>
          <p:cNvSpPr/>
          <p:nvPr/>
        </p:nvSpPr>
        <p:spPr bwMode="auto">
          <a:xfrm>
            <a:off x="2103436" y="1994099"/>
            <a:ext cx="4254231" cy="1072426"/>
          </a:xfrm>
          <a:prstGeom prst="homePlate">
            <a:avLst/>
          </a:prstGeom>
          <a:solidFill>
            <a:srgbClr val="0072C6"/>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000" kern="0" dirty="0" smtClean="0">
                <a:gradFill>
                  <a:gsLst>
                    <a:gs pos="9583">
                      <a:srgbClr val="FFFFFF"/>
                    </a:gs>
                    <a:gs pos="24000">
                      <a:srgbClr val="FFFFFF"/>
                    </a:gs>
                  </a:gsLst>
                  <a:lin ang="5400000" scaled="0"/>
                </a:gradFill>
              </a:rPr>
              <a:t>Universal Windows Platform</a:t>
            </a:r>
            <a:endParaRPr lang="en-US" sz="2400" kern="0" dirty="0" smtClean="0">
              <a:gradFill>
                <a:gsLst>
                  <a:gs pos="9583">
                    <a:srgbClr val="FFFFFF"/>
                  </a:gs>
                  <a:gs pos="24000">
                    <a:srgbClr val="FFFFFF"/>
                  </a:gs>
                </a:gsLst>
                <a:lin ang="5400000" scaled="0"/>
              </a:gradFill>
            </a:endParaRPr>
          </a:p>
          <a:p>
            <a:pPr defTabSz="913862"/>
            <a:r>
              <a:rPr lang="en-US" sz="1600" kern="0" dirty="0" smtClean="0">
                <a:gradFill>
                  <a:gsLst>
                    <a:gs pos="9583">
                      <a:srgbClr val="FFFFFF"/>
                    </a:gs>
                    <a:gs pos="24000">
                      <a:srgbClr val="FFFFFF"/>
                    </a:gs>
                  </a:gsLst>
                  <a:lin ang="5400000" scaled="0"/>
                </a:gradFill>
              </a:rPr>
              <a:t>Shared across Windows and Windows Phone apps</a:t>
            </a:r>
            <a:endParaRPr lang="en-US" kern="0" dirty="0">
              <a:gradFill>
                <a:gsLst>
                  <a:gs pos="9583">
                    <a:srgbClr val="FFFFFF"/>
                  </a:gs>
                  <a:gs pos="24000">
                    <a:srgbClr val="FFFFFF"/>
                  </a:gs>
                </a:gsLst>
                <a:lin ang="5400000" scaled="0"/>
              </a:gradFill>
            </a:endParaRPr>
          </a:p>
        </p:txBody>
      </p:sp>
      <p:sp>
        <p:nvSpPr>
          <p:cNvPr id="34" name="Oval 33"/>
          <p:cNvSpPr/>
          <p:nvPr/>
        </p:nvSpPr>
        <p:spPr bwMode="auto">
          <a:xfrm>
            <a:off x="794224" y="1744662"/>
            <a:ext cx="1554956" cy="1554956"/>
          </a:xfrm>
          <a:prstGeom prst="ellipse">
            <a:avLst/>
          </a:prstGeom>
          <a:solidFill>
            <a:srgbClr val="003B92"/>
          </a:solidFill>
          <a:ln w="7620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Freeform 34"/>
          <p:cNvSpPr>
            <a:spLocks noEditPoints="1"/>
          </p:cNvSpPr>
          <p:nvPr/>
        </p:nvSpPr>
        <p:spPr bwMode="auto">
          <a:xfrm>
            <a:off x="1222615" y="2185418"/>
            <a:ext cx="679290" cy="689788"/>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6" name="3 arrow"/>
          <p:cNvSpPr/>
          <p:nvPr/>
        </p:nvSpPr>
        <p:spPr bwMode="auto">
          <a:xfrm>
            <a:off x="2103437" y="5086447"/>
            <a:ext cx="4254230" cy="1072426"/>
          </a:xfrm>
          <a:prstGeom prst="homePlate">
            <a:avLst/>
          </a:prstGeom>
          <a:solidFill>
            <a:srgbClr val="972FAF"/>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000" kern="0" dirty="0" smtClean="0">
                <a:gradFill>
                  <a:gsLst>
                    <a:gs pos="9583">
                      <a:srgbClr val="FFFFFF"/>
                    </a:gs>
                    <a:gs pos="24000">
                      <a:srgbClr val="FFFFFF"/>
                    </a:gs>
                  </a:gsLst>
                  <a:lin ang="5400000" scaled="0"/>
                </a:gradFill>
              </a:rPr>
              <a:t>.NET Native</a:t>
            </a:r>
          </a:p>
          <a:p>
            <a:pPr defTabSz="913862"/>
            <a:r>
              <a:rPr lang="en-US" sz="1600" kern="0" dirty="0" smtClean="0">
                <a:gradFill>
                  <a:gsLst>
                    <a:gs pos="9583">
                      <a:srgbClr val="FFFFFF"/>
                    </a:gs>
                    <a:gs pos="24000">
                      <a:srgbClr val="FFFFFF"/>
                    </a:gs>
                  </a:gsLst>
                  <a:lin ang="5400000" scaled="0"/>
                </a:gradFill>
              </a:rPr>
              <a:t>Native code compilation</a:t>
            </a:r>
            <a:endParaRPr lang="en-US" kern="0" dirty="0">
              <a:gradFill>
                <a:gsLst>
                  <a:gs pos="9583">
                    <a:srgbClr val="FFFFFF"/>
                  </a:gs>
                  <a:gs pos="24000">
                    <a:srgbClr val="FFFFFF"/>
                  </a:gs>
                </a:gsLst>
                <a:lin ang="5400000" scaled="0"/>
              </a:gradFill>
            </a:endParaRPr>
          </a:p>
        </p:txBody>
      </p:sp>
      <p:sp>
        <p:nvSpPr>
          <p:cNvPr id="37" name="Oval 36"/>
          <p:cNvSpPr/>
          <p:nvPr/>
        </p:nvSpPr>
        <p:spPr bwMode="auto">
          <a:xfrm>
            <a:off x="794224" y="4837010"/>
            <a:ext cx="1554956" cy="1554956"/>
          </a:xfrm>
          <a:prstGeom prst="ellipse">
            <a:avLst/>
          </a:prstGeom>
          <a:solidFill>
            <a:srgbClr val="68217A"/>
          </a:solidFill>
          <a:ln w="76200">
            <a:solidFill>
              <a:srgbClr val="972FA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p:cNvPicPr>
            <a:picLocks noChangeAspect="1"/>
          </p:cNvPicPr>
          <p:nvPr/>
        </p:nvPicPr>
        <p:blipFill>
          <a:blip r:embed="rId4"/>
          <a:stretch>
            <a:fillRect/>
          </a:stretch>
        </p:blipFill>
        <p:spPr>
          <a:xfrm>
            <a:off x="1056171" y="5086447"/>
            <a:ext cx="1012179" cy="1031460"/>
          </a:xfrm>
          <a:prstGeom prst="rect">
            <a:avLst/>
          </a:prstGeom>
          <a:solidFill>
            <a:srgbClr val="972FAF"/>
          </a:solidFill>
        </p:spPr>
      </p:pic>
      <p:sp>
        <p:nvSpPr>
          <p:cNvPr id="13" name="Rectangle 12"/>
          <p:cNvSpPr/>
          <p:nvPr/>
        </p:nvSpPr>
        <p:spPr>
          <a:xfrm>
            <a:off x="6732392" y="118689"/>
            <a:ext cx="4393832" cy="461665"/>
          </a:xfrm>
          <a:prstGeom prst="rect">
            <a:avLst/>
          </a:prstGeom>
        </p:spPr>
        <p:txBody>
          <a:bodyPr wrap="none">
            <a:spAutoFit/>
          </a:bodyPr>
          <a:lstStyle/>
          <a:p>
            <a:pPr defTabSz="932277"/>
            <a:r>
              <a:rPr lang="en-US" sz="2400" b="1" dirty="0" smtClean="0">
                <a:solidFill>
                  <a:srgbClr val="FFFFFF"/>
                </a:solidFill>
                <a:cs typeface="Segoe UI" panose="020B0502040204020203" pitchFamily="34" charset="0"/>
              </a:rPr>
              <a:t>Universal Windows Platform </a:t>
            </a:r>
          </a:p>
        </p:txBody>
      </p:sp>
      <p:sp>
        <p:nvSpPr>
          <p:cNvPr id="15" name="Rectangle 14"/>
          <p:cNvSpPr/>
          <p:nvPr/>
        </p:nvSpPr>
        <p:spPr>
          <a:xfrm>
            <a:off x="6862252" y="3748165"/>
            <a:ext cx="3217227" cy="461665"/>
          </a:xfrm>
          <a:prstGeom prst="rect">
            <a:avLst/>
          </a:prstGeom>
        </p:spPr>
        <p:txBody>
          <a:bodyPr wrap="none">
            <a:spAutoFit/>
          </a:bodyPr>
          <a:lstStyle/>
          <a:p>
            <a:pPr defTabSz="932277"/>
            <a:r>
              <a:rPr lang="en-US" sz="2400" b="1" dirty="0" smtClean="0">
                <a:solidFill>
                  <a:srgbClr val="FFFFFF"/>
                </a:solidFill>
                <a:cs typeface="Segoe UI" panose="020B0502040204020203" pitchFamily="34" charset="0"/>
              </a:rPr>
              <a:t>.NET Native</a:t>
            </a:r>
            <a:r>
              <a:rPr lang="en-US" sz="2400" dirty="0" smtClean="0">
                <a:solidFill>
                  <a:srgbClr val="FFFFFF"/>
                </a:solidFill>
                <a:latin typeface="Segoe UI Light" pitchFamily="34" charset="0"/>
              </a:rPr>
              <a:t> highlights</a:t>
            </a:r>
            <a:endParaRPr lang="en-US" sz="2000" dirty="0">
              <a:solidFill>
                <a:srgbClr val="FFFFFF"/>
              </a:solidFill>
            </a:endParaRPr>
          </a:p>
        </p:txBody>
      </p:sp>
    </p:spTree>
    <p:extLst>
      <p:ext uri="{BB962C8B-B14F-4D97-AF65-F5344CB8AC3E}">
        <p14:creationId xmlns:p14="http://schemas.microsoft.com/office/powerpoint/2010/main" val="276929897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 .NET Native</a:t>
            </a:r>
            <a:endParaRPr lang="en-US" dirty="0"/>
          </a:p>
        </p:txBody>
      </p:sp>
    </p:spTree>
    <p:extLst>
      <p:ext uri="{BB962C8B-B14F-4D97-AF65-F5344CB8AC3E}">
        <p14:creationId xmlns:p14="http://schemas.microsoft.com/office/powerpoint/2010/main" val="59041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81" y="497"/>
            <a:ext cx="6231477" cy="699353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4039" fontAlgn="base">
              <a:lnSpc>
                <a:spcPct val="90000"/>
              </a:lnSpc>
              <a:spcBef>
                <a:spcPct val="0"/>
              </a:spcBef>
              <a:spcAft>
                <a:spcPct val="0"/>
              </a:spcAft>
            </a:pPr>
            <a:endParaRPr lang="en-US" sz="2000" spc="-50" dirty="0" err="1">
              <a:gradFill>
                <a:gsLst>
                  <a:gs pos="0">
                    <a:srgbClr val="FFFFFF"/>
                  </a:gs>
                  <a:gs pos="100000">
                    <a:srgbClr val="FFFFFF"/>
                  </a:gs>
                </a:gsLst>
                <a:lin ang="5400000" scaled="0"/>
              </a:gradFill>
            </a:endParaRPr>
          </a:p>
        </p:txBody>
      </p:sp>
      <p:sp>
        <p:nvSpPr>
          <p:cNvPr id="2" name="Title 1"/>
          <p:cNvSpPr>
            <a:spLocks noGrp="1"/>
          </p:cNvSpPr>
          <p:nvPr>
            <p:ph type="title"/>
          </p:nvPr>
        </p:nvSpPr>
        <p:spPr>
          <a:xfrm>
            <a:off x="187515" y="295277"/>
            <a:ext cx="5557302" cy="917575"/>
          </a:xfrm>
        </p:spPr>
        <p:txBody>
          <a:bodyPr/>
          <a:lstStyle/>
          <a:p>
            <a:r>
              <a:rPr lang="en-US" sz="4800" dirty="0" smtClean="0">
                <a:solidFill>
                  <a:schemeClr val="bg1"/>
                </a:solidFill>
              </a:rPr>
              <a:t>.NET and Xamarin</a:t>
            </a:r>
            <a:endParaRPr lang="en-US" sz="4800" dirty="0">
              <a:solidFill>
                <a:schemeClr val="bg1"/>
              </a:solidFill>
            </a:endParaRPr>
          </a:p>
        </p:txBody>
      </p:sp>
      <p:sp>
        <p:nvSpPr>
          <p:cNvPr id="4" name="Rectangle 3"/>
          <p:cNvSpPr/>
          <p:nvPr/>
        </p:nvSpPr>
        <p:spPr>
          <a:xfrm>
            <a:off x="444509" y="1346891"/>
            <a:ext cx="5572404" cy="4573560"/>
          </a:xfrm>
          <a:prstGeom prst="rect">
            <a:avLst/>
          </a:prstGeom>
        </p:spPr>
        <p:txBody>
          <a:bodyPr wrap="square">
            <a:spAutoFit/>
          </a:bodyPr>
          <a:lstStyle/>
          <a:p>
            <a:pPr defTabSz="932407"/>
            <a:r>
              <a:rPr lang="en-US" sz="2800" dirty="0" smtClean="0">
                <a:solidFill>
                  <a:srgbClr val="FFFFFF"/>
                </a:solidFill>
                <a:latin typeface="Segoe UI Semibold" panose="020B0702040204020203" pitchFamily="34" charset="0"/>
                <a:cs typeface="Segoe UI Semibold" panose="020B0702040204020203" pitchFamily="34" charset="0"/>
              </a:rPr>
              <a:t>Share app logic across platforms</a:t>
            </a:r>
            <a:endParaRPr lang="en-US" sz="2800" dirty="0">
              <a:solidFill>
                <a:srgbClr val="FFFFFF"/>
              </a:solidFill>
              <a:latin typeface="Segoe UI Semibold" panose="020B0702040204020203" pitchFamily="34" charset="0"/>
              <a:cs typeface="Segoe UI Semibold" panose="020B0702040204020203" pitchFamily="34" charset="0"/>
            </a:endParaRPr>
          </a:p>
          <a:p>
            <a:pPr marL="285750" indent="-285750" defTabSz="932327">
              <a:lnSpc>
                <a:spcPct val="90000"/>
              </a:lnSpc>
              <a:spcBef>
                <a:spcPts val="1801"/>
              </a:spcBef>
              <a:buFont typeface="Arial" panose="020B0604020202020204" pitchFamily="34" charset="0"/>
              <a:buChar char="•"/>
            </a:pPr>
            <a:r>
              <a:rPr lang="en-US" sz="2000" dirty="0">
                <a:gradFill>
                  <a:gsLst>
                    <a:gs pos="100000">
                      <a:srgbClr val="FFFFFF"/>
                    </a:gs>
                    <a:gs pos="0">
                      <a:srgbClr val="FFFFFF"/>
                    </a:gs>
                  </a:gsLst>
                  <a:lin ang="5400000" scaled="0"/>
                </a:gradFill>
                <a:latin typeface="Segoe UI Light"/>
                <a:ea typeface="ＭＳ Ｐゴシック" charset="0"/>
              </a:rPr>
              <a:t>Native apps for Windows, iOS and Android devices using .NET</a:t>
            </a:r>
          </a:p>
          <a:p>
            <a:pPr marL="285750" indent="-285750" defTabSz="932327">
              <a:lnSpc>
                <a:spcPct val="90000"/>
              </a:lnSpc>
              <a:spcBef>
                <a:spcPts val="1801"/>
              </a:spcBef>
              <a:buFont typeface="Arial" panose="020B0604020202020204" pitchFamily="34" charset="0"/>
              <a:buChar char="•"/>
            </a:pPr>
            <a:r>
              <a:rPr lang="en-US" sz="2000" dirty="0">
                <a:gradFill>
                  <a:gsLst>
                    <a:gs pos="100000">
                      <a:srgbClr val="FFFFFF"/>
                    </a:gs>
                    <a:gs pos="0">
                      <a:srgbClr val="FFFFFF"/>
                    </a:gs>
                  </a:gsLst>
                  <a:lin ang="5400000" scaled="0"/>
                </a:gradFill>
                <a:latin typeface="Segoe UI Light"/>
                <a:ea typeface="ＭＳ Ｐゴシック" charset="0"/>
              </a:rPr>
              <a:t>Most productive and powerful platform for creating native applications</a:t>
            </a:r>
          </a:p>
          <a:p>
            <a:pPr marL="285750" indent="-285750" defTabSz="932327">
              <a:lnSpc>
                <a:spcPct val="90000"/>
              </a:lnSpc>
              <a:spcBef>
                <a:spcPts val="1801"/>
              </a:spcBef>
              <a:buFont typeface="Arial" panose="020B0604020202020204" pitchFamily="34" charset="0"/>
              <a:buChar char="•"/>
            </a:pPr>
            <a:r>
              <a:rPr lang="en-US" sz="2000" dirty="0">
                <a:gradFill>
                  <a:gsLst>
                    <a:gs pos="100000">
                      <a:srgbClr val="FFFFFF"/>
                    </a:gs>
                    <a:gs pos="0">
                      <a:srgbClr val="FFFFFF"/>
                    </a:gs>
                  </a:gsLst>
                  <a:lin ang="5400000" scaled="0"/>
                </a:gradFill>
                <a:latin typeface="Segoe UI Light"/>
                <a:ea typeface="ＭＳ Ｐゴシック" charset="0"/>
              </a:rPr>
              <a:t>Maximize code reuse with Universal Projects &amp; Portable Class Libraries</a:t>
            </a:r>
          </a:p>
          <a:p>
            <a:pPr defTabSz="932407"/>
            <a:endParaRPr lang="en-US" sz="2400" dirty="0">
              <a:solidFill>
                <a:srgbClr val="FFFFFF"/>
              </a:solidFill>
              <a:latin typeface="Segoe UI Light"/>
            </a:endParaRPr>
          </a:p>
          <a:p>
            <a:pPr defTabSz="932407"/>
            <a:r>
              <a:rPr lang="en-US" sz="2800" dirty="0">
                <a:solidFill>
                  <a:srgbClr val="FFFFFF"/>
                </a:solidFill>
                <a:latin typeface="Segoe UI Semibold" panose="020B0702040204020203" pitchFamily="34" charset="0"/>
                <a:cs typeface="Segoe UI Semibold" panose="020B0702040204020203" pitchFamily="34" charset="0"/>
              </a:rPr>
              <a:t>100% APIs exposed</a:t>
            </a:r>
          </a:p>
          <a:p>
            <a:pPr marL="285750" indent="-285750" defTabSz="932327">
              <a:lnSpc>
                <a:spcPct val="90000"/>
              </a:lnSpc>
              <a:spcBef>
                <a:spcPts val="1801"/>
              </a:spcBef>
              <a:buFont typeface="Arial" panose="020B0604020202020204" pitchFamily="34" charset="0"/>
              <a:buChar char="•"/>
            </a:pPr>
            <a:r>
              <a:rPr lang="en-US" sz="2000" i="1" dirty="0">
                <a:gradFill>
                  <a:gsLst>
                    <a:gs pos="100000">
                      <a:srgbClr val="FFFFFF"/>
                    </a:gs>
                    <a:gs pos="0">
                      <a:srgbClr val="FFFFFF"/>
                    </a:gs>
                  </a:gsLst>
                  <a:lin ang="5400000" scaled="0"/>
                </a:gradFill>
                <a:latin typeface="Segoe UI Light"/>
                <a:ea typeface="ＭＳ Ｐゴシック" charset="0"/>
              </a:rPr>
              <a:t>Everything you can do in </a:t>
            </a:r>
            <a:r>
              <a:rPr lang="en-US" sz="2000" i="1" dirty="0" err="1">
                <a:gradFill>
                  <a:gsLst>
                    <a:gs pos="100000">
                      <a:srgbClr val="FFFFFF"/>
                    </a:gs>
                    <a:gs pos="0">
                      <a:srgbClr val="FFFFFF"/>
                    </a:gs>
                  </a:gsLst>
                  <a:lin ang="5400000" scaled="0"/>
                </a:gradFill>
                <a:latin typeface="Segoe UI Light"/>
                <a:ea typeface="ＭＳ Ｐゴシック" charset="0"/>
              </a:rPr>
              <a:t>xCode</a:t>
            </a:r>
            <a:r>
              <a:rPr lang="en-US" sz="2000" i="1" dirty="0">
                <a:gradFill>
                  <a:gsLst>
                    <a:gs pos="100000">
                      <a:srgbClr val="FFFFFF"/>
                    </a:gs>
                    <a:gs pos="0">
                      <a:srgbClr val="FFFFFF"/>
                    </a:gs>
                  </a:gsLst>
                  <a:lin ang="5400000" scaled="0"/>
                </a:gradFill>
                <a:latin typeface="Segoe UI Light"/>
                <a:ea typeface="ＭＳ Ｐゴシック" charset="0"/>
              </a:rPr>
              <a:t> or ADT you can do with Visual Studio</a:t>
            </a:r>
          </a:p>
        </p:txBody>
      </p:sp>
      <p:grpSp>
        <p:nvGrpSpPr>
          <p:cNvPr id="6" name="Group 5"/>
          <p:cNvGrpSpPr/>
          <p:nvPr/>
        </p:nvGrpSpPr>
        <p:grpSpPr>
          <a:xfrm>
            <a:off x="6609486" y="1507632"/>
            <a:ext cx="5522515" cy="3949733"/>
            <a:chOff x="6125687" y="1914127"/>
            <a:chExt cx="6054091" cy="4329919"/>
          </a:xfrm>
        </p:grpSpPr>
        <p:grpSp>
          <p:nvGrpSpPr>
            <p:cNvPr id="8" name="Group 7"/>
            <p:cNvGrpSpPr/>
            <p:nvPr/>
          </p:nvGrpSpPr>
          <p:grpSpPr>
            <a:xfrm>
              <a:off x="6125687" y="1914127"/>
              <a:ext cx="6054091" cy="4329919"/>
              <a:chOff x="6685100" y="1904052"/>
              <a:chExt cx="5438334" cy="3889528"/>
            </a:xfrm>
          </p:grpSpPr>
          <p:sp>
            <p:nvSpPr>
              <p:cNvPr id="11" name="Rectangle 10"/>
              <p:cNvSpPr/>
              <p:nvPr/>
            </p:nvSpPr>
            <p:spPr bwMode="auto">
              <a:xfrm>
                <a:off x="11401089" y="1904054"/>
                <a:ext cx="722345" cy="3889526"/>
              </a:xfrm>
              <a:prstGeom prst="rect">
                <a:avLst/>
              </a:prstGeom>
              <a:solidFill>
                <a:srgbClr val="6729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9796150" y="1904053"/>
                <a:ext cx="1544673" cy="388952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a:lnSpc>
                    <a:spcPct val="90000"/>
                  </a:lnSpc>
                </a:pPr>
                <a:endParaRPr lang="en-US" sz="1600" dirty="0">
                  <a:gradFill>
                    <a:gsLst>
                      <a:gs pos="0">
                        <a:srgbClr val="3F3F3F"/>
                      </a:gs>
                      <a:gs pos="100000">
                        <a:srgbClr val="3F3F3F"/>
                      </a:gs>
                    </a:gsLst>
                    <a:lin ang="5400000" scaled="0"/>
                  </a:gradFill>
                  <a:ea typeface="Segoe UI" pitchFamily="34" charset="0"/>
                  <a:cs typeface="Segoe UI" pitchFamily="34" charset="0"/>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0094616" y="1956312"/>
                <a:ext cx="742184" cy="858085"/>
              </a:xfrm>
              <a:prstGeom prst="rect">
                <a:avLst/>
              </a:prstGeom>
            </p:spPr>
          </p:pic>
          <p:sp>
            <p:nvSpPr>
              <p:cNvPr id="14" name="Rectangle 13"/>
              <p:cNvSpPr/>
              <p:nvPr/>
            </p:nvSpPr>
            <p:spPr bwMode="auto">
              <a:xfrm>
                <a:off x="9797121" y="2798771"/>
                <a:ext cx="1542323" cy="841498"/>
              </a:xfrm>
              <a:prstGeom prst="rect">
                <a:avLst/>
              </a:prstGeom>
              <a:solidFill>
                <a:srgbClr val="442258"/>
              </a:solidFill>
              <a:ln w="9525" cap="flat" cmpd="sng" algn="ctr">
                <a:noFill/>
                <a:prstDash val="solid"/>
                <a:headEnd type="none" w="med" len="med"/>
                <a:tailEnd type="none" w="med" len="med"/>
              </a:ln>
              <a:effectLst/>
            </p:spPr>
            <p:txBody>
              <a:bodyPr rot="0" spcFirstLastPara="0" vertOverflow="overflow" horzOverflow="overflow" vert="horz" wrap="square" lIns="46629" tIns="46629" rIns="46629" bIns="46629" numCol="1" spcCol="0" rtlCol="0" fromWordArt="0" anchor="ctr" anchorCtr="0" forceAA="0" compatLnSpc="1">
                <a:prstTxWarp prst="textNoShape">
                  <a:avLst/>
                </a:prstTxWarp>
                <a:noAutofit/>
              </a:bodyPr>
              <a:lstStyle/>
              <a:p>
                <a:pPr algn="ctr" defTabSz="932251" fontAlgn="base">
                  <a:spcBef>
                    <a:spcPct val="0"/>
                  </a:spcBef>
                  <a:spcAft>
                    <a:spcPct val="0"/>
                  </a:spcAft>
                </a:pPr>
                <a:endParaRPr lang="en-US" sz="3200" b="1" kern="0" spc="-52"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5" name="Rectangle 14"/>
              <p:cNvSpPr/>
              <p:nvPr/>
            </p:nvSpPr>
            <p:spPr bwMode="auto">
              <a:xfrm>
                <a:off x="6686071" y="1904052"/>
                <a:ext cx="1498146" cy="330067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600" i="1" dirty="0" smtClean="0">
                    <a:gradFill>
                      <a:gsLst>
                        <a:gs pos="0">
                          <a:srgbClr val="3F3F3F"/>
                        </a:gs>
                        <a:gs pos="100000">
                          <a:srgbClr val="3F3F3F"/>
                        </a:gs>
                      </a:gsLst>
                      <a:lin ang="5400000" scaled="0"/>
                    </a:gradFill>
                    <a:ea typeface="Segoe UI" pitchFamily="34" charset="0"/>
                    <a:cs typeface="Segoe UI" pitchFamily="34" charset="0"/>
                  </a:rPr>
                  <a:t>z</a:t>
                </a:r>
              </a:p>
            </p:txBody>
          </p:sp>
          <p:sp>
            <p:nvSpPr>
              <p:cNvPr id="16" name="Rectangle 15"/>
              <p:cNvSpPr/>
              <p:nvPr/>
            </p:nvSpPr>
            <p:spPr bwMode="auto">
              <a:xfrm>
                <a:off x="8240821" y="1904052"/>
                <a:ext cx="1498146" cy="330067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a:lnSpc>
                    <a:spcPct val="90000"/>
                  </a:lnSpc>
                </a:pPr>
                <a:endParaRPr lang="en-US" sz="1600" dirty="0">
                  <a:gradFill>
                    <a:gsLst>
                      <a:gs pos="0">
                        <a:srgbClr val="3F3F3F"/>
                      </a:gs>
                      <a:gs pos="100000">
                        <a:srgbClr val="3F3F3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215280" y="2083749"/>
                <a:ext cx="455142" cy="545261"/>
              </a:xfrm>
              <a:prstGeom prst="rect">
                <a:avLst/>
              </a:prstGeom>
            </p:spPr>
          </p:pic>
          <p:sp>
            <p:nvSpPr>
              <p:cNvPr id="18" name="Rectangle 17"/>
              <p:cNvSpPr/>
              <p:nvPr/>
            </p:nvSpPr>
            <p:spPr bwMode="auto">
              <a:xfrm>
                <a:off x="6685100" y="2791009"/>
                <a:ext cx="1496691" cy="843689"/>
              </a:xfrm>
              <a:prstGeom prst="rect">
                <a:avLst/>
              </a:prstGeom>
              <a:solidFill>
                <a:srgbClr val="442258"/>
              </a:solidFill>
              <a:ln w="9525" cap="flat" cmpd="sng" algn="ctr">
                <a:noFill/>
                <a:prstDash val="solid"/>
                <a:headEnd type="none" w="med" len="med"/>
                <a:tailEnd type="none" w="med" len="med"/>
              </a:ln>
              <a:effectLst/>
            </p:spPr>
            <p:txBody>
              <a:bodyPr rot="0" spcFirstLastPara="0" vertOverflow="overflow" horzOverflow="overflow" vert="horz" wrap="square" lIns="46629" tIns="46629" rIns="46629" bIns="46629" numCol="1" spcCol="0" rtlCol="0" fromWordArt="0" anchor="ctr" anchorCtr="0" forceAA="0" compatLnSpc="1">
                <a:prstTxWarp prst="textNoShape">
                  <a:avLst/>
                </a:prstTxWarp>
                <a:noAutofit/>
              </a:bodyPr>
              <a:lstStyle/>
              <a:p>
                <a:pPr algn="ctr" defTabSz="932251" fontAlgn="base">
                  <a:spcBef>
                    <a:spcPct val="0"/>
                  </a:spcBef>
                  <a:spcAft>
                    <a:spcPct val="0"/>
                  </a:spcAft>
                </a:pPr>
                <a:endParaRPr lang="en-US" sz="3200" b="1" kern="0" spc="-52" dirty="0">
                  <a:solidFill>
                    <a:srgbClr val="1B5CA9"/>
                  </a:solidFill>
                  <a:latin typeface="Segoe UI Light" panose="020B0502040204020203" pitchFamily="34" charset="0"/>
                  <a:ea typeface="Segoe UI" pitchFamily="34" charset="0"/>
                  <a:cs typeface="Segoe UI" pitchFamily="34" charset="0"/>
                </a:endParaRPr>
              </a:p>
            </p:txBody>
          </p:sp>
          <p:sp>
            <p:nvSpPr>
              <p:cNvPr id="19" name="Rectangle 18"/>
              <p:cNvSpPr/>
              <p:nvPr/>
            </p:nvSpPr>
            <p:spPr>
              <a:xfrm>
                <a:off x="7034995" y="3147374"/>
                <a:ext cx="789863" cy="291280"/>
              </a:xfrm>
              <a:prstGeom prst="rect">
                <a:avLst/>
              </a:prstGeom>
            </p:spPr>
            <p:txBody>
              <a:bodyPr wrap="none">
                <a:spAutoFit/>
              </a:bodyPr>
              <a:lstStyle/>
              <a:p>
                <a:pPr algn="ctr" defTabSz="932472" fontAlgn="base">
                  <a:lnSpc>
                    <a:spcPct val="90000"/>
                  </a:lnSpc>
                  <a:spcBef>
                    <a:spcPct val="0"/>
                  </a:spcBef>
                  <a:spcAft>
                    <a:spcPct val="0"/>
                  </a:spcAft>
                </a:pPr>
                <a:r>
                  <a:rPr lang="en-US" sz="1400" dirty="0">
                    <a:solidFill>
                      <a:srgbClr val="FFFFFF"/>
                    </a:solidFill>
                    <a:ea typeface="Segoe UI" pitchFamily="34" charset="0"/>
                    <a:cs typeface="Segoe UI" pitchFamily="34" charset="0"/>
                  </a:rPr>
                  <a:t>C# + </a:t>
                </a:r>
                <a:r>
                  <a:rPr lang="en-US" sz="1400" dirty="0" smtClean="0">
                    <a:solidFill>
                      <a:srgbClr val="FFFFFF"/>
                    </a:solidFill>
                    <a:ea typeface="Segoe UI" pitchFamily="34" charset="0"/>
                    <a:cs typeface="Segoe UI" pitchFamily="34" charset="0"/>
                  </a:rPr>
                  <a:t>XIB</a:t>
                </a:r>
                <a:endParaRPr lang="en-US" sz="1400" i="1" dirty="0">
                  <a:solidFill>
                    <a:srgbClr val="FFFFFF"/>
                  </a:solidFill>
                  <a:ea typeface="Segoe UI" pitchFamily="34" charset="0"/>
                  <a:cs typeface="Segoe UI" pitchFamily="34" charset="0"/>
                </a:endParaRPr>
              </a:p>
            </p:txBody>
          </p:sp>
          <p:sp>
            <p:nvSpPr>
              <p:cNvPr id="20" name="Rectangle 19"/>
              <p:cNvSpPr/>
              <p:nvPr/>
            </p:nvSpPr>
            <p:spPr bwMode="auto">
              <a:xfrm>
                <a:off x="8236548" y="2791009"/>
                <a:ext cx="1496692" cy="843689"/>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6629" tIns="46629" rIns="46629" bIns="46629" numCol="1" spcCol="0" rtlCol="0" fromWordArt="0" anchor="ctr" anchorCtr="0" forceAA="0" compatLnSpc="1">
                <a:prstTxWarp prst="textNoShape">
                  <a:avLst/>
                </a:prstTxWarp>
                <a:noAutofit/>
              </a:bodyPr>
              <a:lstStyle/>
              <a:p>
                <a:pPr algn="ctr" defTabSz="932251" fontAlgn="base">
                  <a:spcBef>
                    <a:spcPct val="0"/>
                  </a:spcBef>
                  <a:spcAft>
                    <a:spcPct val="0"/>
                  </a:spcAft>
                </a:pPr>
                <a:endParaRPr lang="en-US" sz="3200" b="1" kern="0" spc="-52"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21" name="Rectangle 20"/>
              <p:cNvSpPr/>
              <p:nvPr/>
            </p:nvSpPr>
            <p:spPr>
              <a:xfrm>
                <a:off x="8279580" y="3133974"/>
                <a:ext cx="1367785" cy="257120"/>
              </a:xfrm>
              <a:prstGeom prst="rect">
                <a:avLst/>
              </a:prstGeom>
            </p:spPr>
            <p:txBody>
              <a:bodyPr wrap="square">
                <a:spAutoFit/>
              </a:bodyPr>
              <a:lstStyle/>
              <a:p>
                <a:pPr algn="ctr" defTabSz="932472">
                  <a:lnSpc>
                    <a:spcPct val="90000"/>
                  </a:lnSpc>
                </a:pPr>
                <a:r>
                  <a:rPr lang="en-US" sz="1400" dirty="0" smtClean="0">
                    <a:solidFill>
                      <a:srgbClr val="FFFFFF"/>
                    </a:solidFill>
                    <a:ea typeface="Segoe UI" pitchFamily="34" charset="0"/>
                    <a:cs typeface="Segoe UI" pitchFamily="34" charset="0"/>
                  </a:rPr>
                  <a:t>C</a:t>
                </a:r>
                <a:r>
                  <a:rPr lang="en-US" sz="1400" dirty="0">
                    <a:solidFill>
                      <a:srgbClr val="FFFFFF"/>
                    </a:solidFill>
                    <a:ea typeface="Segoe UI" pitchFamily="34" charset="0"/>
                    <a:cs typeface="Segoe UI" pitchFamily="34" charset="0"/>
                  </a:rPr>
                  <a:t># + </a:t>
                </a:r>
                <a:r>
                  <a:rPr lang="en-US" sz="1400" dirty="0" smtClean="0">
                    <a:solidFill>
                      <a:srgbClr val="FFFFFF"/>
                    </a:solidFill>
                    <a:ea typeface="Segoe UI" pitchFamily="34" charset="0"/>
                    <a:cs typeface="Segoe UI" pitchFamily="34" charset="0"/>
                  </a:rPr>
                  <a:t>AXML</a:t>
                </a:r>
                <a:endParaRPr lang="en-US" sz="1400" dirty="0">
                  <a:solidFill>
                    <a:srgbClr val="FFFFFF"/>
                  </a:solidFill>
                  <a:ea typeface="Segoe UI" pitchFamily="34" charset="0"/>
                  <a:cs typeface="Segoe UI" pitchFamily="34" charset="0"/>
                </a:endParaRPr>
              </a:p>
            </p:txBody>
          </p:sp>
          <p:sp>
            <p:nvSpPr>
              <p:cNvPr id="22" name="Rectangle 21"/>
              <p:cNvSpPr/>
              <p:nvPr/>
            </p:nvSpPr>
            <p:spPr>
              <a:xfrm>
                <a:off x="9807559" y="3133212"/>
                <a:ext cx="1537655" cy="291280"/>
              </a:xfrm>
              <a:prstGeom prst="rect">
                <a:avLst/>
              </a:prstGeom>
            </p:spPr>
            <p:txBody>
              <a:bodyPr wrap="square">
                <a:spAutoFit/>
              </a:bodyPr>
              <a:lstStyle/>
              <a:p>
                <a:pPr algn="ctr" defTabSz="932472">
                  <a:lnSpc>
                    <a:spcPct val="90000"/>
                  </a:lnSpc>
                </a:pPr>
                <a:r>
                  <a:rPr lang="en-US" sz="1400" dirty="0" smtClean="0">
                    <a:solidFill>
                      <a:srgbClr val="FFFFFF"/>
                    </a:solidFill>
                    <a:ea typeface="Segoe UI" pitchFamily="34" charset="0"/>
                    <a:cs typeface="Segoe UI" pitchFamily="34" charset="0"/>
                  </a:rPr>
                  <a:t>C</a:t>
                </a:r>
                <a:r>
                  <a:rPr lang="en-US" sz="1400" dirty="0">
                    <a:solidFill>
                      <a:srgbClr val="FFFFFF"/>
                    </a:solidFill>
                    <a:ea typeface="Segoe UI" pitchFamily="34" charset="0"/>
                    <a:cs typeface="Segoe UI" pitchFamily="34" charset="0"/>
                  </a:rPr>
                  <a:t># + XAML</a:t>
                </a:r>
              </a:p>
            </p:txBody>
          </p:sp>
          <p:sp>
            <p:nvSpPr>
              <p:cNvPr id="23" name="Rectangle 22"/>
              <p:cNvSpPr/>
              <p:nvPr/>
            </p:nvSpPr>
            <p:spPr>
              <a:xfrm>
                <a:off x="6747992" y="2816856"/>
                <a:ext cx="1426483" cy="319468"/>
              </a:xfrm>
              <a:prstGeom prst="rect">
                <a:avLst/>
              </a:prstGeom>
            </p:spPr>
            <p:txBody>
              <a:bodyPr wrap="square">
                <a:spAutoFit/>
              </a:bodyPr>
              <a:lstStyle/>
              <a:p>
                <a:pPr algn="ctr" defTabSz="932472" fontAlgn="base">
                  <a:lnSpc>
                    <a:spcPct val="90000"/>
                  </a:lnSpc>
                  <a:spcBef>
                    <a:spcPct val="0"/>
                  </a:spcBef>
                  <a:spcAft>
                    <a:spcPct val="0"/>
                  </a:spcAft>
                </a:pPr>
                <a:r>
                  <a:rPr lang="en-US" sz="1600" dirty="0">
                    <a:solidFill>
                      <a:srgbClr val="FFFFFF"/>
                    </a:solidFill>
                    <a:ea typeface="Segoe UI" pitchFamily="34" charset="0"/>
                    <a:cs typeface="Segoe UI" pitchFamily="34" charset="0"/>
                  </a:rPr>
                  <a:t>Native </a:t>
                </a:r>
                <a:r>
                  <a:rPr lang="en-US" sz="1600" dirty="0" smtClean="0">
                    <a:solidFill>
                      <a:srgbClr val="FFFFFF"/>
                    </a:solidFill>
                    <a:ea typeface="Segoe UI" pitchFamily="34" charset="0"/>
                    <a:cs typeface="Segoe UI" pitchFamily="34" charset="0"/>
                  </a:rPr>
                  <a:t>UI</a:t>
                </a:r>
                <a:endParaRPr lang="en-US" sz="1600" i="1" dirty="0">
                  <a:solidFill>
                    <a:srgbClr val="FFFFFF"/>
                  </a:solidFill>
                  <a:ea typeface="Segoe UI" pitchFamily="34" charset="0"/>
                  <a:cs typeface="Segoe UI" pitchFamily="34" charset="0"/>
                </a:endParaRPr>
              </a:p>
            </p:txBody>
          </p:sp>
          <p:sp>
            <p:nvSpPr>
              <p:cNvPr id="24" name="Rectangle 23"/>
              <p:cNvSpPr/>
              <p:nvPr/>
            </p:nvSpPr>
            <p:spPr>
              <a:xfrm>
                <a:off x="8286712" y="2802757"/>
                <a:ext cx="1426483" cy="319468"/>
              </a:xfrm>
              <a:prstGeom prst="rect">
                <a:avLst/>
              </a:prstGeom>
            </p:spPr>
            <p:txBody>
              <a:bodyPr wrap="square">
                <a:spAutoFit/>
              </a:bodyPr>
              <a:lstStyle/>
              <a:p>
                <a:pPr algn="ctr" defTabSz="932472" fontAlgn="base">
                  <a:lnSpc>
                    <a:spcPct val="90000"/>
                  </a:lnSpc>
                  <a:spcBef>
                    <a:spcPct val="0"/>
                  </a:spcBef>
                  <a:spcAft>
                    <a:spcPct val="0"/>
                  </a:spcAft>
                </a:pPr>
                <a:r>
                  <a:rPr lang="en-US" sz="1600" dirty="0">
                    <a:solidFill>
                      <a:srgbClr val="FFFFFF"/>
                    </a:solidFill>
                    <a:ea typeface="Segoe UI" pitchFamily="34" charset="0"/>
                    <a:cs typeface="Segoe UI" pitchFamily="34" charset="0"/>
                  </a:rPr>
                  <a:t>Native </a:t>
                </a:r>
                <a:r>
                  <a:rPr lang="en-US" sz="1600" dirty="0" smtClean="0">
                    <a:solidFill>
                      <a:srgbClr val="FFFFFF"/>
                    </a:solidFill>
                    <a:ea typeface="Segoe UI" pitchFamily="34" charset="0"/>
                    <a:cs typeface="Segoe UI" pitchFamily="34" charset="0"/>
                  </a:rPr>
                  <a:t>UI</a:t>
                </a:r>
                <a:endParaRPr lang="en-US" sz="1600" i="1" dirty="0">
                  <a:solidFill>
                    <a:srgbClr val="FFFFFF"/>
                  </a:solidFill>
                  <a:ea typeface="Segoe UI" pitchFamily="34" charset="0"/>
                  <a:cs typeface="Segoe UI" pitchFamily="34" charset="0"/>
                </a:endParaRPr>
              </a:p>
            </p:txBody>
          </p:sp>
          <p:sp>
            <p:nvSpPr>
              <p:cNvPr id="25" name="Rectangle 24"/>
              <p:cNvSpPr/>
              <p:nvPr/>
            </p:nvSpPr>
            <p:spPr>
              <a:xfrm>
                <a:off x="9863144" y="2816856"/>
                <a:ext cx="1426483" cy="319468"/>
              </a:xfrm>
              <a:prstGeom prst="rect">
                <a:avLst/>
              </a:prstGeom>
            </p:spPr>
            <p:txBody>
              <a:bodyPr wrap="square">
                <a:spAutoFit/>
              </a:bodyPr>
              <a:lstStyle/>
              <a:p>
                <a:pPr algn="ctr" defTabSz="932472" fontAlgn="base">
                  <a:lnSpc>
                    <a:spcPct val="90000"/>
                  </a:lnSpc>
                  <a:spcBef>
                    <a:spcPct val="0"/>
                  </a:spcBef>
                  <a:spcAft>
                    <a:spcPct val="0"/>
                  </a:spcAft>
                </a:pPr>
                <a:r>
                  <a:rPr lang="en-US" sz="1600" dirty="0">
                    <a:solidFill>
                      <a:srgbClr val="FFFFFF"/>
                    </a:solidFill>
                    <a:ea typeface="Segoe UI" pitchFamily="34" charset="0"/>
                    <a:cs typeface="Segoe UI" pitchFamily="34" charset="0"/>
                  </a:rPr>
                  <a:t>Native </a:t>
                </a:r>
                <a:r>
                  <a:rPr lang="en-US" sz="1600" dirty="0" smtClean="0">
                    <a:solidFill>
                      <a:srgbClr val="FFFFFF"/>
                    </a:solidFill>
                    <a:ea typeface="Segoe UI" pitchFamily="34" charset="0"/>
                    <a:cs typeface="Segoe UI" pitchFamily="34" charset="0"/>
                  </a:rPr>
                  <a:t>UI</a:t>
                </a:r>
                <a:endParaRPr lang="en-US" sz="1600" i="1" dirty="0">
                  <a:solidFill>
                    <a:srgbClr val="FFFFFF"/>
                  </a:solidFill>
                  <a:ea typeface="Segoe UI" pitchFamily="34" charset="0"/>
                  <a:cs typeface="Segoe UI" pitchFamily="34" charset="0"/>
                </a:endParaRPr>
              </a:p>
            </p:txBody>
          </p:sp>
          <p:sp>
            <p:nvSpPr>
              <p:cNvPr id="26" name="Rectangle 25"/>
              <p:cNvSpPr/>
              <p:nvPr/>
            </p:nvSpPr>
            <p:spPr bwMode="auto">
              <a:xfrm>
                <a:off x="6690462" y="4958277"/>
                <a:ext cx="3048505" cy="8353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a:lnSpc>
                    <a:spcPct val="90000"/>
                  </a:lnSpc>
                </a:pPr>
                <a:endParaRPr lang="en-US" sz="1600" i="1" dirty="0">
                  <a:gradFill>
                    <a:gsLst>
                      <a:gs pos="0">
                        <a:srgbClr val="3F3F3F"/>
                      </a:gs>
                      <a:gs pos="100000">
                        <a:srgbClr val="3F3F3F"/>
                      </a:gs>
                    </a:gsLst>
                    <a:lin ang="5400000" scaled="0"/>
                  </a:gradFill>
                  <a:ea typeface="Segoe UI" pitchFamily="34" charset="0"/>
                  <a:cs typeface="Segoe UI" pitchFamily="34" charset="0"/>
                </a:endParaRPr>
              </a:p>
            </p:txBody>
          </p:sp>
          <p:sp>
            <p:nvSpPr>
              <p:cNvPr id="30" name="Rectangle 29"/>
              <p:cNvSpPr/>
              <p:nvPr/>
            </p:nvSpPr>
            <p:spPr bwMode="auto">
              <a:xfrm>
                <a:off x="6686070" y="3692368"/>
                <a:ext cx="4655177" cy="1265909"/>
              </a:xfrm>
              <a:prstGeom prst="rect">
                <a:avLst/>
              </a:prstGeom>
              <a:solidFill>
                <a:schemeClr val="accent3">
                  <a:lumMod val="75000"/>
                </a:schemeClr>
              </a:solidFill>
              <a:ln w="9525" cap="flat" cmpd="sng" algn="ctr">
                <a:noFill/>
                <a:prstDash val="solid"/>
                <a:headEnd type="none" w="med" len="med"/>
                <a:tailEnd type="none" w="med" len="med"/>
              </a:ln>
              <a:effectLst/>
            </p:spPr>
            <p:txBody>
              <a:bodyPr rot="0" spcFirstLastPara="0" vertOverflow="overflow" horzOverflow="overflow" vert="horz" wrap="square" lIns="46629" tIns="46629" rIns="46629" bIns="46629" numCol="1" spcCol="0" rtlCol="0" fromWordArt="0" anchor="ctr" anchorCtr="0" forceAA="0" compatLnSpc="1">
                <a:prstTxWarp prst="textNoShape">
                  <a:avLst/>
                </a:prstTxWarp>
                <a:noAutofit/>
              </a:bodyPr>
              <a:lstStyle/>
              <a:p>
                <a:pPr algn="ctr" defTabSz="932251" fontAlgn="base">
                  <a:spcBef>
                    <a:spcPct val="0"/>
                  </a:spcBef>
                  <a:spcAft>
                    <a:spcPct val="0"/>
                  </a:spcAft>
                </a:pPr>
                <a:r>
                  <a:rPr lang="en-US" sz="3200" kern="0" spc="-52"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Shared </a:t>
                </a:r>
                <a:endParaRPr lang="en-US" sz="3200" kern="0" spc="-52"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a:p>
                <a:pPr algn="ctr" defTabSz="932251" fontAlgn="base">
                  <a:spcBef>
                    <a:spcPct val="0"/>
                  </a:spcBef>
                  <a:spcAft>
                    <a:spcPct val="0"/>
                  </a:spcAft>
                </a:pPr>
                <a:r>
                  <a:rPr lang="en-US" sz="3200" kern="0" spc="-52"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client app </a:t>
                </a:r>
                <a:r>
                  <a:rPr lang="en-US" sz="4000" b="1" kern="0" spc="-52" dirty="0">
                    <a:gradFill>
                      <a:gsLst>
                        <a:gs pos="0">
                          <a:srgbClr val="FFFFFF"/>
                        </a:gs>
                        <a:gs pos="100000">
                          <a:srgbClr val="FFFFFF"/>
                        </a:gs>
                      </a:gsLst>
                      <a:lin ang="5400000" scaled="0"/>
                    </a:gradFill>
                    <a:ea typeface="Segoe UI" pitchFamily="34" charset="0"/>
                    <a:cs typeface="Segoe UI" pitchFamily="34" charset="0"/>
                  </a:rPr>
                  <a:t>C#</a:t>
                </a:r>
                <a:r>
                  <a:rPr lang="en-US" sz="3200" kern="0" spc="-52"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 logic</a:t>
                </a:r>
              </a:p>
            </p:txBody>
          </p:sp>
        </p:grpSp>
        <p:pic>
          <p:nvPicPr>
            <p:cNvPr id="9" name="Picture 8"/>
            <p:cNvPicPr>
              <a:picLocks noChangeAspect="1"/>
            </p:cNvPicPr>
            <p:nvPr/>
          </p:nvPicPr>
          <p:blipFill>
            <a:blip r:embed="rId5"/>
            <a:stretch>
              <a:fillRect/>
            </a:stretch>
          </p:blipFill>
          <p:spPr>
            <a:xfrm rot="5400000">
              <a:off x="10374431" y="3988983"/>
              <a:ext cx="2669053" cy="456865"/>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58461" y="2112590"/>
              <a:ext cx="531524" cy="631986"/>
            </a:xfrm>
            <a:prstGeom prst="rect">
              <a:avLst/>
            </a:prstGeom>
          </p:spPr>
        </p:pic>
      </p:grpSp>
      <p:sp>
        <p:nvSpPr>
          <p:cNvPr id="3" name="Rectangle 2"/>
          <p:cNvSpPr/>
          <p:nvPr/>
        </p:nvSpPr>
        <p:spPr>
          <a:xfrm>
            <a:off x="7567439" y="4792032"/>
            <a:ext cx="1498808" cy="492443"/>
          </a:xfrm>
          <a:prstGeom prst="rect">
            <a:avLst/>
          </a:prstGeom>
        </p:spPr>
        <p:txBody>
          <a:bodyPr wrap="none">
            <a:spAutoFit/>
          </a:bodyPr>
          <a:lstStyle/>
          <a:p>
            <a:pPr defTabSz="932277"/>
            <a:r>
              <a:rPr lang="en-US" sz="2500" b="1" dirty="0">
                <a:solidFill>
                  <a:srgbClr val="494949"/>
                </a:solidFill>
                <a:latin typeface="Segoe UI" panose="020B0502040204020203" pitchFamily="34" charset="0"/>
                <a:cs typeface="Segoe UI" panose="020B0502040204020203" pitchFamily="34" charset="0"/>
              </a:rPr>
              <a:t>Xamarin</a:t>
            </a:r>
          </a:p>
        </p:txBody>
      </p:sp>
      <p:sp>
        <p:nvSpPr>
          <p:cNvPr id="33" name="Rectangle 32"/>
          <p:cNvSpPr/>
          <p:nvPr/>
        </p:nvSpPr>
        <p:spPr>
          <a:xfrm>
            <a:off x="9749493" y="4792032"/>
            <a:ext cx="1730025" cy="492443"/>
          </a:xfrm>
          <a:prstGeom prst="rect">
            <a:avLst/>
          </a:prstGeom>
        </p:spPr>
        <p:txBody>
          <a:bodyPr wrap="none">
            <a:spAutoFit/>
          </a:bodyPr>
          <a:lstStyle/>
          <a:p>
            <a:pPr defTabSz="932277"/>
            <a:r>
              <a:rPr lang="en-US" sz="2500" b="1" dirty="0" smtClean="0">
                <a:solidFill>
                  <a:srgbClr val="494949"/>
                </a:solidFill>
                <a:latin typeface="Segoe UI" panose="020B0502040204020203" pitchFamily="34" charset="0"/>
                <a:cs typeface="Segoe UI" panose="020B0502040204020203" pitchFamily="34" charset="0"/>
              </a:rPr>
              <a:t>.NET Core</a:t>
            </a:r>
            <a:endParaRPr lang="en-US" sz="2500" b="1" dirty="0">
              <a:solidFill>
                <a:srgbClr val="494949"/>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7135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0"/>
            <a:ext cx="6437376" cy="699452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68" tIns="2103120" rIns="182880" bIns="146304" numCol="1" rtlCol="0" anchor="t" anchorCtr="0" compatLnSpc="1">
            <a:prstTxWarp prst="textNoShape">
              <a:avLst/>
            </a:prstTxWarp>
          </a:bodyPr>
          <a:lstStyle/>
          <a:p>
            <a:pPr defTabSz="932742">
              <a:lnSpc>
                <a:spcPct val="90000"/>
              </a:lnSpc>
              <a:spcBef>
                <a:spcPts val="1800"/>
              </a:spcBef>
            </a:pPr>
            <a:r>
              <a:rPr lang="en-US" sz="2800" dirty="0" smtClean="0">
                <a:gradFill>
                  <a:gsLst>
                    <a:gs pos="0">
                      <a:srgbClr val="FFFFFF"/>
                    </a:gs>
                    <a:gs pos="100000">
                      <a:srgbClr val="FFFFFF"/>
                    </a:gs>
                  </a:gsLst>
                  <a:lin ang="5400000" scaled="1"/>
                </a:gradFill>
                <a:latin typeface="Segoe UI Light"/>
                <a:ea typeface="ＭＳ Ｐゴシック" charset="0"/>
              </a:rPr>
              <a:t>Create UI with drag and </a:t>
            </a:r>
            <a:br>
              <a:rPr lang="en-US" sz="2800" dirty="0" smtClean="0">
                <a:gradFill>
                  <a:gsLst>
                    <a:gs pos="0">
                      <a:srgbClr val="FFFFFF"/>
                    </a:gs>
                    <a:gs pos="100000">
                      <a:srgbClr val="FFFFFF"/>
                    </a:gs>
                  </a:gsLst>
                  <a:lin ang="5400000" scaled="1"/>
                </a:gradFill>
                <a:latin typeface="Segoe UI Light"/>
                <a:ea typeface="ＭＳ Ｐゴシック" charset="0"/>
              </a:rPr>
            </a:br>
            <a:r>
              <a:rPr lang="en-US" sz="2800" dirty="0" smtClean="0">
                <a:gradFill>
                  <a:gsLst>
                    <a:gs pos="0">
                      <a:srgbClr val="FFFFFF"/>
                    </a:gs>
                    <a:gs pos="100000">
                      <a:srgbClr val="FFFFFF"/>
                    </a:gs>
                  </a:gsLst>
                  <a:lin ang="5400000" scaled="1"/>
                </a:gradFill>
                <a:latin typeface="Segoe UI Light"/>
                <a:ea typeface="ＭＳ Ｐゴシック" charset="0"/>
              </a:rPr>
              <a:t>drop simplicity</a:t>
            </a:r>
          </a:p>
          <a:p>
            <a:pPr defTabSz="932742">
              <a:lnSpc>
                <a:spcPct val="90000"/>
              </a:lnSpc>
              <a:spcBef>
                <a:spcPts val="1800"/>
              </a:spcBef>
            </a:pPr>
            <a:r>
              <a:rPr lang="en-US" sz="2800" dirty="0" smtClean="0">
                <a:gradFill>
                  <a:gsLst>
                    <a:gs pos="0">
                      <a:srgbClr val="FFFFFF"/>
                    </a:gs>
                    <a:gs pos="100000">
                      <a:srgbClr val="FFFFFF"/>
                    </a:gs>
                  </a:gsLst>
                  <a:lin ang="5400000" scaled="1"/>
                </a:gradFill>
                <a:latin typeface="Segoe UI Light"/>
                <a:ea typeface="ＭＳ Ｐゴシック" charset="0"/>
              </a:rPr>
              <a:t>Target multiple screen sizes, </a:t>
            </a:r>
            <a:br>
              <a:rPr lang="en-US" sz="2800" dirty="0" smtClean="0">
                <a:gradFill>
                  <a:gsLst>
                    <a:gs pos="0">
                      <a:srgbClr val="FFFFFF"/>
                    </a:gs>
                    <a:gs pos="100000">
                      <a:srgbClr val="FFFFFF"/>
                    </a:gs>
                  </a:gsLst>
                  <a:lin ang="5400000" scaled="1"/>
                </a:gradFill>
                <a:latin typeface="Segoe UI Light"/>
                <a:ea typeface="ＭＳ Ｐゴシック" charset="0"/>
              </a:rPr>
            </a:br>
            <a:r>
              <a:rPr lang="en-US" sz="2800" dirty="0" smtClean="0">
                <a:gradFill>
                  <a:gsLst>
                    <a:gs pos="0">
                      <a:srgbClr val="FFFFFF"/>
                    </a:gs>
                    <a:gs pos="100000">
                      <a:srgbClr val="FFFFFF"/>
                    </a:gs>
                  </a:gsLst>
                  <a:lin ang="5400000" scaled="1"/>
                </a:gradFill>
                <a:latin typeface="Segoe UI Light"/>
                <a:ea typeface="ＭＳ Ｐゴシック" charset="0"/>
              </a:rPr>
              <a:t>resolutions, and OS versions</a:t>
            </a:r>
          </a:p>
          <a:p>
            <a:pPr defTabSz="932742">
              <a:lnSpc>
                <a:spcPct val="90000"/>
              </a:lnSpc>
              <a:spcBef>
                <a:spcPts val="1800"/>
              </a:spcBef>
            </a:pPr>
            <a:r>
              <a:rPr lang="en-US" sz="2800" dirty="0" smtClean="0">
                <a:gradFill>
                  <a:gsLst>
                    <a:gs pos="0">
                      <a:srgbClr val="FFFFFF"/>
                    </a:gs>
                    <a:gs pos="100000">
                      <a:srgbClr val="FFFFFF"/>
                    </a:gs>
                  </a:gsLst>
                  <a:lin ang="5400000" scaled="1"/>
                </a:gradFill>
                <a:latin typeface="Segoe UI Light"/>
                <a:ea typeface="ＭＳ Ｐゴシック" charset="0"/>
              </a:rPr>
              <a:t>Layouts saved in native </a:t>
            </a:r>
            <a:br>
              <a:rPr lang="en-US" sz="2800" dirty="0" smtClean="0">
                <a:gradFill>
                  <a:gsLst>
                    <a:gs pos="0">
                      <a:srgbClr val="FFFFFF"/>
                    </a:gs>
                    <a:gs pos="100000">
                      <a:srgbClr val="FFFFFF"/>
                    </a:gs>
                  </a:gsLst>
                  <a:lin ang="5400000" scaled="1"/>
                </a:gradFill>
                <a:latin typeface="Segoe UI Light"/>
                <a:ea typeface="ＭＳ Ｐゴシック" charset="0"/>
              </a:rPr>
            </a:br>
            <a:r>
              <a:rPr lang="en-US" sz="2800" dirty="0" smtClean="0">
                <a:gradFill>
                  <a:gsLst>
                    <a:gs pos="0">
                      <a:srgbClr val="FFFFFF"/>
                    </a:gs>
                    <a:gs pos="100000">
                      <a:srgbClr val="FFFFFF"/>
                    </a:gs>
                  </a:gsLst>
                  <a:lin ang="5400000" scaled="1"/>
                </a:gradFill>
                <a:latin typeface="Segoe UI Light"/>
                <a:ea typeface="ＭＳ Ｐゴシック" charset="0"/>
              </a:rPr>
              <a:t>resource formats</a:t>
            </a:r>
          </a:p>
          <a:p>
            <a:pPr defTabSz="932742">
              <a:lnSpc>
                <a:spcPct val="90000"/>
              </a:lnSpc>
              <a:spcBef>
                <a:spcPts val="1800"/>
              </a:spcBef>
            </a:pPr>
            <a:r>
              <a:rPr lang="en-US" sz="2800" dirty="0" smtClean="0">
                <a:gradFill>
                  <a:gsLst>
                    <a:gs pos="0">
                      <a:srgbClr val="FFFFFF"/>
                    </a:gs>
                    <a:gs pos="100000">
                      <a:srgbClr val="FFFFFF"/>
                    </a:gs>
                  </a:gsLst>
                  <a:lin ang="5400000" scaled="1"/>
                </a:gradFill>
                <a:latin typeface="Segoe UI Light"/>
                <a:ea typeface="ＭＳ Ｐゴシック" charset="0"/>
              </a:rPr>
              <a:t>Worlds best Android designer </a:t>
            </a:r>
            <a:br>
              <a:rPr lang="en-US" sz="2800" dirty="0" smtClean="0">
                <a:gradFill>
                  <a:gsLst>
                    <a:gs pos="0">
                      <a:srgbClr val="FFFFFF"/>
                    </a:gs>
                    <a:gs pos="100000">
                      <a:srgbClr val="FFFFFF"/>
                    </a:gs>
                  </a:gsLst>
                  <a:lin ang="5400000" scaled="1"/>
                </a:gradFill>
                <a:latin typeface="Segoe UI Light"/>
                <a:ea typeface="ＭＳ Ｐゴシック" charset="0"/>
              </a:rPr>
            </a:br>
            <a:r>
              <a:rPr lang="en-US" sz="2800" dirty="0" smtClean="0">
                <a:gradFill>
                  <a:gsLst>
                    <a:gs pos="0">
                      <a:srgbClr val="FFFFFF"/>
                    </a:gs>
                    <a:gs pos="100000">
                      <a:srgbClr val="FFFFFF"/>
                    </a:gs>
                  </a:gsLst>
                  <a:lin ang="5400000" scaled="1"/>
                </a:gradFill>
                <a:latin typeface="Segoe UI Light"/>
                <a:ea typeface="ＭＳ Ｐゴシック" charset="0"/>
              </a:rPr>
              <a:t>available in Visual Studio</a:t>
            </a:r>
          </a:p>
          <a:p>
            <a:pPr defTabSz="932742">
              <a:lnSpc>
                <a:spcPct val="90000"/>
              </a:lnSpc>
              <a:spcBef>
                <a:spcPts val="1800"/>
              </a:spcBef>
            </a:pPr>
            <a:r>
              <a:rPr lang="en-US" sz="2800" dirty="0" smtClean="0">
                <a:gradFill>
                  <a:gsLst>
                    <a:gs pos="0">
                      <a:srgbClr val="FFFFFF"/>
                    </a:gs>
                    <a:gs pos="100000">
                      <a:srgbClr val="FFFFFF"/>
                    </a:gs>
                  </a:gsLst>
                  <a:lin ang="5400000" scaled="1"/>
                </a:gradFill>
                <a:latin typeface="Segoe UI Light"/>
                <a:ea typeface="ＭＳ Ｐゴシック" charset="0"/>
              </a:rPr>
              <a:t>iOS in Xamarin 3</a:t>
            </a:r>
          </a:p>
        </p:txBody>
      </p:sp>
      <p:sp>
        <p:nvSpPr>
          <p:cNvPr id="7" name="Title 1"/>
          <p:cNvSpPr txBox="1">
            <a:spLocks/>
          </p:cNvSpPr>
          <p:nvPr/>
        </p:nvSpPr>
        <p:spPr>
          <a:xfrm>
            <a:off x="274642" y="295277"/>
            <a:ext cx="6162734" cy="917575"/>
          </a:xfrm>
          <a:prstGeom prst="rect">
            <a:avLst/>
          </a:prstGeom>
        </p:spPr>
        <p:txBody>
          <a:bodyPr vert="horz" wrap="square" lIns="146260" tIns="91413" rIns="146260" bIns="91413" rtlCol="0" anchor="t">
            <a:noAutofit/>
          </a:bodyPr>
          <a:lstStyle>
            <a:defPPr>
              <a:defRPr lang="en-US"/>
            </a:defPPr>
            <a:lvl1pPr defTabSz="932468" eaLnBrk="1" fontAlgn="auto" latinLnBrk="0" hangingPunct="1">
              <a:lnSpc>
                <a:spcPct val="90000"/>
              </a:lnSpc>
              <a:spcAft>
                <a:spcPts val="0"/>
              </a:spcAft>
              <a:buNone/>
              <a:defRPr sz="5400" b="0" cap="none" spc="-102" baseline="0">
                <a:ln w="3175">
                  <a:noFill/>
                </a:ln>
                <a:gradFill>
                  <a:gsLst>
                    <a:gs pos="100000">
                      <a:schemeClr val="bg1"/>
                    </a:gs>
                    <a:gs pos="0">
                      <a:schemeClr val="bg1"/>
                    </a:gs>
                  </a:gsLst>
                  <a:lin ang="5400000" scaled="0"/>
                </a:gradFill>
                <a:effectLst/>
                <a:latin typeface="+mj-lt"/>
                <a:ea typeface="+mn-ea"/>
                <a:cs typeface="Segoe UI" pitchFamily="34" charset="0"/>
              </a:defRPr>
            </a:lvl1pPr>
          </a:lstStyle>
          <a:p>
            <a:r>
              <a:rPr lang="en-US" dirty="0">
                <a:gradFill>
                  <a:gsLst>
                    <a:gs pos="100000">
                      <a:srgbClr val="FFFFFF"/>
                    </a:gs>
                    <a:gs pos="0">
                      <a:srgbClr val="FFFFFF"/>
                    </a:gs>
                  </a:gsLst>
                  <a:lin ang="5400000" scaled="0"/>
                </a:gradFill>
              </a:rPr>
              <a:t>UI design in</a:t>
            </a:r>
            <a:br>
              <a:rPr lang="en-US" dirty="0">
                <a:gradFill>
                  <a:gsLst>
                    <a:gs pos="100000">
                      <a:srgbClr val="FFFFFF"/>
                    </a:gs>
                    <a:gs pos="0">
                      <a:srgbClr val="FFFFFF"/>
                    </a:gs>
                  </a:gsLst>
                  <a:lin ang="5400000" scaled="0"/>
                </a:gradFill>
              </a:rPr>
            </a:br>
            <a:r>
              <a:rPr lang="en-US" dirty="0">
                <a:gradFill>
                  <a:gsLst>
                    <a:gs pos="100000">
                      <a:srgbClr val="FFFFFF"/>
                    </a:gs>
                    <a:gs pos="0">
                      <a:srgbClr val="FFFFFF"/>
                    </a:gs>
                  </a:gsLst>
                  <a:lin ang="5400000" scaled="0"/>
                </a:gradFill>
              </a:rPr>
              <a:t>Visual Studio</a:t>
            </a:r>
          </a:p>
        </p:txBody>
      </p:sp>
      <p:pic>
        <p:nvPicPr>
          <p:cNvPr id="12" name="Picture 11"/>
          <p:cNvPicPr>
            <a:picLocks noChangeAspect="1"/>
          </p:cNvPicPr>
          <p:nvPr/>
        </p:nvPicPr>
        <p:blipFill>
          <a:blip r:embed="rId3"/>
          <a:stretch>
            <a:fillRect/>
          </a:stretch>
        </p:blipFill>
        <p:spPr>
          <a:xfrm>
            <a:off x="7021440" y="3954462"/>
            <a:ext cx="4759397" cy="2815327"/>
          </a:xfrm>
          <a:prstGeom prst="rect">
            <a:avLst/>
          </a:prstGeom>
        </p:spPr>
      </p:pic>
      <p:pic>
        <p:nvPicPr>
          <p:cNvPr id="2050" name="Picture 2" descr="http://developer.xamarin.com/guides/ios/user_interface/designer/Images/designer_v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7640" y="589400"/>
            <a:ext cx="4583241" cy="266719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577933" y="232556"/>
            <a:ext cx="3364704" cy="338554"/>
          </a:xfrm>
          <a:prstGeom prst="rect">
            <a:avLst/>
          </a:prstGeom>
        </p:spPr>
        <p:txBody>
          <a:bodyPr wrap="none">
            <a:spAutoFit/>
          </a:bodyPr>
          <a:lstStyle/>
          <a:p>
            <a:pPr defTabSz="932742"/>
            <a:r>
              <a:rPr lang="en-US" sz="1600" b="1" dirty="0">
                <a:solidFill>
                  <a:srgbClr val="000000"/>
                </a:solidFill>
              </a:rPr>
              <a:t>iOS app designer </a:t>
            </a:r>
            <a:r>
              <a:rPr lang="en-US" sz="1600" b="1" dirty="0" smtClean="0">
                <a:solidFill>
                  <a:srgbClr val="000000"/>
                </a:solidFill>
              </a:rPr>
              <a:t>in </a:t>
            </a:r>
            <a:r>
              <a:rPr lang="en-US" sz="1600" b="1" dirty="0">
                <a:solidFill>
                  <a:srgbClr val="000000"/>
                </a:solidFill>
              </a:rPr>
              <a:t>Visual </a:t>
            </a:r>
            <a:r>
              <a:rPr lang="en-US" sz="1600" b="1" dirty="0" smtClean="0">
                <a:solidFill>
                  <a:srgbClr val="000000"/>
                </a:solidFill>
              </a:rPr>
              <a:t>Studio</a:t>
            </a:r>
            <a:endParaRPr lang="en-US" sz="1600" b="1" dirty="0">
              <a:solidFill>
                <a:srgbClr val="000000"/>
              </a:solidFill>
            </a:endParaRPr>
          </a:p>
        </p:txBody>
      </p:sp>
      <p:sp>
        <p:nvSpPr>
          <p:cNvPr id="8" name="Rectangle 7"/>
          <p:cNvSpPr/>
          <p:nvPr/>
        </p:nvSpPr>
        <p:spPr>
          <a:xfrm>
            <a:off x="7426711" y="3615908"/>
            <a:ext cx="3820726" cy="338554"/>
          </a:xfrm>
          <a:prstGeom prst="rect">
            <a:avLst/>
          </a:prstGeom>
        </p:spPr>
        <p:txBody>
          <a:bodyPr wrap="none">
            <a:spAutoFit/>
          </a:bodyPr>
          <a:lstStyle/>
          <a:p>
            <a:pPr defTabSz="932742"/>
            <a:r>
              <a:rPr lang="en-US" sz="1600" b="1" dirty="0" smtClean="0">
                <a:solidFill>
                  <a:srgbClr val="000000"/>
                </a:solidFill>
              </a:rPr>
              <a:t>Android </a:t>
            </a:r>
            <a:r>
              <a:rPr lang="en-US" sz="1600" b="1" dirty="0">
                <a:solidFill>
                  <a:srgbClr val="000000"/>
                </a:solidFill>
              </a:rPr>
              <a:t>app designer </a:t>
            </a:r>
            <a:r>
              <a:rPr lang="en-US" sz="1600" b="1" dirty="0" smtClean="0">
                <a:solidFill>
                  <a:srgbClr val="000000"/>
                </a:solidFill>
              </a:rPr>
              <a:t>in </a:t>
            </a:r>
            <a:r>
              <a:rPr lang="en-US" sz="1600" b="1" dirty="0">
                <a:solidFill>
                  <a:srgbClr val="000000"/>
                </a:solidFill>
              </a:rPr>
              <a:t>Visual </a:t>
            </a:r>
            <a:r>
              <a:rPr lang="en-US" sz="1600" b="1" dirty="0" smtClean="0">
                <a:solidFill>
                  <a:srgbClr val="000000"/>
                </a:solidFill>
              </a:rPr>
              <a:t>Studio</a:t>
            </a:r>
            <a:endParaRPr lang="en-US" sz="1600" b="1" dirty="0">
              <a:solidFill>
                <a:srgbClr val="000000"/>
              </a:solidFill>
            </a:endParaRPr>
          </a:p>
        </p:txBody>
      </p:sp>
    </p:spTree>
    <p:extLst>
      <p:ext uri="{BB962C8B-B14F-4D97-AF65-F5344CB8AC3E}">
        <p14:creationId xmlns:p14="http://schemas.microsoft.com/office/powerpoint/2010/main" val="237452059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 .NET and </a:t>
            </a:r>
            <a:r>
              <a:rPr lang="en-US" dirty="0" err="1" smtClean="0"/>
              <a:t>Xamarin</a:t>
            </a:r>
            <a:endParaRPr lang="en-US" dirty="0"/>
          </a:p>
        </p:txBody>
      </p:sp>
    </p:spTree>
    <p:extLst>
      <p:ext uri="{BB962C8B-B14F-4D97-AF65-F5344CB8AC3E}">
        <p14:creationId xmlns:p14="http://schemas.microsoft.com/office/powerpoint/2010/main" val="130300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82" y="497"/>
            <a:ext cx="6218541" cy="699353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4039" fontAlgn="base">
              <a:lnSpc>
                <a:spcPct val="90000"/>
              </a:lnSpc>
              <a:spcBef>
                <a:spcPct val="0"/>
              </a:spcBef>
              <a:spcAft>
                <a:spcPct val="0"/>
              </a:spcAft>
            </a:pPr>
            <a:endParaRPr lang="en-US" sz="2000" spc="-50" dirty="0" err="1">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solidFill>
                  <a:schemeClr val="bg1"/>
                </a:solidFill>
              </a:rPr>
              <a:t>ASP.NET </a:t>
            </a:r>
            <a:r>
              <a:rPr lang="en-US" strike="sngStrike" dirty="0" smtClean="0">
                <a:solidFill>
                  <a:schemeClr val="bg1"/>
                </a:solidFill>
              </a:rPr>
              <a:t>5.0</a:t>
            </a:r>
            <a:r>
              <a:rPr lang="en-US" dirty="0" smtClean="0">
                <a:solidFill>
                  <a:schemeClr val="bg1"/>
                </a:solidFill>
              </a:rPr>
              <a:t> / Core 1.0</a:t>
            </a:r>
            <a:endParaRPr lang="en-US" dirty="0">
              <a:solidFill>
                <a:schemeClr val="bg1"/>
              </a:solidFill>
            </a:endParaRPr>
          </a:p>
        </p:txBody>
      </p:sp>
      <p:sp>
        <p:nvSpPr>
          <p:cNvPr id="4" name="Rectangle 3"/>
          <p:cNvSpPr/>
          <p:nvPr/>
        </p:nvSpPr>
        <p:spPr>
          <a:xfrm>
            <a:off x="444509" y="1419768"/>
            <a:ext cx="4871770" cy="1977464"/>
          </a:xfrm>
          <a:prstGeom prst="rect">
            <a:avLst/>
          </a:prstGeom>
        </p:spPr>
        <p:txBody>
          <a:bodyPr wrap="square">
            <a:spAutoFit/>
          </a:bodyPr>
          <a:lstStyle/>
          <a:p>
            <a:pPr defTabSz="932407"/>
            <a:r>
              <a:rPr lang="en-US" sz="2800" dirty="0" smtClean="0">
                <a:solidFill>
                  <a:srgbClr val="FFFFFF"/>
                </a:solidFill>
                <a:latin typeface="Segoe UI Semibold" panose="020B0702040204020203" pitchFamily="34" charset="0"/>
                <a:cs typeface="Segoe UI Semibold" panose="020B0702040204020203" pitchFamily="34" charset="0"/>
              </a:rPr>
              <a:t>Cloud-ready</a:t>
            </a:r>
            <a:endParaRPr lang="en-US" sz="2800" dirty="0">
              <a:solidFill>
                <a:srgbClr val="FFFFFF"/>
              </a:solidFill>
              <a:latin typeface="Segoe UI Semibold" panose="020B0702040204020203" pitchFamily="34" charset="0"/>
              <a:cs typeface="Segoe UI Semibold" panose="020B0702040204020203" pitchFamily="34" charset="0"/>
            </a:endParaRPr>
          </a:p>
          <a:p>
            <a:pPr marL="285750" indent="-285750" defTabSz="932327">
              <a:lnSpc>
                <a:spcPct val="90000"/>
              </a:lnSpc>
              <a:spcBef>
                <a:spcPts val="900"/>
              </a:spcBef>
              <a:spcAft>
                <a:spcPts val="600"/>
              </a:spcAft>
              <a:buFont typeface="Arial" panose="020B0604020202020204" pitchFamily="34" charset="0"/>
              <a:buChar char="•"/>
            </a:pPr>
            <a:r>
              <a:rPr lang="en-US" sz="2000" dirty="0">
                <a:gradFill>
                  <a:gsLst>
                    <a:gs pos="100000">
                      <a:srgbClr val="FFFFFF"/>
                    </a:gs>
                    <a:gs pos="0">
                      <a:srgbClr val="FFFFFF"/>
                    </a:gs>
                  </a:gsLst>
                  <a:lin ang="5400000" scaled="0"/>
                </a:gradFill>
                <a:latin typeface="Segoe UI Light"/>
                <a:ea typeface="ＭＳ Ｐゴシック" charset="0"/>
              </a:rPr>
              <a:t>Leaner, faster, </a:t>
            </a:r>
            <a:r>
              <a:rPr lang="en-US" sz="2000" dirty="0" smtClean="0">
                <a:gradFill>
                  <a:gsLst>
                    <a:gs pos="100000">
                      <a:srgbClr val="FFFFFF"/>
                    </a:gs>
                    <a:gs pos="0">
                      <a:srgbClr val="FFFFFF"/>
                    </a:gs>
                  </a:gsLst>
                  <a:lin ang="5400000" scaled="0"/>
                </a:gradFill>
                <a:latin typeface="Segoe UI Light"/>
                <a:ea typeface="ＭＳ Ｐゴシック" charset="0"/>
              </a:rPr>
              <a:t>simpler</a:t>
            </a:r>
          </a:p>
          <a:p>
            <a:pPr marL="285750" indent="-285750" defTabSz="932327">
              <a:lnSpc>
                <a:spcPct val="90000"/>
              </a:lnSpc>
              <a:spcBef>
                <a:spcPts val="900"/>
              </a:spcBef>
              <a:spcAft>
                <a:spcPts val="600"/>
              </a:spcAft>
              <a:buFont typeface="Arial" panose="020B0604020202020204" pitchFamily="34" charset="0"/>
              <a:buChar char="•"/>
            </a:pPr>
            <a:r>
              <a:rPr lang="en-US" sz="2000" dirty="0">
                <a:gradFill>
                  <a:gsLst>
                    <a:gs pos="100000">
                      <a:srgbClr val="FFFFFF"/>
                    </a:gs>
                    <a:gs pos="0">
                      <a:srgbClr val="FFFFFF"/>
                    </a:gs>
                  </a:gsLst>
                  <a:lin ang="5400000" scaled="0"/>
                </a:gradFill>
                <a:latin typeface="Segoe UI Light"/>
                <a:ea typeface="ＭＳ Ｐゴシック" charset="0"/>
              </a:rPr>
              <a:t>Designed from top to bottom to be ready for the cloud and cross-platform </a:t>
            </a:r>
            <a:r>
              <a:rPr lang="en-US" sz="2000" dirty="0" smtClean="0">
                <a:gradFill>
                  <a:gsLst>
                    <a:gs pos="100000">
                      <a:srgbClr val="FFFFFF"/>
                    </a:gs>
                    <a:gs pos="0">
                      <a:srgbClr val="FFFFFF"/>
                    </a:gs>
                  </a:gsLst>
                  <a:lin ang="5400000" scaled="0"/>
                </a:gradFill>
                <a:latin typeface="Segoe UI Light"/>
                <a:ea typeface="ＭＳ Ｐゴシック" charset="0"/>
              </a:rPr>
              <a:t>deployments</a:t>
            </a:r>
            <a:endParaRPr lang="en-US" sz="2000" dirty="0">
              <a:gradFill>
                <a:gsLst>
                  <a:gs pos="100000">
                    <a:srgbClr val="FFFFFF"/>
                  </a:gs>
                  <a:gs pos="0">
                    <a:srgbClr val="FFFFFF"/>
                  </a:gs>
                </a:gsLst>
                <a:lin ang="5400000" scaled="0"/>
              </a:gradFill>
              <a:latin typeface="Segoe UI Light"/>
              <a:ea typeface="ＭＳ Ｐゴシック" charset="0"/>
            </a:endParaRPr>
          </a:p>
        </p:txBody>
      </p:sp>
      <p:sp>
        <p:nvSpPr>
          <p:cNvPr id="8" name="Rectangle 7"/>
          <p:cNvSpPr/>
          <p:nvPr/>
        </p:nvSpPr>
        <p:spPr>
          <a:xfrm>
            <a:off x="444509" y="3588225"/>
            <a:ext cx="4871770" cy="1192634"/>
          </a:xfrm>
          <a:prstGeom prst="rect">
            <a:avLst/>
          </a:prstGeom>
        </p:spPr>
        <p:txBody>
          <a:bodyPr wrap="square">
            <a:spAutoFit/>
          </a:bodyPr>
          <a:lstStyle/>
          <a:p>
            <a:pPr defTabSz="932407"/>
            <a:r>
              <a:rPr lang="en-US" sz="2800" dirty="0" smtClean="0">
                <a:solidFill>
                  <a:srgbClr val="FFFFFF"/>
                </a:solidFill>
                <a:latin typeface="Segoe UI Semibold" panose="020B0702040204020203" pitchFamily="34" charset="0"/>
                <a:cs typeface="Segoe UI Semibold" panose="020B0702040204020203" pitchFamily="34" charset="0"/>
              </a:rPr>
              <a:t>Modular and open</a:t>
            </a:r>
          </a:p>
          <a:p>
            <a:pPr marL="285750" indent="-285750" defTabSz="932327">
              <a:lnSpc>
                <a:spcPct val="90000"/>
              </a:lnSpc>
              <a:spcBef>
                <a:spcPts val="900"/>
              </a:spcBef>
              <a:spcAft>
                <a:spcPts val="600"/>
              </a:spcAft>
              <a:buFont typeface="Arial" panose="020B0604020202020204" pitchFamily="34" charset="0"/>
              <a:buChar char="•"/>
            </a:pPr>
            <a:r>
              <a:rPr lang="en-US" sz="2000" dirty="0">
                <a:gradFill>
                  <a:gsLst>
                    <a:gs pos="100000">
                      <a:srgbClr val="FFFFFF"/>
                    </a:gs>
                    <a:gs pos="0">
                      <a:srgbClr val="FFFFFF"/>
                    </a:gs>
                  </a:gsLst>
                  <a:lin ang="5400000" scaled="0"/>
                </a:gradFill>
                <a:latin typeface="Segoe UI Light"/>
                <a:ea typeface="ＭＳ Ｐゴシック" charset="0"/>
              </a:rPr>
              <a:t>More flexible with open source and modular implementation</a:t>
            </a:r>
          </a:p>
        </p:txBody>
      </p:sp>
      <p:sp>
        <p:nvSpPr>
          <p:cNvPr id="9" name="Rectangle 8"/>
          <p:cNvSpPr/>
          <p:nvPr/>
        </p:nvSpPr>
        <p:spPr>
          <a:xfrm>
            <a:off x="444509" y="5069742"/>
            <a:ext cx="4871770" cy="1623521"/>
          </a:xfrm>
          <a:prstGeom prst="rect">
            <a:avLst/>
          </a:prstGeom>
        </p:spPr>
        <p:txBody>
          <a:bodyPr wrap="square">
            <a:spAutoFit/>
          </a:bodyPr>
          <a:lstStyle/>
          <a:p>
            <a:pPr defTabSz="932407"/>
            <a:r>
              <a:rPr lang="en-US" sz="2800" dirty="0" smtClean="0">
                <a:solidFill>
                  <a:srgbClr val="FFFFFF"/>
                </a:solidFill>
                <a:latin typeface="Segoe UI Semibold" panose="020B0702040204020203" pitchFamily="34" charset="0"/>
                <a:cs typeface="Segoe UI Semibold" panose="020B0702040204020203" pitchFamily="34" charset="0"/>
              </a:rPr>
              <a:t>Improved tooling and frameworks</a:t>
            </a:r>
          </a:p>
          <a:p>
            <a:pPr marL="285750" indent="-285750" defTabSz="932327">
              <a:lnSpc>
                <a:spcPct val="90000"/>
              </a:lnSpc>
              <a:spcBef>
                <a:spcPts val="900"/>
              </a:spcBef>
              <a:spcAft>
                <a:spcPts val="600"/>
              </a:spcAft>
              <a:buFont typeface="Arial" panose="020B0604020202020204" pitchFamily="34" charset="0"/>
              <a:buChar char="•"/>
            </a:pPr>
            <a:r>
              <a:rPr lang="en-US" sz="2000" dirty="0">
                <a:gradFill>
                  <a:gsLst>
                    <a:gs pos="100000">
                      <a:srgbClr val="FFFFFF"/>
                    </a:gs>
                    <a:gs pos="0">
                      <a:srgbClr val="FFFFFF"/>
                    </a:gs>
                  </a:gsLst>
                  <a:lin ang="5400000" scaled="0"/>
                </a:gradFill>
                <a:latin typeface="Segoe UI Light"/>
                <a:ea typeface="ＭＳ Ｐゴシック" charset="0"/>
              </a:rPr>
              <a:t>Deliver value faster with improved tooling and frameworks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7613" y="589165"/>
            <a:ext cx="5001323" cy="4572638"/>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53170" t="6173" r="12126" b="4886"/>
          <a:stretch/>
        </p:blipFill>
        <p:spPr>
          <a:xfrm>
            <a:off x="10215102" y="2965062"/>
            <a:ext cx="1949104" cy="3496636"/>
          </a:xfrm>
          <a:prstGeom prst="rect">
            <a:avLst/>
          </a:prstGeom>
        </p:spPr>
      </p:pic>
    </p:spTree>
    <p:extLst>
      <p:ext uri="{BB962C8B-B14F-4D97-AF65-F5344CB8AC3E}">
        <p14:creationId xmlns:p14="http://schemas.microsoft.com/office/powerpoint/2010/main" val="412012333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a:t>
            </a:r>
            <a:r>
              <a:rPr lang="en-US" dirty="0" smtClean="0"/>
              <a:t>Core 1.0 </a:t>
            </a:r>
            <a:r>
              <a:rPr lang="en-US" dirty="0" smtClean="0"/>
              <a:t>- Summary</a:t>
            </a:r>
            <a:endParaRPr lang="en-US" dirty="0"/>
          </a:p>
        </p:txBody>
      </p:sp>
      <p:graphicFrame>
        <p:nvGraphicFramePr>
          <p:cNvPr id="4" name="Table 3"/>
          <p:cNvGraphicFramePr>
            <a:graphicFrameLocks noGrp="1"/>
          </p:cNvGraphicFramePr>
          <p:nvPr>
            <p:extLst/>
          </p:nvPr>
        </p:nvGraphicFramePr>
        <p:xfrm>
          <a:off x="464821" y="2606415"/>
          <a:ext cx="11653496" cy="3403998"/>
        </p:xfrm>
        <a:graphic>
          <a:graphicData uri="http://schemas.openxmlformats.org/drawingml/2006/table">
            <a:tbl>
              <a:tblPr firstRow="1" bandRow="1">
                <a:tableStyleId>{3B4B98B0-60AC-42C2-AFA5-B58CD77FA1E5}</a:tableStyleId>
              </a:tblPr>
              <a:tblGrid>
                <a:gridCol w="6299187">
                  <a:extLst>
                    <a:ext uri="{9D8B030D-6E8A-4147-A177-3AD203B41FA5}">
                      <a16:colId xmlns:a16="http://schemas.microsoft.com/office/drawing/2014/main" xmlns="" val="3599316136"/>
                    </a:ext>
                  </a:extLst>
                </a:gridCol>
                <a:gridCol w="2593835">
                  <a:extLst>
                    <a:ext uri="{9D8B030D-6E8A-4147-A177-3AD203B41FA5}">
                      <a16:colId xmlns:a16="http://schemas.microsoft.com/office/drawing/2014/main" xmlns="" val="2974313793"/>
                    </a:ext>
                  </a:extLst>
                </a:gridCol>
                <a:gridCol w="2760474">
                  <a:extLst>
                    <a:ext uri="{9D8B030D-6E8A-4147-A177-3AD203B41FA5}">
                      <a16:colId xmlns:a16="http://schemas.microsoft.com/office/drawing/2014/main" xmlns="" val="587377983"/>
                    </a:ext>
                  </a:extLst>
                </a:gridCol>
              </a:tblGrid>
              <a:tr h="378222">
                <a:tc>
                  <a:txBody>
                    <a:bodyPr/>
                    <a:lstStyle/>
                    <a:p>
                      <a:pPr algn="ctr"/>
                      <a:r>
                        <a:rPr lang="en-US" sz="1800" dirty="0" smtClean="0"/>
                        <a:t>Feature</a:t>
                      </a:r>
                      <a:endParaRPr lang="en-US" sz="1800" dirty="0"/>
                    </a:p>
                  </a:txBody>
                  <a:tcPr marL="93260" marR="93260" marT="46630" marB="46630"/>
                </a:tc>
                <a:tc>
                  <a:txBody>
                    <a:bodyPr/>
                    <a:lstStyle/>
                    <a:p>
                      <a:pPr algn="ctr"/>
                      <a:r>
                        <a:rPr lang="en-US" sz="1800" dirty="0" smtClean="0"/>
                        <a:t>Running on .NET 4.6</a:t>
                      </a:r>
                      <a:endParaRPr lang="en-US" sz="1800" dirty="0"/>
                    </a:p>
                  </a:txBody>
                  <a:tcPr marL="93260" marR="93260" marT="46630" marB="46630"/>
                </a:tc>
                <a:tc>
                  <a:txBody>
                    <a:bodyPr/>
                    <a:lstStyle/>
                    <a:p>
                      <a:pPr algn="ctr"/>
                      <a:r>
                        <a:rPr lang="en-US" sz="1800" dirty="0" smtClean="0"/>
                        <a:t>Running on .NET Core 5</a:t>
                      </a:r>
                      <a:endParaRPr lang="en-US" sz="1800" dirty="0"/>
                    </a:p>
                  </a:txBody>
                  <a:tcPr marL="93260" marR="93260" marT="46630" marB="46630"/>
                </a:tc>
                <a:extLst>
                  <a:ext uri="{0D108BD9-81ED-4DB2-BD59-A6C34878D82A}">
                    <a16:rowId xmlns:a16="http://schemas.microsoft.com/office/drawing/2014/main" xmlns="" val="347626473"/>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Cloud Ready</a:t>
                      </a:r>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3222403825"/>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Modular</a:t>
                      </a:r>
                      <a:r>
                        <a:rPr lang="en-US" sz="1800" baseline="0" dirty="0" smtClean="0"/>
                        <a:t> Design</a:t>
                      </a:r>
                      <a:endParaRPr lang="en-US" sz="1800" dirty="0" smtClean="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3286741875"/>
                  </a:ext>
                </a:extLst>
              </a:tr>
              <a:tr h="378222">
                <a:tc>
                  <a:txBody>
                    <a:bodyPr/>
                    <a:lstStyle/>
                    <a:p>
                      <a:r>
                        <a:rPr lang="en-US" sz="1800" dirty="0" smtClean="0"/>
                        <a:t>Dependency Injection</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740962605"/>
                  </a:ext>
                </a:extLst>
              </a:tr>
              <a:tr h="378222">
                <a:tc>
                  <a:txBody>
                    <a:bodyPr/>
                    <a:lstStyle/>
                    <a:p>
                      <a:r>
                        <a:rPr lang="en-US" sz="1800" dirty="0" smtClean="0"/>
                        <a:t>Consistent</a:t>
                      </a:r>
                      <a:r>
                        <a:rPr lang="en-US" sz="1800" baseline="0" dirty="0" smtClean="0"/>
                        <a:t> Tracing / Debugging</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659755725"/>
                  </a:ext>
                </a:extLst>
              </a:tr>
              <a:tr h="378222">
                <a:tc>
                  <a:txBody>
                    <a:bodyPr/>
                    <a:lstStyle/>
                    <a:p>
                      <a:r>
                        <a:rPr lang="en-US" sz="1800" dirty="0" smtClean="0"/>
                        <a:t>Faster Development (No</a:t>
                      </a:r>
                      <a:r>
                        <a:rPr lang="en-US" sz="1800" baseline="0" dirty="0" smtClean="0"/>
                        <a:t> Build Step)</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2143542031"/>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Open Source</a:t>
                      </a:r>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911889485"/>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Full Side by Side</a:t>
                      </a:r>
                      <a:r>
                        <a:rPr lang="en-US" sz="1800" baseline="0" dirty="0" smtClean="0"/>
                        <a:t> (framework deployed inside application)</a:t>
                      </a:r>
                      <a:endParaRPr lang="en-US" sz="1800" dirty="0" smtClean="0"/>
                    </a:p>
                  </a:txBody>
                  <a:tcPr marL="93260" marR="93260" marT="46630" marB="46630"/>
                </a:tc>
                <a:tc>
                  <a:txBody>
                    <a:bodyPr/>
                    <a:lstStyle/>
                    <a:p>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1672099816"/>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Fast startup, Low</a:t>
                      </a:r>
                      <a:r>
                        <a:rPr lang="en-US" sz="1800" baseline="0" dirty="0" smtClean="0"/>
                        <a:t> memory / High throughput (best of class)</a:t>
                      </a:r>
                      <a:endParaRPr lang="en-US" sz="1800" dirty="0" smtClean="0"/>
                    </a:p>
                  </a:txBody>
                  <a:tcPr marL="93260" marR="93260" marT="46630" marB="46630"/>
                </a:tc>
                <a:tc>
                  <a:txBody>
                    <a:bodyPr/>
                    <a:lstStyle/>
                    <a:p>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3907919631"/>
                  </a:ext>
                </a:extLst>
              </a:tr>
            </a:tbl>
          </a:graphicData>
        </a:graphic>
      </p:graphicFrame>
      <p:sp>
        <p:nvSpPr>
          <p:cNvPr id="3" name="TextBox 2"/>
          <p:cNvSpPr txBox="1"/>
          <p:nvPr/>
        </p:nvSpPr>
        <p:spPr>
          <a:xfrm>
            <a:off x="464821" y="1744662"/>
            <a:ext cx="11507688" cy="849463"/>
          </a:xfrm>
          <a:prstGeom prst="rect">
            <a:avLst/>
          </a:prstGeom>
          <a:noFill/>
        </p:spPr>
        <p:txBody>
          <a:bodyPr wrap="square" lIns="182880" tIns="146304" rIns="182880" bIns="146304" rtlCol="0">
            <a:spAutoFit/>
          </a:bodyPr>
          <a:lstStyle/>
          <a:p>
            <a:r>
              <a:rPr lang="en-US" sz="3600" dirty="0" smtClean="0"/>
              <a:t>MVC 6 </a:t>
            </a:r>
            <a:r>
              <a:rPr lang="en-US" sz="2800" dirty="0" smtClean="0"/>
              <a:t>(MVC + Web API + Web Pages)</a:t>
            </a:r>
            <a:r>
              <a:rPr lang="en-US" sz="3600" dirty="0" smtClean="0"/>
              <a:t>, </a:t>
            </a:r>
            <a:r>
              <a:rPr lang="en-US" sz="3600" dirty="0"/>
              <a:t>SignalR </a:t>
            </a:r>
            <a:r>
              <a:rPr lang="en-US" sz="3600" dirty="0" smtClean="0"/>
              <a:t>3</a:t>
            </a:r>
            <a:endParaRPr lang="en-US" sz="3600" dirty="0"/>
          </a:p>
        </p:txBody>
      </p:sp>
    </p:spTree>
    <p:extLst>
      <p:ext uri="{BB962C8B-B14F-4D97-AF65-F5344CB8AC3E}">
        <p14:creationId xmlns:p14="http://schemas.microsoft.com/office/powerpoint/2010/main" val="134458497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 ASP.NET 5</a:t>
            </a:r>
            <a:endParaRPr lang="en-US" dirty="0"/>
          </a:p>
        </p:txBody>
      </p:sp>
    </p:spTree>
    <p:extLst>
      <p:ext uri="{BB962C8B-B14F-4D97-AF65-F5344CB8AC3E}">
        <p14:creationId xmlns:p14="http://schemas.microsoft.com/office/powerpoint/2010/main" val="310887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75891" y="261730"/>
            <a:ext cx="11887878" cy="917445"/>
          </a:xfrm>
        </p:spPr>
        <p:txBody>
          <a:bodyPr/>
          <a:lstStyle/>
          <a:p>
            <a:r>
              <a:rPr lang="en-US" sz="4799" dirty="0" smtClean="0"/>
              <a:t>.NET Cross-Platform</a:t>
            </a:r>
            <a:endParaRPr lang="en-US" sz="4799" dirty="0"/>
          </a:p>
        </p:txBody>
      </p:sp>
      <p:sp>
        <p:nvSpPr>
          <p:cNvPr id="122" name="Text Placeholder 5"/>
          <p:cNvSpPr txBox="1">
            <a:spLocks/>
          </p:cNvSpPr>
          <p:nvPr/>
        </p:nvSpPr>
        <p:spPr>
          <a:xfrm>
            <a:off x="8347581" y="1890714"/>
            <a:ext cx="4088894" cy="4565870"/>
          </a:xfrm>
          <a:prstGeom prst="rect">
            <a:avLst/>
          </a:prstGeom>
          <a:solidFill>
            <a:srgbClr val="2BB8EB"/>
          </a:solidFill>
        </p:spPr>
        <p:txBody>
          <a:bodyPr wrap="square" tIns="146279" bIns="146279">
            <a:noAutofit/>
          </a:bodyPr>
          <a:lstStyle>
            <a:lvl1pPr marL="0" marR="0" indent="0" algn="l" defTabSz="400233" rtl="0" eaLnBrk="1" fontAlgn="auto" latinLnBrk="0" hangingPunct="1">
              <a:lnSpc>
                <a:spcPct val="100000"/>
              </a:lnSpc>
              <a:spcBef>
                <a:spcPts val="900"/>
              </a:spcBef>
              <a:spcAft>
                <a:spcPts val="0"/>
              </a:spcAft>
              <a:buClr>
                <a:schemeClr val="tx1"/>
              </a:buClr>
              <a:buSzTx/>
              <a:buFont typeface="Wingdings" pitchFamily="2" charset="2"/>
              <a:buNone/>
              <a:tabLst/>
              <a:defRPr sz="2400" kern="1200" spc="0" baseline="0">
                <a:solidFill>
                  <a:srgbClr val="FFFFFF"/>
                </a:solidFill>
                <a:latin typeface="Segoe UI Light"/>
                <a:ea typeface="+mn-ea"/>
                <a:cs typeface="Segoe UI Light"/>
              </a:defRPr>
            </a:lvl1pPr>
            <a:lvl2pPr marL="0" marR="0" indent="0" algn="l" defTabSz="400233" rtl="0" eaLnBrk="1" fontAlgn="auto" latinLnBrk="0" hangingPunct="1">
              <a:lnSpc>
                <a:spcPct val="100000"/>
              </a:lnSpc>
              <a:spcBef>
                <a:spcPts val="794"/>
              </a:spcBef>
              <a:spcAft>
                <a:spcPts val="0"/>
              </a:spcAft>
              <a:buClrTx/>
              <a:buSzTx/>
              <a:buFont typeface="Arial"/>
              <a:buNone/>
              <a:tabLst/>
              <a:defRPr sz="1400" kern="1200" spc="0" baseline="0">
                <a:solidFill>
                  <a:srgbClr val="FFFFFF"/>
                </a:solidFill>
                <a:latin typeface="Segoe UI Light"/>
                <a:ea typeface="+mn-ea"/>
                <a:cs typeface="Segoe UI Light"/>
              </a:defRPr>
            </a:lvl2pPr>
            <a:lvl3pPr marL="170360" marR="0" indent="0" algn="l" defTabSz="400233" rtl="0" eaLnBrk="1" fontAlgn="auto" latinLnBrk="0" hangingPunct="1">
              <a:lnSpc>
                <a:spcPct val="100000"/>
              </a:lnSpc>
              <a:spcBef>
                <a:spcPct val="20000"/>
              </a:spcBef>
              <a:spcAft>
                <a:spcPts val="0"/>
              </a:spcAft>
              <a:buClrTx/>
              <a:buSzTx/>
              <a:buFont typeface="Arial"/>
              <a:buNone/>
              <a:tabLst/>
              <a:defRPr sz="1400" kern="1200" spc="0" baseline="0">
                <a:solidFill>
                  <a:srgbClr val="FFFFFF"/>
                </a:solidFill>
                <a:latin typeface="Segoe UI Light"/>
                <a:ea typeface="+mn-ea"/>
                <a:cs typeface="Segoe UI Light"/>
              </a:defRPr>
            </a:lvl3pPr>
            <a:lvl4pPr marL="338385" marR="0" indent="0" algn="l" defTabSz="400233" rtl="0" eaLnBrk="1" fontAlgn="auto" latinLnBrk="0" hangingPunct="1">
              <a:lnSpc>
                <a:spcPct val="100000"/>
              </a:lnSpc>
              <a:spcBef>
                <a:spcPct val="20000"/>
              </a:spcBef>
              <a:spcAft>
                <a:spcPts val="0"/>
              </a:spcAft>
              <a:buClrTx/>
              <a:buSzTx/>
              <a:buFont typeface="Arial"/>
              <a:buNone/>
              <a:tabLst/>
              <a:defRPr sz="1300" kern="1200" spc="0" baseline="0">
                <a:solidFill>
                  <a:srgbClr val="FFFFFF"/>
                </a:solidFill>
                <a:latin typeface="Segoe UI Light"/>
                <a:ea typeface="+mn-ea"/>
                <a:cs typeface="Segoe UI Light"/>
              </a:defRPr>
            </a:lvl4pPr>
            <a:lvl5pPr marL="504077" marR="0" indent="0" algn="l" defTabSz="400233" rtl="0" eaLnBrk="1" fontAlgn="auto" latinLnBrk="0" hangingPunct="1">
              <a:lnSpc>
                <a:spcPct val="100000"/>
              </a:lnSpc>
              <a:spcBef>
                <a:spcPct val="20000"/>
              </a:spcBef>
              <a:spcAft>
                <a:spcPts val="0"/>
              </a:spcAft>
              <a:buClrTx/>
              <a:buSzTx/>
              <a:buFont typeface="Arial"/>
              <a:buNone/>
              <a:tabLst/>
              <a:defRPr sz="1300" kern="1200" spc="0" baseline="0">
                <a:solidFill>
                  <a:srgbClr val="FFFFFF"/>
                </a:solidFill>
                <a:latin typeface="Segoe UI Light"/>
                <a:ea typeface="+mn-ea"/>
                <a:cs typeface="Segoe UI Light"/>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a:buClr>
                <a:srgbClr val="616161"/>
              </a:buClr>
              <a:defRPr/>
            </a:pPr>
            <a:r>
              <a:rPr lang="en-US" sz="3264"/>
              <a:t> </a:t>
            </a:r>
            <a:endParaRPr lang="en-US" sz="3264" dirty="0"/>
          </a:p>
        </p:txBody>
      </p:sp>
      <p:sp>
        <p:nvSpPr>
          <p:cNvPr id="123" name="TextBox 122"/>
          <p:cNvSpPr txBox="1"/>
          <p:nvPr/>
        </p:nvSpPr>
        <p:spPr>
          <a:xfrm>
            <a:off x="4168008" y="5628871"/>
            <a:ext cx="4483552" cy="828726"/>
          </a:xfrm>
          <a:prstGeom prst="rect">
            <a:avLst/>
          </a:prstGeom>
          <a:noFill/>
        </p:spPr>
        <p:txBody>
          <a:bodyPr wrap="square" lIns="248694" tIns="198955" rIns="248694" bIns="248694" rtlCol="0">
            <a:spAutoFit/>
          </a:bodyPr>
          <a:lstStyle>
            <a:defPPr>
              <a:defRPr lang="en-US"/>
            </a:defPPr>
            <a:lvl1pPr>
              <a:lnSpc>
                <a:spcPct val="90000"/>
              </a:lnSpc>
              <a:defRPr sz="2000">
                <a:solidFill>
                  <a:srgbClr val="FFFFFF"/>
                </a:solidFill>
                <a:latin typeface="Segoe UI Light"/>
              </a:defRPr>
            </a:lvl1pPr>
          </a:lstStyle>
          <a:p>
            <a:pPr defTabSz="932396">
              <a:defRPr/>
            </a:pPr>
            <a:r>
              <a:rPr lang="en-US" sz="2720" kern="0" dirty="0" smtClean="0"/>
              <a:t>Mono </a:t>
            </a:r>
            <a:endParaRPr lang="es-ES" sz="2720" kern="0" dirty="0"/>
          </a:p>
        </p:txBody>
      </p:sp>
      <p:sp>
        <p:nvSpPr>
          <p:cNvPr id="150" name="Text Placeholder 5"/>
          <p:cNvSpPr txBox="1">
            <a:spLocks/>
          </p:cNvSpPr>
          <p:nvPr/>
        </p:nvSpPr>
        <p:spPr>
          <a:xfrm>
            <a:off x="882" y="1890714"/>
            <a:ext cx="8250748" cy="4565870"/>
          </a:xfrm>
          <a:prstGeom prst="rect">
            <a:avLst/>
          </a:prstGeom>
          <a:solidFill>
            <a:srgbClr val="682A7A"/>
          </a:solidFill>
        </p:spPr>
        <p:txBody>
          <a:bodyPr wrap="square" tIns="146279" bIns="146279">
            <a:noAutofit/>
          </a:bodyPr>
          <a:lstStyle>
            <a:lvl1pPr marL="0" marR="0" indent="0" algn="l" defTabSz="400233" rtl="0" eaLnBrk="1" fontAlgn="auto" latinLnBrk="0" hangingPunct="1">
              <a:lnSpc>
                <a:spcPct val="100000"/>
              </a:lnSpc>
              <a:spcBef>
                <a:spcPts val="900"/>
              </a:spcBef>
              <a:spcAft>
                <a:spcPts val="0"/>
              </a:spcAft>
              <a:buClr>
                <a:schemeClr val="tx1"/>
              </a:buClr>
              <a:buSzTx/>
              <a:buFont typeface="Wingdings" pitchFamily="2" charset="2"/>
              <a:buNone/>
              <a:tabLst/>
              <a:defRPr sz="2400" kern="1200" spc="0" baseline="0">
                <a:solidFill>
                  <a:srgbClr val="FFFFFF"/>
                </a:solidFill>
                <a:latin typeface="Segoe UI Light"/>
                <a:ea typeface="+mn-ea"/>
                <a:cs typeface="Segoe UI Light"/>
              </a:defRPr>
            </a:lvl1pPr>
            <a:lvl2pPr marL="0" marR="0" indent="0" algn="l" defTabSz="400233" rtl="0" eaLnBrk="1" fontAlgn="auto" latinLnBrk="0" hangingPunct="1">
              <a:lnSpc>
                <a:spcPct val="100000"/>
              </a:lnSpc>
              <a:spcBef>
                <a:spcPts val="794"/>
              </a:spcBef>
              <a:spcAft>
                <a:spcPts val="0"/>
              </a:spcAft>
              <a:buClrTx/>
              <a:buSzTx/>
              <a:buFont typeface="Arial"/>
              <a:buNone/>
              <a:tabLst/>
              <a:defRPr sz="1400" kern="1200" spc="0" baseline="0">
                <a:solidFill>
                  <a:srgbClr val="FFFFFF"/>
                </a:solidFill>
                <a:latin typeface="Segoe UI Light"/>
                <a:ea typeface="+mn-ea"/>
                <a:cs typeface="Segoe UI Light"/>
              </a:defRPr>
            </a:lvl2pPr>
            <a:lvl3pPr marL="170360" marR="0" indent="0" algn="l" defTabSz="400233" rtl="0" eaLnBrk="1" fontAlgn="auto" latinLnBrk="0" hangingPunct="1">
              <a:lnSpc>
                <a:spcPct val="100000"/>
              </a:lnSpc>
              <a:spcBef>
                <a:spcPct val="20000"/>
              </a:spcBef>
              <a:spcAft>
                <a:spcPts val="0"/>
              </a:spcAft>
              <a:buClrTx/>
              <a:buSzTx/>
              <a:buFont typeface="Arial"/>
              <a:buNone/>
              <a:tabLst/>
              <a:defRPr sz="1400" kern="1200" spc="0" baseline="0">
                <a:solidFill>
                  <a:srgbClr val="FFFFFF"/>
                </a:solidFill>
                <a:latin typeface="Segoe UI Light"/>
                <a:ea typeface="+mn-ea"/>
                <a:cs typeface="Segoe UI Light"/>
              </a:defRPr>
            </a:lvl3pPr>
            <a:lvl4pPr marL="338385" marR="0" indent="0" algn="l" defTabSz="400233" rtl="0" eaLnBrk="1" fontAlgn="auto" latinLnBrk="0" hangingPunct="1">
              <a:lnSpc>
                <a:spcPct val="100000"/>
              </a:lnSpc>
              <a:spcBef>
                <a:spcPct val="20000"/>
              </a:spcBef>
              <a:spcAft>
                <a:spcPts val="0"/>
              </a:spcAft>
              <a:buClrTx/>
              <a:buSzTx/>
              <a:buFont typeface="Arial"/>
              <a:buNone/>
              <a:tabLst/>
              <a:defRPr sz="1300" kern="1200" spc="0" baseline="0">
                <a:solidFill>
                  <a:srgbClr val="FFFFFF"/>
                </a:solidFill>
                <a:latin typeface="Segoe UI Light"/>
                <a:ea typeface="+mn-ea"/>
                <a:cs typeface="Segoe UI Light"/>
              </a:defRPr>
            </a:lvl4pPr>
            <a:lvl5pPr marL="504077" marR="0" indent="0" algn="l" defTabSz="400233" rtl="0" eaLnBrk="1" fontAlgn="auto" latinLnBrk="0" hangingPunct="1">
              <a:lnSpc>
                <a:spcPct val="100000"/>
              </a:lnSpc>
              <a:spcBef>
                <a:spcPct val="20000"/>
              </a:spcBef>
              <a:spcAft>
                <a:spcPts val="0"/>
              </a:spcAft>
              <a:buClrTx/>
              <a:buSzTx/>
              <a:buFont typeface="Arial"/>
              <a:buNone/>
              <a:tabLst/>
              <a:defRPr sz="1300" kern="1200" spc="0" baseline="0">
                <a:solidFill>
                  <a:srgbClr val="FFFFFF"/>
                </a:solidFill>
                <a:latin typeface="Segoe UI Light"/>
                <a:ea typeface="+mn-ea"/>
                <a:cs typeface="Segoe UI Light"/>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a:buClr>
                <a:srgbClr val="616161"/>
              </a:buClr>
              <a:defRPr/>
            </a:pPr>
            <a:r>
              <a:rPr lang="en-US" sz="3264"/>
              <a:t> </a:t>
            </a:r>
            <a:endParaRPr lang="en-US" sz="3264" dirty="0"/>
          </a:p>
        </p:txBody>
      </p:sp>
      <p:sp>
        <p:nvSpPr>
          <p:cNvPr id="234" name="TextBox 233"/>
          <p:cNvSpPr txBox="1"/>
          <p:nvPr/>
        </p:nvSpPr>
        <p:spPr>
          <a:xfrm>
            <a:off x="-44017" y="5627855"/>
            <a:ext cx="7786600" cy="828727"/>
          </a:xfrm>
          <a:prstGeom prst="rect">
            <a:avLst/>
          </a:prstGeom>
          <a:noFill/>
        </p:spPr>
        <p:txBody>
          <a:bodyPr wrap="square" lIns="248694" tIns="198955" rIns="248694" bIns="248694" rtlCol="0">
            <a:spAutoFit/>
          </a:bodyPr>
          <a:lstStyle>
            <a:defPPr>
              <a:defRPr lang="en-US"/>
            </a:defPPr>
            <a:lvl1pPr>
              <a:lnSpc>
                <a:spcPct val="90000"/>
              </a:lnSpc>
              <a:defRPr sz="2000">
                <a:solidFill>
                  <a:srgbClr val="FFFFFF"/>
                </a:solidFill>
                <a:latin typeface="Segoe UI Light"/>
              </a:defRPr>
            </a:lvl1pPr>
          </a:lstStyle>
          <a:p>
            <a:pPr defTabSz="932396">
              <a:defRPr/>
            </a:pPr>
            <a:r>
              <a:rPr lang="en-US" sz="2720" kern="0" dirty="0" smtClean="0"/>
              <a:t>.NET Core cross-platform</a:t>
            </a:r>
            <a:endParaRPr lang="en-US" sz="2720" kern="0" dirty="0"/>
          </a:p>
        </p:txBody>
      </p:sp>
      <p:sp>
        <p:nvSpPr>
          <p:cNvPr id="236" name="TextBox 235"/>
          <p:cNvSpPr txBox="1"/>
          <p:nvPr/>
        </p:nvSpPr>
        <p:spPr>
          <a:xfrm>
            <a:off x="8526171" y="5484825"/>
            <a:ext cx="4041281" cy="1116818"/>
          </a:xfrm>
          <a:prstGeom prst="rect">
            <a:avLst/>
          </a:prstGeom>
          <a:noFill/>
        </p:spPr>
        <p:txBody>
          <a:bodyPr wrap="square" lIns="248694" tIns="198955" rIns="248694" bIns="248694" rtlCol="0">
            <a:spAutoFit/>
          </a:bodyPr>
          <a:lstStyle/>
          <a:p>
            <a:pPr defTabSz="932396">
              <a:lnSpc>
                <a:spcPct val="90000"/>
              </a:lnSpc>
              <a:defRPr/>
            </a:pPr>
            <a:r>
              <a:rPr lang="en-US" sz="2400" kern="0" dirty="0" smtClean="0">
                <a:solidFill>
                  <a:srgbClr val="FFFFFF"/>
                </a:solidFill>
                <a:latin typeface="Segoe UI Light"/>
              </a:rPr>
              <a:t>Mobile Development and .NET/Xamarin partnership</a:t>
            </a:r>
            <a:endParaRPr lang="es-ES" sz="2400" kern="0" dirty="0" smtClean="0">
              <a:solidFill>
                <a:srgbClr val="FFFFFF"/>
              </a:solidFill>
            </a:endParaRPr>
          </a:p>
        </p:txBody>
      </p:sp>
      <p:sp>
        <p:nvSpPr>
          <p:cNvPr id="238" name="Freeform 237"/>
          <p:cNvSpPr>
            <a:spLocks/>
          </p:cNvSpPr>
          <p:nvPr/>
        </p:nvSpPr>
        <p:spPr bwMode="auto">
          <a:xfrm>
            <a:off x="9913356" y="4031640"/>
            <a:ext cx="1653644" cy="1066449"/>
          </a:xfrm>
          <a:custGeom>
            <a:avLst/>
            <a:gdLst>
              <a:gd name="T0" fmla="*/ 766 w 766"/>
              <a:gd name="T1" fmla="*/ 68 h 494"/>
              <a:gd name="T2" fmla="*/ 766 w 766"/>
              <a:gd name="T3" fmla="*/ 426 h 494"/>
              <a:gd name="T4" fmla="*/ 766 w 766"/>
              <a:gd name="T5" fmla="*/ 426 h 494"/>
              <a:gd name="T6" fmla="*/ 766 w 766"/>
              <a:gd name="T7" fmla="*/ 438 h 494"/>
              <a:gd name="T8" fmla="*/ 762 w 766"/>
              <a:gd name="T9" fmla="*/ 452 h 494"/>
              <a:gd name="T10" fmla="*/ 756 w 766"/>
              <a:gd name="T11" fmla="*/ 464 h 494"/>
              <a:gd name="T12" fmla="*/ 748 w 766"/>
              <a:gd name="T13" fmla="*/ 474 h 494"/>
              <a:gd name="T14" fmla="*/ 738 w 766"/>
              <a:gd name="T15" fmla="*/ 482 h 494"/>
              <a:gd name="T16" fmla="*/ 728 w 766"/>
              <a:gd name="T17" fmla="*/ 488 h 494"/>
              <a:gd name="T18" fmla="*/ 716 w 766"/>
              <a:gd name="T19" fmla="*/ 492 h 494"/>
              <a:gd name="T20" fmla="*/ 704 w 766"/>
              <a:gd name="T21" fmla="*/ 494 h 494"/>
              <a:gd name="T22" fmla="*/ 64 w 766"/>
              <a:gd name="T23" fmla="*/ 494 h 494"/>
              <a:gd name="T24" fmla="*/ 64 w 766"/>
              <a:gd name="T25" fmla="*/ 494 h 494"/>
              <a:gd name="T26" fmla="*/ 50 w 766"/>
              <a:gd name="T27" fmla="*/ 492 h 494"/>
              <a:gd name="T28" fmla="*/ 40 w 766"/>
              <a:gd name="T29" fmla="*/ 488 h 494"/>
              <a:gd name="T30" fmla="*/ 28 w 766"/>
              <a:gd name="T31" fmla="*/ 482 h 494"/>
              <a:gd name="T32" fmla="*/ 20 w 766"/>
              <a:gd name="T33" fmla="*/ 474 h 494"/>
              <a:gd name="T34" fmla="*/ 12 w 766"/>
              <a:gd name="T35" fmla="*/ 464 h 494"/>
              <a:gd name="T36" fmla="*/ 6 w 766"/>
              <a:gd name="T37" fmla="*/ 452 h 494"/>
              <a:gd name="T38" fmla="*/ 2 w 766"/>
              <a:gd name="T39" fmla="*/ 438 h 494"/>
              <a:gd name="T40" fmla="*/ 0 w 766"/>
              <a:gd name="T41" fmla="*/ 426 h 494"/>
              <a:gd name="T42" fmla="*/ 0 w 766"/>
              <a:gd name="T43" fmla="*/ 68 h 494"/>
              <a:gd name="T44" fmla="*/ 0 w 766"/>
              <a:gd name="T45" fmla="*/ 68 h 494"/>
              <a:gd name="T46" fmla="*/ 2 w 766"/>
              <a:gd name="T47" fmla="*/ 54 h 494"/>
              <a:gd name="T48" fmla="*/ 6 w 766"/>
              <a:gd name="T49" fmla="*/ 42 h 494"/>
              <a:gd name="T50" fmla="*/ 12 w 766"/>
              <a:gd name="T51" fmla="*/ 30 h 494"/>
              <a:gd name="T52" fmla="*/ 20 w 766"/>
              <a:gd name="T53" fmla="*/ 20 h 494"/>
              <a:gd name="T54" fmla="*/ 28 w 766"/>
              <a:gd name="T55" fmla="*/ 12 h 494"/>
              <a:gd name="T56" fmla="*/ 40 w 766"/>
              <a:gd name="T57" fmla="*/ 6 h 494"/>
              <a:gd name="T58" fmla="*/ 50 w 766"/>
              <a:gd name="T59" fmla="*/ 2 h 494"/>
              <a:gd name="T60" fmla="*/ 64 w 766"/>
              <a:gd name="T61" fmla="*/ 0 h 494"/>
              <a:gd name="T62" fmla="*/ 704 w 766"/>
              <a:gd name="T63" fmla="*/ 0 h 494"/>
              <a:gd name="T64" fmla="*/ 704 w 766"/>
              <a:gd name="T65" fmla="*/ 0 h 494"/>
              <a:gd name="T66" fmla="*/ 716 w 766"/>
              <a:gd name="T67" fmla="*/ 2 h 494"/>
              <a:gd name="T68" fmla="*/ 728 w 766"/>
              <a:gd name="T69" fmla="*/ 6 h 494"/>
              <a:gd name="T70" fmla="*/ 738 w 766"/>
              <a:gd name="T71" fmla="*/ 12 h 494"/>
              <a:gd name="T72" fmla="*/ 748 w 766"/>
              <a:gd name="T73" fmla="*/ 20 h 494"/>
              <a:gd name="T74" fmla="*/ 756 w 766"/>
              <a:gd name="T75" fmla="*/ 30 h 494"/>
              <a:gd name="T76" fmla="*/ 762 w 766"/>
              <a:gd name="T77" fmla="*/ 42 h 494"/>
              <a:gd name="T78" fmla="*/ 766 w 766"/>
              <a:gd name="T79" fmla="*/ 54 h 494"/>
              <a:gd name="T80" fmla="*/ 766 w 766"/>
              <a:gd name="T81" fmla="*/ 68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66" h="494">
                <a:moveTo>
                  <a:pt x="766" y="68"/>
                </a:moveTo>
                <a:lnTo>
                  <a:pt x="766" y="426"/>
                </a:lnTo>
                <a:lnTo>
                  <a:pt x="766" y="426"/>
                </a:lnTo>
                <a:lnTo>
                  <a:pt x="766" y="438"/>
                </a:lnTo>
                <a:lnTo>
                  <a:pt x="762" y="452"/>
                </a:lnTo>
                <a:lnTo>
                  <a:pt x="756" y="464"/>
                </a:lnTo>
                <a:lnTo>
                  <a:pt x="748" y="474"/>
                </a:lnTo>
                <a:lnTo>
                  <a:pt x="738" y="482"/>
                </a:lnTo>
                <a:lnTo>
                  <a:pt x="728" y="488"/>
                </a:lnTo>
                <a:lnTo>
                  <a:pt x="716" y="492"/>
                </a:lnTo>
                <a:lnTo>
                  <a:pt x="704" y="494"/>
                </a:lnTo>
                <a:lnTo>
                  <a:pt x="64" y="494"/>
                </a:lnTo>
                <a:lnTo>
                  <a:pt x="64" y="494"/>
                </a:lnTo>
                <a:lnTo>
                  <a:pt x="50" y="492"/>
                </a:lnTo>
                <a:lnTo>
                  <a:pt x="40" y="488"/>
                </a:lnTo>
                <a:lnTo>
                  <a:pt x="28" y="482"/>
                </a:lnTo>
                <a:lnTo>
                  <a:pt x="20" y="474"/>
                </a:lnTo>
                <a:lnTo>
                  <a:pt x="12" y="464"/>
                </a:lnTo>
                <a:lnTo>
                  <a:pt x="6" y="452"/>
                </a:lnTo>
                <a:lnTo>
                  <a:pt x="2" y="438"/>
                </a:lnTo>
                <a:lnTo>
                  <a:pt x="0" y="426"/>
                </a:lnTo>
                <a:lnTo>
                  <a:pt x="0" y="68"/>
                </a:lnTo>
                <a:lnTo>
                  <a:pt x="0" y="68"/>
                </a:lnTo>
                <a:lnTo>
                  <a:pt x="2" y="54"/>
                </a:lnTo>
                <a:lnTo>
                  <a:pt x="6" y="42"/>
                </a:lnTo>
                <a:lnTo>
                  <a:pt x="12" y="30"/>
                </a:lnTo>
                <a:lnTo>
                  <a:pt x="20" y="20"/>
                </a:lnTo>
                <a:lnTo>
                  <a:pt x="28" y="12"/>
                </a:lnTo>
                <a:lnTo>
                  <a:pt x="40" y="6"/>
                </a:lnTo>
                <a:lnTo>
                  <a:pt x="50" y="2"/>
                </a:lnTo>
                <a:lnTo>
                  <a:pt x="64" y="0"/>
                </a:lnTo>
                <a:lnTo>
                  <a:pt x="704" y="0"/>
                </a:lnTo>
                <a:lnTo>
                  <a:pt x="704" y="0"/>
                </a:lnTo>
                <a:lnTo>
                  <a:pt x="716" y="2"/>
                </a:lnTo>
                <a:lnTo>
                  <a:pt x="728" y="6"/>
                </a:lnTo>
                <a:lnTo>
                  <a:pt x="738" y="12"/>
                </a:lnTo>
                <a:lnTo>
                  <a:pt x="748" y="20"/>
                </a:lnTo>
                <a:lnTo>
                  <a:pt x="756" y="30"/>
                </a:lnTo>
                <a:lnTo>
                  <a:pt x="762" y="42"/>
                </a:lnTo>
                <a:lnTo>
                  <a:pt x="766" y="54"/>
                </a:lnTo>
                <a:lnTo>
                  <a:pt x="766" y="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39" name="Freeform 239"/>
          <p:cNvSpPr>
            <a:spLocks/>
          </p:cNvSpPr>
          <p:nvPr/>
        </p:nvSpPr>
        <p:spPr bwMode="auto">
          <a:xfrm>
            <a:off x="10021296" y="4130945"/>
            <a:ext cx="1437763" cy="876474"/>
          </a:xfrm>
          <a:custGeom>
            <a:avLst/>
            <a:gdLst>
              <a:gd name="T0" fmla="*/ 666 w 666"/>
              <a:gd name="T1" fmla="*/ 20 h 406"/>
              <a:gd name="T2" fmla="*/ 666 w 666"/>
              <a:gd name="T3" fmla="*/ 386 h 406"/>
              <a:gd name="T4" fmla="*/ 666 w 666"/>
              <a:gd name="T5" fmla="*/ 386 h 406"/>
              <a:gd name="T6" fmla="*/ 664 w 666"/>
              <a:gd name="T7" fmla="*/ 394 h 406"/>
              <a:gd name="T8" fmla="*/ 660 w 666"/>
              <a:gd name="T9" fmla="*/ 400 h 406"/>
              <a:gd name="T10" fmla="*/ 654 w 666"/>
              <a:gd name="T11" fmla="*/ 404 h 406"/>
              <a:gd name="T12" fmla="*/ 646 w 666"/>
              <a:gd name="T13" fmla="*/ 406 h 406"/>
              <a:gd name="T14" fmla="*/ 22 w 666"/>
              <a:gd name="T15" fmla="*/ 406 h 406"/>
              <a:gd name="T16" fmla="*/ 22 w 666"/>
              <a:gd name="T17" fmla="*/ 406 h 406"/>
              <a:gd name="T18" fmla="*/ 14 w 666"/>
              <a:gd name="T19" fmla="*/ 404 h 406"/>
              <a:gd name="T20" fmla="*/ 6 w 666"/>
              <a:gd name="T21" fmla="*/ 400 h 406"/>
              <a:gd name="T22" fmla="*/ 2 w 666"/>
              <a:gd name="T23" fmla="*/ 394 h 406"/>
              <a:gd name="T24" fmla="*/ 0 w 666"/>
              <a:gd name="T25" fmla="*/ 386 h 406"/>
              <a:gd name="T26" fmla="*/ 0 w 666"/>
              <a:gd name="T27" fmla="*/ 20 h 406"/>
              <a:gd name="T28" fmla="*/ 0 w 666"/>
              <a:gd name="T29" fmla="*/ 20 h 406"/>
              <a:gd name="T30" fmla="*/ 2 w 666"/>
              <a:gd name="T31" fmla="*/ 12 h 406"/>
              <a:gd name="T32" fmla="*/ 6 w 666"/>
              <a:gd name="T33" fmla="*/ 6 h 406"/>
              <a:gd name="T34" fmla="*/ 14 w 666"/>
              <a:gd name="T35" fmla="*/ 2 h 406"/>
              <a:gd name="T36" fmla="*/ 22 w 666"/>
              <a:gd name="T37" fmla="*/ 0 h 406"/>
              <a:gd name="T38" fmla="*/ 646 w 666"/>
              <a:gd name="T39" fmla="*/ 0 h 406"/>
              <a:gd name="T40" fmla="*/ 646 w 666"/>
              <a:gd name="T41" fmla="*/ 0 h 406"/>
              <a:gd name="T42" fmla="*/ 654 w 666"/>
              <a:gd name="T43" fmla="*/ 2 h 406"/>
              <a:gd name="T44" fmla="*/ 660 w 666"/>
              <a:gd name="T45" fmla="*/ 6 h 406"/>
              <a:gd name="T46" fmla="*/ 664 w 666"/>
              <a:gd name="T47" fmla="*/ 12 h 406"/>
              <a:gd name="T48" fmla="*/ 666 w 666"/>
              <a:gd name="T49"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6" h="406">
                <a:moveTo>
                  <a:pt x="666" y="20"/>
                </a:moveTo>
                <a:lnTo>
                  <a:pt x="666" y="386"/>
                </a:lnTo>
                <a:lnTo>
                  <a:pt x="666" y="386"/>
                </a:lnTo>
                <a:lnTo>
                  <a:pt x="664" y="394"/>
                </a:lnTo>
                <a:lnTo>
                  <a:pt x="660" y="400"/>
                </a:lnTo>
                <a:lnTo>
                  <a:pt x="654" y="404"/>
                </a:lnTo>
                <a:lnTo>
                  <a:pt x="646" y="406"/>
                </a:lnTo>
                <a:lnTo>
                  <a:pt x="22" y="406"/>
                </a:lnTo>
                <a:lnTo>
                  <a:pt x="22" y="406"/>
                </a:lnTo>
                <a:lnTo>
                  <a:pt x="14" y="404"/>
                </a:lnTo>
                <a:lnTo>
                  <a:pt x="6" y="400"/>
                </a:lnTo>
                <a:lnTo>
                  <a:pt x="2" y="394"/>
                </a:lnTo>
                <a:lnTo>
                  <a:pt x="0" y="386"/>
                </a:lnTo>
                <a:lnTo>
                  <a:pt x="0" y="20"/>
                </a:lnTo>
                <a:lnTo>
                  <a:pt x="0" y="20"/>
                </a:lnTo>
                <a:lnTo>
                  <a:pt x="2" y="12"/>
                </a:lnTo>
                <a:lnTo>
                  <a:pt x="6" y="6"/>
                </a:lnTo>
                <a:lnTo>
                  <a:pt x="14" y="2"/>
                </a:lnTo>
                <a:lnTo>
                  <a:pt x="22" y="0"/>
                </a:lnTo>
                <a:lnTo>
                  <a:pt x="646" y="0"/>
                </a:lnTo>
                <a:lnTo>
                  <a:pt x="646" y="0"/>
                </a:lnTo>
                <a:lnTo>
                  <a:pt x="654" y="2"/>
                </a:lnTo>
                <a:lnTo>
                  <a:pt x="660" y="6"/>
                </a:lnTo>
                <a:lnTo>
                  <a:pt x="664" y="12"/>
                </a:lnTo>
                <a:lnTo>
                  <a:pt x="666" y="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40" name="Freeform 240"/>
          <p:cNvSpPr>
            <a:spLocks noEditPoints="1"/>
          </p:cNvSpPr>
          <p:nvPr/>
        </p:nvSpPr>
        <p:spPr bwMode="auto">
          <a:xfrm>
            <a:off x="10021295" y="4130945"/>
            <a:ext cx="941239" cy="876474"/>
          </a:xfrm>
          <a:custGeom>
            <a:avLst/>
            <a:gdLst>
              <a:gd name="T0" fmla="*/ 0 w 436"/>
              <a:gd name="T1" fmla="*/ 386 h 406"/>
              <a:gd name="T2" fmla="*/ 0 w 436"/>
              <a:gd name="T3" fmla="*/ 386 h 406"/>
              <a:gd name="T4" fmla="*/ 0 w 436"/>
              <a:gd name="T5" fmla="*/ 386 h 406"/>
              <a:gd name="T6" fmla="*/ 2 w 436"/>
              <a:gd name="T7" fmla="*/ 394 h 406"/>
              <a:gd name="T8" fmla="*/ 6 w 436"/>
              <a:gd name="T9" fmla="*/ 398 h 406"/>
              <a:gd name="T10" fmla="*/ 10 w 436"/>
              <a:gd name="T11" fmla="*/ 404 h 406"/>
              <a:gd name="T12" fmla="*/ 18 w 436"/>
              <a:gd name="T13" fmla="*/ 406 h 406"/>
              <a:gd name="T14" fmla="*/ 18 w 436"/>
              <a:gd name="T15" fmla="*/ 406 h 406"/>
              <a:gd name="T16" fmla="*/ 10 w 436"/>
              <a:gd name="T17" fmla="*/ 404 h 406"/>
              <a:gd name="T18" fmla="*/ 6 w 436"/>
              <a:gd name="T19" fmla="*/ 398 h 406"/>
              <a:gd name="T20" fmla="*/ 2 w 436"/>
              <a:gd name="T21" fmla="*/ 394 h 406"/>
              <a:gd name="T22" fmla="*/ 0 w 436"/>
              <a:gd name="T23" fmla="*/ 386 h 406"/>
              <a:gd name="T24" fmla="*/ 436 w 436"/>
              <a:gd name="T25" fmla="*/ 0 h 406"/>
              <a:gd name="T26" fmla="*/ 22 w 436"/>
              <a:gd name="T27" fmla="*/ 0 h 406"/>
              <a:gd name="T28" fmla="*/ 22 w 436"/>
              <a:gd name="T29" fmla="*/ 0 h 406"/>
              <a:gd name="T30" fmla="*/ 14 w 436"/>
              <a:gd name="T31" fmla="*/ 2 h 406"/>
              <a:gd name="T32" fmla="*/ 6 w 436"/>
              <a:gd name="T33" fmla="*/ 6 h 406"/>
              <a:gd name="T34" fmla="*/ 2 w 436"/>
              <a:gd name="T35" fmla="*/ 12 h 406"/>
              <a:gd name="T36" fmla="*/ 0 w 436"/>
              <a:gd name="T37" fmla="*/ 20 h 406"/>
              <a:gd name="T38" fmla="*/ 0 w 436"/>
              <a:gd name="T39" fmla="*/ 20 h 406"/>
              <a:gd name="T40" fmla="*/ 0 w 436"/>
              <a:gd name="T41" fmla="*/ 20 h 406"/>
              <a:gd name="T42" fmla="*/ 2 w 436"/>
              <a:gd name="T43" fmla="*/ 12 h 406"/>
              <a:gd name="T44" fmla="*/ 6 w 436"/>
              <a:gd name="T45" fmla="*/ 6 h 406"/>
              <a:gd name="T46" fmla="*/ 14 w 436"/>
              <a:gd name="T47" fmla="*/ 2 h 406"/>
              <a:gd name="T48" fmla="*/ 22 w 436"/>
              <a:gd name="T49" fmla="*/ 0 h 406"/>
              <a:gd name="T50" fmla="*/ 436 w 436"/>
              <a:gd name="T51" fmla="*/ 0 h 406"/>
              <a:gd name="T52" fmla="*/ 436 w 436"/>
              <a:gd name="T5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6" h="406">
                <a:moveTo>
                  <a:pt x="0" y="386"/>
                </a:moveTo>
                <a:lnTo>
                  <a:pt x="0" y="386"/>
                </a:lnTo>
                <a:lnTo>
                  <a:pt x="0" y="386"/>
                </a:lnTo>
                <a:lnTo>
                  <a:pt x="2" y="394"/>
                </a:lnTo>
                <a:lnTo>
                  <a:pt x="6" y="398"/>
                </a:lnTo>
                <a:lnTo>
                  <a:pt x="10" y="404"/>
                </a:lnTo>
                <a:lnTo>
                  <a:pt x="18" y="406"/>
                </a:lnTo>
                <a:lnTo>
                  <a:pt x="18" y="406"/>
                </a:lnTo>
                <a:lnTo>
                  <a:pt x="10" y="404"/>
                </a:lnTo>
                <a:lnTo>
                  <a:pt x="6" y="398"/>
                </a:lnTo>
                <a:lnTo>
                  <a:pt x="2" y="394"/>
                </a:lnTo>
                <a:lnTo>
                  <a:pt x="0" y="386"/>
                </a:lnTo>
                <a:close/>
                <a:moveTo>
                  <a:pt x="436" y="0"/>
                </a:moveTo>
                <a:lnTo>
                  <a:pt x="22" y="0"/>
                </a:lnTo>
                <a:lnTo>
                  <a:pt x="22" y="0"/>
                </a:lnTo>
                <a:lnTo>
                  <a:pt x="14" y="2"/>
                </a:lnTo>
                <a:lnTo>
                  <a:pt x="6" y="6"/>
                </a:lnTo>
                <a:lnTo>
                  <a:pt x="2" y="12"/>
                </a:lnTo>
                <a:lnTo>
                  <a:pt x="0" y="20"/>
                </a:lnTo>
                <a:lnTo>
                  <a:pt x="0" y="20"/>
                </a:lnTo>
                <a:lnTo>
                  <a:pt x="0" y="20"/>
                </a:lnTo>
                <a:lnTo>
                  <a:pt x="2" y="12"/>
                </a:lnTo>
                <a:lnTo>
                  <a:pt x="6" y="6"/>
                </a:lnTo>
                <a:lnTo>
                  <a:pt x="14" y="2"/>
                </a:lnTo>
                <a:lnTo>
                  <a:pt x="22" y="0"/>
                </a:lnTo>
                <a:lnTo>
                  <a:pt x="436" y="0"/>
                </a:lnTo>
                <a:lnTo>
                  <a:pt x="436" y="0"/>
                </a:lnTo>
                <a:close/>
              </a:path>
            </a:pathLst>
          </a:custGeom>
          <a:solidFill>
            <a:srgbClr val="ADA6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41" name="Freeform 241"/>
          <p:cNvSpPr>
            <a:spLocks/>
          </p:cNvSpPr>
          <p:nvPr/>
        </p:nvSpPr>
        <p:spPr bwMode="auto">
          <a:xfrm>
            <a:off x="10021296" y="4964243"/>
            <a:ext cx="38858" cy="43176"/>
          </a:xfrm>
          <a:custGeom>
            <a:avLst/>
            <a:gdLst>
              <a:gd name="T0" fmla="*/ 0 w 18"/>
              <a:gd name="T1" fmla="*/ 0 h 20"/>
              <a:gd name="T2" fmla="*/ 0 w 18"/>
              <a:gd name="T3" fmla="*/ 0 h 20"/>
              <a:gd name="T4" fmla="*/ 0 w 18"/>
              <a:gd name="T5" fmla="*/ 0 h 20"/>
              <a:gd name="T6" fmla="*/ 2 w 18"/>
              <a:gd name="T7" fmla="*/ 8 h 20"/>
              <a:gd name="T8" fmla="*/ 6 w 18"/>
              <a:gd name="T9" fmla="*/ 12 h 20"/>
              <a:gd name="T10" fmla="*/ 10 w 18"/>
              <a:gd name="T11" fmla="*/ 18 h 20"/>
              <a:gd name="T12" fmla="*/ 18 w 18"/>
              <a:gd name="T13" fmla="*/ 20 h 20"/>
              <a:gd name="T14" fmla="*/ 18 w 18"/>
              <a:gd name="T15" fmla="*/ 20 h 20"/>
              <a:gd name="T16" fmla="*/ 10 w 18"/>
              <a:gd name="T17" fmla="*/ 18 h 20"/>
              <a:gd name="T18" fmla="*/ 6 w 18"/>
              <a:gd name="T19" fmla="*/ 12 h 20"/>
              <a:gd name="T20" fmla="*/ 2 w 18"/>
              <a:gd name="T21" fmla="*/ 8 h 20"/>
              <a:gd name="T22" fmla="*/ 0 w 18"/>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0">
                <a:moveTo>
                  <a:pt x="0" y="0"/>
                </a:moveTo>
                <a:lnTo>
                  <a:pt x="0" y="0"/>
                </a:lnTo>
                <a:lnTo>
                  <a:pt x="0" y="0"/>
                </a:lnTo>
                <a:lnTo>
                  <a:pt x="2" y="8"/>
                </a:lnTo>
                <a:lnTo>
                  <a:pt x="6" y="12"/>
                </a:lnTo>
                <a:lnTo>
                  <a:pt x="10" y="18"/>
                </a:lnTo>
                <a:lnTo>
                  <a:pt x="18" y="20"/>
                </a:lnTo>
                <a:lnTo>
                  <a:pt x="18" y="20"/>
                </a:lnTo>
                <a:lnTo>
                  <a:pt x="10" y="18"/>
                </a:lnTo>
                <a:lnTo>
                  <a:pt x="6" y="12"/>
                </a:lnTo>
                <a:lnTo>
                  <a:pt x="2" y="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42" name="Freeform 242"/>
          <p:cNvSpPr>
            <a:spLocks/>
          </p:cNvSpPr>
          <p:nvPr/>
        </p:nvSpPr>
        <p:spPr bwMode="auto">
          <a:xfrm>
            <a:off x="10021295" y="4130944"/>
            <a:ext cx="941239" cy="43176"/>
          </a:xfrm>
          <a:custGeom>
            <a:avLst/>
            <a:gdLst>
              <a:gd name="T0" fmla="*/ 436 w 436"/>
              <a:gd name="T1" fmla="*/ 0 h 20"/>
              <a:gd name="T2" fmla="*/ 22 w 436"/>
              <a:gd name="T3" fmla="*/ 0 h 20"/>
              <a:gd name="T4" fmla="*/ 22 w 436"/>
              <a:gd name="T5" fmla="*/ 0 h 20"/>
              <a:gd name="T6" fmla="*/ 14 w 436"/>
              <a:gd name="T7" fmla="*/ 2 h 20"/>
              <a:gd name="T8" fmla="*/ 6 w 436"/>
              <a:gd name="T9" fmla="*/ 6 h 20"/>
              <a:gd name="T10" fmla="*/ 2 w 436"/>
              <a:gd name="T11" fmla="*/ 12 h 20"/>
              <a:gd name="T12" fmla="*/ 0 w 436"/>
              <a:gd name="T13" fmla="*/ 20 h 20"/>
              <a:gd name="T14" fmla="*/ 0 w 436"/>
              <a:gd name="T15" fmla="*/ 20 h 20"/>
              <a:gd name="T16" fmla="*/ 0 w 436"/>
              <a:gd name="T17" fmla="*/ 20 h 20"/>
              <a:gd name="T18" fmla="*/ 2 w 436"/>
              <a:gd name="T19" fmla="*/ 12 h 20"/>
              <a:gd name="T20" fmla="*/ 6 w 436"/>
              <a:gd name="T21" fmla="*/ 6 h 20"/>
              <a:gd name="T22" fmla="*/ 14 w 436"/>
              <a:gd name="T23" fmla="*/ 2 h 20"/>
              <a:gd name="T24" fmla="*/ 22 w 436"/>
              <a:gd name="T25" fmla="*/ 0 h 20"/>
              <a:gd name="T26" fmla="*/ 436 w 436"/>
              <a:gd name="T27" fmla="*/ 0 h 20"/>
              <a:gd name="T28" fmla="*/ 436 w 436"/>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6" h="20">
                <a:moveTo>
                  <a:pt x="436" y="0"/>
                </a:moveTo>
                <a:lnTo>
                  <a:pt x="22" y="0"/>
                </a:lnTo>
                <a:lnTo>
                  <a:pt x="22" y="0"/>
                </a:lnTo>
                <a:lnTo>
                  <a:pt x="14" y="2"/>
                </a:lnTo>
                <a:lnTo>
                  <a:pt x="6" y="6"/>
                </a:lnTo>
                <a:lnTo>
                  <a:pt x="2" y="12"/>
                </a:lnTo>
                <a:lnTo>
                  <a:pt x="0" y="20"/>
                </a:lnTo>
                <a:lnTo>
                  <a:pt x="0" y="20"/>
                </a:lnTo>
                <a:lnTo>
                  <a:pt x="0" y="20"/>
                </a:lnTo>
                <a:lnTo>
                  <a:pt x="2" y="12"/>
                </a:lnTo>
                <a:lnTo>
                  <a:pt x="6" y="6"/>
                </a:lnTo>
                <a:lnTo>
                  <a:pt x="14" y="2"/>
                </a:lnTo>
                <a:lnTo>
                  <a:pt x="22" y="0"/>
                </a:lnTo>
                <a:lnTo>
                  <a:pt x="436" y="0"/>
                </a:lnTo>
                <a:lnTo>
                  <a:pt x="4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43" name="Freeform 244"/>
          <p:cNvSpPr>
            <a:spLocks/>
          </p:cNvSpPr>
          <p:nvPr/>
        </p:nvSpPr>
        <p:spPr bwMode="auto">
          <a:xfrm>
            <a:off x="10021295" y="4130945"/>
            <a:ext cx="941239" cy="876474"/>
          </a:xfrm>
          <a:custGeom>
            <a:avLst/>
            <a:gdLst>
              <a:gd name="T0" fmla="*/ 436 w 436"/>
              <a:gd name="T1" fmla="*/ 0 h 406"/>
              <a:gd name="T2" fmla="*/ 22 w 436"/>
              <a:gd name="T3" fmla="*/ 0 h 406"/>
              <a:gd name="T4" fmla="*/ 22 w 436"/>
              <a:gd name="T5" fmla="*/ 0 h 406"/>
              <a:gd name="T6" fmla="*/ 14 w 436"/>
              <a:gd name="T7" fmla="*/ 2 h 406"/>
              <a:gd name="T8" fmla="*/ 6 w 436"/>
              <a:gd name="T9" fmla="*/ 6 h 406"/>
              <a:gd name="T10" fmla="*/ 2 w 436"/>
              <a:gd name="T11" fmla="*/ 12 h 406"/>
              <a:gd name="T12" fmla="*/ 0 w 436"/>
              <a:gd name="T13" fmla="*/ 20 h 406"/>
              <a:gd name="T14" fmla="*/ 0 w 436"/>
              <a:gd name="T15" fmla="*/ 386 h 406"/>
              <a:gd name="T16" fmla="*/ 0 w 436"/>
              <a:gd name="T17" fmla="*/ 386 h 406"/>
              <a:gd name="T18" fmla="*/ 2 w 436"/>
              <a:gd name="T19" fmla="*/ 394 h 406"/>
              <a:gd name="T20" fmla="*/ 6 w 436"/>
              <a:gd name="T21" fmla="*/ 398 h 406"/>
              <a:gd name="T22" fmla="*/ 10 w 436"/>
              <a:gd name="T23" fmla="*/ 404 h 406"/>
              <a:gd name="T24" fmla="*/ 18 w 436"/>
              <a:gd name="T25" fmla="*/ 406 h 406"/>
              <a:gd name="T26" fmla="*/ 18 w 436"/>
              <a:gd name="T27" fmla="*/ 406 h 406"/>
              <a:gd name="T28" fmla="*/ 22 w 436"/>
              <a:gd name="T29" fmla="*/ 406 h 406"/>
              <a:gd name="T30" fmla="*/ 28 w 436"/>
              <a:gd name="T31" fmla="*/ 406 h 406"/>
              <a:gd name="T32" fmla="*/ 436 w 436"/>
              <a:gd name="T3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6" h="406">
                <a:moveTo>
                  <a:pt x="436" y="0"/>
                </a:moveTo>
                <a:lnTo>
                  <a:pt x="22" y="0"/>
                </a:lnTo>
                <a:lnTo>
                  <a:pt x="22" y="0"/>
                </a:lnTo>
                <a:lnTo>
                  <a:pt x="14" y="2"/>
                </a:lnTo>
                <a:lnTo>
                  <a:pt x="6" y="6"/>
                </a:lnTo>
                <a:lnTo>
                  <a:pt x="2" y="12"/>
                </a:lnTo>
                <a:lnTo>
                  <a:pt x="0" y="20"/>
                </a:lnTo>
                <a:lnTo>
                  <a:pt x="0" y="386"/>
                </a:lnTo>
                <a:lnTo>
                  <a:pt x="0" y="386"/>
                </a:lnTo>
                <a:lnTo>
                  <a:pt x="2" y="394"/>
                </a:lnTo>
                <a:lnTo>
                  <a:pt x="6" y="398"/>
                </a:lnTo>
                <a:lnTo>
                  <a:pt x="10" y="404"/>
                </a:lnTo>
                <a:lnTo>
                  <a:pt x="18" y="406"/>
                </a:lnTo>
                <a:lnTo>
                  <a:pt x="18" y="406"/>
                </a:lnTo>
                <a:lnTo>
                  <a:pt x="22" y="406"/>
                </a:lnTo>
                <a:lnTo>
                  <a:pt x="28" y="406"/>
                </a:lnTo>
                <a:lnTo>
                  <a:pt x="4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grpSp>
        <p:nvGrpSpPr>
          <p:cNvPr id="244" name="Group 243"/>
          <p:cNvGrpSpPr/>
          <p:nvPr/>
        </p:nvGrpSpPr>
        <p:grpSpPr>
          <a:xfrm>
            <a:off x="9866176" y="2626785"/>
            <a:ext cx="783041" cy="637809"/>
            <a:chOff x="485775" y="1235075"/>
            <a:chExt cx="1223963" cy="996951"/>
          </a:xfrm>
        </p:grpSpPr>
        <p:sp>
          <p:nvSpPr>
            <p:cNvPr id="314" name="Freeform 55"/>
            <p:cNvSpPr>
              <a:spLocks noEditPoints="1"/>
            </p:cNvSpPr>
            <p:nvPr/>
          </p:nvSpPr>
          <p:spPr bwMode="auto">
            <a:xfrm>
              <a:off x="485775" y="1331913"/>
              <a:ext cx="895350" cy="900113"/>
            </a:xfrm>
            <a:custGeom>
              <a:avLst/>
              <a:gdLst>
                <a:gd name="T0" fmla="*/ 1099 w 1128"/>
                <a:gd name="T1" fmla="*/ 423 h 1134"/>
                <a:gd name="T2" fmla="*/ 923 w 1128"/>
                <a:gd name="T3" fmla="*/ 406 h 1134"/>
                <a:gd name="T4" fmla="*/ 975 w 1128"/>
                <a:gd name="T5" fmla="*/ 220 h 1134"/>
                <a:gd name="T6" fmla="*/ 969 w 1128"/>
                <a:gd name="T7" fmla="*/ 193 h 1134"/>
                <a:gd name="T8" fmla="*/ 878 w 1128"/>
                <a:gd name="T9" fmla="*/ 117 h 1134"/>
                <a:gd name="T10" fmla="*/ 849 w 1128"/>
                <a:gd name="T11" fmla="*/ 120 h 1134"/>
                <a:gd name="T12" fmla="*/ 695 w 1128"/>
                <a:gd name="T13" fmla="*/ 208 h 1134"/>
                <a:gd name="T14" fmla="*/ 640 w 1128"/>
                <a:gd name="T15" fmla="*/ 15 h 1134"/>
                <a:gd name="T16" fmla="*/ 618 w 1128"/>
                <a:gd name="T17" fmla="*/ 0 h 1134"/>
                <a:gd name="T18" fmla="*/ 493 w 1128"/>
                <a:gd name="T19" fmla="*/ 7 h 1134"/>
                <a:gd name="T20" fmla="*/ 444 w 1128"/>
                <a:gd name="T21" fmla="*/ 205 h 1134"/>
                <a:gd name="T22" fmla="*/ 277 w 1128"/>
                <a:gd name="T23" fmla="*/ 120 h 1134"/>
                <a:gd name="T24" fmla="*/ 254 w 1128"/>
                <a:gd name="T25" fmla="*/ 115 h 1134"/>
                <a:gd name="T26" fmla="*/ 162 w 1128"/>
                <a:gd name="T27" fmla="*/ 189 h 1134"/>
                <a:gd name="T28" fmla="*/ 152 w 1128"/>
                <a:gd name="T29" fmla="*/ 215 h 1134"/>
                <a:gd name="T30" fmla="*/ 204 w 1128"/>
                <a:gd name="T31" fmla="*/ 406 h 1134"/>
                <a:gd name="T32" fmla="*/ 32 w 1128"/>
                <a:gd name="T33" fmla="*/ 418 h 1134"/>
                <a:gd name="T34" fmla="*/ 0 w 1128"/>
                <a:gd name="T35" fmla="*/ 542 h 1134"/>
                <a:gd name="T36" fmla="*/ 12 w 1128"/>
                <a:gd name="T37" fmla="*/ 570 h 1134"/>
                <a:gd name="T38" fmla="*/ 169 w 1128"/>
                <a:gd name="T39" fmla="*/ 657 h 1134"/>
                <a:gd name="T40" fmla="*/ 52 w 1128"/>
                <a:gd name="T41" fmla="*/ 792 h 1134"/>
                <a:gd name="T42" fmla="*/ 47 w 1128"/>
                <a:gd name="T43" fmla="*/ 819 h 1134"/>
                <a:gd name="T44" fmla="*/ 108 w 1128"/>
                <a:gd name="T45" fmla="*/ 922 h 1134"/>
                <a:gd name="T46" fmla="*/ 135 w 1128"/>
                <a:gd name="T47" fmla="*/ 928 h 1134"/>
                <a:gd name="T48" fmla="*/ 324 w 1128"/>
                <a:gd name="T49" fmla="*/ 909 h 1134"/>
                <a:gd name="T50" fmla="*/ 305 w 1128"/>
                <a:gd name="T51" fmla="*/ 1082 h 1134"/>
                <a:gd name="T52" fmla="*/ 321 w 1128"/>
                <a:gd name="T53" fmla="*/ 1098 h 1134"/>
                <a:gd name="T54" fmla="*/ 449 w 1128"/>
                <a:gd name="T55" fmla="*/ 1130 h 1134"/>
                <a:gd name="T56" fmla="*/ 547 w 1128"/>
                <a:gd name="T57" fmla="*/ 987 h 1134"/>
                <a:gd name="T58" fmla="*/ 575 w 1128"/>
                <a:gd name="T59" fmla="*/ 988 h 1134"/>
                <a:gd name="T60" fmla="*/ 675 w 1128"/>
                <a:gd name="T61" fmla="*/ 1128 h 1134"/>
                <a:gd name="T62" fmla="*/ 706 w 1128"/>
                <a:gd name="T63" fmla="*/ 1133 h 1134"/>
                <a:gd name="T64" fmla="*/ 821 w 1128"/>
                <a:gd name="T65" fmla="*/ 1087 h 1134"/>
                <a:gd name="T66" fmla="*/ 803 w 1128"/>
                <a:gd name="T67" fmla="*/ 909 h 1134"/>
                <a:gd name="T68" fmla="*/ 838 w 1128"/>
                <a:gd name="T69" fmla="*/ 877 h 1134"/>
                <a:gd name="T70" fmla="*/ 1011 w 1128"/>
                <a:gd name="T71" fmla="*/ 927 h 1134"/>
                <a:gd name="T72" fmla="*/ 1077 w 1128"/>
                <a:gd name="T73" fmla="*/ 824 h 1134"/>
                <a:gd name="T74" fmla="*/ 1080 w 1128"/>
                <a:gd name="T75" fmla="*/ 801 h 1134"/>
                <a:gd name="T76" fmla="*/ 954 w 1128"/>
                <a:gd name="T77" fmla="*/ 681 h 1134"/>
                <a:gd name="T78" fmla="*/ 1112 w 1128"/>
                <a:gd name="T79" fmla="*/ 572 h 1134"/>
                <a:gd name="T80" fmla="*/ 1126 w 1128"/>
                <a:gd name="T81" fmla="*/ 556 h 1134"/>
                <a:gd name="T82" fmla="*/ 786 w 1128"/>
                <a:gd name="T83" fmla="*/ 610 h 1134"/>
                <a:gd name="T84" fmla="*/ 736 w 1128"/>
                <a:gd name="T85" fmla="*/ 730 h 1134"/>
                <a:gd name="T86" fmla="*/ 651 w 1128"/>
                <a:gd name="T87" fmla="*/ 793 h 1134"/>
                <a:gd name="T88" fmla="*/ 541 w 1128"/>
                <a:gd name="T89" fmla="*/ 811 h 1134"/>
                <a:gd name="T90" fmla="*/ 421 w 1128"/>
                <a:gd name="T91" fmla="*/ 761 h 1134"/>
                <a:gd name="T92" fmla="*/ 358 w 1128"/>
                <a:gd name="T93" fmla="*/ 674 h 1134"/>
                <a:gd name="T94" fmla="*/ 341 w 1128"/>
                <a:gd name="T95" fmla="*/ 565 h 1134"/>
                <a:gd name="T96" fmla="*/ 391 w 1128"/>
                <a:gd name="T97" fmla="*/ 445 h 1134"/>
                <a:gd name="T98" fmla="*/ 477 w 1128"/>
                <a:gd name="T99" fmla="*/ 381 h 1134"/>
                <a:gd name="T100" fmla="*/ 586 w 1128"/>
                <a:gd name="T101" fmla="*/ 365 h 1134"/>
                <a:gd name="T102" fmla="*/ 705 w 1128"/>
                <a:gd name="T103" fmla="*/ 414 h 1134"/>
                <a:gd name="T104" fmla="*/ 769 w 1128"/>
                <a:gd name="T105" fmla="*/ 50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28" h="1134">
                  <a:moveTo>
                    <a:pt x="1128" y="542"/>
                  </a:moveTo>
                  <a:lnTo>
                    <a:pt x="1128" y="542"/>
                  </a:lnTo>
                  <a:lnTo>
                    <a:pt x="1109" y="437"/>
                  </a:lnTo>
                  <a:lnTo>
                    <a:pt x="1109" y="437"/>
                  </a:lnTo>
                  <a:lnTo>
                    <a:pt x="1105" y="429"/>
                  </a:lnTo>
                  <a:lnTo>
                    <a:pt x="1099" y="423"/>
                  </a:lnTo>
                  <a:lnTo>
                    <a:pt x="1095" y="420"/>
                  </a:lnTo>
                  <a:lnTo>
                    <a:pt x="1092" y="418"/>
                  </a:lnTo>
                  <a:lnTo>
                    <a:pt x="1082" y="413"/>
                  </a:lnTo>
                  <a:lnTo>
                    <a:pt x="1082" y="413"/>
                  </a:lnTo>
                  <a:lnTo>
                    <a:pt x="923" y="406"/>
                  </a:lnTo>
                  <a:lnTo>
                    <a:pt x="923" y="406"/>
                  </a:lnTo>
                  <a:lnTo>
                    <a:pt x="911" y="387"/>
                  </a:lnTo>
                  <a:lnTo>
                    <a:pt x="900" y="367"/>
                  </a:lnTo>
                  <a:lnTo>
                    <a:pt x="900" y="367"/>
                  </a:lnTo>
                  <a:lnTo>
                    <a:pt x="973" y="224"/>
                  </a:lnTo>
                  <a:lnTo>
                    <a:pt x="973" y="224"/>
                  </a:lnTo>
                  <a:lnTo>
                    <a:pt x="975" y="220"/>
                  </a:lnTo>
                  <a:lnTo>
                    <a:pt x="976" y="215"/>
                  </a:lnTo>
                  <a:lnTo>
                    <a:pt x="977" y="210"/>
                  </a:lnTo>
                  <a:lnTo>
                    <a:pt x="976" y="205"/>
                  </a:lnTo>
                  <a:lnTo>
                    <a:pt x="975" y="201"/>
                  </a:lnTo>
                  <a:lnTo>
                    <a:pt x="972" y="197"/>
                  </a:lnTo>
                  <a:lnTo>
                    <a:pt x="969" y="193"/>
                  </a:lnTo>
                  <a:lnTo>
                    <a:pt x="966" y="189"/>
                  </a:lnTo>
                  <a:lnTo>
                    <a:pt x="966" y="189"/>
                  </a:lnTo>
                  <a:lnTo>
                    <a:pt x="884" y="124"/>
                  </a:lnTo>
                  <a:lnTo>
                    <a:pt x="884" y="124"/>
                  </a:lnTo>
                  <a:lnTo>
                    <a:pt x="881" y="120"/>
                  </a:lnTo>
                  <a:lnTo>
                    <a:pt x="878" y="117"/>
                  </a:lnTo>
                  <a:lnTo>
                    <a:pt x="873" y="116"/>
                  </a:lnTo>
                  <a:lnTo>
                    <a:pt x="868" y="115"/>
                  </a:lnTo>
                  <a:lnTo>
                    <a:pt x="864" y="115"/>
                  </a:lnTo>
                  <a:lnTo>
                    <a:pt x="859" y="116"/>
                  </a:lnTo>
                  <a:lnTo>
                    <a:pt x="855" y="118"/>
                  </a:lnTo>
                  <a:lnTo>
                    <a:pt x="849" y="120"/>
                  </a:lnTo>
                  <a:lnTo>
                    <a:pt x="849" y="120"/>
                  </a:lnTo>
                  <a:lnTo>
                    <a:pt x="722" y="221"/>
                  </a:lnTo>
                  <a:lnTo>
                    <a:pt x="722" y="221"/>
                  </a:lnTo>
                  <a:lnTo>
                    <a:pt x="714" y="216"/>
                  </a:lnTo>
                  <a:lnTo>
                    <a:pt x="704" y="211"/>
                  </a:lnTo>
                  <a:lnTo>
                    <a:pt x="695" y="208"/>
                  </a:lnTo>
                  <a:lnTo>
                    <a:pt x="683" y="205"/>
                  </a:lnTo>
                  <a:lnTo>
                    <a:pt x="683" y="205"/>
                  </a:lnTo>
                  <a:lnTo>
                    <a:pt x="645" y="23"/>
                  </a:lnTo>
                  <a:lnTo>
                    <a:pt x="645" y="23"/>
                  </a:lnTo>
                  <a:lnTo>
                    <a:pt x="643" y="19"/>
                  </a:lnTo>
                  <a:lnTo>
                    <a:pt x="640" y="15"/>
                  </a:lnTo>
                  <a:lnTo>
                    <a:pt x="634" y="7"/>
                  </a:lnTo>
                  <a:lnTo>
                    <a:pt x="631" y="4"/>
                  </a:lnTo>
                  <a:lnTo>
                    <a:pt x="626" y="2"/>
                  </a:lnTo>
                  <a:lnTo>
                    <a:pt x="622" y="1"/>
                  </a:lnTo>
                  <a:lnTo>
                    <a:pt x="618" y="0"/>
                  </a:lnTo>
                  <a:lnTo>
                    <a:pt x="618" y="0"/>
                  </a:lnTo>
                  <a:lnTo>
                    <a:pt x="510" y="0"/>
                  </a:lnTo>
                  <a:lnTo>
                    <a:pt x="510" y="0"/>
                  </a:lnTo>
                  <a:lnTo>
                    <a:pt x="506" y="1"/>
                  </a:lnTo>
                  <a:lnTo>
                    <a:pt x="501" y="2"/>
                  </a:lnTo>
                  <a:lnTo>
                    <a:pt x="497" y="4"/>
                  </a:lnTo>
                  <a:lnTo>
                    <a:pt x="493" y="7"/>
                  </a:lnTo>
                  <a:lnTo>
                    <a:pt x="487" y="15"/>
                  </a:lnTo>
                  <a:lnTo>
                    <a:pt x="485" y="19"/>
                  </a:lnTo>
                  <a:lnTo>
                    <a:pt x="482" y="23"/>
                  </a:lnTo>
                  <a:lnTo>
                    <a:pt x="482" y="23"/>
                  </a:lnTo>
                  <a:lnTo>
                    <a:pt x="444" y="205"/>
                  </a:lnTo>
                  <a:lnTo>
                    <a:pt x="444" y="205"/>
                  </a:lnTo>
                  <a:lnTo>
                    <a:pt x="433" y="208"/>
                  </a:lnTo>
                  <a:lnTo>
                    <a:pt x="424" y="211"/>
                  </a:lnTo>
                  <a:lnTo>
                    <a:pt x="414" y="216"/>
                  </a:lnTo>
                  <a:lnTo>
                    <a:pt x="406" y="221"/>
                  </a:lnTo>
                  <a:lnTo>
                    <a:pt x="406" y="221"/>
                  </a:lnTo>
                  <a:lnTo>
                    <a:pt x="277" y="120"/>
                  </a:lnTo>
                  <a:lnTo>
                    <a:pt x="277" y="120"/>
                  </a:lnTo>
                  <a:lnTo>
                    <a:pt x="273" y="118"/>
                  </a:lnTo>
                  <a:lnTo>
                    <a:pt x="269" y="116"/>
                  </a:lnTo>
                  <a:lnTo>
                    <a:pt x="264" y="115"/>
                  </a:lnTo>
                  <a:lnTo>
                    <a:pt x="259" y="114"/>
                  </a:lnTo>
                  <a:lnTo>
                    <a:pt x="254" y="115"/>
                  </a:lnTo>
                  <a:lnTo>
                    <a:pt x="250" y="116"/>
                  </a:lnTo>
                  <a:lnTo>
                    <a:pt x="246" y="118"/>
                  </a:lnTo>
                  <a:lnTo>
                    <a:pt x="243" y="120"/>
                  </a:lnTo>
                  <a:lnTo>
                    <a:pt x="243" y="120"/>
                  </a:lnTo>
                  <a:lnTo>
                    <a:pt x="162" y="189"/>
                  </a:lnTo>
                  <a:lnTo>
                    <a:pt x="162" y="189"/>
                  </a:lnTo>
                  <a:lnTo>
                    <a:pt x="158" y="193"/>
                  </a:lnTo>
                  <a:lnTo>
                    <a:pt x="156" y="197"/>
                  </a:lnTo>
                  <a:lnTo>
                    <a:pt x="153" y="201"/>
                  </a:lnTo>
                  <a:lnTo>
                    <a:pt x="152" y="205"/>
                  </a:lnTo>
                  <a:lnTo>
                    <a:pt x="151" y="210"/>
                  </a:lnTo>
                  <a:lnTo>
                    <a:pt x="152" y="215"/>
                  </a:lnTo>
                  <a:lnTo>
                    <a:pt x="155" y="224"/>
                  </a:lnTo>
                  <a:lnTo>
                    <a:pt x="155" y="224"/>
                  </a:lnTo>
                  <a:lnTo>
                    <a:pt x="228" y="367"/>
                  </a:lnTo>
                  <a:lnTo>
                    <a:pt x="228" y="367"/>
                  </a:lnTo>
                  <a:lnTo>
                    <a:pt x="215" y="387"/>
                  </a:lnTo>
                  <a:lnTo>
                    <a:pt x="204" y="406"/>
                  </a:lnTo>
                  <a:lnTo>
                    <a:pt x="204" y="406"/>
                  </a:lnTo>
                  <a:lnTo>
                    <a:pt x="46" y="413"/>
                  </a:lnTo>
                  <a:lnTo>
                    <a:pt x="46" y="413"/>
                  </a:lnTo>
                  <a:lnTo>
                    <a:pt x="41" y="414"/>
                  </a:lnTo>
                  <a:lnTo>
                    <a:pt x="36" y="416"/>
                  </a:lnTo>
                  <a:lnTo>
                    <a:pt x="32" y="418"/>
                  </a:lnTo>
                  <a:lnTo>
                    <a:pt x="28" y="421"/>
                  </a:lnTo>
                  <a:lnTo>
                    <a:pt x="25" y="425"/>
                  </a:lnTo>
                  <a:lnTo>
                    <a:pt x="23" y="428"/>
                  </a:lnTo>
                  <a:lnTo>
                    <a:pt x="19" y="437"/>
                  </a:lnTo>
                  <a:lnTo>
                    <a:pt x="19" y="437"/>
                  </a:lnTo>
                  <a:lnTo>
                    <a:pt x="0" y="542"/>
                  </a:lnTo>
                  <a:lnTo>
                    <a:pt x="0" y="542"/>
                  </a:lnTo>
                  <a:lnTo>
                    <a:pt x="0" y="550"/>
                  </a:lnTo>
                  <a:lnTo>
                    <a:pt x="3" y="560"/>
                  </a:lnTo>
                  <a:lnTo>
                    <a:pt x="5" y="564"/>
                  </a:lnTo>
                  <a:lnTo>
                    <a:pt x="7" y="567"/>
                  </a:lnTo>
                  <a:lnTo>
                    <a:pt x="12" y="570"/>
                  </a:lnTo>
                  <a:lnTo>
                    <a:pt x="15" y="572"/>
                  </a:lnTo>
                  <a:lnTo>
                    <a:pt x="15" y="572"/>
                  </a:lnTo>
                  <a:lnTo>
                    <a:pt x="166" y="634"/>
                  </a:lnTo>
                  <a:lnTo>
                    <a:pt x="166" y="634"/>
                  </a:lnTo>
                  <a:lnTo>
                    <a:pt x="168" y="646"/>
                  </a:lnTo>
                  <a:lnTo>
                    <a:pt x="169" y="657"/>
                  </a:lnTo>
                  <a:lnTo>
                    <a:pt x="171" y="669"/>
                  </a:lnTo>
                  <a:lnTo>
                    <a:pt x="173" y="681"/>
                  </a:lnTo>
                  <a:lnTo>
                    <a:pt x="173" y="681"/>
                  </a:lnTo>
                  <a:lnTo>
                    <a:pt x="54" y="789"/>
                  </a:lnTo>
                  <a:lnTo>
                    <a:pt x="54" y="789"/>
                  </a:lnTo>
                  <a:lnTo>
                    <a:pt x="52" y="792"/>
                  </a:lnTo>
                  <a:lnTo>
                    <a:pt x="48" y="795"/>
                  </a:lnTo>
                  <a:lnTo>
                    <a:pt x="47" y="801"/>
                  </a:lnTo>
                  <a:lnTo>
                    <a:pt x="46" y="805"/>
                  </a:lnTo>
                  <a:lnTo>
                    <a:pt x="45" y="809"/>
                  </a:lnTo>
                  <a:lnTo>
                    <a:pt x="46" y="814"/>
                  </a:lnTo>
                  <a:lnTo>
                    <a:pt x="47" y="819"/>
                  </a:lnTo>
                  <a:lnTo>
                    <a:pt x="49" y="824"/>
                  </a:lnTo>
                  <a:lnTo>
                    <a:pt x="49" y="824"/>
                  </a:lnTo>
                  <a:lnTo>
                    <a:pt x="104" y="916"/>
                  </a:lnTo>
                  <a:lnTo>
                    <a:pt x="104" y="916"/>
                  </a:lnTo>
                  <a:lnTo>
                    <a:pt x="106" y="919"/>
                  </a:lnTo>
                  <a:lnTo>
                    <a:pt x="108" y="922"/>
                  </a:lnTo>
                  <a:lnTo>
                    <a:pt x="112" y="925"/>
                  </a:lnTo>
                  <a:lnTo>
                    <a:pt x="117" y="927"/>
                  </a:lnTo>
                  <a:lnTo>
                    <a:pt x="121" y="928"/>
                  </a:lnTo>
                  <a:lnTo>
                    <a:pt x="126" y="929"/>
                  </a:lnTo>
                  <a:lnTo>
                    <a:pt x="130" y="929"/>
                  </a:lnTo>
                  <a:lnTo>
                    <a:pt x="135" y="928"/>
                  </a:lnTo>
                  <a:lnTo>
                    <a:pt x="135" y="928"/>
                  </a:lnTo>
                  <a:lnTo>
                    <a:pt x="289" y="877"/>
                  </a:lnTo>
                  <a:lnTo>
                    <a:pt x="289" y="877"/>
                  </a:lnTo>
                  <a:lnTo>
                    <a:pt x="307" y="894"/>
                  </a:lnTo>
                  <a:lnTo>
                    <a:pt x="315" y="903"/>
                  </a:lnTo>
                  <a:lnTo>
                    <a:pt x="324" y="909"/>
                  </a:lnTo>
                  <a:lnTo>
                    <a:pt x="324" y="909"/>
                  </a:lnTo>
                  <a:lnTo>
                    <a:pt x="305" y="1067"/>
                  </a:lnTo>
                  <a:lnTo>
                    <a:pt x="305" y="1067"/>
                  </a:lnTo>
                  <a:lnTo>
                    <a:pt x="304" y="1073"/>
                  </a:lnTo>
                  <a:lnTo>
                    <a:pt x="304" y="1078"/>
                  </a:lnTo>
                  <a:lnTo>
                    <a:pt x="305" y="1082"/>
                  </a:lnTo>
                  <a:lnTo>
                    <a:pt x="307" y="1087"/>
                  </a:lnTo>
                  <a:lnTo>
                    <a:pt x="309" y="1091"/>
                  </a:lnTo>
                  <a:lnTo>
                    <a:pt x="312" y="1094"/>
                  </a:lnTo>
                  <a:lnTo>
                    <a:pt x="316" y="1096"/>
                  </a:lnTo>
                  <a:lnTo>
                    <a:pt x="321" y="1098"/>
                  </a:lnTo>
                  <a:lnTo>
                    <a:pt x="321" y="1098"/>
                  </a:lnTo>
                  <a:lnTo>
                    <a:pt x="420" y="1133"/>
                  </a:lnTo>
                  <a:lnTo>
                    <a:pt x="420" y="1133"/>
                  </a:lnTo>
                  <a:lnTo>
                    <a:pt x="426" y="1134"/>
                  </a:lnTo>
                  <a:lnTo>
                    <a:pt x="430" y="1134"/>
                  </a:lnTo>
                  <a:lnTo>
                    <a:pt x="439" y="1133"/>
                  </a:lnTo>
                  <a:lnTo>
                    <a:pt x="449" y="1130"/>
                  </a:lnTo>
                  <a:lnTo>
                    <a:pt x="452" y="1128"/>
                  </a:lnTo>
                  <a:lnTo>
                    <a:pt x="455" y="1125"/>
                  </a:lnTo>
                  <a:lnTo>
                    <a:pt x="455" y="1125"/>
                  </a:lnTo>
                  <a:lnTo>
                    <a:pt x="540" y="986"/>
                  </a:lnTo>
                  <a:lnTo>
                    <a:pt x="540" y="986"/>
                  </a:lnTo>
                  <a:lnTo>
                    <a:pt x="547" y="987"/>
                  </a:lnTo>
                  <a:lnTo>
                    <a:pt x="552" y="988"/>
                  </a:lnTo>
                  <a:lnTo>
                    <a:pt x="558" y="989"/>
                  </a:lnTo>
                  <a:lnTo>
                    <a:pt x="563" y="990"/>
                  </a:lnTo>
                  <a:lnTo>
                    <a:pt x="563" y="990"/>
                  </a:lnTo>
                  <a:lnTo>
                    <a:pt x="570" y="989"/>
                  </a:lnTo>
                  <a:lnTo>
                    <a:pt x="575" y="988"/>
                  </a:lnTo>
                  <a:lnTo>
                    <a:pt x="581" y="987"/>
                  </a:lnTo>
                  <a:lnTo>
                    <a:pt x="586" y="986"/>
                  </a:lnTo>
                  <a:lnTo>
                    <a:pt x="586" y="986"/>
                  </a:lnTo>
                  <a:lnTo>
                    <a:pt x="672" y="1125"/>
                  </a:lnTo>
                  <a:lnTo>
                    <a:pt x="672" y="1125"/>
                  </a:lnTo>
                  <a:lnTo>
                    <a:pt x="675" y="1128"/>
                  </a:lnTo>
                  <a:lnTo>
                    <a:pt x="679" y="1130"/>
                  </a:lnTo>
                  <a:lnTo>
                    <a:pt x="687" y="1133"/>
                  </a:lnTo>
                  <a:lnTo>
                    <a:pt x="698" y="1134"/>
                  </a:lnTo>
                  <a:lnTo>
                    <a:pt x="702" y="1134"/>
                  </a:lnTo>
                  <a:lnTo>
                    <a:pt x="706" y="1133"/>
                  </a:lnTo>
                  <a:lnTo>
                    <a:pt x="706" y="1133"/>
                  </a:lnTo>
                  <a:lnTo>
                    <a:pt x="807" y="1098"/>
                  </a:lnTo>
                  <a:lnTo>
                    <a:pt x="807" y="1098"/>
                  </a:lnTo>
                  <a:lnTo>
                    <a:pt x="811" y="1096"/>
                  </a:lnTo>
                  <a:lnTo>
                    <a:pt x="815" y="1094"/>
                  </a:lnTo>
                  <a:lnTo>
                    <a:pt x="818" y="1091"/>
                  </a:lnTo>
                  <a:lnTo>
                    <a:pt x="821" y="1087"/>
                  </a:lnTo>
                  <a:lnTo>
                    <a:pt x="822" y="1082"/>
                  </a:lnTo>
                  <a:lnTo>
                    <a:pt x="823" y="1078"/>
                  </a:lnTo>
                  <a:lnTo>
                    <a:pt x="823" y="1073"/>
                  </a:lnTo>
                  <a:lnTo>
                    <a:pt x="823" y="1067"/>
                  </a:lnTo>
                  <a:lnTo>
                    <a:pt x="823" y="1067"/>
                  </a:lnTo>
                  <a:lnTo>
                    <a:pt x="803" y="909"/>
                  </a:lnTo>
                  <a:lnTo>
                    <a:pt x="803" y="909"/>
                  </a:lnTo>
                  <a:lnTo>
                    <a:pt x="811" y="900"/>
                  </a:lnTo>
                  <a:lnTo>
                    <a:pt x="821" y="893"/>
                  </a:lnTo>
                  <a:lnTo>
                    <a:pt x="829" y="886"/>
                  </a:lnTo>
                  <a:lnTo>
                    <a:pt x="838" y="877"/>
                  </a:lnTo>
                  <a:lnTo>
                    <a:pt x="838" y="877"/>
                  </a:lnTo>
                  <a:lnTo>
                    <a:pt x="992" y="928"/>
                  </a:lnTo>
                  <a:lnTo>
                    <a:pt x="992" y="928"/>
                  </a:lnTo>
                  <a:lnTo>
                    <a:pt x="997" y="929"/>
                  </a:lnTo>
                  <a:lnTo>
                    <a:pt x="1002" y="929"/>
                  </a:lnTo>
                  <a:lnTo>
                    <a:pt x="1006" y="928"/>
                  </a:lnTo>
                  <a:lnTo>
                    <a:pt x="1011" y="927"/>
                  </a:lnTo>
                  <a:lnTo>
                    <a:pt x="1015" y="925"/>
                  </a:lnTo>
                  <a:lnTo>
                    <a:pt x="1018" y="922"/>
                  </a:lnTo>
                  <a:lnTo>
                    <a:pt x="1022" y="919"/>
                  </a:lnTo>
                  <a:lnTo>
                    <a:pt x="1024" y="916"/>
                  </a:lnTo>
                  <a:lnTo>
                    <a:pt x="1024" y="916"/>
                  </a:lnTo>
                  <a:lnTo>
                    <a:pt x="1077" y="824"/>
                  </a:lnTo>
                  <a:lnTo>
                    <a:pt x="1077" y="824"/>
                  </a:lnTo>
                  <a:lnTo>
                    <a:pt x="1079" y="819"/>
                  </a:lnTo>
                  <a:lnTo>
                    <a:pt x="1082" y="814"/>
                  </a:lnTo>
                  <a:lnTo>
                    <a:pt x="1082" y="809"/>
                  </a:lnTo>
                  <a:lnTo>
                    <a:pt x="1082" y="805"/>
                  </a:lnTo>
                  <a:lnTo>
                    <a:pt x="1080" y="801"/>
                  </a:lnTo>
                  <a:lnTo>
                    <a:pt x="1078" y="795"/>
                  </a:lnTo>
                  <a:lnTo>
                    <a:pt x="1076" y="792"/>
                  </a:lnTo>
                  <a:lnTo>
                    <a:pt x="1074" y="789"/>
                  </a:lnTo>
                  <a:lnTo>
                    <a:pt x="1074" y="789"/>
                  </a:lnTo>
                  <a:lnTo>
                    <a:pt x="954" y="681"/>
                  </a:lnTo>
                  <a:lnTo>
                    <a:pt x="954" y="681"/>
                  </a:lnTo>
                  <a:lnTo>
                    <a:pt x="956" y="669"/>
                  </a:lnTo>
                  <a:lnTo>
                    <a:pt x="958" y="657"/>
                  </a:lnTo>
                  <a:lnTo>
                    <a:pt x="960" y="646"/>
                  </a:lnTo>
                  <a:lnTo>
                    <a:pt x="962" y="634"/>
                  </a:lnTo>
                  <a:lnTo>
                    <a:pt x="962" y="634"/>
                  </a:lnTo>
                  <a:lnTo>
                    <a:pt x="1112" y="572"/>
                  </a:lnTo>
                  <a:lnTo>
                    <a:pt x="1112" y="572"/>
                  </a:lnTo>
                  <a:lnTo>
                    <a:pt x="1116" y="570"/>
                  </a:lnTo>
                  <a:lnTo>
                    <a:pt x="1119" y="568"/>
                  </a:lnTo>
                  <a:lnTo>
                    <a:pt x="1123" y="565"/>
                  </a:lnTo>
                  <a:lnTo>
                    <a:pt x="1125" y="561"/>
                  </a:lnTo>
                  <a:lnTo>
                    <a:pt x="1126" y="556"/>
                  </a:lnTo>
                  <a:lnTo>
                    <a:pt x="1127" y="552"/>
                  </a:lnTo>
                  <a:lnTo>
                    <a:pt x="1128" y="542"/>
                  </a:lnTo>
                  <a:lnTo>
                    <a:pt x="1128" y="542"/>
                  </a:lnTo>
                  <a:close/>
                  <a:moveTo>
                    <a:pt x="788" y="588"/>
                  </a:moveTo>
                  <a:lnTo>
                    <a:pt x="788" y="588"/>
                  </a:lnTo>
                  <a:lnTo>
                    <a:pt x="786" y="610"/>
                  </a:lnTo>
                  <a:lnTo>
                    <a:pt x="783" y="632"/>
                  </a:lnTo>
                  <a:lnTo>
                    <a:pt x="777" y="653"/>
                  </a:lnTo>
                  <a:lnTo>
                    <a:pt x="769" y="674"/>
                  </a:lnTo>
                  <a:lnTo>
                    <a:pt x="760" y="693"/>
                  </a:lnTo>
                  <a:lnTo>
                    <a:pt x="748" y="712"/>
                  </a:lnTo>
                  <a:lnTo>
                    <a:pt x="736" y="730"/>
                  </a:lnTo>
                  <a:lnTo>
                    <a:pt x="722" y="746"/>
                  </a:lnTo>
                  <a:lnTo>
                    <a:pt x="722" y="746"/>
                  </a:lnTo>
                  <a:lnTo>
                    <a:pt x="705" y="761"/>
                  </a:lnTo>
                  <a:lnTo>
                    <a:pt x="688" y="773"/>
                  </a:lnTo>
                  <a:lnTo>
                    <a:pt x="670" y="784"/>
                  </a:lnTo>
                  <a:lnTo>
                    <a:pt x="651" y="793"/>
                  </a:lnTo>
                  <a:lnTo>
                    <a:pt x="630" y="802"/>
                  </a:lnTo>
                  <a:lnTo>
                    <a:pt x="609" y="807"/>
                  </a:lnTo>
                  <a:lnTo>
                    <a:pt x="586" y="811"/>
                  </a:lnTo>
                  <a:lnTo>
                    <a:pt x="563" y="812"/>
                  </a:lnTo>
                  <a:lnTo>
                    <a:pt x="563" y="812"/>
                  </a:lnTo>
                  <a:lnTo>
                    <a:pt x="541" y="811"/>
                  </a:lnTo>
                  <a:lnTo>
                    <a:pt x="519" y="807"/>
                  </a:lnTo>
                  <a:lnTo>
                    <a:pt x="497" y="802"/>
                  </a:lnTo>
                  <a:lnTo>
                    <a:pt x="477" y="793"/>
                  </a:lnTo>
                  <a:lnTo>
                    <a:pt x="458" y="784"/>
                  </a:lnTo>
                  <a:lnTo>
                    <a:pt x="439" y="773"/>
                  </a:lnTo>
                  <a:lnTo>
                    <a:pt x="421" y="761"/>
                  </a:lnTo>
                  <a:lnTo>
                    <a:pt x="406" y="746"/>
                  </a:lnTo>
                  <a:lnTo>
                    <a:pt x="406" y="746"/>
                  </a:lnTo>
                  <a:lnTo>
                    <a:pt x="391" y="730"/>
                  </a:lnTo>
                  <a:lnTo>
                    <a:pt x="378" y="712"/>
                  </a:lnTo>
                  <a:lnTo>
                    <a:pt x="368" y="693"/>
                  </a:lnTo>
                  <a:lnTo>
                    <a:pt x="358" y="674"/>
                  </a:lnTo>
                  <a:lnTo>
                    <a:pt x="350" y="653"/>
                  </a:lnTo>
                  <a:lnTo>
                    <a:pt x="345" y="632"/>
                  </a:lnTo>
                  <a:lnTo>
                    <a:pt x="341" y="610"/>
                  </a:lnTo>
                  <a:lnTo>
                    <a:pt x="339" y="588"/>
                  </a:lnTo>
                  <a:lnTo>
                    <a:pt x="339" y="588"/>
                  </a:lnTo>
                  <a:lnTo>
                    <a:pt x="341" y="565"/>
                  </a:lnTo>
                  <a:lnTo>
                    <a:pt x="345" y="542"/>
                  </a:lnTo>
                  <a:lnTo>
                    <a:pt x="350" y="521"/>
                  </a:lnTo>
                  <a:lnTo>
                    <a:pt x="358" y="500"/>
                  </a:lnTo>
                  <a:lnTo>
                    <a:pt x="368" y="480"/>
                  </a:lnTo>
                  <a:lnTo>
                    <a:pt x="378" y="462"/>
                  </a:lnTo>
                  <a:lnTo>
                    <a:pt x="391" y="445"/>
                  </a:lnTo>
                  <a:lnTo>
                    <a:pt x="406" y="429"/>
                  </a:lnTo>
                  <a:lnTo>
                    <a:pt x="406" y="429"/>
                  </a:lnTo>
                  <a:lnTo>
                    <a:pt x="421" y="414"/>
                  </a:lnTo>
                  <a:lnTo>
                    <a:pt x="439" y="401"/>
                  </a:lnTo>
                  <a:lnTo>
                    <a:pt x="458" y="389"/>
                  </a:lnTo>
                  <a:lnTo>
                    <a:pt x="477" y="381"/>
                  </a:lnTo>
                  <a:lnTo>
                    <a:pt x="497" y="373"/>
                  </a:lnTo>
                  <a:lnTo>
                    <a:pt x="519" y="368"/>
                  </a:lnTo>
                  <a:lnTo>
                    <a:pt x="541" y="365"/>
                  </a:lnTo>
                  <a:lnTo>
                    <a:pt x="563" y="364"/>
                  </a:lnTo>
                  <a:lnTo>
                    <a:pt x="563" y="364"/>
                  </a:lnTo>
                  <a:lnTo>
                    <a:pt x="586" y="365"/>
                  </a:lnTo>
                  <a:lnTo>
                    <a:pt x="609" y="368"/>
                  </a:lnTo>
                  <a:lnTo>
                    <a:pt x="630" y="373"/>
                  </a:lnTo>
                  <a:lnTo>
                    <a:pt x="651" y="381"/>
                  </a:lnTo>
                  <a:lnTo>
                    <a:pt x="670" y="389"/>
                  </a:lnTo>
                  <a:lnTo>
                    <a:pt x="688" y="401"/>
                  </a:lnTo>
                  <a:lnTo>
                    <a:pt x="705" y="414"/>
                  </a:lnTo>
                  <a:lnTo>
                    <a:pt x="722" y="429"/>
                  </a:lnTo>
                  <a:lnTo>
                    <a:pt x="722" y="429"/>
                  </a:lnTo>
                  <a:lnTo>
                    <a:pt x="736" y="445"/>
                  </a:lnTo>
                  <a:lnTo>
                    <a:pt x="748" y="462"/>
                  </a:lnTo>
                  <a:lnTo>
                    <a:pt x="760" y="480"/>
                  </a:lnTo>
                  <a:lnTo>
                    <a:pt x="769" y="500"/>
                  </a:lnTo>
                  <a:lnTo>
                    <a:pt x="777" y="521"/>
                  </a:lnTo>
                  <a:lnTo>
                    <a:pt x="783" y="542"/>
                  </a:lnTo>
                  <a:lnTo>
                    <a:pt x="786" y="565"/>
                  </a:lnTo>
                  <a:lnTo>
                    <a:pt x="788" y="588"/>
                  </a:lnTo>
                  <a:lnTo>
                    <a:pt x="788" y="588"/>
                  </a:lnTo>
                  <a:close/>
                </a:path>
              </a:pathLst>
            </a:custGeom>
            <a:solidFill>
              <a:srgbClr val="FFFFFF"/>
            </a:solidFill>
            <a:ln>
              <a:noFill/>
            </a:ln>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315" name="Freeform 56"/>
            <p:cNvSpPr>
              <a:spLocks noEditPoints="1"/>
            </p:cNvSpPr>
            <p:nvPr/>
          </p:nvSpPr>
          <p:spPr bwMode="auto">
            <a:xfrm>
              <a:off x="1257300" y="1235075"/>
              <a:ext cx="452438" cy="490538"/>
            </a:xfrm>
            <a:custGeom>
              <a:avLst/>
              <a:gdLst>
                <a:gd name="T0" fmla="*/ 506 w 571"/>
                <a:gd name="T1" fmla="*/ 331 h 619"/>
                <a:gd name="T2" fmla="*/ 507 w 571"/>
                <a:gd name="T3" fmla="*/ 300 h 619"/>
                <a:gd name="T4" fmla="*/ 563 w 571"/>
                <a:gd name="T5" fmla="*/ 212 h 619"/>
                <a:gd name="T6" fmla="*/ 569 w 571"/>
                <a:gd name="T7" fmla="*/ 204 h 619"/>
                <a:gd name="T8" fmla="*/ 570 w 571"/>
                <a:gd name="T9" fmla="*/ 178 h 619"/>
                <a:gd name="T10" fmla="*/ 537 w 571"/>
                <a:gd name="T11" fmla="*/ 126 h 619"/>
                <a:gd name="T12" fmla="*/ 515 w 571"/>
                <a:gd name="T13" fmla="*/ 120 h 619"/>
                <a:gd name="T14" fmla="*/ 430 w 571"/>
                <a:gd name="T15" fmla="*/ 143 h 619"/>
                <a:gd name="T16" fmla="*/ 367 w 571"/>
                <a:gd name="T17" fmla="*/ 107 h 619"/>
                <a:gd name="T18" fmla="*/ 342 w 571"/>
                <a:gd name="T19" fmla="*/ 23 h 619"/>
                <a:gd name="T20" fmla="*/ 327 w 571"/>
                <a:gd name="T21" fmla="*/ 4 h 619"/>
                <a:gd name="T22" fmla="*/ 314 w 571"/>
                <a:gd name="T23" fmla="*/ 0 h 619"/>
                <a:gd name="T24" fmla="*/ 249 w 571"/>
                <a:gd name="T25" fmla="*/ 2 h 619"/>
                <a:gd name="T26" fmla="*/ 237 w 571"/>
                <a:gd name="T27" fmla="*/ 15 h 619"/>
                <a:gd name="T28" fmla="*/ 214 w 571"/>
                <a:gd name="T29" fmla="*/ 104 h 619"/>
                <a:gd name="T30" fmla="*/ 176 w 571"/>
                <a:gd name="T31" fmla="*/ 121 h 619"/>
                <a:gd name="T32" fmla="*/ 62 w 571"/>
                <a:gd name="T33" fmla="*/ 120 h 619"/>
                <a:gd name="T34" fmla="*/ 49 w 571"/>
                <a:gd name="T35" fmla="*/ 121 h 619"/>
                <a:gd name="T36" fmla="*/ 32 w 571"/>
                <a:gd name="T37" fmla="*/ 131 h 619"/>
                <a:gd name="T38" fmla="*/ 2 w 571"/>
                <a:gd name="T39" fmla="*/ 181 h 619"/>
                <a:gd name="T40" fmla="*/ 1 w 571"/>
                <a:gd name="T41" fmla="*/ 199 h 619"/>
                <a:gd name="T42" fmla="*/ 9 w 571"/>
                <a:gd name="T43" fmla="*/ 212 h 619"/>
                <a:gd name="T44" fmla="*/ 66 w 571"/>
                <a:gd name="T45" fmla="*/ 300 h 619"/>
                <a:gd name="T46" fmla="*/ 69 w 571"/>
                <a:gd name="T47" fmla="*/ 330 h 619"/>
                <a:gd name="T48" fmla="*/ 9 w 571"/>
                <a:gd name="T49" fmla="*/ 409 h 619"/>
                <a:gd name="T50" fmla="*/ 0 w 571"/>
                <a:gd name="T51" fmla="*/ 429 h 619"/>
                <a:gd name="T52" fmla="*/ 4 w 571"/>
                <a:gd name="T53" fmla="*/ 441 h 619"/>
                <a:gd name="T54" fmla="*/ 33 w 571"/>
                <a:gd name="T55" fmla="*/ 491 h 619"/>
                <a:gd name="T56" fmla="*/ 49 w 571"/>
                <a:gd name="T57" fmla="*/ 502 h 619"/>
                <a:gd name="T58" fmla="*/ 62 w 571"/>
                <a:gd name="T59" fmla="*/ 502 h 619"/>
                <a:gd name="T60" fmla="*/ 176 w 571"/>
                <a:gd name="T61" fmla="*/ 498 h 619"/>
                <a:gd name="T62" fmla="*/ 214 w 571"/>
                <a:gd name="T63" fmla="*/ 513 h 619"/>
                <a:gd name="T64" fmla="*/ 239 w 571"/>
                <a:gd name="T65" fmla="*/ 610 h 619"/>
                <a:gd name="T66" fmla="*/ 255 w 571"/>
                <a:gd name="T67" fmla="*/ 617 h 619"/>
                <a:gd name="T68" fmla="*/ 314 w 571"/>
                <a:gd name="T69" fmla="*/ 619 h 619"/>
                <a:gd name="T70" fmla="*/ 330 w 571"/>
                <a:gd name="T71" fmla="*/ 613 h 619"/>
                <a:gd name="T72" fmla="*/ 342 w 571"/>
                <a:gd name="T73" fmla="*/ 599 h 619"/>
                <a:gd name="T74" fmla="*/ 377 w 571"/>
                <a:gd name="T75" fmla="*/ 509 h 619"/>
                <a:gd name="T76" fmla="*/ 430 w 571"/>
                <a:gd name="T77" fmla="*/ 475 h 619"/>
                <a:gd name="T78" fmla="*/ 515 w 571"/>
                <a:gd name="T79" fmla="*/ 502 h 619"/>
                <a:gd name="T80" fmla="*/ 543 w 571"/>
                <a:gd name="T81" fmla="*/ 487 h 619"/>
                <a:gd name="T82" fmla="*/ 570 w 571"/>
                <a:gd name="T83" fmla="*/ 438 h 619"/>
                <a:gd name="T84" fmla="*/ 570 w 571"/>
                <a:gd name="T85" fmla="*/ 429 h 619"/>
                <a:gd name="T86" fmla="*/ 567 w 571"/>
                <a:gd name="T87" fmla="*/ 413 h 619"/>
                <a:gd name="T88" fmla="*/ 501 w 571"/>
                <a:gd name="T89" fmla="*/ 351 h 619"/>
                <a:gd name="T90" fmla="*/ 370 w 571"/>
                <a:gd name="T91" fmla="*/ 326 h 619"/>
                <a:gd name="T92" fmla="*/ 358 w 571"/>
                <a:gd name="T93" fmla="*/ 357 h 619"/>
                <a:gd name="T94" fmla="*/ 334 w 571"/>
                <a:gd name="T95" fmla="*/ 380 h 619"/>
                <a:gd name="T96" fmla="*/ 304 w 571"/>
                <a:gd name="T97" fmla="*/ 392 h 619"/>
                <a:gd name="T98" fmla="*/ 279 w 571"/>
                <a:gd name="T99" fmla="*/ 393 h 619"/>
                <a:gd name="T100" fmla="*/ 246 w 571"/>
                <a:gd name="T101" fmla="*/ 384 h 619"/>
                <a:gd name="T102" fmla="*/ 222 w 571"/>
                <a:gd name="T103" fmla="*/ 363 h 619"/>
                <a:gd name="T104" fmla="*/ 206 w 571"/>
                <a:gd name="T105" fmla="*/ 335 h 619"/>
                <a:gd name="T106" fmla="*/ 202 w 571"/>
                <a:gd name="T107" fmla="*/ 309 h 619"/>
                <a:gd name="T108" fmla="*/ 208 w 571"/>
                <a:gd name="T109" fmla="*/ 277 h 619"/>
                <a:gd name="T110" fmla="*/ 227 w 571"/>
                <a:gd name="T111" fmla="*/ 249 h 619"/>
                <a:gd name="T112" fmla="*/ 255 w 571"/>
                <a:gd name="T113" fmla="*/ 230 h 619"/>
                <a:gd name="T114" fmla="*/ 287 w 571"/>
                <a:gd name="T115" fmla="*/ 224 h 619"/>
                <a:gd name="T116" fmla="*/ 312 w 571"/>
                <a:gd name="T117" fmla="*/ 228 h 619"/>
                <a:gd name="T118" fmla="*/ 341 w 571"/>
                <a:gd name="T119" fmla="*/ 244 h 619"/>
                <a:gd name="T120" fmla="*/ 362 w 571"/>
                <a:gd name="T121" fmla="*/ 269 h 619"/>
                <a:gd name="T122" fmla="*/ 372 w 571"/>
                <a:gd name="T123" fmla="*/ 301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1" h="619">
                  <a:moveTo>
                    <a:pt x="501" y="351"/>
                  </a:moveTo>
                  <a:lnTo>
                    <a:pt x="501" y="351"/>
                  </a:lnTo>
                  <a:lnTo>
                    <a:pt x="503" y="342"/>
                  </a:lnTo>
                  <a:lnTo>
                    <a:pt x="506" y="331"/>
                  </a:lnTo>
                  <a:lnTo>
                    <a:pt x="507" y="321"/>
                  </a:lnTo>
                  <a:lnTo>
                    <a:pt x="508" y="309"/>
                  </a:lnTo>
                  <a:lnTo>
                    <a:pt x="508" y="309"/>
                  </a:lnTo>
                  <a:lnTo>
                    <a:pt x="507" y="300"/>
                  </a:lnTo>
                  <a:lnTo>
                    <a:pt x="506" y="289"/>
                  </a:lnTo>
                  <a:lnTo>
                    <a:pt x="501" y="270"/>
                  </a:lnTo>
                  <a:lnTo>
                    <a:pt x="501" y="270"/>
                  </a:lnTo>
                  <a:lnTo>
                    <a:pt x="563" y="212"/>
                  </a:lnTo>
                  <a:lnTo>
                    <a:pt x="563" y="212"/>
                  </a:lnTo>
                  <a:lnTo>
                    <a:pt x="565" y="210"/>
                  </a:lnTo>
                  <a:lnTo>
                    <a:pt x="567" y="209"/>
                  </a:lnTo>
                  <a:lnTo>
                    <a:pt x="569" y="204"/>
                  </a:lnTo>
                  <a:lnTo>
                    <a:pt x="570" y="199"/>
                  </a:lnTo>
                  <a:lnTo>
                    <a:pt x="570" y="194"/>
                  </a:lnTo>
                  <a:lnTo>
                    <a:pt x="570" y="194"/>
                  </a:lnTo>
                  <a:lnTo>
                    <a:pt x="570" y="178"/>
                  </a:lnTo>
                  <a:lnTo>
                    <a:pt x="570" y="178"/>
                  </a:lnTo>
                  <a:lnTo>
                    <a:pt x="543" y="131"/>
                  </a:lnTo>
                  <a:lnTo>
                    <a:pt x="543" y="131"/>
                  </a:lnTo>
                  <a:lnTo>
                    <a:pt x="537" y="126"/>
                  </a:lnTo>
                  <a:lnTo>
                    <a:pt x="531" y="123"/>
                  </a:lnTo>
                  <a:lnTo>
                    <a:pt x="524" y="121"/>
                  </a:lnTo>
                  <a:lnTo>
                    <a:pt x="515" y="120"/>
                  </a:lnTo>
                  <a:lnTo>
                    <a:pt x="515" y="120"/>
                  </a:lnTo>
                  <a:lnTo>
                    <a:pt x="508" y="120"/>
                  </a:lnTo>
                  <a:lnTo>
                    <a:pt x="508" y="120"/>
                  </a:lnTo>
                  <a:lnTo>
                    <a:pt x="430" y="143"/>
                  </a:lnTo>
                  <a:lnTo>
                    <a:pt x="430" y="143"/>
                  </a:lnTo>
                  <a:lnTo>
                    <a:pt x="413" y="131"/>
                  </a:lnTo>
                  <a:lnTo>
                    <a:pt x="395" y="121"/>
                  </a:lnTo>
                  <a:lnTo>
                    <a:pt x="377" y="112"/>
                  </a:lnTo>
                  <a:lnTo>
                    <a:pt x="367" y="107"/>
                  </a:lnTo>
                  <a:lnTo>
                    <a:pt x="357" y="104"/>
                  </a:lnTo>
                  <a:lnTo>
                    <a:pt x="357" y="104"/>
                  </a:lnTo>
                  <a:lnTo>
                    <a:pt x="342" y="23"/>
                  </a:lnTo>
                  <a:lnTo>
                    <a:pt x="342" y="23"/>
                  </a:lnTo>
                  <a:lnTo>
                    <a:pt x="340" y="19"/>
                  </a:lnTo>
                  <a:lnTo>
                    <a:pt x="337" y="15"/>
                  </a:lnTo>
                  <a:lnTo>
                    <a:pt x="330" y="7"/>
                  </a:lnTo>
                  <a:lnTo>
                    <a:pt x="327" y="4"/>
                  </a:lnTo>
                  <a:lnTo>
                    <a:pt x="323" y="2"/>
                  </a:lnTo>
                  <a:lnTo>
                    <a:pt x="319" y="0"/>
                  </a:lnTo>
                  <a:lnTo>
                    <a:pt x="314" y="0"/>
                  </a:lnTo>
                  <a:lnTo>
                    <a:pt x="314" y="0"/>
                  </a:lnTo>
                  <a:lnTo>
                    <a:pt x="260" y="0"/>
                  </a:lnTo>
                  <a:lnTo>
                    <a:pt x="260" y="0"/>
                  </a:lnTo>
                  <a:lnTo>
                    <a:pt x="255" y="0"/>
                  </a:lnTo>
                  <a:lnTo>
                    <a:pt x="249" y="2"/>
                  </a:lnTo>
                  <a:lnTo>
                    <a:pt x="245" y="4"/>
                  </a:lnTo>
                  <a:lnTo>
                    <a:pt x="242" y="7"/>
                  </a:lnTo>
                  <a:lnTo>
                    <a:pt x="239" y="11"/>
                  </a:lnTo>
                  <a:lnTo>
                    <a:pt x="237" y="15"/>
                  </a:lnTo>
                  <a:lnTo>
                    <a:pt x="233" y="23"/>
                  </a:lnTo>
                  <a:lnTo>
                    <a:pt x="233" y="23"/>
                  </a:lnTo>
                  <a:lnTo>
                    <a:pt x="214" y="104"/>
                  </a:lnTo>
                  <a:lnTo>
                    <a:pt x="214" y="104"/>
                  </a:lnTo>
                  <a:lnTo>
                    <a:pt x="203" y="107"/>
                  </a:lnTo>
                  <a:lnTo>
                    <a:pt x="194" y="112"/>
                  </a:lnTo>
                  <a:lnTo>
                    <a:pt x="184" y="116"/>
                  </a:lnTo>
                  <a:lnTo>
                    <a:pt x="176" y="121"/>
                  </a:lnTo>
                  <a:lnTo>
                    <a:pt x="159" y="134"/>
                  </a:lnTo>
                  <a:lnTo>
                    <a:pt x="144" y="147"/>
                  </a:lnTo>
                  <a:lnTo>
                    <a:pt x="144" y="147"/>
                  </a:lnTo>
                  <a:lnTo>
                    <a:pt x="62" y="120"/>
                  </a:lnTo>
                  <a:lnTo>
                    <a:pt x="62" y="120"/>
                  </a:lnTo>
                  <a:lnTo>
                    <a:pt x="55" y="120"/>
                  </a:lnTo>
                  <a:lnTo>
                    <a:pt x="55" y="120"/>
                  </a:lnTo>
                  <a:lnTo>
                    <a:pt x="49" y="121"/>
                  </a:lnTo>
                  <a:lnTo>
                    <a:pt x="41" y="123"/>
                  </a:lnTo>
                  <a:lnTo>
                    <a:pt x="36" y="126"/>
                  </a:lnTo>
                  <a:lnTo>
                    <a:pt x="33" y="128"/>
                  </a:lnTo>
                  <a:lnTo>
                    <a:pt x="32" y="131"/>
                  </a:lnTo>
                  <a:lnTo>
                    <a:pt x="32" y="131"/>
                  </a:lnTo>
                  <a:lnTo>
                    <a:pt x="4" y="178"/>
                  </a:lnTo>
                  <a:lnTo>
                    <a:pt x="4" y="178"/>
                  </a:lnTo>
                  <a:lnTo>
                    <a:pt x="2" y="181"/>
                  </a:lnTo>
                  <a:lnTo>
                    <a:pt x="1" y="185"/>
                  </a:lnTo>
                  <a:lnTo>
                    <a:pt x="0" y="194"/>
                  </a:lnTo>
                  <a:lnTo>
                    <a:pt x="0" y="194"/>
                  </a:lnTo>
                  <a:lnTo>
                    <a:pt x="1" y="199"/>
                  </a:lnTo>
                  <a:lnTo>
                    <a:pt x="2" y="204"/>
                  </a:lnTo>
                  <a:lnTo>
                    <a:pt x="5" y="209"/>
                  </a:lnTo>
                  <a:lnTo>
                    <a:pt x="9" y="212"/>
                  </a:lnTo>
                  <a:lnTo>
                    <a:pt x="9" y="212"/>
                  </a:lnTo>
                  <a:lnTo>
                    <a:pt x="74" y="270"/>
                  </a:lnTo>
                  <a:lnTo>
                    <a:pt x="74" y="270"/>
                  </a:lnTo>
                  <a:lnTo>
                    <a:pt x="69" y="289"/>
                  </a:lnTo>
                  <a:lnTo>
                    <a:pt x="66" y="300"/>
                  </a:lnTo>
                  <a:lnTo>
                    <a:pt x="66" y="309"/>
                  </a:lnTo>
                  <a:lnTo>
                    <a:pt x="66" y="309"/>
                  </a:lnTo>
                  <a:lnTo>
                    <a:pt x="66" y="320"/>
                  </a:lnTo>
                  <a:lnTo>
                    <a:pt x="69" y="330"/>
                  </a:lnTo>
                  <a:lnTo>
                    <a:pt x="74" y="351"/>
                  </a:lnTo>
                  <a:lnTo>
                    <a:pt x="74" y="351"/>
                  </a:lnTo>
                  <a:lnTo>
                    <a:pt x="9" y="409"/>
                  </a:lnTo>
                  <a:lnTo>
                    <a:pt x="9" y="409"/>
                  </a:lnTo>
                  <a:lnTo>
                    <a:pt x="5" y="413"/>
                  </a:lnTo>
                  <a:lnTo>
                    <a:pt x="2" y="418"/>
                  </a:lnTo>
                  <a:lnTo>
                    <a:pt x="1" y="423"/>
                  </a:lnTo>
                  <a:lnTo>
                    <a:pt x="0" y="429"/>
                  </a:lnTo>
                  <a:lnTo>
                    <a:pt x="0" y="429"/>
                  </a:lnTo>
                  <a:lnTo>
                    <a:pt x="1" y="434"/>
                  </a:lnTo>
                  <a:lnTo>
                    <a:pt x="2" y="438"/>
                  </a:lnTo>
                  <a:lnTo>
                    <a:pt x="4" y="441"/>
                  </a:lnTo>
                  <a:lnTo>
                    <a:pt x="4" y="441"/>
                  </a:lnTo>
                  <a:lnTo>
                    <a:pt x="32" y="487"/>
                  </a:lnTo>
                  <a:lnTo>
                    <a:pt x="32" y="487"/>
                  </a:lnTo>
                  <a:lnTo>
                    <a:pt x="33" y="491"/>
                  </a:lnTo>
                  <a:lnTo>
                    <a:pt x="36" y="494"/>
                  </a:lnTo>
                  <a:lnTo>
                    <a:pt x="38" y="497"/>
                  </a:lnTo>
                  <a:lnTo>
                    <a:pt x="41" y="499"/>
                  </a:lnTo>
                  <a:lnTo>
                    <a:pt x="49" y="502"/>
                  </a:lnTo>
                  <a:lnTo>
                    <a:pt x="55" y="502"/>
                  </a:lnTo>
                  <a:lnTo>
                    <a:pt x="55" y="502"/>
                  </a:lnTo>
                  <a:lnTo>
                    <a:pt x="62" y="502"/>
                  </a:lnTo>
                  <a:lnTo>
                    <a:pt x="62" y="502"/>
                  </a:lnTo>
                  <a:lnTo>
                    <a:pt x="144" y="475"/>
                  </a:lnTo>
                  <a:lnTo>
                    <a:pt x="144" y="475"/>
                  </a:lnTo>
                  <a:lnTo>
                    <a:pt x="159" y="487"/>
                  </a:lnTo>
                  <a:lnTo>
                    <a:pt x="176" y="498"/>
                  </a:lnTo>
                  <a:lnTo>
                    <a:pt x="194" y="507"/>
                  </a:lnTo>
                  <a:lnTo>
                    <a:pt x="203" y="510"/>
                  </a:lnTo>
                  <a:lnTo>
                    <a:pt x="214" y="513"/>
                  </a:lnTo>
                  <a:lnTo>
                    <a:pt x="214" y="513"/>
                  </a:lnTo>
                  <a:lnTo>
                    <a:pt x="233" y="599"/>
                  </a:lnTo>
                  <a:lnTo>
                    <a:pt x="233" y="599"/>
                  </a:lnTo>
                  <a:lnTo>
                    <a:pt x="237" y="607"/>
                  </a:lnTo>
                  <a:lnTo>
                    <a:pt x="239" y="610"/>
                  </a:lnTo>
                  <a:lnTo>
                    <a:pt x="242" y="613"/>
                  </a:lnTo>
                  <a:lnTo>
                    <a:pt x="245" y="615"/>
                  </a:lnTo>
                  <a:lnTo>
                    <a:pt x="249" y="616"/>
                  </a:lnTo>
                  <a:lnTo>
                    <a:pt x="255" y="617"/>
                  </a:lnTo>
                  <a:lnTo>
                    <a:pt x="260" y="619"/>
                  </a:lnTo>
                  <a:lnTo>
                    <a:pt x="260" y="619"/>
                  </a:lnTo>
                  <a:lnTo>
                    <a:pt x="314" y="619"/>
                  </a:lnTo>
                  <a:lnTo>
                    <a:pt x="314" y="619"/>
                  </a:lnTo>
                  <a:lnTo>
                    <a:pt x="319" y="617"/>
                  </a:lnTo>
                  <a:lnTo>
                    <a:pt x="323" y="616"/>
                  </a:lnTo>
                  <a:lnTo>
                    <a:pt x="327" y="615"/>
                  </a:lnTo>
                  <a:lnTo>
                    <a:pt x="330" y="613"/>
                  </a:lnTo>
                  <a:lnTo>
                    <a:pt x="334" y="610"/>
                  </a:lnTo>
                  <a:lnTo>
                    <a:pt x="337" y="607"/>
                  </a:lnTo>
                  <a:lnTo>
                    <a:pt x="340" y="603"/>
                  </a:lnTo>
                  <a:lnTo>
                    <a:pt x="342" y="599"/>
                  </a:lnTo>
                  <a:lnTo>
                    <a:pt x="342" y="599"/>
                  </a:lnTo>
                  <a:lnTo>
                    <a:pt x="357" y="518"/>
                  </a:lnTo>
                  <a:lnTo>
                    <a:pt x="357" y="518"/>
                  </a:lnTo>
                  <a:lnTo>
                    <a:pt x="377" y="509"/>
                  </a:lnTo>
                  <a:lnTo>
                    <a:pt x="395" y="500"/>
                  </a:lnTo>
                  <a:lnTo>
                    <a:pt x="413" y="488"/>
                  </a:lnTo>
                  <a:lnTo>
                    <a:pt x="430" y="475"/>
                  </a:lnTo>
                  <a:lnTo>
                    <a:pt x="430" y="475"/>
                  </a:lnTo>
                  <a:lnTo>
                    <a:pt x="508" y="502"/>
                  </a:lnTo>
                  <a:lnTo>
                    <a:pt x="508" y="502"/>
                  </a:lnTo>
                  <a:lnTo>
                    <a:pt x="515" y="502"/>
                  </a:lnTo>
                  <a:lnTo>
                    <a:pt x="515" y="502"/>
                  </a:lnTo>
                  <a:lnTo>
                    <a:pt x="524" y="502"/>
                  </a:lnTo>
                  <a:lnTo>
                    <a:pt x="531" y="499"/>
                  </a:lnTo>
                  <a:lnTo>
                    <a:pt x="537" y="494"/>
                  </a:lnTo>
                  <a:lnTo>
                    <a:pt x="543" y="487"/>
                  </a:lnTo>
                  <a:lnTo>
                    <a:pt x="543" y="487"/>
                  </a:lnTo>
                  <a:lnTo>
                    <a:pt x="570" y="441"/>
                  </a:lnTo>
                  <a:lnTo>
                    <a:pt x="570" y="441"/>
                  </a:lnTo>
                  <a:lnTo>
                    <a:pt x="570" y="438"/>
                  </a:lnTo>
                  <a:lnTo>
                    <a:pt x="571" y="434"/>
                  </a:lnTo>
                  <a:lnTo>
                    <a:pt x="571" y="431"/>
                  </a:lnTo>
                  <a:lnTo>
                    <a:pt x="570" y="429"/>
                  </a:lnTo>
                  <a:lnTo>
                    <a:pt x="570" y="429"/>
                  </a:lnTo>
                  <a:lnTo>
                    <a:pt x="571" y="426"/>
                  </a:lnTo>
                  <a:lnTo>
                    <a:pt x="571" y="423"/>
                  </a:lnTo>
                  <a:lnTo>
                    <a:pt x="570" y="418"/>
                  </a:lnTo>
                  <a:lnTo>
                    <a:pt x="567" y="413"/>
                  </a:lnTo>
                  <a:lnTo>
                    <a:pt x="563" y="409"/>
                  </a:lnTo>
                  <a:lnTo>
                    <a:pt x="501" y="351"/>
                  </a:lnTo>
                  <a:lnTo>
                    <a:pt x="501" y="351"/>
                  </a:lnTo>
                  <a:lnTo>
                    <a:pt x="501" y="351"/>
                  </a:lnTo>
                  <a:close/>
                  <a:moveTo>
                    <a:pt x="372" y="309"/>
                  </a:moveTo>
                  <a:lnTo>
                    <a:pt x="372" y="309"/>
                  </a:lnTo>
                  <a:lnTo>
                    <a:pt x="372" y="318"/>
                  </a:lnTo>
                  <a:lnTo>
                    <a:pt x="370" y="326"/>
                  </a:lnTo>
                  <a:lnTo>
                    <a:pt x="368" y="335"/>
                  </a:lnTo>
                  <a:lnTo>
                    <a:pt x="366" y="342"/>
                  </a:lnTo>
                  <a:lnTo>
                    <a:pt x="362" y="349"/>
                  </a:lnTo>
                  <a:lnTo>
                    <a:pt x="358" y="357"/>
                  </a:lnTo>
                  <a:lnTo>
                    <a:pt x="352" y="363"/>
                  </a:lnTo>
                  <a:lnTo>
                    <a:pt x="347" y="369"/>
                  </a:lnTo>
                  <a:lnTo>
                    <a:pt x="341" y="374"/>
                  </a:lnTo>
                  <a:lnTo>
                    <a:pt x="334" y="380"/>
                  </a:lnTo>
                  <a:lnTo>
                    <a:pt x="327" y="384"/>
                  </a:lnTo>
                  <a:lnTo>
                    <a:pt x="320" y="387"/>
                  </a:lnTo>
                  <a:lnTo>
                    <a:pt x="312" y="390"/>
                  </a:lnTo>
                  <a:lnTo>
                    <a:pt x="304" y="392"/>
                  </a:lnTo>
                  <a:lnTo>
                    <a:pt x="296" y="393"/>
                  </a:lnTo>
                  <a:lnTo>
                    <a:pt x="287" y="394"/>
                  </a:lnTo>
                  <a:lnTo>
                    <a:pt x="287" y="394"/>
                  </a:lnTo>
                  <a:lnTo>
                    <a:pt x="279" y="393"/>
                  </a:lnTo>
                  <a:lnTo>
                    <a:pt x="270" y="392"/>
                  </a:lnTo>
                  <a:lnTo>
                    <a:pt x="262" y="390"/>
                  </a:lnTo>
                  <a:lnTo>
                    <a:pt x="255" y="387"/>
                  </a:lnTo>
                  <a:lnTo>
                    <a:pt x="246" y="384"/>
                  </a:lnTo>
                  <a:lnTo>
                    <a:pt x="240" y="380"/>
                  </a:lnTo>
                  <a:lnTo>
                    <a:pt x="234" y="374"/>
                  </a:lnTo>
                  <a:lnTo>
                    <a:pt x="227" y="369"/>
                  </a:lnTo>
                  <a:lnTo>
                    <a:pt x="222" y="363"/>
                  </a:lnTo>
                  <a:lnTo>
                    <a:pt x="217" y="357"/>
                  </a:lnTo>
                  <a:lnTo>
                    <a:pt x="213" y="349"/>
                  </a:lnTo>
                  <a:lnTo>
                    <a:pt x="208" y="342"/>
                  </a:lnTo>
                  <a:lnTo>
                    <a:pt x="206" y="335"/>
                  </a:lnTo>
                  <a:lnTo>
                    <a:pt x="203" y="326"/>
                  </a:lnTo>
                  <a:lnTo>
                    <a:pt x="202" y="318"/>
                  </a:lnTo>
                  <a:lnTo>
                    <a:pt x="202" y="309"/>
                  </a:lnTo>
                  <a:lnTo>
                    <a:pt x="202" y="309"/>
                  </a:lnTo>
                  <a:lnTo>
                    <a:pt x="202" y="301"/>
                  </a:lnTo>
                  <a:lnTo>
                    <a:pt x="203" y="292"/>
                  </a:lnTo>
                  <a:lnTo>
                    <a:pt x="206" y="284"/>
                  </a:lnTo>
                  <a:lnTo>
                    <a:pt x="208" y="277"/>
                  </a:lnTo>
                  <a:lnTo>
                    <a:pt x="213" y="269"/>
                  </a:lnTo>
                  <a:lnTo>
                    <a:pt x="217" y="262"/>
                  </a:lnTo>
                  <a:lnTo>
                    <a:pt x="222" y="256"/>
                  </a:lnTo>
                  <a:lnTo>
                    <a:pt x="227" y="249"/>
                  </a:lnTo>
                  <a:lnTo>
                    <a:pt x="234" y="244"/>
                  </a:lnTo>
                  <a:lnTo>
                    <a:pt x="240" y="239"/>
                  </a:lnTo>
                  <a:lnTo>
                    <a:pt x="246" y="235"/>
                  </a:lnTo>
                  <a:lnTo>
                    <a:pt x="255" y="230"/>
                  </a:lnTo>
                  <a:lnTo>
                    <a:pt x="262" y="228"/>
                  </a:lnTo>
                  <a:lnTo>
                    <a:pt x="270" y="226"/>
                  </a:lnTo>
                  <a:lnTo>
                    <a:pt x="279" y="224"/>
                  </a:lnTo>
                  <a:lnTo>
                    <a:pt x="287" y="224"/>
                  </a:lnTo>
                  <a:lnTo>
                    <a:pt x="287" y="224"/>
                  </a:lnTo>
                  <a:lnTo>
                    <a:pt x="296" y="224"/>
                  </a:lnTo>
                  <a:lnTo>
                    <a:pt x="304" y="226"/>
                  </a:lnTo>
                  <a:lnTo>
                    <a:pt x="312" y="228"/>
                  </a:lnTo>
                  <a:lnTo>
                    <a:pt x="320" y="230"/>
                  </a:lnTo>
                  <a:lnTo>
                    <a:pt x="327" y="235"/>
                  </a:lnTo>
                  <a:lnTo>
                    <a:pt x="334" y="239"/>
                  </a:lnTo>
                  <a:lnTo>
                    <a:pt x="341" y="244"/>
                  </a:lnTo>
                  <a:lnTo>
                    <a:pt x="347" y="249"/>
                  </a:lnTo>
                  <a:lnTo>
                    <a:pt x="352" y="256"/>
                  </a:lnTo>
                  <a:lnTo>
                    <a:pt x="358" y="262"/>
                  </a:lnTo>
                  <a:lnTo>
                    <a:pt x="362" y="269"/>
                  </a:lnTo>
                  <a:lnTo>
                    <a:pt x="366" y="277"/>
                  </a:lnTo>
                  <a:lnTo>
                    <a:pt x="368" y="284"/>
                  </a:lnTo>
                  <a:lnTo>
                    <a:pt x="370" y="292"/>
                  </a:lnTo>
                  <a:lnTo>
                    <a:pt x="372" y="301"/>
                  </a:lnTo>
                  <a:lnTo>
                    <a:pt x="372" y="309"/>
                  </a:lnTo>
                  <a:lnTo>
                    <a:pt x="372" y="309"/>
                  </a:lnTo>
                  <a:close/>
                </a:path>
              </a:pathLst>
            </a:custGeom>
            <a:solidFill>
              <a:srgbClr val="FFFFFF">
                <a:alpha val="75000"/>
              </a:srgbClr>
            </a:solidFill>
            <a:ln>
              <a:noFill/>
            </a:ln>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316" name="Freeform 56"/>
            <p:cNvSpPr>
              <a:spLocks noEditPoints="1"/>
            </p:cNvSpPr>
            <p:nvPr/>
          </p:nvSpPr>
          <p:spPr bwMode="auto">
            <a:xfrm rot="953755">
              <a:off x="1371307" y="1719347"/>
              <a:ext cx="304301" cy="329927"/>
            </a:xfrm>
            <a:custGeom>
              <a:avLst/>
              <a:gdLst>
                <a:gd name="T0" fmla="*/ 506 w 571"/>
                <a:gd name="T1" fmla="*/ 331 h 619"/>
                <a:gd name="T2" fmla="*/ 507 w 571"/>
                <a:gd name="T3" fmla="*/ 300 h 619"/>
                <a:gd name="T4" fmla="*/ 563 w 571"/>
                <a:gd name="T5" fmla="*/ 212 h 619"/>
                <a:gd name="T6" fmla="*/ 569 w 571"/>
                <a:gd name="T7" fmla="*/ 204 h 619"/>
                <a:gd name="T8" fmla="*/ 570 w 571"/>
                <a:gd name="T9" fmla="*/ 178 h 619"/>
                <a:gd name="T10" fmla="*/ 537 w 571"/>
                <a:gd name="T11" fmla="*/ 126 h 619"/>
                <a:gd name="T12" fmla="*/ 515 w 571"/>
                <a:gd name="T13" fmla="*/ 120 h 619"/>
                <a:gd name="T14" fmla="*/ 430 w 571"/>
                <a:gd name="T15" fmla="*/ 143 h 619"/>
                <a:gd name="T16" fmla="*/ 367 w 571"/>
                <a:gd name="T17" fmla="*/ 107 h 619"/>
                <a:gd name="T18" fmla="*/ 342 w 571"/>
                <a:gd name="T19" fmla="*/ 23 h 619"/>
                <a:gd name="T20" fmla="*/ 327 w 571"/>
                <a:gd name="T21" fmla="*/ 4 h 619"/>
                <a:gd name="T22" fmla="*/ 314 w 571"/>
                <a:gd name="T23" fmla="*/ 0 h 619"/>
                <a:gd name="T24" fmla="*/ 249 w 571"/>
                <a:gd name="T25" fmla="*/ 2 h 619"/>
                <a:gd name="T26" fmla="*/ 237 w 571"/>
                <a:gd name="T27" fmla="*/ 15 h 619"/>
                <a:gd name="T28" fmla="*/ 214 w 571"/>
                <a:gd name="T29" fmla="*/ 104 h 619"/>
                <a:gd name="T30" fmla="*/ 176 w 571"/>
                <a:gd name="T31" fmla="*/ 121 h 619"/>
                <a:gd name="T32" fmla="*/ 62 w 571"/>
                <a:gd name="T33" fmla="*/ 120 h 619"/>
                <a:gd name="T34" fmla="*/ 49 w 571"/>
                <a:gd name="T35" fmla="*/ 121 h 619"/>
                <a:gd name="T36" fmla="*/ 32 w 571"/>
                <a:gd name="T37" fmla="*/ 131 h 619"/>
                <a:gd name="T38" fmla="*/ 2 w 571"/>
                <a:gd name="T39" fmla="*/ 181 h 619"/>
                <a:gd name="T40" fmla="*/ 1 w 571"/>
                <a:gd name="T41" fmla="*/ 199 h 619"/>
                <a:gd name="T42" fmla="*/ 9 w 571"/>
                <a:gd name="T43" fmla="*/ 212 h 619"/>
                <a:gd name="T44" fmla="*/ 66 w 571"/>
                <a:gd name="T45" fmla="*/ 300 h 619"/>
                <a:gd name="T46" fmla="*/ 69 w 571"/>
                <a:gd name="T47" fmla="*/ 330 h 619"/>
                <a:gd name="T48" fmla="*/ 9 w 571"/>
                <a:gd name="T49" fmla="*/ 409 h 619"/>
                <a:gd name="T50" fmla="*/ 0 w 571"/>
                <a:gd name="T51" fmla="*/ 429 h 619"/>
                <a:gd name="T52" fmla="*/ 4 w 571"/>
                <a:gd name="T53" fmla="*/ 441 h 619"/>
                <a:gd name="T54" fmla="*/ 33 w 571"/>
                <a:gd name="T55" fmla="*/ 491 h 619"/>
                <a:gd name="T56" fmla="*/ 49 w 571"/>
                <a:gd name="T57" fmla="*/ 502 h 619"/>
                <a:gd name="T58" fmla="*/ 62 w 571"/>
                <a:gd name="T59" fmla="*/ 502 h 619"/>
                <a:gd name="T60" fmla="*/ 176 w 571"/>
                <a:gd name="T61" fmla="*/ 498 h 619"/>
                <a:gd name="T62" fmla="*/ 214 w 571"/>
                <a:gd name="T63" fmla="*/ 513 h 619"/>
                <a:gd name="T64" fmla="*/ 239 w 571"/>
                <a:gd name="T65" fmla="*/ 610 h 619"/>
                <a:gd name="T66" fmla="*/ 255 w 571"/>
                <a:gd name="T67" fmla="*/ 617 h 619"/>
                <a:gd name="T68" fmla="*/ 314 w 571"/>
                <a:gd name="T69" fmla="*/ 619 h 619"/>
                <a:gd name="T70" fmla="*/ 330 w 571"/>
                <a:gd name="T71" fmla="*/ 613 h 619"/>
                <a:gd name="T72" fmla="*/ 342 w 571"/>
                <a:gd name="T73" fmla="*/ 599 h 619"/>
                <a:gd name="T74" fmla="*/ 377 w 571"/>
                <a:gd name="T75" fmla="*/ 509 h 619"/>
                <a:gd name="T76" fmla="*/ 430 w 571"/>
                <a:gd name="T77" fmla="*/ 475 h 619"/>
                <a:gd name="T78" fmla="*/ 515 w 571"/>
                <a:gd name="T79" fmla="*/ 502 h 619"/>
                <a:gd name="T80" fmla="*/ 543 w 571"/>
                <a:gd name="T81" fmla="*/ 487 h 619"/>
                <a:gd name="T82" fmla="*/ 570 w 571"/>
                <a:gd name="T83" fmla="*/ 438 h 619"/>
                <a:gd name="T84" fmla="*/ 570 w 571"/>
                <a:gd name="T85" fmla="*/ 429 h 619"/>
                <a:gd name="T86" fmla="*/ 567 w 571"/>
                <a:gd name="T87" fmla="*/ 413 h 619"/>
                <a:gd name="T88" fmla="*/ 501 w 571"/>
                <a:gd name="T89" fmla="*/ 351 h 619"/>
                <a:gd name="T90" fmla="*/ 370 w 571"/>
                <a:gd name="T91" fmla="*/ 326 h 619"/>
                <a:gd name="T92" fmla="*/ 358 w 571"/>
                <a:gd name="T93" fmla="*/ 357 h 619"/>
                <a:gd name="T94" fmla="*/ 334 w 571"/>
                <a:gd name="T95" fmla="*/ 380 h 619"/>
                <a:gd name="T96" fmla="*/ 304 w 571"/>
                <a:gd name="T97" fmla="*/ 392 h 619"/>
                <a:gd name="T98" fmla="*/ 279 w 571"/>
                <a:gd name="T99" fmla="*/ 393 h 619"/>
                <a:gd name="T100" fmla="*/ 246 w 571"/>
                <a:gd name="T101" fmla="*/ 384 h 619"/>
                <a:gd name="T102" fmla="*/ 222 w 571"/>
                <a:gd name="T103" fmla="*/ 363 h 619"/>
                <a:gd name="T104" fmla="*/ 206 w 571"/>
                <a:gd name="T105" fmla="*/ 335 h 619"/>
                <a:gd name="T106" fmla="*/ 202 w 571"/>
                <a:gd name="T107" fmla="*/ 309 h 619"/>
                <a:gd name="T108" fmla="*/ 208 w 571"/>
                <a:gd name="T109" fmla="*/ 277 h 619"/>
                <a:gd name="T110" fmla="*/ 227 w 571"/>
                <a:gd name="T111" fmla="*/ 249 h 619"/>
                <a:gd name="T112" fmla="*/ 255 w 571"/>
                <a:gd name="T113" fmla="*/ 230 h 619"/>
                <a:gd name="T114" fmla="*/ 287 w 571"/>
                <a:gd name="T115" fmla="*/ 224 h 619"/>
                <a:gd name="T116" fmla="*/ 312 w 571"/>
                <a:gd name="T117" fmla="*/ 228 h 619"/>
                <a:gd name="T118" fmla="*/ 341 w 571"/>
                <a:gd name="T119" fmla="*/ 244 h 619"/>
                <a:gd name="T120" fmla="*/ 362 w 571"/>
                <a:gd name="T121" fmla="*/ 269 h 619"/>
                <a:gd name="T122" fmla="*/ 372 w 571"/>
                <a:gd name="T123" fmla="*/ 301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1" h="619">
                  <a:moveTo>
                    <a:pt x="501" y="351"/>
                  </a:moveTo>
                  <a:lnTo>
                    <a:pt x="501" y="351"/>
                  </a:lnTo>
                  <a:lnTo>
                    <a:pt x="503" y="342"/>
                  </a:lnTo>
                  <a:lnTo>
                    <a:pt x="506" y="331"/>
                  </a:lnTo>
                  <a:lnTo>
                    <a:pt x="507" y="321"/>
                  </a:lnTo>
                  <a:lnTo>
                    <a:pt x="508" y="309"/>
                  </a:lnTo>
                  <a:lnTo>
                    <a:pt x="508" y="309"/>
                  </a:lnTo>
                  <a:lnTo>
                    <a:pt x="507" y="300"/>
                  </a:lnTo>
                  <a:lnTo>
                    <a:pt x="506" y="289"/>
                  </a:lnTo>
                  <a:lnTo>
                    <a:pt x="501" y="270"/>
                  </a:lnTo>
                  <a:lnTo>
                    <a:pt x="501" y="270"/>
                  </a:lnTo>
                  <a:lnTo>
                    <a:pt x="563" y="212"/>
                  </a:lnTo>
                  <a:lnTo>
                    <a:pt x="563" y="212"/>
                  </a:lnTo>
                  <a:lnTo>
                    <a:pt x="565" y="210"/>
                  </a:lnTo>
                  <a:lnTo>
                    <a:pt x="567" y="209"/>
                  </a:lnTo>
                  <a:lnTo>
                    <a:pt x="569" y="204"/>
                  </a:lnTo>
                  <a:lnTo>
                    <a:pt x="570" y="199"/>
                  </a:lnTo>
                  <a:lnTo>
                    <a:pt x="570" y="194"/>
                  </a:lnTo>
                  <a:lnTo>
                    <a:pt x="570" y="194"/>
                  </a:lnTo>
                  <a:lnTo>
                    <a:pt x="570" y="178"/>
                  </a:lnTo>
                  <a:lnTo>
                    <a:pt x="570" y="178"/>
                  </a:lnTo>
                  <a:lnTo>
                    <a:pt x="543" y="131"/>
                  </a:lnTo>
                  <a:lnTo>
                    <a:pt x="543" y="131"/>
                  </a:lnTo>
                  <a:lnTo>
                    <a:pt x="537" y="126"/>
                  </a:lnTo>
                  <a:lnTo>
                    <a:pt x="531" y="123"/>
                  </a:lnTo>
                  <a:lnTo>
                    <a:pt x="524" y="121"/>
                  </a:lnTo>
                  <a:lnTo>
                    <a:pt x="515" y="120"/>
                  </a:lnTo>
                  <a:lnTo>
                    <a:pt x="515" y="120"/>
                  </a:lnTo>
                  <a:lnTo>
                    <a:pt x="508" y="120"/>
                  </a:lnTo>
                  <a:lnTo>
                    <a:pt x="508" y="120"/>
                  </a:lnTo>
                  <a:lnTo>
                    <a:pt x="430" y="143"/>
                  </a:lnTo>
                  <a:lnTo>
                    <a:pt x="430" y="143"/>
                  </a:lnTo>
                  <a:lnTo>
                    <a:pt x="413" y="131"/>
                  </a:lnTo>
                  <a:lnTo>
                    <a:pt x="395" y="121"/>
                  </a:lnTo>
                  <a:lnTo>
                    <a:pt x="377" y="112"/>
                  </a:lnTo>
                  <a:lnTo>
                    <a:pt x="367" y="107"/>
                  </a:lnTo>
                  <a:lnTo>
                    <a:pt x="357" y="104"/>
                  </a:lnTo>
                  <a:lnTo>
                    <a:pt x="357" y="104"/>
                  </a:lnTo>
                  <a:lnTo>
                    <a:pt x="342" y="23"/>
                  </a:lnTo>
                  <a:lnTo>
                    <a:pt x="342" y="23"/>
                  </a:lnTo>
                  <a:lnTo>
                    <a:pt x="340" y="19"/>
                  </a:lnTo>
                  <a:lnTo>
                    <a:pt x="337" y="15"/>
                  </a:lnTo>
                  <a:lnTo>
                    <a:pt x="330" y="7"/>
                  </a:lnTo>
                  <a:lnTo>
                    <a:pt x="327" y="4"/>
                  </a:lnTo>
                  <a:lnTo>
                    <a:pt x="323" y="2"/>
                  </a:lnTo>
                  <a:lnTo>
                    <a:pt x="319" y="0"/>
                  </a:lnTo>
                  <a:lnTo>
                    <a:pt x="314" y="0"/>
                  </a:lnTo>
                  <a:lnTo>
                    <a:pt x="314" y="0"/>
                  </a:lnTo>
                  <a:lnTo>
                    <a:pt x="260" y="0"/>
                  </a:lnTo>
                  <a:lnTo>
                    <a:pt x="260" y="0"/>
                  </a:lnTo>
                  <a:lnTo>
                    <a:pt x="255" y="0"/>
                  </a:lnTo>
                  <a:lnTo>
                    <a:pt x="249" y="2"/>
                  </a:lnTo>
                  <a:lnTo>
                    <a:pt x="245" y="4"/>
                  </a:lnTo>
                  <a:lnTo>
                    <a:pt x="242" y="7"/>
                  </a:lnTo>
                  <a:lnTo>
                    <a:pt x="239" y="11"/>
                  </a:lnTo>
                  <a:lnTo>
                    <a:pt x="237" y="15"/>
                  </a:lnTo>
                  <a:lnTo>
                    <a:pt x="233" y="23"/>
                  </a:lnTo>
                  <a:lnTo>
                    <a:pt x="233" y="23"/>
                  </a:lnTo>
                  <a:lnTo>
                    <a:pt x="214" y="104"/>
                  </a:lnTo>
                  <a:lnTo>
                    <a:pt x="214" y="104"/>
                  </a:lnTo>
                  <a:lnTo>
                    <a:pt x="203" y="107"/>
                  </a:lnTo>
                  <a:lnTo>
                    <a:pt x="194" y="112"/>
                  </a:lnTo>
                  <a:lnTo>
                    <a:pt x="184" y="116"/>
                  </a:lnTo>
                  <a:lnTo>
                    <a:pt x="176" y="121"/>
                  </a:lnTo>
                  <a:lnTo>
                    <a:pt x="159" y="134"/>
                  </a:lnTo>
                  <a:lnTo>
                    <a:pt x="144" y="147"/>
                  </a:lnTo>
                  <a:lnTo>
                    <a:pt x="144" y="147"/>
                  </a:lnTo>
                  <a:lnTo>
                    <a:pt x="62" y="120"/>
                  </a:lnTo>
                  <a:lnTo>
                    <a:pt x="62" y="120"/>
                  </a:lnTo>
                  <a:lnTo>
                    <a:pt x="55" y="120"/>
                  </a:lnTo>
                  <a:lnTo>
                    <a:pt x="55" y="120"/>
                  </a:lnTo>
                  <a:lnTo>
                    <a:pt x="49" y="121"/>
                  </a:lnTo>
                  <a:lnTo>
                    <a:pt x="41" y="123"/>
                  </a:lnTo>
                  <a:lnTo>
                    <a:pt x="36" y="126"/>
                  </a:lnTo>
                  <a:lnTo>
                    <a:pt x="33" y="128"/>
                  </a:lnTo>
                  <a:lnTo>
                    <a:pt x="32" y="131"/>
                  </a:lnTo>
                  <a:lnTo>
                    <a:pt x="32" y="131"/>
                  </a:lnTo>
                  <a:lnTo>
                    <a:pt x="4" y="178"/>
                  </a:lnTo>
                  <a:lnTo>
                    <a:pt x="4" y="178"/>
                  </a:lnTo>
                  <a:lnTo>
                    <a:pt x="2" y="181"/>
                  </a:lnTo>
                  <a:lnTo>
                    <a:pt x="1" y="185"/>
                  </a:lnTo>
                  <a:lnTo>
                    <a:pt x="0" y="194"/>
                  </a:lnTo>
                  <a:lnTo>
                    <a:pt x="0" y="194"/>
                  </a:lnTo>
                  <a:lnTo>
                    <a:pt x="1" y="199"/>
                  </a:lnTo>
                  <a:lnTo>
                    <a:pt x="2" y="204"/>
                  </a:lnTo>
                  <a:lnTo>
                    <a:pt x="5" y="209"/>
                  </a:lnTo>
                  <a:lnTo>
                    <a:pt x="9" y="212"/>
                  </a:lnTo>
                  <a:lnTo>
                    <a:pt x="9" y="212"/>
                  </a:lnTo>
                  <a:lnTo>
                    <a:pt x="74" y="270"/>
                  </a:lnTo>
                  <a:lnTo>
                    <a:pt x="74" y="270"/>
                  </a:lnTo>
                  <a:lnTo>
                    <a:pt x="69" y="289"/>
                  </a:lnTo>
                  <a:lnTo>
                    <a:pt x="66" y="300"/>
                  </a:lnTo>
                  <a:lnTo>
                    <a:pt x="66" y="309"/>
                  </a:lnTo>
                  <a:lnTo>
                    <a:pt x="66" y="309"/>
                  </a:lnTo>
                  <a:lnTo>
                    <a:pt x="66" y="320"/>
                  </a:lnTo>
                  <a:lnTo>
                    <a:pt x="69" y="330"/>
                  </a:lnTo>
                  <a:lnTo>
                    <a:pt x="74" y="351"/>
                  </a:lnTo>
                  <a:lnTo>
                    <a:pt x="74" y="351"/>
                  </a:lnTo>
                  <a:lnTo>
                    <a:pt x="9" y="409"/>
                  </a:lnTo>
                  <a:lnTo>
                    <a:pt x="9" y="409"/>
                  </a:lnTo>
                  <a:lnTo>
                    <a:pt x="5" y="413"/>
                  </a:lnTo>
                  <a:lnTo>
                    <a:pt x="2" y="418"/>
                  </a:lnTo>
                  <a:lnTo>
                    <a:pt x="1" y="423"/>
                  </a:lnTo>
                  <a:lnTo>
                    <a:pt x="0" y="429"/>
                  </a:lnTo>
                  <a:lnTo>
                    <a:pt x="0" y="429"/>
                  </a:lnTo>
                  <a:lnTo>
                    <a:pt x="1" y="434"/>
                  </a:lnTo>
                  <a:lnTo>
                    <a:pt x="2" y="438"/>
                  </a:lnTo>
                  <a:lnTo>
                    <a:pt x="4" y="441"/>
                  </a:lnTo>
                  <a:lnTo>
                    <a:pt x="4" y="441"/>
                  </a:lnTo>
                  <a:lnTo>
                    <a:pt x="32" y="487"/>
                  </a:lnTo>
                  <a:lnTo>
                    <a:pt x="32" y="487"/>
                  </a:lnTo>
                  <a:lnTo>
                    <a:pt x="33" y="491"/>
                  </a:lnTo>
                  <a:lnTo>
                    <a:pt x="36" y="494"/>
                  </a:lnTo>
                  <a:lnTo>
                    <a:pt x="38" y="497"/>
                  </a:lnTo>
                  <a:lnTo>
                    <a:pt x="41" y="499"/>
                  </a:lnTo>
                  <a:lnTo>
                    <a:pt x="49" y="502"/>
                  </a:lnTo>
                  <a:lnTo>
                    <a:pt x="55" y="502"/>
                  </a:lnTo>
                  <a:lnTo>
                    <a:pt x="55" y="502"/>
                  </a:lnTo>
                  <a:lnTo>
                    <a:pt x="62" y="502"/>
                  </a:lnTo>
                  <a:lnTo>
                    <a:pt x="62" y="502"/>
                  </a:lnTo>
                  <a:lnTo>
                    <a:pt x="144" y="475"/>
                  </a:lnTo>
                  <a:lnTo>
                    <a:pt x="144" y="475"/>
                  </a:lnTo>
                  <a:lnTo>
                    <a:pt x="159" y="487"/>
                  </a:lnTo>
                  <a:lnTo>
                    <a:pt x="176" y="498"/>
                  </a:lnTo>
                  <a:lnTo>
                    <a:pt x="194" y="507"/>
                  </a:lnTo>
                  <a:lnTo>
                    <a:pt x="203" y="510"/>
                  </a:lnTo>
                  <a:lnTo>
                    <a:pt x="214" y="513"/>
                  </a:lnTo>
                  <a:lnTo>
                    <a:pt x="214" y="513"/>
                  </a:lnTo>
                  <a:lnTo>
                    <a:pt x="233" y="599"/>
                  </a:lnTo>
                  <a:lnTo>
                    <a:pt x="233" y="599"/>
                  </a:lnTo>
                  <a:lnTo>
                    <a:pt x="237" y="607"/>
                  </a:lnTo>
                  <a:lnTo>
                    <a:pt x="239" y="610"/>
                  </a:lnTo>
                  <a:lnTo>
                    <a:pt x="242" y="613"/>
                  </a:lnTo>
                  <a:lnTo>
                    <a:pt x="245" y="615"/>
                  </a:lnTo>
                  <a:lnTo>
                    <a:pt x="249" y="616"/>
                  </a:lnTo>
                  <a:lnTo>
                    <a:pt x="255" y="617"/>
                  </a:lnTo>
                  <a:lnTo>
                    <a:pt x="260" y="619"/>
                  </a:lnTo>
                  <a:lnTo>
                    <a:pt x="260" y="619"/>
                  </a:lnTo>
                  <a:lnTo>
                    <a:pt x="314" y="619"/>
                  </a:lnTo>
                  <a:lnTo>
                    <a:pt x="314" y="619"/>
                  </a:lnTo>
                  <a:lnTo>
                    <a:pt x="319" y="617"/>
                  </a:lnTo>
                  <a:lnTo>
                    <a:pt x="323" y="616"/>
                  </a:lnTo>
                  <a:lnTo>
                    <a:pt x="327" y="615"/>
                  </a:lnTo>
                  <a:lnTo>
                    <a:pt x="330" y="613"/>
                  </a:lnTo>
                  <a:lnTo>
                    <a:pt x="334" y="610"/>
                  </a:lnTo>
                  <a:lnTo>
                    <a:pt x="337" y="607"/>
                  </a:lnTo>
                  <a:lnTo>
                    <a:pt x="340" y="603"/>
                  </a:lnTo>
                  <a:lnTo>
                    <a:pt x="342" y="599"/>
                  </a:lnTo>
                  <a:lnTo>
                    <a:pt x="342" y="599"/>
                  </a:lnTo>
                  <a:lnTo>
                    <a:pt x="357" y="518"/>
                  </a:lnTo>
                  <a:lnTo>
                    <a:pt x="357" y="518"/>
                  </a:lnTo>
                  <a:lnTo>
                    <a:pt x="377" y="509"/>
                  </a:lnTo>
                  <a:lnTo>
                    <a:pt x="395" y="500"/>
                  </a:lnTo>
                  <a:lnTo>
                    <a:pt x="413" y="488"/>
                  </a:lnTo>
                  <a:lnTo>
                    <a:pt x="430" y="475"/>
                  </a:lnTo>
                  <a:lnTo>
                    <a:pt x="430" y="475"/>
                  </a:lnTo>
                  <a:lnTo>
                    <a:pt x="508" y="502"/>
                  </a:lnTo>
                  <a:lnTo>
                    <a:pt x="508" y="502"/>
                  </a:lnTo>
                  <a:lnTo>
                    <a:pt x="515" y="502"/>
                  </a:lnTo>
                  <a:lnTo>
                    <a:pt x="515" y="502"/>
                  </a:lnTo>
                  <a:lnTo>
                    <a:pt x="524" y="502"/>
                  </a:lnTo>
                  <a:lnTo>
                    <a:pt x="531" y="499"/>
                  </a:lnTo>
                  <a:lnTo>
                    <a:pt x="537" y="494"/>
                  </a:lnTo>
                  <a:lnTo>
                    <a:pt x="543" y="487"/>
                  </a:lnTo>
                  <a:lnTo>
                    <a:pt x="543" y="487"/>
                  </a:lnTo>
                  <a:lnTo>
                    <a:pt x="570" y="441"/>
                  </a:lnTo>
                  <a:lnTo>
                    <a:pt x="570" y="441"/>
                  </a:lnTo>
                  <a:lnTo>
                    <a:pt x="570" y="438"/>
                  </a:lnTo>
                  <a:lnTo>
                    <a:pt x="571" y="434"/>
                  </a:lnTo>
                  <a:lnTo>
                    <a:pt x="571" y="431"/>
                  </a:lnTo>
                  <a:lnTo>
                    <a:pt x="570" y="429"/>
                  </a:lnTo>
                  <a:lnTo>
                    <a:pt x="570" y="429"/>
                  </a:lnTo>
                  <a:lnTo>
                    <a:pt x="571" y="426"/>
                  </a:lnTo>
                  <a:lnTo>
                    <a:pt x="571" y="423"/>
                  </a:lnTo>
                  <a:lnTo>
                    <a:pt x="570" y="418"/>
                  </a:lnTo>
                  <a:lnTo>
                    <a:pt x="567" y="413"/>
                  </a:lnTo>
                  <a:lnTo>
                    <a:pt x="563" y="409"/>
                  </a:lnTo>
                  <a:lnTo>
                    <a:pt x="501" y="351"/>
                  </a:lnTo>
                  <a:lnTo>
                    <a:pt x="501" y="351"/>
                  </a:lnTo>
                  <a:lnTo>
                    <a:pt x="501" y="351"/>
                  </a:lnTo>
                  <a:close/>
                  <a:moveTo>
                    <a:pt x="372" y="309"/>
                  </a:moveTo>
                  <a:lnTo>
                    <a:pt x="372" y="309"/>
                  </a:lnTo>
                  <a:lnTo>
                    <a:pt x="372" y="318"/>
                  </a:lnTo>
                  <a:lnTo>
                    <a:pt x="370" y="326"/>
                  </a:lnTo>
                  <a:lnTo>
                    <a:pt x="368" y="335"/>
                  </a:lnTo>
                  <a:lnTo>
                    <a:pt x="366" y="342"/>
                  </a:lnTo>
                  <a:lnTo>
                    <a:pt x="362" y="349"/>
                  </a:lnTo>
                  <a:lnTo>
                    <a:pt x="358" y="357"/>
                  </a:lnTo>
                  <a:lnTo>
                    <a:pt x="352" y="363"/>
                  </a:lnTo>
                  <a:lnTo>
                    <a:pt x="347" y="369"/>
                  </a:lnTo>
                  <a:lnTo>
                    <a:pt x="341" y="374"/>
                  </a:lnTo>
                  <a:lnTo>
                    <a:pt x="334" y="380"/>
                  </a:lnTo>
                  <a:lnTo>
                    <a:pt x="327" y="384"/>
                  </a:lnTo>
                  <a:lnTo>
                    <a:pt x="320" y="387"/>
                  </a:lnTo>
                  <a:lnTo>
                    <a:pt x="312" y="390"/>
                  </a:lnTo>
                  <a:lnTo>
                    <a:pt x="304" y="392"/>
                  </a:lnTo>
                  <a:lnTo>
                    <a:pt x="296" y="393"/>
                  </a:lnTo>
                  <a:lnTo>
                    <a:pt x="287" y="394"/>
                  </a:lnTo>
                  <a:lnTo>
                    <a:pt x="287" y="394"/>
                  </a:lnTo>
                  <a:lnTo>
                    <a:pt x="279" y="393"/>
                  </a:lnTo>
                  <a:lnTo>
                    <a:pt x="270" y="392"/>
                  </a:lnTo>
                  <a:lnTo>
                    <a:pt x="262" y="390"/>
                  </a:lnTo>
                  <a:lnTo>
                    <a:pt x="255" y="387"/>
                  </a:lnTo>
                  <a:lnTo>
                    <a:pt x="246" y="384"/>
                  </a:lnTo>
                  <a:lnTo>
                    <a:pt x="240" y="380"/>
                  </a:lnTo>
                  <a:lnTo>
                    <a:pt x="234" y="374"/>
                  </a:lnTo>
                  <a:lnTo>
                    <a:pt x="227" y="369"/>
                  </a:lnTo>
                  <a:lnTo>
                    <a:pt x="222" y="363"/>
                  </a:lnTo>
                  <a:lnTo>
                    <a:pt x="217" y="357"/>
                  </a:lnTo>
                  <a:lnTo>
                    <a:pt x="213" y="349"/>
                  </a:lnTo>
                  <a:lnTo>
                    <a:pt x="208" y="342"/>
                  </a:lnTo>
                  <a:lnTo>
                    <a:pt x="206" y="335"/>
                  </a:lnTo>
                  <a:lnTo>
                    <a:pt x="203" y="326"/>
                  </a:lnTo>
                  <a:lnTo>
                    <a:pt x="202" y="318"/>
                  </a:lnTo>
                  <a:lnTo>
                    <a:pt x="202" y="309"/>
                  </a:lnTo>
                  <a:lnTo>
                    <a:pt x="202" y="309"/>
                  </a:lnTo>
                  <a:lnTo>
                    <a:pt x="202" y="301"/>
                  </a:lnTo>
                  <a:lnTo>
                    <a:pt x="203" y="292"/>
                  </a:lnTo>
                  <a:lnTo>
                    <a:pt x="206" y="284"/>
                  </a:lnTo>
                  <a:lnTo>
                    <a:pt x="208" y="277"/>
                  </a:lnTo>
                  <a:lnTo>
                    <a:pt x="213" y="269"/>
                  </a:lnTo>
                  <a:lnTo>
                    <a:pt x="217" y="262"/>
                  </a:lnTo>
                  <a:lnTo>
                    <a:pt x="222" y="256"/>
                  </a:lnTo>
                  <a:lnTo>
                    <a:pt x="227" y="249"/>
                  </a:lnTo>
                  <a:lnTo>
                    <a:pt x="234" y="244"/>
                  </a:lnTo>
                  <a:lnTo>
                    <a:pt x="240" y="239"/>
                  </a:lnTo>
                  <a:lnTo>
                    <a:pt x="246" y="235"/>
                  </a:lnTo>
                  <a:lnTo>
                    <a:pt x="255" y="230"/>
                  </a:lnTo>
                  <a:lnTo>
                    <a:pt x="262" y="228"/>
                  </a:lnTo>
                  <a:lnTo>
                    <a:pt x="270" y="226"/>
                  </a:lnTo>
                  <a:lnTo>
                    <a:pt x="279" y="224"/>
                  </a:lnTo>
                  <a:lnTo>
                    <a:pt x="287" y="224"/>
                  </a:lnTo>
                  <a:lnTo>
                    <a:pt x="287" y="224"/>
                  </a:lnTo>
                  <a:lnTo>
                    <a:pt x="296" y="224"/>
                  </a:lnTo>
                  <a:lnTo>
                    <a:pt x="304" y="226"/>
                  </a:lnTo>
                  <a:lnTo>
                    <a:pt x="312" y="228"/>
                  </a:lnTo>
                  <a:lnTo>
                    <a:pt x="320" y="230"/>
                  </a:lnTo>
                  <a:lnTo>
                    <a:pt x="327" y="235"/>
                  </a:lnTo>
                  <a:lnTo>
                    <a:pt x="334" y="239"/>
                  </a:lnTo>
                  <a:lnTo>
                    <a:pt x="341" y="244"/>
                  </a:lnTo>
                  <a:lnTo>
                    <a:pt x="347" y="249"/>
                  </a:lnTo>
                  <a:lnTo>
                    <a:pt x="352" y="256"/>
                  </a:lnTo>
                  <a:lnTo>
                    <a:pt x="358" y="262"/>
                  </a:lnTo>
                  <a:lnTo>
                    <a:pt x="362" y="269"/>
                  </a:lnTo>
                  <a:lnTo>
                    <a:pt x="366" y="277"/>
                  </a:lnTo>
                  <a:lnTo>
                    <a:pt x="368" y="284"/>
                  </a:lnTo>
                  <a:lnTo>
                    <a:pt x="370" y="292"/>
                  </a:lnTo>
                  <a:lnTo>
                    <a:pt x="372" y="301"/>
                  </a:lnTo>
                  <a:lnTo>
                    <a:pt x="372" y="309"/>
                  </a:lnTo>
                  <a:lnTo>
                    <a:pt x="372" y="309"/>
                  </a:lnTo>
                  <a:close/>
                </a:path>
              </a:pathLst>
            </a:custGeom>
            <a:solidFill>
              <a:srgbClr val="FFFFFF">
                <a:alpha val="50000"/>
              </a:srgbClr>
            </a:solidFill>
            <a:ln>
              <a:noFill/>
            </a:ln>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grpSp>
      <p:sp>
        <p:nvSpPr>
          <p:cNvPr id="245" name="Freeform 237"/>
          <p:cNvSpPr>
            <a:spLocks/>
          </p:cNvSpPr>
          <p:nvPr/>
        </p:nvSpPr>
        <p:spPr bwMode="auto">
          <a:xfrm>
            <a:off x="10121694" y="4203953"/>
            <a:ext cx="1653643" cy="1066449"/>
          </a:xfrm>
          <a:custGeom>
            <a:avLst/>
            <a:gdLst>
              <a:gd name="T0" fmla="*/ 766 w 766"/>
              <a:gd name="T1" fmla="*/ 68 h 494"/>
              <a:gd name="T2" fmla="*/ 766 w 766"/>
              <a:gd name="T3" fmla="*/ 426 h 494"/>
              <a:gd name="T4" fmla="*/ 766 w 766"/>
              <a:gd name="T5" fmla="*/ 426 h 494"/>
              <a:gd name="T6" fmla="*/ 766 w 766"/>
              <a:gd name="T7" fmla="*/ 438 h 494"/>
              <a:gd name="T8" fmla="*/ 762 w 766"/>
              <a:gd name="T9" fmla="*/ 452 h 494"/>
              <a:gd name="T10" fmla="*/ 756 w 766"/>
              <a:gd name="T11" fmla="*/ 464 h 494"/>
              <a:gd name="T12" fmla="*/ 748 w 766"/>
              <a:gd name="T13" fmla="*/ 474 h 494"/>
              <a:gd name="T14" fmla="*/ 738 w 766"/>
              <a:gd name="T15" fmla="*/ 482 h 494"/>
              <a:gd name="T16" fmla="*/ 728 w 766"/>
              <a:gd name="T17" fmla="*/ 488 h 494"/>
              <a:gd name="T18" fmla="*/ 716 w 766"/>
              <a:gd name="T19" fmla="*/ 492 h 494"/>
              <a:gd name="T20" fmla="*/ 704 w 766"/>
              <a:gd name="T21" fmla="*/ 494 h 494"/>
              <a:gd name="T22" fmla="*/ 64 w 766"/>
              <a:gd name="T23" fmla="*/ 494 h 494"/>
              <a:gd name="T24" fmla="*/ 64 w 766"/>
              <a:gd name="T25" fmla="*/ 494 h 494"/>
              <a:gd name="T26" fmla="*/ 50 w 766"/>
              <a:gd name="T27" fmla="*/ 492 h 494"/>
              <a:gd name="T28" fmla="*/ 40 w 766"/>
              <a:gd name="T29" fmla="*/ 488 h 494"/>
              <a:gd name="T30" fmla="*/ 28 w 766"/>
              <a:gd name="T31" fmla="*/ 482 h 494"/>
              <a:gd name="T32" fmla="*/ 20 w 766"/>
              <a:gd name="T33" fmla="*/ 474 h 494"/>
              <a:gd name="T34" fmla="*/ 12 w 766"/>
              <a:gd name="T35" fmla="*/ 464 h 494"/>
              <a:gd name="T36" fmla="*/ 6 w 766"/>
              <a:gd name="T37" fmla="*/ 452 h 494"/>
              <a:gd name="T38" fmla="*/ 2 w 766"/>
              <a:gd name="T39" fmla="*/ 438 h 494"/>
              <a:gd name="T40" fmla="*/ 0 w 766"/>
              <a:gd name="T41" fmla="*/ 426 h 494"/>
              <a:gd name="T42" fmla="*/ 0 w 766"/>
              <a:gd name="T43" fmla="*/ 68 h 494"/>
              <a:gd name="T44" fmla="*/ 0 w 766"/>
              <a:gd name="T45" fmla="*/ 68 h 494"/>
              <a:gd name="T46" fmla="*/ 2 w 766"/>
              <a:gd name="T47" fmla="*/ 54 h 494"/>
              <a:gd name="T48" fmla="*/ 6 w 766"/>
              <a:gd name="T49" fmla="*/ 42 h 494"/>
              <a:gd name="T50" fmla="*/ 12 w 766"/>
              <a:gd name="T51" fmla="*/ 30 h 494"/>
              <a:gd name="T52" fmla="*/ 20 w 766"/>
              <a:gd name="T53" fmla="*/ 20 h 494"/>
              <a:gd name="T54" fmla="*/ 28 w 766"/>
              <a:gd name="T55" fmla="*/ 12 h 494"/>
              <a:gd name="T56" fmla="*/ 40 w 766"/>
              <a:gd name="T57" fmla="*/ 6 h 494"/>
              <a:gd name="T58" fmla="*/ 50 w 766"/>
              <a:gd name="T59" fmla="*/ 2 h 494"/>
              <a:gd name="T60" fmla="*/ 64 w 766"/>
              <a:gd name="T61" fmla="*/ 0 h 494"/>
              <a:gd name="T62" fmla="*/ 704 w 766"/>
              <a:gd name="T63" fmla="*/ 0 h 494"/>
              <a:gd name="T64" fmla="*/ 704 w 766"/>
              <a:gd name="T65" fmla="*/ 0 h 494"/>
              <a:gd name="T66" fmla="*/ 716 w 766"/>
              <a:gd name="T67" fmla="*/ 2 h 494"/>
              <a:gd name="T68" fmla="*/ 728 w 766"/>
              <a:gd name="T69" fmla="*/ 6 h 494"/>
              <a:gd name="T70" fmla="*/ 738 w 766"/>
              <a:gd name="T71" fmla="*/ 12 h 494"/>
              <a:gd name="T72" fmla="*/ 748 w 766"/>
              <a:gd name="T73" fmla="*/ 20 h 494"/>
              <a:gd name="T74" fmla="*/ 756 w 766"/>
              <a:gd name="T75" fmla="*/ 30 h 494"/>
              <a:gd name="T76" fmla="*/ 762 w 766"/>
              <a:gd name="T77" fmla="*/ 42 h 494"/>
              <a:gd name="T78" fmla="*/ 766 w 766"/>
              <a:gd name="T79" fmla="*/ 54 h 494"/>
              <a:gd name="T80" fmla="*/ 766 w 766"/>
              <a:gd name="T81" fmla="*/ 68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66" h="494">
                <a:moveTo>
                  <a:pt x="766" y="68"/>
                </a:moveTo>
                <a:lnTo>
                  <a:pt x="766" y="426"/>
                </a:lnTo>
                <a:lnTo>
                  <a:pt x="766" y="426"/>
                </a:lnTo>
                <a:lnTo>
                  <a:pt x="766" y="438"/>
                </a:lnTo>
                <a:lnTo>
                  <a:pt x="762" y="452"/>
                </a:lnTo>
                <a:lnTo>
                  <a:pt x="756" y="464"/>
                </a:lnTo>
                <a:lnTo>
                  <a:pt x="748" y="474"/>
                </a:lnTo>
                <a:lnTo>
                  <a:pt x="738" y="482"/>
                </a:lnTo>
                <a:lnTo>
                  <a:pt x="728" y="488"/>
                </a:lnTo>
                <a:lnTo>
                  <a:pt x="716" y="492"/>
                </a:lnTo>
                <a:lnTo>
                  <a:pt x="704" y="494"/>
                </a:lnTo>
                <a:lnTo>
                  <a:pt x="64" y="494"/>
                </a:lnTo>
                <a:lnTo>
                  <a:pt x="64" y="494"/>
                </a:lnTo>
                <a:lnTo>
                  <a:pt x="50" y="492"/>
                </a:lnTo>
                <a:lnTo>
                  <a:pt x="40" y="488"/>
                </a:lnTo>
                <a:lnTo>
                  <a:pt x="28" y="482"/>
                </a:lnTo>
                <a:lnTo>
                  <a:pt x="20" y="474"/>
                </a:lnTo>
                <a:lnTo>
                  <a:pt x="12" y="464"/>
                </a:lnTo>
                <a:lnTo>
                  <a:pt x="6" y="452"/>
                </a:lnTo>
                <a:lnTo>
                  <a:pt x="2" y="438"/>
                </a:lnTo>
                <a:lnTo>
                  <a:pt x="0" y="426"/>
                </a:lnTo>
                <a:lnTo>
                  <a:pt x="0" y="68"/>
                </a:lnTo>
                <a:lnTo>
                  <a:pt x="0" y="68"/>
                </a:lnTo>
                <a:lnTo>
                  <a:pt x="2" y="54"/>
                </a:lnTo>
                <a:lnTo>
                  <a:pt x="6" y="42"/>
                </a:lnTo>
                <a:lnTo>
                  <a:pt x="12" y="30"/>
                </a:lnTo>
                <a:lnTo>
                  <a:pt x="20" y="20"/>
                </a:lnTo>
                <a:lnTo>
                  <a:pt x="28" y="12"/>
                </a:lnTo>
                <a:lnTo>
                  <a:pt x="40" y="6"/>
                </a:lnTo>
                <a:lnTo>
                  <a:pt x="50" y="2"/>
                </a:lnTo>
                <a:lnTo>
                  <a:pt x="64" y="0"/>
                </a:lnTo>
                <a:lnTo>
                  <a:pt x="704" y="0"/>
                </a:lnTo>
                <a:lnTo>
                  <a:pt x="704" y="0"/>
                </a:lnTo>
                <a:lnTo>
                  <a:pt x="716" y="2"/>
                </a:lnTo>
                <a:lnTo>
                  <a:pt x="728" y="6"/>
                </a:lnTo>
                <a:lnTo>
                  <a:pt x="738" y="12"/>
                </a:lnTo>
                <a:lnTo>
                  <a:pt x="748" y="20"/>
                </a:lnTo>
                <a:lnTo>
                  <a:pt x="756" y="30"/>
                </a:lnTo>
                <a:lnTo>
                  <a:pt x="762" y="42"/>
                </a:lnTo>
                <a:lnTo>
                  <a:pt x="766" y="54"/>
                </a:lnTo>
                <a:lnTo>
                  <a:pt x="766" y="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46" name="Freeform 239"/>
          <p:cNvSpPr>
            <a:spLocks/>
          </p:cNvSpPr>
          <p:nvPr/>
        </p:nvSpPr>
        <p:spPr bwMode="auto">
          <a:xfrm>
            <a:off x="10229634" y="4303258"/>
            <a:ext cx="1437763" cy="876474"/>
          </a:xfrm>
          <a:custGeom>
            <a:avLst/>
            <a:gdLst>
              <a:gd name="T0" fmla="*/ 666 w 666"/>
              <a:gd name="T1" fmla="*/ 20 h 406"/>
              <a:gd name="T2" fmla="*/ 666 w 666"/>
              <a:gd name="T3" fmla="*/ 386 h 406"/>
              <a:gd name="T4" fmla="*/ 666 w 666"/>
              <a:gd name="T5" fmla="*/ 386 h 406"/>
              <a:gd name="T6" fmla="*/ 664 w 666"/>
              <a:gd name="T7" fmla="*/ 394 h 406"/>
              <a:gd name="T8" fmla="*/ 660 w 666"/>
              <a:gd name="T9" fmla="*/ 400 h 406"/>
              <a:gd name="T10" fmla="*/ 654 w 666"/>
              <a:gd name="T11" fmla="*/ 404 h 406"/>
              <a:gd name="T12" fmla="*/ 646 w 666"/>
              <a:gd name="T13" fmla="*/ 406 h 406"/>
              <a:gd name="T14" fmla="*/ 22 w 666"/>
              <a:gd name="T15" fmla="*/ 406 h 406"/>
              <a:gd name="T16" fmla="*/ 22 w 666"/>
              <a:gd name="T17" fmla="*/ 406 h 406"/>
              <a:gd name="T18" fmla="*/ 14 w 666"/>
              <a:gd name="T19" fmla="*/ 404 h 406"/>
              <a:gd name="T20" fmla="*/ 6 w 666"/>
              <a:gd name="T21" fmla="*/ 400 h 406"/>
              <a:gd name="T22" fmla="*/ 2 w 666"/>
              <a:gd name="T23" fmla="*/ 394 h 406"/>
              <a:gd name="T24" fmla="*/ 0 w 666"/>
              <a:gd name="T25" fmla="*/ 386 h 406"/>
              <a:gd name="T26" fmla="*/ 0 w 666"/>
              <a:gd name="T27" fmla="*/ 20 h 406"/>
              <a:gd name="T28" fmla="*/ 0 w 666"/>
              <a:gd name="T29" fmla="*/ 20 h 406"/>
              <a:gd name="T30" fmla="*/ 2 w 666"/>
              <a:gd name="T31" fmla="*/ 12 h 406"/>
              <a:gd name="T32" fmla="*/ 6 w 666"/>
              <a:gd name="T33" fmla="*/ 6 h 406"/>
              <a:gd name="T34" fmla="*/ 14 w 666"/>
              <a:gd name="T35" fmla="*/ 2 h 406"/>
              <a:gd name="T36" fmla="*/ 22 w 666"/>
              <a:gd name="T37" fmla="*/ 0 h 406"/>
              <a:gd name="T38" fmla="*/ 646 w 666"/>
              <a:gd name="T39" fmla="*/ 0 h 406"/>
              <a:gd name="T40" fmla="*/ 646 w 666"/>
              <a:gd name="T41" fmla="*/ 0 h 406"/>
              <a:gd name="T42" fmla="*/ 654 w 666"/>
              <a:gd name="T43" fmla="*/ 2 h 406"/>
              <a:gd name="T44" fmla="*/ 660 w 666"/>
              <a:gd name="T45" fmla="*/ 6 h 406"/>
              <a:gd name="T46" fmla="*/ 664 w 666"/>
              <a:gd name="T47" fmla="*/ 12 h 406"/>
              <a:gd name="T48" fmla="*/ 666 w 666"/>
              <a:gd name="T49"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6" h="406">
                <a:moveTo>
                  <a:pt x="666" y="20"/>
                </a:moveTo>
                <a:lnTo>
                  <a:pt x="666" y="386"/>
                </a:lnTo>
                <a:lnTo>
                  <a:pt x="666" y="386"/>
                </a:lnTo>
                <a:lnTo>
                  <a:pt x="664" y="394"/>
                </a:lnTo>
                <a:lnTo>
                  <a:pt x="660" y="400"/>
                </a:lnTo>
                <a:lnTo>
                  <a:pt x="654" y="404"/>
                </a:lnTo>
                <a:lnTo>
                  <a:pt x="646" y="406"/>
                </a:lnTo>
                <a:lnTo>
                  <a:pt x="22" y="406"/>
                </a:lnTo>
                <a:lnTo>
                  <a:pt x="22" y="406"/>
                </a:lnTo>
                <a:lnTo>
                  <a:pt x="14" y="404"/>
                </a:lnTo>
                <a:lnTo>
                  <a:pt x="6" y="400"/>
                </a:lnTo>
                <a:lnTo>
                  <a:pt x="2" y="394"/>
                </a:lnTo>
                <a:lnTo>
                  <a:pt x="0" y="386"/>
                </a:lnTo>
                <a:lnTo>
                  <a:pt x="0" y="20"/>
                </a:lnTo>
                <a:lnTo>
                  <a:pt x="0" y="20"/>
                </a:lnTo>
                <a:lnTo>
                  <a:pt x="2" y="12"/>
                </a:lnTo>
                <a:lnTo>
                  <a:pt x="6" y="6"/>
                </a:lnTo>
                <a:lnTo>
                  <a:pt x="14" y="2"/>
                </a:lnTo>
                <a:lnTo>
                  <a:pt x="22" y="0"/>
                </a:lnTo>
                <a:lnTo>
                  <a:pt x="646" y="0"/>
                </a:lnTo>
                <a:lnTo>
                  <a:pt x="646" y="0"/>
                </a:lnTo>
                <a:lnTo>
                  <a:pt x="654" y="2"/>
                </a:lnTo>
                <a:lnTo>
                  <a:pt x="660" y="6"/>
                </a:lnTo>
                <a:lnTo>
                  <a:pt x="664" y="12"/>
                </a:lnTo>
                <a:lnTo>
                  <a:pt x="666" y="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47" name="Freeform 240"/>
          <p:cNvSpPr>
            <a:spLocks noEditPoints="1"/>
          </p:cNvSpPr>
          <p:nvPr/>
        </p:nvSpPr>
        <p:spPr bwMode="auto">
          <a:xfrm>
            <a:off x="10229634" y="4303258"/>
            <a:ext cx="941238" cy="876474"/>
          </a:xfrm>
          <a:custGeom>
            <a:avLst/>
            <a:gdLst>
              <a:gd name="T0" fmla="*/ 0 w 436"/>
              <a:gd name="T1" fmla="*/ 386 h 406"/>
              <a:gd name="T2" fmla="*/ 0 w 436"/>
              <a:gd name="T3" fmla="*/ 386 h 406"/>
              <a:gd name="T4" fmla="*/ 0 w 436"/>
              <a:gd name="T5" fmla="*/ 386 h 406"/>
              <a:gd name="T6" fmla="*/ 2 w 436"/>
              <a:gd name="T7" fmla="*/ 394 h 406"/>
              <a:gd name="T8" fmla="*/ 6 w 436"/>
              <a:gd name="T9" fmla="*/ 398 h 406"/>
              <a:gd name="T10" fmla="*/ 10 w 436"/>
              <a:gd name="T11" fmla="*/ 404 h 406"/>
              <a:gd name="T12" fmla="*/ 18 w 436"/>
              <a:gd name="T13" fmla="*/ 406 h 406"/>
              <a:gd name="T14" fmla="*/ 18 w 436"/>
              <a:gd name="T15" fmla="*/ 406 h 406"/>
              <a:gd name="T16" fmla="*/ 10 w 436"/>
              <a:gd name="T17" fmla="*/ 404 h 406"/>
              <a:gd name="T18" fmla="*/ 6 w 436"/>
              <a:gd name="T19" fmla="*/ 398 h 406"/>
              <a:gd name="T20" fmla="*/ 2 w 436"/>
              <a:gd name="T21" fmla="*/ 394 h 406"/>
              <a:gd name="T22" fmla="*/ 0 w 436"/>
              <a:gd name="T23" fmla="*/ 386 h 406"/>
              <a:gd name="T24" fmla="*/ 436 w 436"/>
              <a:gd name="T25" fmla="*/ 0 h 406"/>
              <a:gd name="T26" fmla="*/ 22 w 436"/>
              <a:gd name="T27" fmla="*/ 0 h 406"/>
              <a:gd name="T28" fmla="*/ 22 w 436"/>
              <a:gd name="T29" fmla="*/ 0 h 406"/>
              <a:gd name="T30" fmla="*/ 14 w 436"/>
              <a:gd name="T31" fmla="*/ 2 h 406"/>
              <a:gd name="T32" fmla="*/ 6 w 436"/>
              <a:gd name="T33" fmla="*/ 6 h 406"/>
              <a:gd name="T34" fmla="*/ 2 w 436"/>
              <a:gd name="T35" fmla="*/ 12 h 406"/>
              <a:gd name="T36" fmla="*/ 0 w 436"/>
              <a:gd name="T37" fmla="*/ 20 h 406"/>
              <a:gd name="T38" fmla="*/ 0 w 436"/>
              <a:gd name="T39" fmla="*/ 20 h 406"/>
              <a:gd name="T40" fmla="*/ 0 w 436"/>
              <a:gd name="T41" fmla="*/ 20 h 406"/>
              <a:gd name="T42" fmla="*/ 2 w 436"/>
              <a:gd name="T43" fmla="*/ 12 h 406"/>
              <a:gd name="T44" fmla="*/ 6 w 436"/>
              <a:gd name="T45" fmla="*/ 6 h 406"/>
              <a:gd name="T46" fmla="*/ 14 w 436"/>
              <a:gd name="T47" fmla="*/ 2 h 406"/>
              <a:gd name="T48" fmla="*/ 22 w 436"/>
              <a:gd name="T49" fmla="*/ 0 h 406"/>
              <a:gd name="T50" fmla="*/ 436 w 436"/>
              <a:gd name="T51" fmla="*/ 0 h 406"/>
              <a:gd name="T52" fmla="*/ 436 w 436"/>
              <a:gd name="T5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6" h="406">
                <a:moveTo>
                  <a:pt x="0" y="386"/>
                </a:moveTo>
                <a:lnTo>
                  <a:pt x="0" y="386"/>
                </a:lnTo>
                <a:lnTo>
                  <a:pt x="0" y="386"/>
                </a:lnTo>
                <a:lnTo>
                  <a:pt x="2" y="394"/>
                </a:lnTo>
                <a:lnTo>
                  <a:pt x="6" y="398"/>
                </a:lnTo>
                <a:lnTo>
                  <a:pt x="10" y="404"/>
                </a:lnTo>
                <a:lnTo>
                  <a:pt x="18" y="406"/>
                </a:lnTo>
                <a:lnTo>
                  <a:pt x="18" y="406"/>
                </a:lnTo>
                <a:lnTo>
                  <a:pt x="10" y="404"/>
                </a:lnTo>
                <a:lnTo>
                  <a:pt x="6" y="398"/>
                </a:lnTo>
                <a:lnTo>
                  <a:pt x="2" y="394"/>
                </a:lnTo>
                <a:lnTo>
                  <a:pt x="0" y="386"/>
                </a:lnTo>
                <a:close/>
                <a:moveTo>
                  <a:pt x="436" y="0"/>
                </a:moveTo>
                <a:lnTo>
                  <a:pt x="22" y="0"/>
                </a:lnTo>
                <a:lnTo>
                  <a:pt x="22" y="0"/>
                </a:lnTo>
                <a:lnTo>
                  <a:pt x="14" y="2"/>
                </a:lnTo>
                <a:lnTo>
                  <a:pt x="6" y="6"/>
                </a:lnTo>
                <a:lnTo>
                  <a:pt x="2" y="12"/>
                </a:lnTo>
                <a:lnTo>
                  <a:pt x="0" y="20"/>
                </a:lnTo>
                <a:lnTo>
                  <a:pt x="0" y="20"/>
                </a:lnTo>
                <a:lnTo>
                  <a:pt x="0" y="20"/>
                </a:lnTo>
                <a:lnTo>
                  <a:pt x="2" y="12"/>
                </a:lnTo>
                <a:lnTo>
                  <a:pt x="6" y="6"/>
                </a:lnTo>
                <a:lnTo>
                  <a:pt x="14" y="2"/>
                </a:lnTo>
                <a:lnTo>
                  <a:pt x="22" y="0"/>
                </a:lnTo>
                <a:lnTo>
                  <a:pt x="436" y="0"/>
                </a:lnTo>
                <a:lnTo>
                  <a:pt x="436" y="0"/>
                </a:lnTo>
                <a:close/>
              </a:path>
            </a:pathLst>
          </a:custGeom>
          <a:solidFill>
            <a:srgbClr val="ADA6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48" name="Freeform 241"/>
          <p:cNvSpPr>
            <a:spLocks/>
          </p:cNvSpPr>
          <p:nvPr/>
        </p:nvSpPr>
        <p:spPr bwMode="auto">
          <a:xfrm>
            <a:off x="10229634" y="5136556"/>
            <a:ext cx="38858" cy="43176"/>
          </a:xfrm>
          <a:custGeom>
            <a:avLst/>
            <a:gdLst>
              <a:gd name="T0" fmla="*/ 0 w 18"/>
              <a:gd name="T1" fmla="*/ 0 h 20"/>
              <a:gd name="T2" fmla="*/ 0 w 18"/>
              <a:gd name="T3" fmla="*/ 0 h 20"/>
              <a:gd name="T4" fmla="*/ 0 w 18"/>
              <a:gd name="T5" fmla="*/ 0 h 20"/>
              <a:gd name="T6" fmla="*/ 2 w 18"/>
              <a:gd name="T7" fmla="*/ 8 h 20"/>
              <a:gd name="T8" fmla="*/ 6 w 18"/>
              <a:gd name="T9" fmla="*/ 12 h 20"/>
              <a:gd name="T10" fmla="*/ 10 w 18"/>
              <a:gd name="T11" fmla="*/ 18 h 20"/>
              <a:gd name="T12" fmla="*/ 18 w 18"/>
              <a:gd name="T13" fmla="*/ 20 h 20"/>
              <a:gd name="T14" fmla="*/ 18 w 18"/>
              <a:gd name="T15" fmla="*/ 20 h 20"/>
              <a:gd name="T16" fmla="*/ 10 w 18"/>
              <a:gd name="T17" fmla="*/ 18 h 20"/>
              <a:gd name="T18" fmla="*/ 6 w 18"/>
              <a:gd name="T19" fmla="*/ 12 h 20"/>
              <a:gd name="T20" fmla="*/ 2 w 18"/>
              <a:gd name="T21" fmla="*/ 8 h 20"/>
              <a:gd name="T22" fmla="*/ 0 w 18"/>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0">
                <a:moveTo>
                  <a:pt x="0" y="0"/>
                </a:moveTo>
                <a:lnTo>
                  <a:pt x="0" y="0"/>
                </a:lnTo>
                <a:lnTo>
                  <a:pt x="0" y="0"/>
                </a:lnTo>
                <a:lnTo>
                  <a:pt x="2" y="8"/>
                </a:lnTo>
                <a:lnTo>
                  <a:pt x="6" y="12"/>
                </a:lnTo>
                <a:lnTo>
                  <a:pt x="10" y="18"/>
                </a:lnTo>
                <a:lnTo>
                  <a:pt x="18" y="20"/>
                </a:lnTo>
                <a:lnTo>
                  <a:pt x="18" y="20"/>
                </a:lnTo>
                <a:lnTo>
                  <a:pt x="10" y="18"/>
                </a:lnTo>
                <a:lnTo>
                  <a:pt x="6" y="12"/>
                </a:lnTo>
                <a:lnTo>
                  <a:pt x="2" y="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49" name="Freeform 242"/>
          <p:cNvSpPr>
            <a:spLocks/>
          </p:cNvSpPr>
          <p:nvPr/>
        </p:nvSpPr>
        <p:spPr bwMode="auto">
          <a:xfrm>
            <a:off x="10229634" y="4303258"/>
            <a:ext cx="941238" cy="43176"/>
          </a:xfrm>
          <a:custGeom>
            <a:avLst/>
            <a:gdLst>
              <a:gd name="T0" fmla="*/ 436 w 436"/>
              <a:gd name="T1" fmla="*/ 0 h 20"/>
              <a:gd name="T2" fmla="*/ 22 w 436"/>
              <a:gd name="T3" fmla="*/ 0 h 20"/>
              <a:gd name="T4" fmla="*/ 22 w 436"/>
              <a:gd name="T5" fmla="*/ 0 h 20"/>
              <a:gd name="T6" fmla="*/ 14 w 436"/>
              <a:gd name="T7" fmla="*/ 2 h 20"/>
              <a:gd name="T8" fmla="*/ 6 w 436"/>
              <a:gd name="T9" fmla="*/ 6 h 20"/>
              <a:gd name="T10" fmla="*/ 2 w 436"/>
              <a:gd name="T11" fmla="*/ 12 h 20"/>
              <a:gd name="T12" fmla="*/ 0 w 436"/>
              <a:gd name="T13" fmla="*/ 20 h 20"/>
              <a:gd name="T14" fmla="*/ 0 w 436"/>
              <a:gd name="T15" fmla="*/ 20 h 20"/>
              <a:gd name="T16" fmla="*/ 0 w 436"/>
              <a:gd name="T17" fmla="*/ 20 h 20"/>
              <a:gd name="T18" fmla="*/ 2 w 436"/>
              <a:gd name="T19" fmla="*/ 12 h 20"/>
              <a:gd name="T20" fmla="*/ 6 w 436"/>
              <a:gd name="T21" fmla="*/ 6 h 20"/>
              <a:gd name="T22" fmla="*/ 14 w 436"/>
              <a:gd name="T23" fmla="*/ 2 h 20"/>
              <a:gd name="T24" fmla="*/ 22 w 436"/>
              <a:gd name="T25" fmla="*/ 0 h 20"/>
              <a:gd name="T26" fmla="*/ 436 w 436"/>
              <a:gd name="T27" fmla="*/ 0 h 20"/>
              <a:gd name="T28" fmla="*/ 436 w 436"/>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6" h="20">
                <a:moveTo>
                  <a:pt x="436" y="0"/>
                </a:moveTo>
                <a:lnTo>
                  <a:pt x="22" y="0"/>
                </a:lnTo>
                <a:lnTo>
                  <a:pt x="22" y="0"/>
                </a:lnTo>
                <a:lnTo>
                  <a:pt x="14" y="2"/>
                </a:lnTo>
                <a:lnTo>
                  <a:pt x="6" y="6"/>
                </a:lnTo>
                <a:lnTo>
                  <a:pt x="2" y="12"/>
                </a:lnTo>
                <a:lnTo>
                  <a:pt x="0" y="20"/>
                </a:lnTo>
                <a:lnTo>
                  <a:pt x="0" y="20"/>
                </a:lnTo>
                <a:lnTo>
                  <a:pt x="0" y="20"/>
                </a:lnTo>
                <a:lnTo>
                  <a:pt x="2" y="12"/>
                </a:lnTo>
                <a:lnTo>
                  <a:pt x="6" y="6"/>
                </a:lnTo>
                <a:lnTo>
                  <a:pt x="14" y="2"/>
                </a:lnTo>
                <a:lnTo>
                  <a:pt x="22" y="0"/>
                </a:lnTo>
                <a:lnTo>
                  <a:pt x="436" y="0"/>
                </a:lnTo>
                <a:lnTo>
                  <a:pt x="4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50" name="Freeform 244"/>
          <p:cNvSpPr>
            <a:spLocks/>
          </p:cNvSpPr>
          <p:nvPr/>
        </p:nvSpPr>
        <p:spPr bwMode="auto">
          <a:xfrm>
            <a:off x="10229634" y="4303258"/>
            <a:ext cx="941238" cy="876474"/>
          </a:xfrm>
          <a:custGeom>
            <a:avLst/>
            <a:gdLst>
              <a:gd name="T0" fmla="*/ 436 w 436"/>
              <a:gd name="T1" fmla="*/ 0 h 406"/>
              <a:gd name="T2" fmla="*/ 22 w 436"/>
              <a:gd name="T3" fmla="*/ 0 h 406"/>
              <a:gd name="T4" fmla="*/ 22 w 436"/>
              <a:gd name="T5" fmla="*/ 0 h 406"/>
              <a:gd name="T6" fmla="*/ 14 w 436"/>
              <a:gd name="T7" fmla="*/ 2 h 406"/>
              <a:gd name="T8" fmla="*/ 6 w 436"/>
              <a:gd name="T9" fmla="*/ 6 h 406"/>
              <a:gd name="T10" fmla="*/ 2 w 436"/>
              <a:gd name="T11" fmla="*/ 12 h 406"/>
              <a:gd name="T12" fmla="*/ 0 w 436"/>
              <a:gd name="T13" fmla="*/ 20 h 406"/>
              <a:gd name="T14" fmla="*/ 0 w 436"/>
              <a:gd name="T15" fmla="*/ 386 h 406"/>
              <a:gd name="T16" fmla="*/ 0 w 436"/>
              <a:gd name="T17" fmla="*/ 386 h 406"/>
              <a:gd name="T18" fmla="*/ 2 w 436"/>
              <a:gd name="T19" fmla="*/ 394 h 406"/>
              <a:gd name="T20" fmla="*/ 6 w 436"/>
              <a:gd name="T21" fmla="*/ 398 h 406"/>
              <a:gd name="T22" fmla="*/ 10 w 436"/>
              <a:gd name="T23" fmla="*/ 404 h 406"/>
              <a:gd name="T24" fmla="*/ 18 w 436"/>
              <a:gd name="T25" fmla="*/ 406 h 406"/>
              <a:gd name="T26" fmla="*/ 18 w 436"/>
              <a:gd name="T27" fmla="*/ 406 h 406"/>
              <a:gd name="T28" fmla="*/ 22 w 436"/>
              <a:gd name="T29" fmla="*/ 406 h 406"/>
              <a:gd name="T30" fmla="*/ 28 w 436"/>
              <a:gd name="T31" fmla="*/ 406 h 406"/>
              <a:gd name="T32" fmla="*/ 436 w 436"/>
              <a:gd name="T3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6" h="406">
                <a:moveTo>
                  <a:pt x="436" y="0"/>
                </a:moveTo>
                <a:lnTo>
                  <a:pt x="22" y="0"/>
                </a:lnTo>
                <a:lnTo>
                  <a:pt x="22" y="0"/>
                </a:lnTo>
                <a:lnTo>
                  <a:pt x="14" y="2"/>
                </a:lnTo>
                <a:lnTo>
                  <a:pt x="6" y="6"/>
                </a:lnTo>
                <a:lnTo>
                  <a:pt x="2" y="12"/>
                </a:lnTo>
                <a:lnTo>
                  <a:pt x="0" y="20"/>
                </a:lnTo>
                <a:lnTo>
                  <a:pt x="0" y="386"/>
                </a:lnTo>
                <a:lnTo>
                  <a:pt x="0" y="386"/>
                </a:lnTo>
                <a:lnTo>
                  <a:pt x="2" y="394"/>
                </a:lnTo>
                <a:lnTo>
                  <a:pt x="6" y="398"/>
                </a:lnTo>
                <a:lnTo>
                  <a:pt x="10" y="404"/>
                </a:lnTo>
                <a:lnTo>
                  <a:pt x="18" y="406"/>
                </a:lnTo>
                <a:lnTo>
                  <a:pt x="18" y="406"/>
                </a:lnTo>
                <a:lnTo>
                  <a:pt x="22" y="406"/>
                </a:lnTo>
                <a:lnTo>
                  <a:pt x="28" y="406"/>
                </a:lnTo>
                <a:lnTo>
                  <a:pt x="4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51" name="Freeform 15"/>
          <p:cNvSpPr>
            <a:spLocks/>
          </p:cNvSpPr>
          <p:nvPr/>
        </p:nvSpPr>
        <p:spPr bwMode="auto">
          <a:xfrm>
            <a:off x="8935279" y="3675663"/>
            <a:ext cx="185657" cy="185657"/>
          </a:xfrm>
          <a:custGeom>
            <a:avLst/>
            <a:gdLst>
              <a:gd name="T0" fmla="*/ 44 w 86"/>
              <a:gd name="T1" fmla="*/ 86 h 86"/>
              <a:gd name="T2" fmla="*/ 44 w 86"/>
              <a:gd name="T3" fmla="*/ 86 h 86"/>
              <a:gd name="T4" fmla="*/ 34 w 86"/>
              <a:gd name="T5" fmla="*/ 84 h 86"/>
              <a:gd name="T6" fmla="*/ 26 w 86"/>
              <a:gd name="T7" fmla="*/ 82 h 86"/>
              <a:gd name="T8" fmla="*/ 20 w 86"/>
              <a:gd name="T9" fmla="*/ 78 h 86"/>
              <a:gd name="T10" fmla="*/ 14 w 86"/>
              <a:gd name="T11" fmla="*/ 74 h 86"/>
              <a:gd name="T12" fmla="*/ 8 w 86"/>
              <a:gd name="T13" fmla="*/ 68 h 86"/>
              <a:gd name="T14" fmla="*/ 4 w 86"/>
              <a:gd name="T15" fmla="*/ 60 h 86"/>
              <a:gd name="T16" fmla="*/ 2 w 86"/>
              <a:gd name="T17" fmla="*/ 52 h 86"/>
              <a:gd name="T18" fmla="*/ 0 w 86"/>
              <a:gd name="T19" fmla="*/ 44 h 86"/>
              <a:gd name="T20" fmla="*/ 0 w 86"/>
              <a:gd name="T21" fmla="*/ 44 h 86"/>
              <a:gd name="T22" fmla="*/ 2 w 86"/>
              <a:gd name="T23" fmla="*/ 34 h 86"/>
              <a:gd name="T24" fmla="*/ 4 w 86"/>
              <a:gd name="T25" fmla="*/ 26 h 86"/>
              <a:gd name="T26" fmla="*/ 8 w 86"/>
              <a:gd name="T27" fmla="*/ 20 h 86"/>
              <a:gd name="T28" fmla="*/ 14 w 86"/>
              <a:gd name="T29" fmla="*/ 14 h 86"/>
              <a:gd name="T30" fmla="*/ 20 w 86"/>
              <a:gd name="T31" fmla="*/ 8 h 86"/>
              <a:gd name="T32" fmla="*/ 26 w 86"/>
              <a:gd name="T33" fmla="*/ 4 h 86"/>
              <a:gd name="T34" fmla="*/ 34 w 86"/>
              <a:gd name="T35" fmla="*/ 2 h 86"/>
              <a:gd name="T36" fmla="*/ 44 w 86"/>
              <a:gd name="T37" fmla="*/ 0 h 86"/>
              <a:gd name="T38" fmla="*/ 44 w 86"/>
              <a:gd name="T39" fmla="*/ 0 h 86"/>
              <a:gd name="T40" fmla="*/ 52 w 86"/>
              <a:gd name="T41" fmla="*/ 2 h 86"/>
              <a:gd name="T42" fmla="*/ 60 w 86"/>
              <a:gd name="T43" fmla="*/ 4 h 86"/>
              <a:gd name="T44" fmla="*/ 68 w 86"/>
              <a:gd name="T45" fmla="*/ 8 h 86"/>
              <a:gd name="T46" fmla="*/ 74 w 86"/>
              <a:gd name="T47" fmla="*/ 14 h 86"/>
              <a:gd name="T48" fmla="*/ 78 w 86"/>
              <a:gd name="T49" fmla="*/ 20 h 86"/>
              <a:gd name="T50" fmla="*/ 82 w 86"/>
              <a:gd name="T51" fmla="*/ 26 h 86"/>
              <a:gd name="T52" fmla="*/ 84 w 86"/>
              <a:gd name="T53" fmla="*/ 34 h 86"/>
              <a:gd name="T54" fmla="*/ 86 w 86"/>
              <a:gd name="T55" fmla="*/ 44 h 86"/>
              <a:gd name="T56" fmla="*/ 86 w 86"/>
              <a:gd name="T57" fmla="*/ 44 h 86"/>
              <a:gd name="T58" fmla="*/ 84 w 86"/>
              <a:gd name="T59" fmla="*/ 52 h 86"/>
              <a:gd name="T60" fmla="*/ 82 w 86"/>
              <a:gd name="T61" fmla="*/ 60 h 86"/>
              <a:gd name="T62" fmla="*/ 78 w 86"/>
              <a:gd name="T63" fmla="*/ 68 h 86"/>
              <a:gd name="T64" fmla="*/ 74 w 86"/>
              <a:gd name="T65" fmla="*/ 74 h 86"/>
              <a:gd name="T66" fmla="*/ 68 w 86"/>
              <a:gd name="T67" fmla="*/ 78 h 86"/>
              <a:gd name="T68" fmla="*/ 60 w 86"/>
              <a:gd name="T69" fmla="*/ 82 h 86"/>
              <a:gd name="T70" fmla="*/ 52 w 86"/>
              <a:gd name="T71" fmla="*/ 84 h 86"/>
              <a:gd name="T72" fmla="*/ 44 w 86"/>
              <a:gd name="T73"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 h="86">
                <a:moveTo>
                  <a:pt x="44" y="86"/>
                </a:moveTo>
                <a:lnTo>
                  <a:pt x="44" y="86"/>
                </a:lnTo>
                <a:lnTo>
                  <a:pt x="34" y="84"/>
                </a:lnTo>
                <a:lnTo>
                  <a:pt x="26" y="82"/>
                </a:lnTo>
                <a:lnTo>
                  <a:pt x="20" y="78"/>
                </a:lnTo>
                <a:lnTo>
                  <a:pt x="14" y="74"/>
                </a:lnTo>
                <a:lnTo>
                  <a:pt x="8" y="68"/>
                </a:lnTo>
                <a:lnTo>
                  <a:pt x="4" y="60"/>
                </a:lnTo>
                <a:lnTo>
                  <a:pt x="2" y="52"/>
                </a:lnTo>
                <a:lnTo>
                  <a:pt x="0" y="44"/>
                </a:lnTo>
                <a:lnTo>
                  <a:pt x="0" y="44"/>
                </a:lnTo>
                <a:lnTo>
                  <a:pt x="2" y="34"/>
                </a:lnTo>
                <a:lnTo>
                  <a:pt x="4" y="26"/>
                </a:lnTo>
                <a:lnTo>
                  <a:pt x="8" y="20"/>
                </a:lnTo>
                <a:lnTo>
                  <a:pt x="14" y="14"/>
                </a:lnTo>
                <a:lnTo>
                  <a:pt x="20" y="8"/>
                </a:lnTo>
                <a:lnTo>
                  <a:pt x="26" y="4"/>
                </a:lnTo>
                <a:lnTo>
                  <a:pt x="34" y="2"/>
                </a:lnTo>
                <a:lnTo>
                  <a:pt x="44" y="0"/>
                </a:lnTo>
                <a:lnTo>
                  <a:pt x="44" y="0"/>
                </a:lnTo>
                <a:lnTo>
                  <a:pt x="52" y="2"/>
                </a:lnTo>
                <a:lnTo>
                  <a:pt x="60" y="4"/>
                </a:lnTo>
                <a:lnTo>
                  <a:pt x="68" y="8"/>
                </a:lnTo>
                <a:lnTo>
                  <a:pt x="74" y="14"/>
                </a:lnTo>
                <a:lnTo>
                  <a:pt x="78" y="20"/>
                </a:lnTo>
                <a:lnTo>
                  <a:pt x="82" y="26"/>
                </a:lnTo>
                <a:lnTo>
                  <a:pt x="84" y="34"/>
                </a:lnTo>
                <a:lnTo>
                  <a:pt x="86" y="44"/>
                </a:lnTo>
                <a:lnTo>
                  <a:pt x="86" y="44"/>
                </a:lnTo>
                <a:lnTo>
                  <a:pt x="84" y="52"/>
                </a:lnTo>
                <a:lnTo>
                  <a:pt x="82" y="60"/>
                </a:lnTo>
                <a:lnTo>
                  <a:pt x="78" y="68"/>
                </a:lnTo>
                <a:lnTo>
                  <a:pt x="74" y="74"/>
                </a:lnTo>
                <a:lnTo>
                  <a:pt x="68" y="78"/>
                </a:lnTo>
                <a:lnTo>
                  <a:pt x="60" y="82"/>
                </a:lnTo>
                <a:lnTo>
                  <a:pt x="52" y="84"/>
                </a:lnTo>
                <a:lnTo>
                  <a:pt x="44" y="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52" name="Freeform 16"/>
          <p:cNvSpPr>
            <a:spLocks/>
          </p:cNvSpPr>
          <p:nvPr/>
        </p:nvSpPr>
        <p:spPr bwMode="auto">
          <a:xfrm>
            <a:off x="8771210" y="3511594"/>
            <a:ext cx="513795" cy="513795"/>
          </a:xfrm>
          <a:custGeom>
            <a:avLst/>
            <a:gdLst>
              <a:gd name="T0" fmla="*/ 100 w 238"/>
              <a:gd name="T1" fmla="*/ 0 h 238"/>
              <a:gd name="T2" fmla="*/ 74 w 238"/>
              <a:gd name="T3" fmla="*/ 8 h 238"/>
              <a:gd name="T4" fmla="*/ 50 w 238"/>
              <a:gd name="T5" fmla="*/ 20 h 238"/>
              <a:gd name="T6" fmla="*/ 32 w 238"/>
              <a:gd name="T7" fmla="*/ 58 h 238"/>
              <a:gd name="T8" fmla="*/ 22 w 238"/>
              <a:gd name="T9" fmla="*/ 48 h 238"/>
              <a:gd name="T10" fmla="*/ 8 w 238"/>
              <a:gd name="T11" fmla="*/ 72 h 238"/>
              <a:gd name="T12" fmla="*/ 0 w 238"/>
              <a:gd name="T13" fmla="*/ 98 h 238"/>
              <a:gd name="T14" fmla="*/ 14 w 238"/>
              <a:gd name="T15" fmla="*/ 138 h 238"/>
              <a:gd name="T16" fmla="*/ 0 w 238"/>
              <a:gd name="T17" fmla="*/ 138 h 238"/>
              <a:gd name="T18" fmla="*/ 8 w 238"/>
              <a:gd name="T19" fmla="*/ 166 h 238"/>
              <a:gd name="T20" fmla="*/ 20 w 238"/>
              <a:gd name="T21" fmla="*/ 190 h 238"/>
              <a:gd name="T22" fmla="*/ 58 w 238"/>
              <a:gd name="T23" fmla="*/ 208 h 238"/>
              <a:gd name="T24" fmla="*/ 50 w 238"/>
              <a:gd name="T25" fmla="*/ 218 h 238"/>
              <a:gd name="T26" fmla="*/ 72 w 238"/>
              <a:gd name="T27" fmla="*/ 230 h 238"/>
              <a:gd name="T28" fmla="*/ 100 w 238"/>
              <a:gd name="T29" fmla="*/ 238 h 238"/>
              <a:gd name="T30" fmla="*/ 140 w 238"/>
              <a:gd name="T31" fmla="*/ 226 h 238"/>
              <a:gd name="T32" fmla="*/ 140 w 238"/>
              <a:gd name="T33" fmla="*/ 238 h 238"/>
              <a:gd name="T34" fmla="*/ 166 w 238"/>
              <a:gd name="T35" fmla="*/ 232 h 238"/>
              <a:gd name="T36" fmla="*/ 188 w 238"/>
              <a:gd name="T37" fmla="*/ 218 h 238"/>
              <a:gd name="T38" fmla="*/ 208 w 238"/>
              <a:gd name="T39" fmla="*/ 180 h 238"/>
              <a:gd name="T40" fmla="*/ 218 w 238"/>
              <a:gd name="T41" fmla="*/ 190 h 238"/>
              <a:gd name="T42" fmla="*/ 230 w 238"/>
              <a:gd name="T43" fmla="*/ 166 h 238"/>
              <a:gd name="T44" fmla="*/ 238 w 238"/>
              <a:gd name="T45" fmla="*/ 140 h 238"/>
              <a:gd name="T46" fmla="*/ 226 w 238"/>
              <a:gd name="T47" fmla="*/ 100 h 238"/>
              <a:gd name="T48" fmla="*/ 238 w 238"/>
              <a:gd name="T49" fmla="*/ 100 h 238"/>
              <a:gd name="T50" fmla="*/ 232 w 238"/>
              <a:gd name="T51" fmla="*/ 74 h 238"/>
              <a:gd name="T52" fmla="*/ 218 w 238"/>
              <a:gd name="T53" fmla="*/ 50 h 238"/>
              <a:gd name="T54" fmla="*/ 182 w 238"/>
              <a:gd name="T55" fmla="*/ 32 h 238"/>
              <a:gd name="T56" fmla="*/ 190 w 238"/>
              <a:gd name="T57" fmla="*/ 22 h 238"/>
              <a:gd name="T58" fmla="*/ 168 w 238"/>
              <a:gd name="T59" fmla="*/ 8 h 238"/>
              <a:gd name="T60" fmla="*/ 140 w 238"/>
              <a:gd name="T61" fmla="*/ 0 h 238"/>
              <a:gd name="T62" fmla="*/ 100 w 238"/>
              <a:gd name="T63" fmla="*/ 1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8" h="238">
                <a:moveTo>
                  <a:pt x="100" y="0"/>
                </a:moveTo>
                <a:lnTo>
                  <a:pt x="100" y="0"/>
                </a:lnTo>
                <a:lnTo>
                  <a:pt x="86" y="2"/>
                </a:lnTo>
                <a:lnTo>
                  <a:pt x="74" y="8"/>
                </a:lnTo>
                <a:lnTo>
                  <a:pt x="62" y="12"/>
                </a:lnTo>
                <a:lnTo>
                  <a:pt x="50" y="20"/>
                </a:lnTo>
                <a:lnTo>
                  <a:pt x="60" y="30"/>
                </a:lnTo>
                <a:lnTo>
                  <a:pt x="32" y="58"/>
                </a:lnTo>
                <a:lnTo>
                  <a:pt x="22" y="48"/>
                </a:lnTo>
                <a:lnTo>
                  <a:pt x="22" y="48"/>
                </a:lnTo>
                <a:lnTo>
                  <a:pt x="14" y="60"/>
                </a:lnTo>
                <a:lnTo>
                  <a:pt x="8" y="72"/>
                </a:lnTo>
                <a:lnTo>
                  <a:pt x="4" y="86"/>
                </a:lnTo>
                <a:lnTo>
                  <a:pt x="0" y="98"/>
                </a:lnTo>
                <a:lnTo>
                  <a:pt x="14" y="98"/>
                </a:lnTo>
                <a:lnTo>
                  <a:pt x="14" y="138"/>
                </a:lnTo>
                <a:lnTo>
                  <a:pt x="0" y="138"/>
                </a:lnTo>
                <a:lnTo>
                  <a:pt x="0" y="138"/>
                </a:lnTo>
                <a:lnTo>
                  <a:pt x="2" y="152"/>
                </a:lnTo>
                <a:lnTo>
                  <a:pt x="8" y="166"/>
                </a:lnTo>
                <a:lnTo>
                  <a:pt x="14" y="178"/>
                </a:lnTo>
                <a:lnTo>
                  <a:pt x="20" y="190"/>
                </a:lnTo>
                <a:lnTo>
                  <a:pt x="30" y="180"/>
                </a:lnTo>
                <a:lnTo>
                  <a:pt x="58" y="208"/>
                </a:lnTo>
                <a:lnTo>
                  <a:pt x="50" y="218"/>
                </a:lnTo>
                <a:lnTo>
                  <a:pt x="50" y="218"/>
                </a:lnTo>
                <a:lnTo>
                  <a:pt x="60" y="226"/>
                </a:lnTo>
                <a:lnTo>
                  <a:pt x="72" y="230"/>
                </a:lnTo>
                <a:lnTo>
                  <a:pt x="86" y="236"/>
                </a:lnTo>
                <a:lnTo>
                  <a:pt x="100" y="238"/>
                </a:lnTo>
                <a:lnTo>
                  <a:pt x="100" y="226"/>
                </a:lnTo>
                <a:lnTo>
                  <a:pt x="140" y="226"/>
                </a:lnTo>
                <a:lnTo>
                  <a:pt x="140" y="238"/>
                </a:lnTo>
                <a:lnTo>
                  <a:pt x="140" y="238"/>
                </a:lnTo>
                <a:lnTo>
                  <a:pt x="152" y="236"/>
                </a:lnTo>
                <a:lnTo>
                  <a:pt x="166" y="232"/>
                </a:lnTo>
                <a:lnTo>
                  <a:pt x="178" y="226"/>
                </a:lnTo>
                <a:lnTo>
                  <a:pt x="188" y="218"/>
                </a:lnTo>
                <a:lnTo>
                  <a:pt x="180" y="210"/>
                </a:lnTo>
                <a:lnTo>
                  <a:pt x="208" y="180"/>
                </a:lnTo>
                <a:lnTo>
                  <a:pt x="218" y="190"/>
                </a:lnTo>
                <a:lnTo>
                  <a:pt x="218" y="190"/>
                </a:lnTo>
                <a:lnTo>
                  <a:pt x="224" y="178"/>
                </a:lnTo>
                <a:lnTo>
                  <a:pt x="230" y="166"/>
                </a:lnTo>
                <a:lnTo>
                  <a:pt x="236" y="154"/>
                </a:lnTo>
                <a:lnTo>
                  <a:pt x="238" y="140"/>
                </a:lnTo>
                <a:lnTo>
                  <a:pt x="226" y="140"/>
                </a:lnTo>
                <a:lnTo>
                  <a:pt x="226" y="100"/>
                </a:lnTo>
                <a:lnTo>
                  <a:pt x="238" y="100"/>
                </a:lnTo>
                <a:lnTo>
                  <a:pt x="238" y="100"/>
                </a:lnTo>
                <a:lnTo>
                  <a:pt x="236" y="86"/>
                </a:lnTo>
                <a:lnTo>
                  <a:pt x="232" y="74"/>
                </a:lnTo>
                <a:lnTo>
                  <a:pt x="226" y="62"/>
                </a:lnTo>
                <a:lnTo>
                  <a:pt x="218" y="50"/>
                </a:lnTo>
                <a:lnTo>
                  <a:pt x="210" y="60"/>
                </a:lnTo>
                <a:lnTo>
                  <a:pt x="182" y="32"/>
                </a:lnTo>
                <a:lnTo>
                  <a:pt x="190" y="22"/>
                </a:lnTo>
                <a:lnTo>
                  <a:pt x="190" y="22"/>
                </a:lnTo>
                <a:lnTo>
                  <a:pt x="180" y="14"/>
                </a:lnTo>
                <a:lnTo>
                  <a:pt x="168" y="8"/>
                </a:lnTo>
                <a:lnTo>
                  <a:pt x="154" y="4"/>
                </a:lnTo>
                <a:lnTo>
                  <a:pt x="140" y="0"/>
                </a:lnTo>
                <a:lnTo>
                  <a:pt x="140" y="14"/>
                </a:lnTo>
                <a:lnTo>
                  <a:pt x="100" y="14"/>
                </a:lnTo>
                <a:lnTo>
                  <a:pt x="1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53" name="Freeform 22"/>
          <p:cNvSpPr>
            <a:spLocks/>
          </p:cNvSpPr>
          <p:nvPr/>
        </p:nvSpPr>
        <p:spPr bwMode="auto">
          <a:xfrm>
            <a:off x="8715081" y="3723156"/>
            <a:ext cx="86352" cy="86352"/>
          </a:xfrm>
          <a:custGeom>
            <a:avLst/>
            <a:gdLst>
              <a:gd name="T0" fmla="*/ 40 w 40"/>
              <a:gd name="T1" fmla="*/ 0 h 40"/>
              <a:gd name="T2" fmla="*/ 26 w 40"/>
              <a:gd name="T3" fmla="*/ 0 h 40"/>
              <a:gd name="T4" fmla="*/ 0 w 40"/>
              <a:gd name="T5" fmla="*/ 0 h 40"/>
              <a:gd name="T6" fmla="*/ 0 w 40"/>
              <a:gd name="T7" fmla="*/ 40 h 40"/>
              <a:gd name="T8" fmla="*/ 26 w 40"/>
              <a:gd name="T9" fmla="*/ 40 h 40"/>
              <a:gd name="T10" fmla="*/ 40 w 40"/>
              <a:gd name="T11" fmla="*/ 40 h 40"/>
              <a:gd name="T12" fmla="*/ 40 w 40"/>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0" h="40">
                <a:moveTo>
                  <a:pt x="40" y="0"/>
                </a:moveTo>
                <a:lnTo>
                  <a:pt x="26" y="0"/>
                </a:lnTo>
                <a:lnTo>
                  <a:pt x="0" y="0"/>
                </a:lnTo>
                <a:lnTo>
                  <a:pt x="0" y="40"/>
                </a:lnTo>
                <a:lnTo>
                  <a:pt x="26" y="40"/>
                </a:lnTo>
                <a:lnTo>
                  <a:pt x="40" y="4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54" name="Freeform 24"/>
          <p:cNvSpPr>
            <a:spLocks/>
          </p:cNvSpPr>
          <p:nvPr/>
        </p:nvSpPr>
        <p:spPr bwMode="auto">
          <a:xfrm>
            <a:off x="8775527" y="3515911"/>
            <a:ext cx="125211" cy="120893"/>
          </a:xfrm>
          <a:custGeom>
            <a:avLst/>
            <a:gdLst>
              <a:gd name="T0" fmla="*/ 30 w 58"/>
              <a:gd name="T1" fmla="*/ 0 h 56"/>
              <a:gd name="T2" fmla="*/ 0 w 58"/>
              <a:gd name="T3" fmla="*/ 28 h 56"/>
              <a:gd name="T4" fmla="*/ 20 w 58"/>
              <a:gd name="T5" fmla="*/ 46 h 56"/>
              <a:gd name="T6" fmla="*/ 30 w 58"/>
              <a:gd name="T7" fmla="*/ 56 h 56"/>
              <a:gd name="T8" fmla="*/ 58 w 58"/>
              <a:gd name="T9" fmla="*/ 28 h 56"/>
              <a:gd name="T10" fmla="*/ 48 w 58"/>
              <a:gd name="T11" fmla="*/ 18 h 56"/>
              <a:gd name="T12" fmla="*/ 30 w 58"/>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58" h="56">
                <a:moveTo>
                  <a:pt x="30" y="0"/>
                </a:moveTo>
                <a:lnTo>
                  <a:pt x="0" y="28"/>
                </a:lnTo>
                <a:lnTo>
                  <a:pt x="20" y="46"/>
                </a:lnTo>
                <a:lnTo>
                  <a:pt x="30" y="56"/>
                </a:lnTo>
                <a:lnTo>
                  <a:pt x="58" y="28"/>
                </a:lnTo>
                <a:lnTo>
                  <a:pt x="48" y="18"/>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55" name="Freeform 26"/>
          <p:cNvSpPr>
            <a:spLocks/>
          </p:cNvSpPr>
          <p:nvPr/>
        </p:nvSpPr>
        <p:spPr bwMode="auto">
          <a:xfrm>
            <a:off x="8987090" y="3455465"/>
            <a:ext cx="86352" cy="86352"/>
          </a:xfrm>
          <a:custGeom>
            <a:avLst/>
            <a:gdLst>
              <a:gd name="T0" fmla="*/ 40 w 40"/>
              <a:gd name="T1" fmla="*/ 0 h 40"/>
              <a:gd name="T2" fmla="*/ 0 w 40"/>
              <a:gd name="T3" fmla="*/ 0 h 40"/>
              <a:gd name="T4" fmla="*/ 0 w 40"/>
              <a:gd name="T5" fmla="*/ 26 h 40"/>
              <a:gd name="T6" fmla="*/ 0 w 40"/>
              <a:gd name="T7" fmla="*/ 40 h 40"/>
              <a:gd name="T8" fmla="*/ 40 w 40"/>
              <a:gd name="T9" fmla="*/ 40 h 40"/>
              <a:gd name="T10" fmla="*/ 40 w 40"/>
              <a:gd name="T11" fmla="*/ 26 h 40"/>
              <a:gd name="T12" fmla="*/ 40 w 40"/>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0" h="40">
                <a:moveTo>
                  <a:pt x="40" y="0"/>
                </a:moveTo>
                <a:lnTo>
                  <a:pt x="0" y="0"/>
                </a:lnTo>
                <a:lnTo>
                  <a:pt x="0" y="26"/>
                </a:lnTo>
                <a:lnTo>
                  <a:pt x="0" y="40"/>
                </a:lnTo>
                <a:lnTo>
                  <a:pt x="40" y="40"/>
                </a:lnTo>
                <a:lnTo>
                  <a:pt x="40" y="26"/>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56" name="Freeform 28"/>
          <p:cNvSpPr>
            <a:spLocks/>
          </p:cNvSpPr>
          <p:nvPr/>
        </p:nvSpPr>
        <p:spPr bwMode="auto">
          <a:xfrm>
            <a:off x="9164112" y="3515911"/>
            <a:ext cx="120893" cy="125211"/>
          </a:xfrm>
          <a:custGeom>
            <a:avLst/>
            <a:gdLst>
              <a:gd name="T0" fmla="*/ 28 w 56"/>
              <a:gd name="T1" fmla="*/ 0 h 58"/>
              <a:gd name="T2" fmla="*/ 8 w 56"/>
              <a:gd name="T3" fmla="*/ 20 h 58"/>
              <a:gd name="T4" fmla="*/ 0 w 56"/>
              <a:gd name="T5" fmla="*/ 30 h 58"/>
              <a:gd name="T6" fmla="*/ 28 w 56"/>
              <a:gd name="T7" fmla="*/ 58 h 58"/>
              <a:gd name="T8" fmla="*/ 36 w 56"/>
              <a:gd name="T9" fmla="*/ 48 h 58"/>
              <a:gd name="T10" fmla="*/ 56 w 56"/>
              <a:gd name="T11" fmla="*/ 30 h 58"/>
              <a:gd name="T12" fmla="*/ 28 w 56"/>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56" h="58">
                <a:moveTo>
                  <a:pt x="28" y="0"/>
                </a:moveTo>
                <a:lnTo>
                  <a:pt x="8" y="20"/>
                </a:lnTo>
                <a:lnTo>
                  <a:pt x="0" y="30"/>
                </a:lnTo>
                <a:lnTo>
                  <a:pt x="28" y="58"/>
                </a:lnTo>
                <a:lnTo>
                  <a:pt x="36" y="48"/>
                </a:lnTo>
                <a:lnTo>
                  <a:pt x="56" y="3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57" name="Freeform 30"/>
          <p:cNvSpPr>
            <a:spLocks/>
          </p:cNvSpPr>
          <p:nvPr/>
        </p:nvSpPr>
        <p:spPr bwMode="auto">
          <a:xfrm>
            <a:off x="9259099" y="3727474"/>
            <a:ext cx="86352" cy="86352"/>
          </a:xfrm>
          <a:custGeom>
            <a:avLst/>
            <a:gdLst>
              <a:gd name="T0" fmla="*/ 40 w 40"/>
              <a:gd name="T1" fmla="*/ 0 h 40"/>
              <a:gd name="T2" fmla="*/ 12 w 40"/>
              <a:gd name="T3" fmla="*/ 0 h 40"/>
              <a:gd name="T4" fmla="*/ 0 w 40"/>
              <a:gd name="T5" fmla="*/ 0 h 40"/>
              <a:gd name="T6" fmla="*/ 0 w 40"/>
              <a:gd name="T7" fmla="*/ 40 h 40"/>
              <a:gd name="T8" fmla="*/ 12 w 40"/>
              <a:gd name="T9" fmla="*/ 40 h 40"/>
              <a:gd name="T10" fmla="*/ 40 w 40"/>
              <a:gd name="T11" fmla="*/ 40 h 40"/>
              <a:gd name="T12" fmla="*/ 40 w 40"/>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0" h="40">
                <a:moveTo>
                  <a:pt x="40" y="0"/>
                </a:moveTo>
                <a:lnTo>
                  <a:pt x="12" y="0"/>
                </a:lnTo>
                <a:lnTo>
                  <a:pt x="0" y="0"/>
                </a:lnTo>
                <a:lnTo>
                  <a:pt x="0" y="40"/>
                </a:lnTo>
                <a:lnTo>
                  <a:pt x="12" y="40"/>
                </a:lnTo>
                <a:lnTo>
                  <a:pt x="40" y="4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58" name="Freeform 34"/>
          <p:cNvSpPr>
            <a:spLocks/>
          </p:cNvSpPr>
          <p:nvPr/>
        </p:nvSpPr>
        <p:spPr bwMode="auto">
          <a:xfrm>
            <a:off x="9263417" y="4176505"/>
            <a:ext cx="133846" cy="133846"/>
          </a:xfrm>
          <a:custGeom>
            <a:avLst/>
            <a:gdLst>
              <a:gd name="T0" fmla="*/ 32 w 62"/>
              <a:gd name="T1" fmla="*/ 62 h 62"/>
              <a:gd name="T2" fmla="*/ 32 w 62"/>
              <a:gd name="T3" fmla="*/ 62 h 62"/>
              <a:gd name="T4" fmla="*/ 26 w 62"/>
              <a:gd name="T5" fmla="*/ 60 h 62"/>
              <a:gd name="T6" fmla="*/ 20 w 62"/>
              <a:gd name="T7" fmla="*/ 58 h 62"/>
              <a:gd name="T8" fmla="*/ 10 w 62"/>
              <a:gd name="T9" fmla="*/ 52 h 62"/>
              <a:gd name="T10" fmla="*/ 4 w 62"/>
              <a:gd name="T11" fmla="*/ 42 h 62"/>
              <a:gd name="T12" fmla="*/ 2 w 62"/>
              <a:gd name="T13" fmla="*/ 38 h 62"/>
              <a:gd name="T14" fmla="*/ 0 w 62"/>
              <a:gd name="T15" fmla="*/ 30 h 62"/>
              <a:gd name="T16" fmla="*/ 0 w 62"/>
              <a:gd name="T17" fmla="*/ 30 h 62"/>
              <a:gd name="T18" fmla="*/ 2 w 62"/>
              <a:gd name="T19" fmla="*/ 24 h 62"/>
              <a:gd name="T20" fmla="*/ 4 w 62"/>
              <a:gd name="T21" fmla="*/ 20 h 62"/>
              <a:gd name="T22" fmla="*/ 10 w 62"/>
              <a:gd name="T23" fmla="*/ 10 h 62"/>
              <a:gd name="T24" fmla="*/ 20 w 62"/>
              <a:gd name="T25" fmla="*/ 2 h 62"/>
              <a:gd name="T26" fmla="*/ 26 w 62"/>
              <a:gd name="T27" fmla="*/ 0 h 62"/>
              <a:gd name="T28" fmla="*/ 32 w 62"/>
              <a:gd name="T29" fmla="*/ 0 h 62"/>
              <a:gd name="T30" fmla="*/ 32 w 62"/>
              <a:gd name="T31" fmla="*/ 0 h 62"/>
              <a:gd name="T32" fmla="*/ 38 w 62"/>
              <a:gd name="T33" fmla="*/ 0 h 62"/>
              <a:gd name="T34" fmla="*/ 44 w 62"/>
              <a:gd name="T35" fmla="*/ 2 h 62"/>
              <a:gd name="T36" fmla="*/ 52 w 62"/>
              <a:gd name="T37" fmla="*/ 10 h 62"/>
              <a:gd name="T38" fmla="*/ 60 w 62"/>
              <a:gd name="T39" fmla="*/ 20 h 62"/>
              <a:gd name="T40" fmla="*/ 62 w 62"/>
              <a:gd name="T41" fmla="*/ 24 h 62"/>
              <a:gd name="T42" fmla="*/ 62 w 62"/>
              <a:gd name="T43" fmla="*/ 30 h 62"/>
              <a:gd name="T44" fmla="*/ 62 w 62"/>
              <a:gd name="T45" fmla="*/ 30 h 62"/>
              <a:gd name="T46" fmla="*/ 62 w 62"/>
              <a:gd name="T47" fmla="*/ 38 h 62"/>
              <a:gd name="T48" fmla="*/ 60 w 62"/>
              <a:gd name="T49" fmla="*/ 42 h 62"/>
              <a:gd name="T50" fmla="*/ 52 w 62"/>
              <a:gd name="T51" fmla="*/ 52 h 62"/>
              <a:gd name="T52" fmla="*/ 44 w 62"/>
              <a:gd name="T53" fmla="*/ 58 h 62"/>
              <a:gd name="T54" fmla="*/ 38 w 62"/>
              <a:gd name="T55" fmla="*/ 60 h 62"/>
              <a:gd name="T56" fmla="*/ 32 w 62"/>
              <a:gd name="T5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32" y="62"/>
                </a:moveTo>
                <a:lnTo>
                  <a:pt x="32" y="62"/>
                </a:lnTo>
                <a:lnTo>
                  <a:pt x="26" y="60"/>
                </a:lnTo>
                <a:lnTo>
                  <a:pt x="20" y="58"/>
                </a:lnTo>
                <a:lnTo>
                  <a:pt x="10" y="52"/>
                </a:lnTo>
                <a:lnTo>
                  <a:pt x="4" y="42"/>
                </a:lnTo>
                <a:lnTo>
                  <a:pt x="2" y="38"/>
                </a:lnTo>
                <a:lnTo>
                  <a:pt x="0" y="30"/>
                </a:lnTo>
                <a:lnTo>
                  <a:pt x="0" y="30"/>
                </a:lnTo>
                <a:lnTo>
                  <a:pt x="2" y="24"/>
                </a:lnTo>
                <a:lnTo>
                  <a:pt x="4" y="20"/>
                </a:lnTo>
                <a:lnTo>
                  <a:pt x="10" y="10"/>
                </a:lnTo>
                <a:lnTo>
                  <a:pt x="20" y="2"/>
                </a:lnTo>
                <a:lnTo>
                  <a:pt x="26" y="0"/>
                </a:lnTo>
                <a:lnTo>
                  <a:pt x="32" y="0"/>
                </a:lnTo>
                <a:lnTo>
                  <a:pt x="32" y="0"/>
                </a:lnTo>
                <a:lnTo>
                  <a:pt x="38" y="0"/>
                </a:lnTo>
                <a:lnTo>
                  <a:pt x="44" y="2"/>
                </a:lnTo>
                <a:lnTo>
                  <a:pt x="52" y="10"/>
                </a:lnTo>
                <a:lnTo>
                  <a:pt x="60" y="20"/>
                </a:lnTo>
                <a:lnTo>
                  <a:pt x="62" y="24"/>
                </a:lnTo>
                <a:lnTo>
                  <a:pt x="62" y="30"/>
                </a:lnTo>
                <a:lnTo>
                  <a:pt x="62" y="30"/>
                </a:lnTo>
                <a:lnTo>
                  <a:pt x="62" y="38"/>
                </a:lnTo>
                <a:lnTo>
                  <a:pt x="60" y="42"/>
                </a:lnTo>
                <a:lnTo>
                  <a:pt x="52" y="52"/>
                </a:lnTo>
                <a:lnTo>
                  <a:pt x="44" y="58"/>
                </a:lnTo>
                <a:lnTo>
                  <a:pt x="38" y="60"/>
                </a:lnTo>
                <a:lnTo>
                  <a:pt x="32" y="6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59" name="Freeform 35"/>
          <p:cNvSpPr>
            <a:spLocks/>
          </p:cNvSpPr>
          <p:nvPr/>
        </p:nvSpPr>
        <p:spPr bwMode="auto">
          <a:xfrm>
            <a:off x="9146842" y="4059930"/>
            <a:ext cx="366996" cy="366997"/>
          </a:xfrm>
          <a:custGeom>
            <a:avLst/>
            <a:gdLst>
              <a:gd name="T0" fmla="*/ 72 w 170"/>
              <a:gd name="T1" fmla="*/ 0 h 170"/>
              <a:gd name="T2" fmla="*/ 72 w 170"/>
              <a:gd name="T3" fmla="*/ 0 h 170"/>
              <a:gd name="T4" fmla="*/ 52 w 170"/>
              <a:gd name="T5" fmla="*/ 4 h 170"/>
              <a:gd name="T6" fmla="*/ 36 w 170"/>
              <a:gd name="T7" fmla="*/ 14 h 170"/>
              <a:gd name="T8" fmla="*/ 42 w 170"/>
              <a:gd name="T9" fmla="*/ 20 h 170"/>
              <a:gd name="T10" fmla="*/ 22 w 170"/>
              <a:gd name="T11" fmla="*/ 42 h 170"/>
              <a:gd name="T12" fmla="*/ 16 w 170"/>
              <a:gd name="T13" fmla="*/ 34 h 170"/>
              <a:gd name="T14" fmla="*/ 16 w 170"/>
              <a:gd name="T15" fmla="*/ 34 h 170"/>
              <a:gd name="T16" fmla="*/ 6 w 170"/>
              <a:gd name="T17" fmla="*/ 52 h 170"/>
              <a:gd name="T18" fmla="*/ 0 w 170"/>
              <a:gd name="T19" fmla="*/ 70 h 170"/>
              <a:gd name="T20" fmla="*/ 10 w 170"/>
              <a:gd name="T21" fmla="*/ 70 h 170"/>
              <a:gd name="T22" fmla="*/ 10 w 170"/>
              <a:gd name="T23" fmla="*/ 98 h 170"/>
              <a:gd name="T24" fmla="*/ 0 w 170"/>
              <a:gd name="T25" fmla="*/ 98 h 170"/>
              <a:gd name="T26" fmla="*/ 0 w 170"/>
              <a:gd name="T27" fmla="*/ 98 h 170"/>
              <a:gd name="T28" fmla="*/ 6 w 170"/>
              <a:gd name="T29" fmla="*/ 118 h 170"/>
              <a:gd name="T30" fmla="*/ 14 w 170"/>
              <a:gd name="T31" fmla="*/ 136 h 170"/>
              <a:gd name="T32" fmla="*/ 22 w 170"/>
              <a:gd name="T33" fmla="*/ 128 h 170"/>
              <a:gd name="T34" fmla="*/ 42 w 170"/>
              <a:gd name="T35" fmla="*/ 148 h 170"/>
              <a:gd name="T36" fmla="*/ 34 w 170"/>
              <a:gd name="T37" fmla="*/ 156 h 170"/>
              <a:gd name="T38" fmla="*/ 34 w 170"/>
              <a:gd name="T39" fmla="*/ 156 h 170"/>
              <a:gd name="T40" fmla="*/ 52 w 170"/>
              <a:gd name="T41" fmla="*/ 164 h 170"/>
              <a:gd name="T42" fmla="*/ 70 w 170"/>
              <a:gd name="T43" fmla="*/ 170 h 170"/>
              <a:gd name="T44" fmla="*/ 70 w 170"/>
              <a:gd name="T45" fmla="*/ 160 h 170"/>
              <a:gd name="T46" fmla="*/ 100 w 170"/>
              <a:gd name="T47" fmla="*/ 160 h 170"/>
              <a:gd name="T48" fmla="*/ 100 w 170"/>
              <a:gd name="T49" fmla="*/ 170 h 170"/>
              <a:gd name="T50" fmla="*/ 100 w 170"/>
              <a:gd name="T51" fmla="*/ 170 h 170"/>
              <a:gd name="T52" fmla="*/ 118 w 170"/>
              <a:gd name="T53" fmla="*/ 164 h 170"/>
              <a:gd name="T54" fmla="*/ 136 w 170"/>
              <a:gd name="T55" fmla="*/ 156 h 170"/>
              <a:gd name="T56" fmla="*/ 128 w 170"/>
              <a:gd name="T57" fmla="*/ 150 h 170"/>
              <a:gd name="T58" fmla="*/ 150 w 170"/>
              <a:gd name="T59" fmla="*/ 128 h 170"/>
              <a:gd name="T60" fmla="*/ 156 w 170"/>
              <a:gd name="T61" fmla="*/ 136 h 170"/>
              <a:gd name="T62" fmla="*/ 156 w 170"/>
              <a:gd name="T63" fmla="*/ 136 h 170"/>
              <a:gd name="T64" fmla="*/ 166 w 170"/>
              <a:gd name="T65" fmla="*/ 118 h 170"/>
              <a:gd name="T66" fmla="*/ 170 w 170"/>
              <a:gd name="T67" fmla="*/ 100 h 170"/>
              <a:gd name="T68" fmla="*/ 162 w 170"/>
              <a:gd name="T69" fmla="*/ 100 h 170"/>
              <a:gd name="T70" fmla="*/ 162 w 170"/>
              <a:gd name="T71" fmla="*/ 72 h 170"/>
              <a:gd name="T72" fmla="*/ 170 w 170"/>
              <a:gd name="T73" fmla="*/ 72 h 170"/>
              <a:gd name="T74" fmla="*/ 170 w 170"/>
              <a:gd name="T75" fmla="*/ 72 h 170"/>
              <a:gd name="T76" fmla="*/ 166 w 170"/>
              <a:gd name="T77" fmla="*/ 52 h 170"/>
              <a:gd name="T78" fmla="*/ 156 w 170"/>
              <a:gd name="T79" fmla="*/ 36 h 170"/>
              <a:gd name="T80" fmla="*/ 150 w 170"/>
              <a:gd name="T81" fmla="*/ 42 h 170"/>
              <a:gd name="T82" fmla="*/ 130 w 170"/>
              <a:gd name="T83" fmla="*/ 22 h 170"/>
              <a:gd name="T84" fmla="*/ 136 w 170"/>
              <a:gd name="T85" fmla="*/ 14 h 170"/>
              <a:gd name="T86" fmla="*/ 136 w 170"/>
              <a:gd name="T87" fmla="*/ 14 h 170"/>
              <a:gd name="T88" fmla="*/ 120 w 170"/>
              <a:gd name="T89" fmla="*/ 6 h 170"/>
              <a:gd name="T90" fmla="*/ 100 w 170"/>
              <a:gd name="T91" fmla="*/ 0 h 170"/>
              <a:gd name="T92" fmla="*/ 100 w 170"/>
              <a:gd name="T93" fmla="*/ 10 h 170"/>
              <a:gd name="T94" fmla="*/ 72 w 170"/>
              <a:gd name="T95" fmla="*/ 10 h 170"/>
              <a:gd name="T96" fmla="*/ 72 w 170"/>
              <a:gd name="T9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0" h="170">
                <a:moveTo>
                  <a:pt x="72" y="0"/>
                </a:moveTo>
                <a:lnTo>
                  <a:pt x="72" y="0"/>
                </a:lnTo>
                <a:lnTo>
                  <a:pt x="52" y="4"/>
                </a:lnTo>
                <a:lnTo>
                  <a:pt x="36" y="14"/>
                </a:lnTo>
                <a:lnTo>
                  <a:pt x="42" y="20"/>
                </a:lnTo>
                <a:lnTo>
                  <a:pt x="22" y="42"/>
                </a:lnTo>
                <a:lnTo>
                  <a:pt x="16" y="34"/>
                </a:lnTo>
                <a:lnTo>
                  <a:pt x="16" y="34"/>
                </a:lnTo>
                <a:lnTo>
                  <a:pt x="6" y="52"/>
                </a:lnTo>
                <a:lnTo>
                  <a:pt x="0" y="70"/>
                </a:lnTo>
                <a:lnTo>
                  <a:pt x="10" y="70"/>
                </a:lnTo>
                <a:lnTo>
                  <a:pt x="10" y="98"/>
                </a:lnTo>
                <a:lnTo>
                  <a:pt x="0" y="98"/>
                </a:lnTo>
                <a:lnTo>
                  <a:pt x="0" y="98"/>
                </a:lnTo>
                <a:lnTo>
                  <a:pt x="6" y="118"/>
                </a:lnTo>
                <a:lnTo>
                  <a:pt x="14" y="136"/>
                </a:lnTo>
                <a:lnTo>
                  <a:pt x="22" y="128"/>
                </a:lnTo>
                <a:lnTo>
                  <a:pt x="42" y="148"/>
                </a:lnTo>
                <a:lnTo>
                  <a:pt x="34" y="156"/>
                </a:lnTo>
                <a:lnTo>
                  <a:pt x="34" y="156"/>
                </a:lnTo>
                <a:lnTo>
                  <a:pt x="52" y="164"/>
                </a:lnTo>
                <a:lnTo>
                  <a:pt x="70" y="170"/>
                </a:lnTo>
                <a:lnTo>
                  <a:pt x="70" y="160"/>
                </a:lnTo>
                <a:lnTo>
                  <a:pt x="100" y="160"/>
                </a:lnTo>
                <a:lnTo>
                  <a:pt x="100" y="170"/>
                </a:lnTo>
                <a:lnTo>
                  <a:pt x="100" y="170"/>
                </a:lnTo>
                <a:lnTo>
                  <a:pt x="118" y="164"/>
                </a:lnTo>
                <a:lnTo>
                  <a:pt x="136" y="156"/>
                </a:lnTo>
                <a:lnTo>
                  <a:pt x="128" y="150"/>
                </a:lnTo>
                <a:lnTo>
                  <a:pt x="150" y="128"/>
                </a:lnTo>
                <a:lnTo>
                  <a:pt x="156" y="136"/>
                </a:lnTo>
                <a:lnTo>
                  <a:pt x="156" y="136"/>
                </a:lnTo>
                <a:lnTo>
                  <a:pt x="166" y="118"/>
                </a:lnTo>
                <a:lnTo>
                  <a:pt x="170" y="100"/>
                </a:lnTo>
                <a:lnTo>
                  <a:pt x="162" y="100"/>
                </a:lnTo>
                <a:lnTo>
                  <a:pt x="162" y="72"/>
                </a:lnTo>
                <a:lnTo>
                  <a:pt x="170" y="72"/>
                </a:lnTo>
                <a:lnTo>
                  <a:pt x="170" y="72"/>
                </a:lnTo>
                <a:lnTo>
                  <a:pt x="166" y="52"/>
                </a:lnTo>
                <a:lnTo>
                  <a:pt x="156" y="36"/>
                </a:lnTo>
                <a:lnTo>
                  <a:pt x="150" y="42"/>
                </a:lnTo>
                <a:lnTo>
                  <a:pt x="130" y="22"/>
                </a:lnTo>
                <a:lnTo>
                  <a:pt x="136" y="14"/>
                </a:lnTo>
                <a:lnTo>
                  <a:pt x="136" y="14"/>
                </a:lnTo>
                <a:lnTo>
                  <a:pt x="120" y="6"/>
                </a:lnTo>
                <a:lnTo>
                  <a:pt x="100" y="0"/>
                </a:lnTo>
                <a:lnTo>
                  <a:pt x="100" y="10"/>
                </a:lnTo>
                <a:lnTo>
                  <a:pt x="72" y="10"/>
                </a:lnTo>
                <a:lnTo>
                  <a:pt x="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60" name="Freeform 37"/>
          <p:cNvSpPr>
            <a:spLocks/>
          </p:cNvSpPr>
          <p:nvPr/>
        </p:nvSpPr>
        <p:spPr bwMode="auto">
          <a:xfrm>
            <a:off x="9297958" y="4405338"/>
            <a:ext cx="64764" cy="64764"/>
          </a:xfrm>
          <a:custGeom>
            <a:avLst/>
            <a:gdLst>
              <a:gd name="T0" fmla="*/ 30 w 30"/>
              <a:gd name="T1" fmla="*/ 0 h 30"/>
              <a:gd name="T2" fmla="*/ 0 w 30"/>
              <a:gd name="T3" fmla="*/ 0 h 30"/>
              <a:gd name="T4" fmla="*/ 0 w 30"/>
              <a:gd name="T5" fmla="*/ 10 h 30"/>
              <a:gd name="T6" fmla="*/ 0 w 30"/>
              <a:gd name="T7" fmla="*/ 30 h 30"/>
              <a:gd name="T8" fmla="*/ 30 w 30"/>
              <a:gd name="T9" fmla="*/ 30 h 30"/>
              <a:gd name="T10" fmla="*/ 30 w 30"/>
              <a:gd name="T11" fmla="*/ 10 h 30"/>
              <a:gd name="T12" fmla="*/ 30 w 30"/>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0" h="30">
                <a:moveTo>
                  <a:pt x="30" y="0"/>
                </a:moveTo>
                <a:lnTo>
                  <a:pt x="0" y="0"/>
                </a:lnTo>
                <a:lnTo>
                  <a:pt x="0" y="10"/>
                </a:lnTo>
                <a:lnTo>
                  <a:pt x="0" y="30"/>
                </a:lnTo>
                <a:lnTo>
                  <a:pt x="30" y="30"/>
                </a:lnTo>
                <a:lnTo>
                  <a:pt x="30" y="1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61" name="Freeform 39"/>
          <p:cNvSpPr>
            <a:spLocks/>
          </p:cNvSpPr>
          <p:nvPr/>
        </p:nvSpPr>
        <p:spPr bwMode="auto">
          <a:xfrm>
            <a:off x="9151159" y="4336257"/>
            <a:ext cx="86352" cy="86352"/>
          </a:xfrm>
          <a:custGeom>
            <a:avLst/>
            <a:gdLst>
              <a:gd name="T0" fmla="*/ 20 w 40"/>
              <a:gd name="T1" fmla="*/ 0 h 40"/>
              <a:gd name="T2" fmla="*/ 12 w 40"/>
              <a:gd name="T3" fmla="*/ 8 h 40"/>
              <a:gd name="T4" fmla="*/ 0 w 40"/>
              <a:gd name="T5" fmla="*/ 20 h 40"/>
              <a:gd name="T6" fmla="*/ 20 w 40"/>
              <a:gd name="T7" fmla="*/ 40 h 40"/>
              <a:gd name="T8" fmla="*/ 32 w 40"/>
              <a:gd name="T9" fmla="*/ 28 h 40"/>
              <a:gd name="T10" fmla="*/ 40 w 40"/>
              <a:gd name="T11" fmla="*/ 20 h 40"/>
              <a:gd name="T12" fmla="*/ 20 w 40"/>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0" h="40">
                <a:moveTo>
                  <a:pt x="20" y="0"/>
                </a:moveTo>
                <a:lnTo>
                  <a:pt x="12" y="8"/>
                </a:lnTo>
                <a:lnTo>
                  <a:pt x="0" y="20"/>
                </a:lnTo>
                <a:lnTo>
                  <a:pt x="20" y="40"/>
                </a:lnTo>
                <a:lnTo>
                  <a:pt x="32" y="28"/>
                </a:lnTo>
                <a:lnTo>
                  <a:pt x="40" y="20"/>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62" name="Freeform 41"/>
          <p:cNvSpPr>
            <a:spLocks/>
          </p:cNvSpPr>
          <p:nvPr/>
        </p:nvSpPr>
        <p:spPr bwMode="auto">
          <a:xfrm>
            <a:off x="9107983" y="4211046"/>
            <a:ext cx="60446" cy="60447"/>
          </a:xfrm>
          <a:custGeom>
            <a:avLst/>
            <a:gdLst>
              <a:gd name="T0" fmla="*/ 28 w 28"/>
              <a:gd name="T1" fmla="*/ 0 h 28"/>
              <a:gd name="T2" fmla="*/ 18 w 28"/>
              <a:gd name="T3" fmla="*/ 0 h 28"/>
              <a:gd name="T4" fmla="*/ 0 w 28"/>
              <a:gd name="T5" fmla="*/ 0 h 28"/>
              <a:gd name="T6" fmla="*/ 0 w 28"/>
              <a:gd name="T7" fmla="*/ 28 h 28"/>
              <a:gd name="T8" fmla="*/ 18 w 28"/>
              <a:gd name="T9" fmla="*/ 28 h 28"/>
              <a:gd name="T10" fmla="*/ 28 w 28"/>
              <a:gd name="T11" fmla="*/ 28 h 28"/>
              <a:gd name="T12" fmla="*/ 28 w 28"/>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8" h="28">
                <a:moveTo>
                  <a:pt x="28" y="0"/>
                </a:moveTo>
                <a:lnTo>
                  <a:pt x="18" y="0"/>
                </a:lnTo>
                <a:lnTo>
                  <a:pt x="0" y="0"/>
                </a:lnTo>
                <a:lnTo>
                  <a:pt x="0" y="28"/>
                </a:lnTo>
                <a:lnTo>
                  <a:pt x="18" y="28"/>
                </a:lnTo>
                <a:lnTo>
                  <a:pt x="28" y="28"/>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63" name="Freeform 49"/>
          <p:cNvSpPr>
            <a:spLocks/>
          </p:cNvSpPr>
          <p:nvPr/>
        </p:nvSpPr>
        <p:spPr bwMode="auto">
          <a:xfrm>
            <a:off x="9496568" y="4215364"/>
            <a:ext cx="60446" cy="60447"/>
          </a:xfrm>
          <a:custGeom>
            <a:avLst/>
            <a:gdLst>
              <a:gd name="T0" fmla="*/ 28 w 28"/>
              <a:gd name="T1" fmla="*/ 0 h 28"/>
              <a:gd name="T2" fmla="*/ 8 w 28"/>
              <a:gd name="T3" fmla="*/ 0 h 28"/>
              <a:gd name="T4" fmla="*/ 0 w 28"/>
              <a:gd name="T5" fmla="*/ 0 h 28"/>
              <a:gd name="T6" fmla="*/ 0 w 28"/>
              <a:gd name="T7" fmla="*/ 28 h 28"/>
              <a:gd name="T8" fmla="*/ 8 w 28"/>
              <a:gd name="T9" fmla="*/ 28 h 28"/>
              <a:gd name="T10" fmla="*/ 28 w 28"/>
              <a:gd name="T11" fmla="*/ 28 h 28"/>
              <a:gd name="T12" fmla="*/ 28 w 28"/>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8" h="28">
                <a:moveTo>
                  <a:pt x="28" y="0"/>
                </a:moveTo>
                <a:lnTo>
                  <a:pt x="8" y="0"/>
                </a:lnTo>
                <a:lnTo>
                  <a:pt x="0" y="0"/>
                </a:lnTo>
                <a:lnTo>
                  <a:pt x="0" y="28"/>
                </a:lnTo>
                <a:lnTo>
                  <a:pt x="8" y="28"/>
                </a:lnTo>
                <a:lnTo>
                  <a:pt x="28" y="28"/>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64" name="Freeform 51"/>
          <p:cNvSpPr>
            <a:spLocks/>
          </p:cNvSpPr>
          <p:nvPr/>
        </p:nvSpPr>
        <p:spPr bwMode="auto">
          <a:xfrm>
            <a:off x="9423168" y="4336257"/>
            <a:ext cx="90670" cy="90670"/>
          </a:xfrm>
          <a:custGeom>
            <a:avLst/>
            <a:gdLst>
              <a:gd name="T0" fmla="*/ 22 w 42"/>
              <a:gd name="T1" fmla="*/ 0 h 42"/>
              <a:gd name="T2" fmla="*/ 0 w 42"/>
              <a:gd name="T3" fmla="*/ 22 h 42"/>
              <a:gd name="T4" fmla="*/ 8 w 42"/>
              <a:gd name="T5" fmla="*/ 28 h 42"/>
              <a:gd name="T6" fmla="*/ 22 w 42"/>
              <a:gd name="T7" fmla="*/ 42 h 42"/>
              <a:gd name="T8" fmla="*/ 42 w 42"/>
              <a:gd name="T9" fmla="*/ 22 h 42"/>
              <a:gd name="T10" fmla="*/ 28 w 42"/>
              <a:gd name="T11" fmla="*/ 8 h 42"/>
              <a:gd name="T12" fmla="*/ 22 w 42"/>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2" h="42">
                <a:moveTo>
                  <a:pt x="22" y="0"/>
                </a:moveTo>
                <a:lnTo>
                  <a:pt x="0" y="22"/>
                </a:lnTo>
                <a:lnTo>
                  <a:pt x="8" y="28"/>
                </a:lnTo>
                <a:lnTo>
                  <a:pt x="22" y="42"/>
                </a:lnTo>
                <a:lnTo>
                  <a:pt x="42" y="22"/>
                </a:lnTo>
                <a:lnTo>
                  <a:pt x="28" y="8"/>
                </a:ln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grpSp>
        <p:nvGrpSpPr>
          <p:cNvPr id="265" name="Group 264"/>
          <p:cNvGrpSpPr/>
          <p:nvPr/>
        </p:nvGrpSpPr>
        <p:grpSpPr>
          <a:xfrm>
            <a:off x="11309861" y="4259703"/>
            <a:ext cx="708762" cy="1027666"/>
            <a:chOff x="1450975" y="3460750"/>
            <a:chExt cx="645974" cy="936625"/>
          </a:xfrm>
        </p:grpSpPr>
        <p:sp>
          <p:nvSpPr>
            <p:cNvPr id="296" name="Freeform 41"/>
            <p:cNvSpPr>
              <a:spLocks/>
            </p:cNvSpPr>
            <p:nvPr/>
          </p:nvSpPr>
          <p:spPr bwMode="auto">
            <a:xfrm>
              <a:off x="1474649" y="3460750"/>
              <a:ext cx="622300" cy="936625"/>
            </a:xfrm>
            <a:custGeom>
              <a:avLst/>
              <a:gdLst>
                <a:gd name="T0" fmla="*/ 0 w 392"/>
                <a:gd name="T1" fmla="*/ 18 h 590"/>
                <a:gd name="T2" fmla="*/ 0 w 392"/>
                <a:gd name="T3" fmla="*/ 572 h 590"/>
                <a:gd name="T4" fmla="*/ 0 w 392"/>
                <a:gd name="T5" fmla="*/ 572 h 590"/>
                <a:gd name="T6" fmla="*/ 0 w 392"/>
                <a:gd name="T7" fmla="*/ 578 h 590"/>
                <a:gd name="T8" fmla="*/ 4 w 392"/>
                <a:gd name="T9" fmla="*/ 584 h 590"/>
                <a:gd name="T10" fmla="*/ 10 w 392"/>
                <a:gd name="T11" fmla="*/ 588 h 590"/>
                <a:gd name="T12" fmla="*/ 18 w 392"/>
                <a:gd name="T13" fmla="*/ 590 h 590"/>
                <a:gd name="T14" fmla="*/ 374 w 392"/>
                <a:gd name="T15" fmla="*/ 590 h 590"/>
                <a:gd name="T16" fmla="*/ 374 w 392"/>
                <a:gd name="T17" fmla="*/ 590 h 590"/>
                <a:gd name="T18" fmla="*/ 380 w 392"/>
                <a:gd name="T19" fmla="*/ 588 h 590"/>
                <a:gd name="T20" fmla="*/ 386 w 392"/>
                <a:gd name="T21" fmla="*/ 584 h 590"/>
                <a:gd name="T22" fmla="*/ 390 w 392"/>
                <a:gd name="T23" fmla="*/ 578 h 590"/>
                <a:gd name="T24" fmla="*/ 392 w 392"/>
                <a:gd name="T25" fmla="*/ 572 h 590"/>
                <a:gd name="T26" fmla="*/ 392 w 392"/>
                <a:gd name="T27" fmla="*/ 18 h 590"/>
                <a:gd name="T28" fmla="*/ 392 w 392"/>
                <a:gd name="T29" fmla="*/ 18 h 590"/>
                <a:gd name="T30" fmla="*/ 390 w 392"/>
                <a:gd name="T31" fmla="*/ 10 h 590"/>
                <a:gd name="T32" fmla="*/ 386 w 392"/>
                <a:gd name="T33" fmla="*/ 4 h 590"/>
                <a:gd name="T34" fmla="*/ 380 w 392"/>
                <a:gd name="T35" fmla="*/ 0 h 590"/>
                <a:gd name="T36" fmla="*/ 374 w 392"/>
                <a:gd name="T37" fmla="*/ 0 h 590"/>
                <a:gd name="T38" fmla="*/ 18 w 392"/>
                <a:gd name="T39" fmla="*/ 0 h 590"/>
                <a:gd name="T40" fmla="*/ 18 w 392"/>
                <a:gd name="T41" fmla="*/ 0 h 590"/>
                <a:gd name="T42" fmla="*/ 10 w 392"/>
                <a:gd name="T43" fmla="*/ 0 h 590"/>
                <a:gd name="T44" fmla="*/ 4 w 392"/>
                <a:gd name="T45" fmla="*/ 4 h 590"/>
                <a:gd name="T46" fmla="*/ 0 w 392"/>
                <a:gd name="T47" fmla="*/ 10 h 590"/>
                <a:gd name="T48" fmla="*/ 0 w 392"/>
                <a:gd name="T49" fmla="*/ 18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2" h="590">
                  <a:moveTo>
                    <a:pt x="0" y="18"/>
                  </a:moveTo>
                  <a:lnTo>
                    <a:pt x="0" y="572"/>
                  </a:lnTo>
                  <a:lnTo>
                    <a:pt x="0" y="572"/>
                  </a:lnTo>
                  <a:lnTo>
                    <a:pt x="0" y="578"/>
                  </a:lnTo>
                  <a:lnTo>
                    <a:pt x="4" y="584"/>
                  </a:lnTo>
                  <a:lnTo>
                    <a:pt x="10" y="588"/>
                  </a:lnTo>
                  <a:lnTo>
                    <a:pt x="18" y="590"/>
                  </a:lnTo>
                  <a:lnTo>
                    <a:pt x="374" y="590"/>
                  </a:lnTo>
                  <a:lnTo>
                    <a:pt x="374" y="590"/>
                  </a:lnTo>
                  <a:lnTo>
                    <a:pt x="380" y="588"/>
                  </a:lnTo>
                  <a:lnTo>
                    <a:pt x="386" y="584"/>
                  </a:lnTo>
                  <a:lnTo>
                    <a:pt x="390" y="578"/>
                  </a:lnTo>
                  <a:lnTo>
                    <a:pt x="392" y="572"/>
                  </a:lnTo>
                  <a:lnTo>
                    <a:pt x="392" y="18"/>
                  </a:lnTo>
                  <a:lnTo>
                    <a:pt x="392" y="18"/>
                  </a:lnTo>
                  <a:lnTo>
                    <a:pt x="390" y="10"/>
                  </a:lnTo>
                  <a:lnTo>
                    <a:pt x="386" y="4"/>
                  </a:lnTo>
                  <a:lnTo>
                    <a:pt x="380" y="0"/>
                  </a:lnTo>
                  <a:lnTo>
                    <a:pt x="374" y="0"/>
                  </a:lnTo>
                  <a:lnTo>
                    <a:pt x="18" y="0"/>
                  </a:lnTo>
                  <a:lnTo>
                    <a:pt x="18" y="0"/>
                  </a:lnTo>
                  <a:lnTo>
                    <a:pt x="10" y="0"/>
                  </a:lnTo>
                  <a:lnTo>
                    <a:pt x="4" y="4"/>
                  </a:lnTo>
                  <a:lnTo>
                    <a:pt x="0" y="10"/>
                  </a:lnTo>
                  <a:lnTo>
                    <a:pt x="0" y="18"/>
                  </a:lnTo>
                  <a:close/>
                </a:path>
              </a:pathLst>
            </a:custGeom>
            <a:solidFill>
              <a:srgbClr val="3C3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97" name="Freeform 42"/>
            <p:cNvSpPr>
              <a:spLocks/>
            </p:cNvSpPr>
            <p:nvPr/>
          </p:nvSpPr>
          <p:spPr bwMode="auto">
            <a:xfrm>
              <a:off x="1450975" y="3460750"/>
              <a:ext cx="622300" cy="936625"/>
            </a:xfrm>
            <a:custGeom>
              <a:avLst/>
              <a:gdLst>
                <a:gd name="T0" fmla="*/ 0 w 392"/>
                <a:gd name="T1" fmla="*/ 18 h 590"/>
                <a:gd name="T2" fmla="*/ 0 w 392"/>
                <a:gd name="T3" fmla="*/ 572 h 590"/>
                <a:gd name="T4" fmla="*/ 0 w 392"/>
                <a:gd name="T5" fmla="*/ 572 h 590"/>
                <a:gd name="T6" fmla="*/ 0 w 392"/>
                <a:gd name="T7" fmla="*/ 578 h 590"/>
                <a:gd name="T8" fmla="*/ 4 w 392"/>
                <a:gd name="T9" fmla="*/ 584 h 590"/>
                <a:gd name="T10" fmla="*/ 10 w 392"/>
                <a:gd name="T11" fmla="*/ 588 h 590"/>
                <a:gd name="T12" fmla="*/ 18 w 392"/>
                <a:gd name="T13" fmla="*/ 590 h 590"/>
                <a:gd name="T14" fmla="*/ 374 w 392"/>
                <a:gd name="T15" fmla="*/ 590 h 590"/>
                <a:gd name="T16" fmla="*/ 374 w 392"/>
                <a:gd name="T17" fmla="*/ 590 h 590"/>
                <a:gd name="T18" fmla="*/ 380 w 392"/>
                <a:gd name="T19" fmla="*/ 588 h 590"/>
                <a:gd name="T20" fmla="*/ 386 w 392"/>
                <a:gd name="T21" fmla="*/ 584 h 590"/>
                <a:gd name="T22" fmla="*/ 390 w 392"/>
                <a:gd name="T23" fmla="*/ 578 h 590"/>
                <a:gd name="T24" fmla="*/ 392 w 392"/>
                <a:gd name="T25" fmla="*/ 572 h 590"/>
                <a:gd name="T26" fmla="*/ 392 w 392"/>
                <a:gd name="T27" fmla="*/ 18 h 590"/>
                <a:gd name="T28" fmla="*/ 392 w 392"/>
                <a:gd name="T29" fmla="*/ 18 h 590"/>
                <a:gd name="T30" fmla="*/ 390 w 392"/>
                <a:gd name="T31" fmla="*/ 10 h 590"/>
                <a:gd name="T32" fmla="*/ 386 w 392"/>
                <a:gd name="T33" fmla="*/ 4 h 590"/>
                <a:gd name="T34" fmla="*/ 380 w 392"/>
                <a:gd name="T35" fmla="*/ 0 h 590"/>
                <a:gd name="T36" fmla="*/ 374 w 392"/>
                <a:gd name="T37" fmla="*/ 0 h 590"/>
                <a:gd name="T38" fmla="*/ 18 w 392"/>
                <a:gd name="T39" fmla="*/ 0 h 590"/>
                <a:gd name="T40" fmla="*/ 18 w 392"/>
                <a:gd name="T41" fmla="*/ 0 h 590"/>
                <a:gd name="T42" fmla="*/ 10 w 392"/>
                <a:gd name="T43" fmla="*/ 0 h 590"/>
                <a:gd name="T44" fmla="*/ 4 w 392"/>
                <a:gd name="T45" fmla="*/ 4 h 590"/>
                <a:gd name="T46" fmla="*/ 0 w 392"/>
                <a:gd name="T47" fmla="*/ 10 h 590"/>
                <a:gd name="T48" fmla="*/ 0 w 392"/>
                <a:gd name="T49" fmla="*/ 18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2" h="590">
                  <a:moveTo>
                    <a:pt x="0" y="18"/>
                  </a:moveTo>
                  <a:lnTo>
                    <a:pt x="0" y="572"/>
                  </a:lnTo>
                  <a:lnTo>
                    <a:pt x="0" y="572"/>
                  </a:lnTo>
                  <a:lnTo>
                    <a:pt x="0" y="578"/>
                  </a:lnTo>
                  <a:lnTo>
                    <a:pt x="4" y="584"/>
                  </a:lnTo>
                  <a:lnTo>
                    <a:pt x="10" y="588"/>
                  </a:lnTo>
                  <a:lnTo>
                    <a:pt x="18" y="590"/>
                  </a:lnTo>
                  <a:lnTo>
                    <a:pt x="374" y="590"/>
                  </a:lnTo>
                  <a:lnTo>
                    <a:pt x="374" y="590"/>
                  </a:lnTo>
                  <a:lnTo>
                    <a:pt x="380" y="588"/>
                  </a:lnTo>
                  <a:lnTo>
                    <a:pt x="386" y="584"/>
                  </a:lnTo>
                  <a:lnTo>
                    <a:pt x="390" y="578"/>
                  </a:lnTo>
                  <a:lnTo>
                    <a:pt x="392" y="572"/>
                  </a:lnTo>
                  <a:lnTo>
                    <a:pt x="392" y="18"/>
                  </a:lnTo>
                  <a:lnTo>
                    <a:pt x="392" y="18"/>
                  </a:lnTo>
                  <a:lnTo>
                    <a:pt x="390" y="10"/>
                  </a:lnTo>
                  <a:lnTo>
                    <a:pt x="386" y="4"/>
                  </a:lnTo>
                  <a:lnTo>
                    <a:pt x="380" y="0"/>
                  </a:lnTo>
                  <a:lnTo>
                    <a:pt x="374" y="0"/>
                  </a:lnTo>
                  <a:lnTo>
                    <a:pt x="18" y="0"/>
                  </a:lnTo>
                  <a:lnTo>
                    <a:pt x="18" y="0"/>
                  </a:lnTo>
                  <a:lnTo>
                    <a:pt x="10" y="0"/>
                  </a:lnTo>
                  <a:lnTo>
                    <a:pt x="4" y="4"/>
                  </a:lnTo>
                  <a:lnTo>
                    <a:pt x="0" y="10"/>
                  </a:lnTo>
                  <a:lnTo>
                    <a:pt x="0"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98" name="Rectangle 43"/>
            <p:cNvSpPr>
              <a:spLocks noChangeArrowheads="1"/>
            </p:cNvSpPr>
            <p:nvPr/>
          </p:nvSpPr>
          <p:spPr bwMode="auto">
            <a:xfrm>
              <a:off x="1496875" y="3489325"/>
              <a:ext cx="577849" cy="866775"/>
            </a:xfrm>
            <a:prstGeom prst="rect">
              <a:avLst/>
            </a:prstGeom>
            <a:solidFill>
              <a:srgbClr val="C3DA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99" name="Rectangle 44"/>
            <p:cNvSpPr>
              <a:spLocks noChangeArrowheads="1"/>
            </p:cNvSpPr>
            <p:nvPr/>
          </p:nvSpPr>
          <p:spPr bwMode="auto">
            <a:xfrm>
              <a:off x="1473200" y="3489325"/>
              <a:ext cx="5778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300" name="Freeform 45"/>
            <p:cNvSpPr>
              <a:spLocks noEditPoints="1"/>
            </p:cNvSpPr>
            <p:nvPr/>
          </p:nvSpPr>
          <p:spPr bwMode="auto">
            <a:xfrm>
              <a:off x="1617525" y="3867150"/>
              <a:ext cx="336550" cy="142875"/>
            </a:xfrm>
            <a:custGeom>
              <a:avLst/>
              <a:gdLst>
                <a:gd name="T0" fmla="*/ 196 w 212"/>
                <a:gd name="T1" fmla="*/ 0 h 90"/>
                <a:gd name="T2" fmla="*/ 196 w 212"/>
                <a:gd name="T3" fmla="*/ 0 h 90"/>
                <a:gd name="T4" fmla="*/ 190 w 212"/>
                <a:gd name="T5" fmla="*/ 0 h 90"/>
                <a:gd name="T6" fmla="*/ 186 w 212"/>
                <a:gd name="T7" fmla="*/ 4 h 90"/>
                <a:gd name="T8" fmla="*/ 182 w 212"/>
                <a:gd name="T9" fmla="*/ 8 h 90"/>
                <a:gd name="T10" fmla="*/ 182 w 212"/>
                <a:gd name="T11" fmla="*/ 14 h 90"/>
                <a:gd name="T12" fmla="*/ 182 w 212"/>
                <a:gd name="T13" fmla="*/ 74 h 90"/>
                <a:gd name="T14" fmla="*/ 182 w 212"/>
                <a:gd name="T15" fmla="*/ 74 h 90"/>
                <a:gd name="T16" fmla="*/ 182 w 212"/>
                <a:gd name="T17" fmla="*/ 80 h 90"/>
                <a:gd name="T18" fmla="*/ 186 w 212"/>
                <a:gd name="T19" fmla="*/ 86 h 90"/>
                <a:gd name="T20" fmla="*/ 190 w 212"/>
                <a:gd name="T21" fmla="*/ 90 h 90"/>
                <a:gd name="T22" fmla="*/ 196 w 212"/>
                <a:gd name="T23" fmla="*/ 90 h 90"/>
                <a:gd name="T24" fmla="*/ 196 w 212"/>
                <a:gd name="T25" fmla="*/ 90 h 90"/>
                <a:gd name="T26" fmla="*/ 202 w 212"/>
                <a:gd name="T27" fmla="*/ 90 h 90"/>
                <a:gd name="T28" fmla="*/ 208 w 212"/>
                <a:gd name="T29" fmla="*/ 86 h 90"/>
                <a:gd name="T30" fmla="*/ 210 w 212"/>
                <a:gd name="T31" fmla="*/ 80 h 90"/>
                <a:gd name="T32" fmla="*/ 212 w 212"/>
                <a:gd name="T33" fmla="*/ 74 h 90"/>
                <a:gd name="T34" fmla="*/ 212 w 212"/>
                <a:gd name="T35" fmla="*/ 14 h 90"/>
                <a:gd name="T36" fmla="*/ 212 w 212"/>
                <a:gd name="T37" fmla="*/ 14 h 90"/>
                <a:gd name="T38" fmla="*/ 210 w 212"/>
                <a:gd name="T39" fmla="*/ 8 h 90"/>
                <a:gd name="T40" fmla="*/ 208 w 212"/>
                <a:gd name="T41" fmla="*/ 4 h 90"/>
                <a:gd name="T42" fmla="*/ 202 w 212"/>
                <a:gd name="T43" fmla="*/ 0 h 90"/>
                <a:gd name="T44" fmla="*/ 196 w 212"/>
                <a:gd name="T45" fmla="*/ 0 h 90"/>
                <a:gd name="T46" fmla="*/ 14 w 212"/>
                <a:gd name="T47" fmla="*/ 0 h 90"/>
                <a:gd name="T48" fmla="*/ 14 w 212"/>
                <a:gd name="T49" fmla="*/ 0 h 90"/>
                <a:gd name="T50" fmla="*/ 8 w 212"/>
                <a:gd name="T51" fmla="*/ 0 h 90"/>
                <a:gd name="T52" fmla="*/ 4 w 212"/>
                <a:gd name="T53" fmla="*/ 4 h 90"/>
                <a:gd name="T54" fmla="*/ 0 w 212"/>
                <a:gd name="T55" fmla="*/ 8 h 90"/>
                <a:gd name="T56" fmla="*/ 0 w 212"/>
                <a:gd name="T57" fmla="*/ 14 h 90"/>
                <a:gd name="T58" fmla="*/ 0 w 212"/>
                <a:gd name="T59" fmla="*/ 74 h 90"/>
                <a:gd name="T60" fmla="*/ 0 w 212"/>
                <a:gd name="T61" fmla="*/ 74 h 90"/>
                <a:gd name="T62" fmla="*/ 0 w 212"/>
                <a:gd name="T63" fmla="*/ 80 h 90"/>
                <a:gd name="T64" fmla="*/ 4 w 212"/>
                <a:gd name="T65" fmla="*/ 86 h 90"/>
                <a:gd name="T66" fmla="*/ 8 w 212"/>
                <a:gd name="T67" fmla="*/ 90 h 90"/>
                <a:gd name="T68" fmla="*/ 14 w 212"/>
                <a:gd name="T69" fmla="*/ 90 h 90"/>
                <a:gd name="T70" fmla="*/ 14 w 212"/>
                <a:gd name="T71" fmla="*/ 90 h 90"/>
                <a:gd name="T72" fmla="*/ 20 w 212"/>
                <a:gd name="T73" fmla="*/ 90 h 90"/>
                <a:gd name="T74" fmla="*/ 26 w 212"/>
                <a:gd name="T75" fmla="*/ 86 h 90"/>
                <a:gd name="T76" fmla="*/ 28 w 212"/>
                <a:gd name="T77" fmla="*/ 80 h 90"/>
                <a:gd name="T78" fmla="*/ 30 w 212"/>
                <a:gd name="T79" fmla="*/ 74 h 90"/>
                <a:gd name="T80" fmla="*/ 30 w 212"/>
                <a:gd name="T81" fmla="*/ 14 h 90"/>
                <a:gd name="T82" fmla="*/ 30 w 212"/>
                <a:gd name="T83" fmla="*/ 14 h 90"/>
                <a:gd name="T84" fmla="*/ 28 w 212"/>
                <a:gd name="T85" fmla="*/ 8 h 90"/>
                <a:gd name="T86" fmla="*/ 26 w 212"/>
                <a:gd name="T87" fmla="*/ 4 h 90"/>
                <a:gd name="T88" fmla="*/ 20 w 212"/>
                <a:gd name="T89" fmla="*/ 0 h 90"/>
                <a:gd name="T90" fmla="*/ 14 w 212"/>
                <a:gd name="T9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2" h="90">
                  <a:moveTo>
                    <a:pt x="196" y="0"/>
                  </a:moveTo>
                  <a:lnTo>
                    <a:pt x="196" y="0"/>
                  </a:lnTo>
                  <a:lnTo>
                    <a:pt x="190" y="0"/>
                  </a:lnTo>
                  <a:lnTo>
                    <a:pt x="186" y="4"/>
                  </a:lnTo>
                  <a:lnTo>
                    <a:pt x="182" y="8"/>
                  </a:lnTo>
                  <a:lnTo>
                    <a:pt x="182" y="14"/>
                  </a:lnTo>
                  <a:lnTo>
                    <a:pt x="182" y="74"/>
                  </a:lnTo>
                  <a:lnTo>
                    <a:pt x="182" y="74"/>
                  </a:lnTo>
                  <a:lnTo>
                    <a:pt x="182" y="80"/>
                  </a:lnTo>
                  <a:lnTo>
                    <a:pt x="186" y="86"/>
                  </a:lnTo>
                  <a:lnTo>
                    <a:pt x="190" y="90"/>
                  </a:lnTo>
                  <a:lnTo>
                    <a:pt x="196" y="90"/>
                  </a:lnTo>
                  <a:lnTo>
                    <a:pt x="196" y="90"/>
                  </a:lnTo>
                  <a:lnTo>
                    <a:pt x="202" y="90"/>
                  </a:lnTo>
                  <a:lnTo>
                    <a:pt x="208" y="86"/>
                  </a:lnTo>
                  <a:lnTo>
                    <a:pt x="210" y="80"/>
                  </a:lnTo>
                  <a:lnTo>
                    <a:pt x="212" y="74"/>
                  </a:lnTo>
                  <a:lnTo>
                    <a:pt x="212" y="14"/>
                  </a:lnTo>
                  <a:lnTo>
                    <a:pt x="212" y="14"/>
                  </a:lnTo>
                  <a:lnTo>
                    <a:pt x="210" y="8"/>
                  </a:lnTo>
                  <a:lnTo>
                    <a:pt x="208" y="4"/>
                  </a:lnTo>
                  <a:lnTo>
                    <a:pt x="202" y="0"/>
                  </a:lnTo>
                  <a:lnTo>
                    <a:pt x="196" y="0"/>
                  </a:lnTo>
                  <a:close/>
                  <a:moveTo>
                    <a:pt x="14" y="0"/>
                  </a:moveTo>
                  <a:lnTo>
                    <a:pt x="14" y="0"/>
                  </a:lnTo>
                  <a:lnTo>
                    <a:pt x="8" y="0"/>
                  </a:lnTo>
                  <a:lnTo>
                    <a:pt x="4" y="4"/>
                  </a:lnTo>
                  <a:lnTo>
                    <a:pt x="0" y="8"/>
                  </a:lnTo>
                  <a:lnTo>
                    <a:pt x="0" y="14"/>
                  </a:lnTo>
                  <a:lnTo>
                    <a:pt x="0" y="74"/>
                  </a:lnTo>
                  <a:lnTo>
                    <a:pt x="0" y="74"/>
                  </a:lnTo>
                  <a:lnTo>
                    <a:pt x="0" y="80"/>
                  </a:lnTo>
                  <a:lnTo>
                    <a:pt x="4" y="86"/>
                  </a:lnTo>
                  <a:lnTo>
                    <a:pt x="8" y="90"/>
                  </a:lnTo>
                  <a:lnTo>
                    <a:pt x="14" y="90"/>
                  </a:lnTo>
                  <a:lnTo>
                    <a:pt x="14" y="90"/>
                  </a:lnTo>
                  <a:lnTo>
                    <a:pt x="20" y="90"/>
                  </a:lnTo>
                  <a:lnTo>
                    <a:pt x="26" y="86"/>
                  </a:lnTo>
                  <a:lnTo>
                    <a:pt x="28" y="80"/>
                  </a:lnTo>
                  <a:lnTo>
                    <a:pt x="30" y="74"/>
                  </a:lnTo>
                  <a:lnTo>
                    <a:pt x="30" y="14"/>
                  </a:lnTo>
                  <a:lnTo>
                    <a:pt x="30" y="14"/>
                  </a:lnTo>
                  <a:lnTo>
                    <a:pt x="28" y="8"/>
                  </a:lnTo>
                  <a:lnTo>
                    <a:pt x="26" y="4"/>
                  </a:lnTo>
                  <a:lnTo>
                    <a:pt x="20" y="0"/>
                  </a:lnTo>
                  <a:lnTo>
                    <a:pt x="14"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301" name="Freeform 46"/>
            <p:cNvSpPr>
              <a:spLocks/>
            </p:cNvSpPr>
            <p:nvPr/>
          </p:nvSpPr>
          <p:spPr bwMode="auto">
            <a:xfrm>
              <a:off x="1882775" y="3867150"/>
              <a:ext cx="47625" cy="142875"/>
            </a:xfrm>
            <a:custGeom>
              <a:avLst/>
              <a:gdLst>
                <a:gd name="T0" fmla="*/ 14 w 30"/>
                <a:gd name="T1" fmla="*/ 0 h 90"/>
                <a:gd name="T2" fmla="*/ 14 w 30"/>
                <a:gd name="T3" fmla="*/ 0 h 90"/>
                <a:gd name="T4" fmla="*/ 8 w 30"/>
                <a:gd name="T5" fmla="*/ 0 h 90"/>
                <a:gd name="T6" fmla="*/ 4 w 30"/>
                <a:gd name="T7" fmla="*/ 4 h 90"/>
                <a:gd name="T8" fmla="*/ 0 w 30"/>
                <a:gd name="T9" fmla="*/ 8 h 90"/>
                <a:gd name="T10" fmla="*/ 0 w 30"/>
                <a:gd name="T11" fmla="*/ 14 h 90"/>
                <a:gd name="T12" fmla="*/ 0 w 30"/>
                <a:gd name="T13" fmla="*/ 74 h 90"/>
                <a:gd name="T14" fmla="*/ 0 w 30"/>
                <a:gd name="T15" fmla="*/ 74 h 90"/>
                <a:gd name="T16" fmla="*/ 0 w 30"/>
                <a:gd name="T17" fmla="*/ 80 h 90"/>
                <a:gd name="T18" fmla="*/ 4 w 30"/>
                <a:gd name="T19" fmla="*/ 86 h 90"/>
                <a:gd name="T20" fmla="*/ 8 w 30"/>
                <a:gd name="T21" fmla="*/ 90 h 90"/>
                <a:gd name="T22" fmla="*/ 14 w 30"/>
                <a:gd name="T23" fmla="*/ 90 h 90"/>
                <a:gd name="T24" fmla="*/ 14 w 30"/>
                <a:gd name="T25" fmla="*/ 90 h 90"/>
                <a:gd name="T26" fmla="*/ 20 w 30"/>
                <a:gd name="T27" fmla="*/ 90 h 90"/>
                <a:gd name="T28" fmla="*/ 26 w 30"/>
                <a:gd name="T29" fmla="*/ 86 h 90"/>
                <a:gd name="T30" fmla="*/ 28 w 30"/>
                <a:gd name="T31" fmla="*/ 80 h 90"/>
                <a:gd name="T32" fmla="*/ 30 w 30"/>
                <a:gd name="T33" fmla="*/ 74 h 90"/>
                <a:gd name="T34" fmla="*/ 30 w 30"/>
                <a:gd name="T35" fmla="*/ 14 h 90"/>
                <a:gd name="T36" fmla="*/ 30 w 30"/>
                <a:gd name="T37" fmla="*/ 14 h 90"/>
                <a:gd name="T38" fmla="*/ 28 w 30"/>
                <a:gd name="T39" fmla="*/ 8 h 90"/>
                <a:gd name="T40" fmla="*/ 26 w 30"/>
                <a:gd name="T41" fmla="*/ 4 h 90"/>
                <a:gd name="T42" fmla="*/ 20 w 30"/>
                <a:gd name="T43" fmla="*/ 0 h 90"/>
                <a:gd name="T44" fmla="*/ 14 w 30"/>
                <a:gd name="T4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90">
                  <a:moveTo>
                    <a:pt x="14" y="0"/>
                  </a:moveTo>
                  <a:lnTo>
                    <a:pt x="14" y="0"/>
                  </a:lnTo>
                  <a:lnTo>
                    <a:pt x="8" y="0"/>
                  </a:lnTo>
                  <a:lnTo>
                    <a:pt x="4" y="4"/>
                  </a:lnTo>
                  <a:lnTo>
                    <a:pt x="0" y="8"/>
                  </a:lnTo>
                  <a:lnTo>
                    <a:pt x="0" y="14"/>
                  </a:lnTo>
                  <a:lnTo>
                    <a:pt x="0" y="74"/>
                  </a:lnTo>
                  <a:lnTo>
                    <a:pt x="0" y="74"/>
                  </a:lnTo>
                  <a:lnTo>
                    <a:pt x="0" y="80"/>
                  </a:lnTo>
                  <a:lnTo>
                    <a:pt x="4" y="86"/>
                  </a:lnTo>
                  <a:lnTo>
                    <a:pt x="8" y="90"/>
                  </a:lnTo>
                  <a:lnTo>
                    <a:pt x="14" y="90"/>
                  </a:lnTo>
                  <a:lnTo>
                    <a:pt x="14" y="90"/>
                  </a:lnTo>
                  <a:lnTo>
                    <a:pt x="20" y="90"/>
                  </a:lnTo>
                  <a:lnTo>
                    <a:pt x="26" y="86"/>
                  </a:lnTo>
                  <a:lnTo>
                    <a:pt x="28" y="80"/>
                  </a:lnTo>
                  <a:lnTo>
                    <a:pt x="30" y="74"/>
                  </a:lnTo>
                  <a:lnTo>
                    <a:pt x="30" y="14"/>
                  </a:lnTo>
                  <a:lnTo>
                    <a:pt x="30" y="14"/>
                  </a:lnTo>
                  <a:lnTo>
                    <a:pt x="28" y="8"/>
                  </a:lnTo>
                  <a:lnTo>
                    <a:pt x="26" y="4"/>
                  </a:lnTo>
                  <a:lnTo>
                    <a:pt x="20" y="0"/>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302" name="Freeform 47"/>
            <p:cNvSpPr>
              <a:spLocks/>
            </p:cNvSpPr>
            <p:nvPr/>
          </p:nvSpPr>
          <p:spPr bwMode="auto">
            <a:xfrm>
              <a:off x="1593850" y="3867150"/>
              <a:ext cx="47625" cy="142875"/>
            </a:xfrm>
            <a:custGeom>
              <a:avLst/>
              <a:gdLst>
                <a:gd name="T0" fmla="*/ 14 w 30"/>
                <a:gd name="T1" fmla="*/ 0 h 90"/>
                <a:gd name="T2" fmla="*/ 14 w 30"/>
                <a:gd name="T3" fmla="*/ 0 h 90"/>
                <a:gd name="T4" fmla="*/ 8 w 30"/>
                <a:gd name="T5" fmla="*/ 0 h 90"/>
                <a:gd name="T6" fmla="*/ 4 w 30"/>
                <a:gd name="T7" fmla="*/ 4 h 90"/>
                <a:gd name="T8" fmla="*/ 0 w 30"/>
                <a:gd name="T9" fmla="*/ 8 h 90"/>
                <a:gd name="T10" fmla="*/ 0 w 30"/>
                <a:gd name="T11" fmla="*/ 14 h 90"/>
                <a:gd name="T12" fmla="*/ 0 w 30"/>
                <a:gd name="T13" fmla="*/ 74 h 90"/>
                <a:gd name="T14" fmla="*/ 0 w 30"/>
                <a:gd name="T15" fmla="*/ 74 h 90"/>
                <a:gd name="T16" fmla="*/ 0 w 30"/>
                <a:gd name="T17" fmla="*/ 80 h 90"/>
                <a:gd name="T18" fmla="*/ 4 w 30"/>
                <a:gd name="T19" fmla="*/ 86 h 90"/>
                <a:gd name="T20" fmla="*/ 8 w 30"/>
                <a:gd name="T21" fmla="*/ 90 h 90"/>
                <a:gd name="T22" fmla="*/ 14 w 30"/>
                <a:gd name="T23" fmla="*/ 90 h 90"/>
                <a:gd name="T24" fmla="*/ 14 w 30"/>
                <a:gd name="T25" fmla="*/ 90 h 90"/>
                <a:gd name="T26" fmla="*/ 20 w 30"/>
                <a:gd name="T27" fmla="*/ 90 h 90"/>
                <a:gd name="T28" fmla="*/ 26 w 30"/>
                <a:gd name="T29" fmla="*/ 86 h 90"/>
                <a:gd name="T30" fmla="*/ 28 w 30"/>
                <a:gd name="T31" fmla="*/ 80 h 90"/>
                <a:gd name="T32" fmla="*/ 30 w 30"/>
                <a:gd name="T33" fmla="*/ 74 h 90"/>
                <a:gd name="T34" fmla="*/ 30 w 30"/>
                <a:gd name="T35" fmla="*/ 14 h 90"/>
                <a:gd name="T36" fmla="*/ 30 w 30"/>
                <a:gd name="T37" fmla="*/ 14 h 90"/>
                <a:gd name="T38" fmla="*/ 28 w 30"/>
                <a:gd name="T39" fmla="*/ 8 h 90"/>
                <a:gd name="T40" fmla="*/ 26 w 30"/>
                <a:gd name="T41" fmla="*/ 4 h 90"/>
                <a:gd name="T42" fmla="*/ 20 w 30"/>
                <a:gd name="T43" fmla="*/ 0 h 90"/>
                <a:gd name="T44" fmla="*/ 14 w 30"/>
                <a:gd name="T4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90">
                  <a:moveTo>
                    <a:pt x="14" y="0"/>
                  </a:moveTo>
                  <a:lnTo>
                    <a:pt x="14" y="0"/>
                  </a:lnTo>
                  <a:lnTo>
                    <a:pt x="8" y="0"/>
                  </a:lnTo>
                  <a:lnTo>
                    <a:pt x="4" y="4"/>
                  </a:lnTo>
                  <a:lnTo>
                    <a:pt x="0" y="8"/>
                  </a:lnTo>
                  <a:lnTo>
                    <a:pt x="0" y="14"/>
                  </a:lnTo>
                  <a:lnTo>
                    <a:pt x="0" y="74"/>
                  </a:lnTo>
                  <a:lnTo>
                    <a:pt x="0" y="74"/>
                  </a:lnTo>
                  <a:lnTo>
                    <a:pt x="0" y="80"/>
                  </a:lnTo>
                  <a:lnTo>
                    <a:pt x="4" y="86"/>
                  </a:lnTo>
                  <a:lnTo>
                    <a:pt x="8" y="90"/>
                  </a:lnTo>
                  <a:lnTo>
                    <a:pt x="14" y="90"/>
                  </a:lnTo>
                  <a:lnTo>
                    <a:pt x="14" y="90"/>
                  </a:lnTo>
                  <a:lnTo>
                    <a:pt x="20" y="90"/>
                  </a:lnTo>
                  <a:lnTo>
                    <a:pt x="26" y="86"/>
                  </a:lnTo>
                  <a:lnTo>
                    <a:pt x="28" y="80"/>
                  </a:lnTo>
                  <a:lnTo>
                    <a:pt x="30" y="74"/>
                  </a:lnTo>
                  <a:lnTo>
                    <a:pt x="30" y="14"/>
                  </a:lnTo>
                  <a:lnTo>
                    <a:pt x="30" y="14"/>
                  </a:lnTo>
                  <a:lnTo>
                    <a:pt x="28" y="8"/>
                  </a:lnTo>
                  <a:lnTo>
                    <a:pt x="26" y="4"/>
                  </a:lnTo>
                  <a:lnTo>
                    <a:pt x="20" y="0"/>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303" name="Freeform 48"/>
            <p:cNvSpPr>
              <a:spLocks/>
            </p:cNvSpPr>
            <p:nvPr/>
          </p:nvSpPr>
          <p:spPr bwMode="auto">
            <a:xfrm>
              <a:off x="1677848" y="3867150"/>
              <a:ext cx="215900" cy="269875"/>
            </a:xfrm>
            <a:custGeom>
              <a:avLst/>
              <a:gdLst>
                <a:gd name="T0" fmla="*/ 0 w 136"/>
                <a:gd name="T1" fmla="*/ 0 h 170"/>
                <a:gd name="T2" fmla="*/ 0 w 136"/>
                <a:gd name="T3" fmla="*/ 110 h 170"/>
                <a:gd name="T4" fmla="*/ 0 w 136"/>
                <a:gd name="T5" fmla="*/ 110 h 170"/>
                <a:gd name="T6" fmla="*/ 2 w 136"/>
                <a:gd name="T7" fmla="*/ 114 h 170"/>
                <a:gd name="T8" fmla="*/ 4 w 136"/>
                <a:gd name="T9" fmla="*/ 118 h 170"/>
                <a:gd name="T10" fmla="*/ 8 w 136"/>
                <a:gd name="T11" fmla="*/ 120 h 170"/>
                <a:gd name="T12" fmla="*/ 12 w 136"/>
                <a:gd name="T13" fmla="*/ 122 h 170"/>
                <a:gd name="T14" fmla="*/ 26 w 136"/>
                <a:gd name="T15" fmla="*/ 122 h 170"/>
                <a:gd name="T16" fmla="*/ 26 w 136"/>
                <a:gd name="T17" fmla="*/ 154 h 170"/>
                <a:gd name="T18" fmla="*/ 26 w 136"/>
                <a:gd name="T19" fmla="*/ 154 h 170"/>
                <a:gd name="T20" fmla="*/ 28 w 136"/>
                <a:gd name="T21" fmla="*/ 160 h 170"/>
                <a:gd name="T22" fmla="*/ 30 w 136"/>
                <a:gd name="T23" fmla="*/ 166 h 170"/>
                <a:gd name="T24" fmla="*/ 36 w 136"/>
                <a:gd name="T25" fmla="*/ 170 h 170"/>
                <a:gd name="T26" fmla="*/ 40 w 136"/>
                <a:gd name="T27" fmla="*/ 170 h 170"/>
                <a:gd name="T28" fmla="*/ 40 w 136"/>
                <a:gd name="T29" fmla="*/ 170 h 170"/>
                <a:gd name="T30" fmla="*/ 46 w 136"/>
                <a:gd name="T31" fmla="*/ 170 h 170"/>
                <a:gd name="T32" fmla="*/ 52 w 136"/>
                <a:gd name="T33" fmla="*/ 166 h 170"/>
                <a:gd name="T34" fmla="*/ 54 w 136"/>
                <a:gd name="T35" fmla="*/ 160 h 170"/>
                <a:gd name="T36" fmla="*/ 56 w 136"/>
                <a:gd name="T37" fmla="*/ 154 h 170"/>
                <a:gd name="T38" fmla="*/ 56 w 136"/>
                <a:gd name="T39" fmla="*/ 122 h 170"/>
                <a:gd name="T40" fmla="*/ 80 w 136"/>
                <a:gd name="T41" fmla="*/ 122 h 170"/>
                <a:gd name="T42" fmla="*/ 80 w 136"/>
                <a:gd name="T43" fmla="*/ 154 h 170"/>
                <a:gd name="T44" fmla="*/ 80 w 136"/>
                <a:gd name="T45" fmla="*/ 154 h 170"/>
                <a:gd name="T46" fmla="*/ 80 w 136"/>
                <a:gd name="T47" fmla="*/ 160 h 170"/>
                <a:gd name="T48" fmla="*/ 84 w 136"/>
                <a:gd name="T49" fmla="*/ 166 h 170"/>
                <a:gd name="T50" fmla="*/ 88 w 136"/>
                <a:gd name="T51" fmla="*/ 170 h 170"/>
                <a:gd name="T52" fmla="*/ 94 w 136"/>
                <a:gd name="T53" fmla="*/ 170 h 170"/>
                <a:gd name="T54" fmla="*/ 94 w 136"/>
                <a:gd name="T55" fmla="*/ 170 h 170"/>
                <a:gd name="T56" fmla="*/ 100 w 136"/>
                <a:gd name="T57" fmla="*/ 170 h 170"/>
                <a:gd name="T58" fmla="*/ 106 w 136"/>
                <a:gd name="T59" fmla="*/ 166 h 170"/>
                <a:gd name="T60" fmla="*/ 108 w 136"/>
                <a:gd name="T61" fmla="*/ 160 h 170"/>
                <a:gd name="T62" fmla="*/ 110 w 136"/>
                <a:gd name="T63" fmla="*/ 154 h 170"/>
                <a:gd name="T64" fmla="*/ 110 w 136"/>
                <a:gd name="T65" fmla="*/ 122 h 170"/>
                <a:gd name="T66" fmla="*/ 124 w 136"/>
                <a:gd name="T67" fmla="*/ 122 h 170"/>
                <a:gd name="T68" fmla="*/ 124 w 136"/>
                <a:gd name="T69" fmla="*/ 122 h 170"/>
                <a:gd name="T70" fmla="*/ 128 w 136"/>
                <a:gd name="T71" fmla="*/ 120 h 170"/>
                <a:gd name="T72" fmla="*/ 132 w 136"/>
                <a:gd name="T73" fmla="*/ 118 h 170"/>
                <a:gd name="T74" fmla="*/ 134 w 136"/>
                <a:gd name="T75" fmla="*/ 114 h 170"/>
                <a:gd name="T76" fmla="*/ 136 w 136"/>
                <a:gd name="T77" fmla="*/ 110 h 170"/>
                <a:gd name="T78" fmla="*/ 136 w 136"/>
                <a:gd name="T79" fmla="*/ 0 h 170"/>
                <a:gd name="T80" fmla="*/ 0 w 136"/>
                <a:gd name="T81"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6" h="170">
                  <a:moveTo>
                    <a:pt x="0" y="0"/>
                  </a:moveTo>
                  <a:lnTo>
                    <a:pt x="0" y="110"/>
                  </a:lnTo>
                  <a:lnTo>
                    <a:pt x="0" y="110"/>
                  </a:lnTo>
                  <a:lnTo>
                    <a:pt x="2" y="114"/>
                  </a:lnTo>
                  <a:lnTo>
                    <a:pt x="4" y="118"/>
                  </a:lnTo>
                  <a:lnTo>
                    <a:pt x="8" y="120"/>
                  </a:lnTo>
                  <a:lnTo>
                    <a:pt x="12" y="122"/>
                  </a:lnTo>
                  <a:lnTo>
                    <a:pt x="26" y="122"/>
                  </a:lnTo>
                  <a:lnTo>
                    <a:pt x="26" y="154"/>
                  </a:lnTo>
                  <a:lnTo>
                    <a:pt x="26" y="154"/>
                  </a:lnTo>
                  <a:lnTo>
                    <a:pt x="28" y="160"/>
                  </a:lnTo>
                  <a:lnTo>
                    <a:pt x="30" y="166"/>
                  </a:lnTo>
                  <a:lnTo>
                    <a:pt x="36" y="170"/>
                  </a:lnTo>
                  <a:lnTo>
                    <a:pt x="40" y="170"/>
                  </a:lnTo>
                  <a:lnTo>
                    <a:pt x="40" y="170"/>
                  </a:lnTo>
                  <a:lnTo>
                    <a:pt x="46" y="170"/>
                  </a:lnTo>
                  <a:lnTo>
                    <a:pt x="52" y="166"/>
                  </a:lnTo>
                  <a:lnTo>
                    <a:pt x="54" y="160"/>
                  </a:lnTo>
                  <a:lnTo>
                    <a:pt x="56" y="154"/>
                  </a:lnTo>
                  <a:lnTo>
                    <a:pt x="56" y="122"/>
                  </a:lnTo>
                  <a:lnTo>
                    <a:pt x="80" y="122"/>
                  </a:lnTo>
                  <a:lnTo>
                    <a:pt x="80" y="154"/>
                  </a:lnTo>
                  <a:lnTo>
                    <a:pt x="80" y="154"/>
                  </a:lnTo>
                  <a:lnTo>
                    <a:pt x="80" y="160"/>
                  </a:lnTo>
                  <a:lnTo>
                    <a:pt x="84" y="166"/>
                  </a:lnTo>
                  <a:lnTo>
                    <a:pt x="88" y="170"/>
                  </a:lnTo>
                  <a:lnTo>
                    <a:pt x="94" y="170"/>
                  </a:lnTo>
                  <a:lnTo>
                    <a:pt x="94" y="170"/>
                  </a:lnTo>
                  <a:lnTo>
                    <a:pt x="100" y="170"/>
                  </a:lnTo>
                  <a:lnTo>
                    <a:pt x="106" y="166"/>
                  </a:lnTo>
                  <a:lnTo>
                    <a:pt x="108" y="160"/>
                  </a:lnTo>
                  <a:lnTo>
                    <a:pt x="110" y="154"/>
                  </a:lnTo>
                  <a:lnTo>
                    <a:pt x="110" y="122"/>
                  </a:lnTo>
                  <a:lnTo>
                    <a:pt x="124" y="122"/>
                  </a:lnTo>
                  <a:lnTo>
                    <a:pt x="124" y="122"/>
                  </a:lnTo>
                  <a:lnTo>
                    <a:pt x="128" y="120"/>
                  </a:lnTo>
                  <a:lnTo>
                    <a:pt x="132" y="118"/>
                  </a:lnTo>
                  <a:lnTo>
                    <a:pt x="134" y="114"/>
                  </a:lnTo>
                  <a:lnTo>
                    <a:pt x="136" y="110"/>
                  </a:lnTo>
                  <a:lnTo>
                    <a:pt x="136"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304" name="Freeform 49"/>
            <p:cNvSpPr>
              <a:spLocks noEditPoints="1"/>
            </p:cNvSpPr>
            <p:nvPr/>
          </p:nvSpPr>
          <p:spPr bwMode="auto">
            <a:xfrm>
              <a:off x="1677848" y="3743325"/>
              <a:ext cx="212725" cy="107950"/>
            </a:xfrm>
            <a:custGeom>
              <a:avLst/>
              <a:gdLst>
                <a:gd name="T0" fmla="*/ 100 w 134"/>
                <a:gd name="T1" fmla="*/ 22 h 68"/>
                <a:gd name="T2" fmla="*/ 112 w 134"/>
                <a:gd name="T3" fmla="*/ 4 h 68"/>
                <a:gd name="T4" fmla="*/ 112 w 134"/>
                <a:gd name="T5" fmla="*/ 4 h 68"/>
                <a:gd name="T6" fmla="*/ 112 w 134"/>
                <a:gd name="T7" fmla="*/ 2 h 68"/>
                <a:gd name="T8" fmla="*/ 112 w 134"/>
                <a:gd name="T9" fmla="*/ 0 h 68"/>
                <a:gd name="T10" fmla="*/ 112 w 134"/>
                <a:gd name="T11" fmla="*/ 0 h 68"/>
                <a:gd name="T12" fmla="*/ 110 w 134"/>
                <a:gd name="T13" fmla="*/ 0 h 68"/>
                <a:gd name="T14" fmla="*/ 108 w 134"/>
                <a:gd name="T15" fmla="*/ 0 h 68"/>
                <a:gd name="T16" fmla="*/ 96 w 134"/>
                <a:gd name="T17" fmla="*/ 20 h 68"/>
                <a:gd name="T18" fmla="*/ 96 w 134"/>
                <a:gd name="T19" fmla="*/ 20 h 68"/>
                <a:gd name="T20" fmla="*/ 82 w 134"/>
                <a:gd name="T21" fmla="*/ 16 h 68"/>
                <a:gd name="T22" fmla="*/ 68 w 134"/>
                <a:gd name="T23" fmla="*/ 14 h 68"/>
                <a:gd name="T24" fmla="*/ 68 w 134"/>
                <a:gd name="T25" fmla="*/ 14 h 68"/>
                <a:gd name="T26" fmla="*/ 54 w 134"/>
                <a:gd name="T27" fmla="*/ 16 h 68"/>
                <a:gd name="T28" fmla="*/ 40 w 134"/>
                <a:gd name="T29" fmla="*/ 20 h 68"/>
                <a:gd name="T30" fmla="*/ 26 w 134"/>
                <a:gd name="T31" fmla="*/ 0 h 68"/>
                <a:gd name="T32" fmla="*/ 26 w 134"/>
                <a:gd name="T33" fmla="*/ 0 h 68"/>
                <a:gd name="T34" fmla="*/ 26 w 134"/>
                <a:gd name="T35" fmla="*/ 0 h 68"/>
                <a:gd name="T36" fmla="*/ 24 w 134"/>
                <a:gd name="T37" fmla="*/ 0 h 68"/>
                <a:gd name="T38" fmla="*/ 24 w 134"/>
                <a:gd name="T39" fmla="*/ 0 h 68"/>
                <a:gd name="T40" fmla="*/ 22 w 134"/>
                <a:gd name="T41" fmla="*/ 2 h 68"/>
                <a:gd name="T42" fmla="*/ 24 w 134"/>
                <a:gd name="T43" fmla="*/ 4 h 68"/>
                <a:gd name="T44" fmla="*/ 36 w 134"/>
                <a:gd name="T45" fmla="*/ 22 h 68"/>
                <a:gd name="T46" fmla="*/ 36 w 134"/>
                <a:gd name="T47" fmla="*/ 22 h 68"/>
                <a:gd name="T48" fmla="*/ 22 w 134"/>
                <a:gd name="T49" fmla="*/ 30 h 68"/>
                <a:gd name="T50" fmla="*/ 12 w 134"/>
                <a:gd name="T51" fmla="*/ 40 h 68"/>
                <a:gd name="T52" fmla="*/ 4 w 134"/>
                <a:gd name="T53" fmla="*/ 54 h 68"/>
                <a:gd name="T54" fmla="*/ 0 w 134"/>
                <a:gd name="T55" fmla="*/ 68 h 68"/>
                <a:gd name="T56" fmla="*/ 134 w 134"/>
                <a:gd name="T57" fmla="*/ 68 h 68"/>
                <a:gd name="T58" fmla="*/ 134 w 134"/>
                <a:gd name="T59" fmla="*/ 68 h 68"/>
                <a:gd name="T60" fmla="*/ 132 w 134"/>
                <a:gd name="T61" fmla="*/ 54 h 68"/>
                <a:gd name="T62" fmla="*/ 124 w 134"/>
                <a:gd name="T63" fmla="*/ 40 h 68"/>
                <a:gd name="T64" fmla="*/ 114 w 134"/>
                <a:gd name="T65" fmla="*/ 30 h 68"/>
                <a:gd name="T66" fmla="*/ 100 w 134"/>
                <a:gd name="T67" fmla="*/ 22 h 68"/>
                <a:gd name="T68" fmla="*/ 40 w 134"/>
                <a:gd name="T69" fmla="*/ 50 h 68"/>
                <a:gd name="T70" fmla="*/ 40 w 134"/>
                <a:gd name="T71" fmla="*/ 50 h 68"/>
                <a:gd name="T72" fmla="*/ 34 w 134"/>
                <a:gd name="T73" fmla="*/ 48 h 68"/>
                <a:gd name="T74" fmla="*/ 32 w 134"/>
                <a:gd name="T75" fmla="*/ 42 h 68"/>
                <a:gd name="T76" fmla="*/ 32 w 134"/>
                <a:gd name="T77" fmla="*/ 42 h 68"/>
                <a:gd name="T78" fmla="*/ 34 w 134"/>
                <a:gd name="T79" fmla="*/ 36 h 68"/>
                <a:gd name="T80" fmla="*/ 40 w 134"/>
                <a:gd name="T81" fmla="*/ 34 h 68"/>
                <a:gd name="T82" fmla="*/ 40 w 134"/>
                <a:gd name="T83" fmla="*/ 34 h 68"/>
                <a:gd name="T84" fmla="*/ 44 w 134"/>
                <a:gd name="T85" fmla="*/ 36 h 68"/>
                <a:gd name="T86" fmla="*/ 46 w 134"/>
                <a:gd name="T87" fmla="*/ 42 h 68"/>
                <a:gd name="T88" fmla="*/ 46 w 134"/>
                <a:gd name="T89" fmla="*/ 42 h 68"/>
                <a:gd name="T90" fmla="*/ 44 w 134"/>
                <a:gd name="T91" fmla="*/ 48 h 68"/>
                <a:gd name="T92" fmla="*/ 40 w 134"/>
                <a:gd name="T93" fmla="*/ 50 h 68"/>
                <a:gd name="T94" fmla="*/ 96 w 134"/>
                <a:gd name="T95" fmla="*/ 50 h 68"/>
                <a:gd name="T96" fmla="*/ 96 w 134"/>
                <a:gd name="T97" fmla="*/ 50 h 68"/>
                <a:gd name="T98" fmla="*/ 92 w 134"/>
                <a:gd name="T99" fmla="*/ 48 h 68"/>
                <a:gd name="T100" fmla="*/ 90 w 134"/>
                <a:gd name="T101" fmla="*/ 42 h 68"/>
                <a:gd name="T102" fmla="*/ 90 w 134"/>
                <a:gd name="T103" fmla="*/ 42 h 68"/>
                <a:gd name="T104" fmla="*/ 92 w 134"/>
                <a:gd name="T105" fmla="*/ 36 h 68"/>
                <a:gd name="T106" fmla="*/ 96 w 134"/>
                <a:gd name="T107" fmla="*/ 34 h 68"/>
                <a:gd name="T108" fmla="*/ 96 w 134"/>
                <a:gd name="T109" fmla="*/ 34 h 68"/>
                <a:gd name="T110" fmla="*/ 102 w 134"/>
                <a:gd name="T111" fmla="*/ 36 h 68"/>
                <a:gd name="T112" fmla="*/ 104 w 134"/>
                <a:gd name="T113" fmla="*/ 42 h 68"/>
                <a:gd name="T114" fmla="*/ 104 w 134"/>
                <a:gd name="T115" fmla="*/ 42 h 68"/>
                <a:gd name="T116" fmla="*/ 102 w 134"/>
                <a:gd name="T117" fmla="*/ 48 h 68"/>
                <a:gd name="T118" fmla="*/ 96 w 134"/>
                <a:gd name="T119" fmla="*/ 5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4" h="68">
                  <a:moveTo>
                    <a:pt x="100" y="22"/>
                  </a:moveTo>
                  <a:lnTo>
                    <a:pt x="112" y="4"/>
                  </a:lnTo>
                  <a:lnTo>
                    <a:pt x="112" y="4"/>
                  </a:lnTo>
                  <a:lnTo>
                    <a:pt x="112" y="2"/>
                  </a:lnTo>
                  <a:lnTo>
                    <a:pt x="112" y="0"/>
                  </a:lnTo>
                  <a:lnTo>
                    <a:pt x="112" y="0"/>
                  </a:lnTo>
                  <a:lnTo>
                    <a:pt x="110" y="0"/>
                  </a:lnTo>
                  <a:lnTo>
                    <a:pt x="108" y="0"/>
                  </a:lnTo>
                  <a:lnTo>
                    <a:pt x="96" y="20"/>
                  </a:lnTo>
                  <a:lnTo>
                    <a:pt x="96" y="20"/>
                  </a:lnTo>
                  <a:lnTo>
                    <a:pt x="82" y="16"/>
                  </a:lnTo>
                  <a:lnTo>
                    <a:pt x="68" y="14"/>
                  </a:lnTo>
                  <a:lnTo>
                    <a:pt x="68" y="14"/>
                  </a:lnTo>
                  <a:lnTo>
                    <a:pt x="54" y="16"/>
                  </a:lnTo>
                  <a:lnTo>
                    <a:pt x="40" y="20"/>
                  </a:lnTo>
                  <a:lnTo>
                    <a:pt x="26" y="0"/>
                  </a:lnTo>
                  <a:lnTo>
                    <a:pt x="26" y="0"/>
                  </a:lnTo>
                  <a:lnTo>
                    <a:pt x="26" y="0"/>
                  </a:lnTo>
                  <a:lnTo>
                    <a:pt x="24" y="0"/>
                  </a:lnTo>
                  <a:lnTo>
                    <a:pt x="24" y="0"/>
                  </a:lnTo>
                  <a:lnTo>
                    <a:pt x="22" y="2"/>
                  </a:lnTo>
                  <a:lnTo>
                    <a:pt x="24" y="4"/>
                  </a:lnTo>
                  <a:lnTo>
                    <a:pt x="36" y="22"/>
                  </a:lnTo>
                  <a:lnTo>
                    <a:pt x="36" y="22"/>
                  </a:lnTo>
                  <a:lnTo>
                    <a:pt x="22" y="30"/>
                  </a:lnTo>
                  <a:lnTo>
                    <a:pt x="12" y="40"/>
                  </a:lnTo>
                  <a:lnTo>
                    <a:pt x="4" y="54"/>
                  </a:lnTo>
                  <a:lnTo>
                    <a:pt x="0" y="68"/>
                  </a:lnTo>
                  <a:lnTo>
                    <a:pt x="134" y="68"/>
                  </a:lnTo>
                  <a:lnTo>
                    <a:pt x="134" y="68"/>
                  </a:lnTo>
                  <a:lnTo>
                    <a:pt x="132" y="54"/>
                  </a:lnTo>
                  <a:lnTo>
                    <a:pt x="124" y="40"/>
                  </a:lnTo>
                  <a:lnTo>
                    <a:pt x="114" y="30"/>
                  </a:lnTo>
                  <a:lnTo>
                    <a:pt x="100" y="22"/>
                  </a:lnTo>
                  <a:close/>
                  <a:moveTo>
                    <a:pt x="40" y="50"/>
                  </a:moveTo>
                  <a:lnTo>
                    <a:pt x="40" y="50"/>
                  </a:lnTo>
                  <a:lnTo>
                    <a:pt x="34" y="48"/>
                  </a:lnTo>
                  <a:lnTo>
                    <a:pt x="32" y="42"/>
                  </a:lnTo>
                  <a:lnTo>
                    <a:pt x="32" y="42"/>
                  </a:lnTo>
                  <a:lnTo>
                    <a:pt x="34" y="36"/>
                  </a:lnTo>
                  <a:lnTo>
                    <a:pt x="40" y="34"/>
                  </a:lnTo>
                  <a:lnTo>
                    <a:pt x="40" y="34"/>
                  </a:lnTo>
                  <a:lnTo>
                    <a:pt x="44" y="36"/>
                  </a:lnTo>
                  <a:lnTo>
                    <a:pt x="46" y="42"/>
                  </a:lnTo>
                  <a:lnTo>
                    <a:pt x="46" y="42"/>
                  </a:lnTo>
                  <a:lnTo>
                    <a:pt x="44" y="48"/>
                  </a:lnTo>
                  <a:lnTo>
                    <a:pt x="40" y="50"/>
                  </a:lnTo>
                  <a:close/>
                  <a:moveTo>
                    <a:pt x="96" y="50"/>
                  </a:moveTo>
                  <a:lnTo>
                    <a:pt x="96" y="50"/>
                  </a:lnTo>
                  <a:lnTo>
                    <a:pt x="92" y="48"/>
                  </a:lnTo>
                  <a:lnTo>
                    <a:pt x="90" y="42"/>
                  </a:lnTo>
                  <a:lnTo>
                    <a:pt x="90" y="42"/>
                  </a:lnTo>
                  <a:lnTo>
                    <a:pt x="92" y="36"/>
                  </a:lnTo>
                  <a:lnTo>
                    <a:pt x="96" y="34"/>
                  </a:lnTo>
                  <a:lnTo>
                    <a:pt x="96" y="34"/>
                  </a:lnTo>
                  <a:lnTo>
                    <a:pt x="102" y="36"/>
                  </a:lnTo>
                  <a:lnTo>
                    <a:pt x="104" y="42"/>
                  </a:lnTo>
                  <a:lnTo>
                    <a:pt x="104" y="42"/>
                  </a:lnTo>
                  <a:lnTo>
                    <a:pt x="102" y="48"/>
                  </a:lnTo>
                  <a:lnTo>
                    <a:pt x="96" y="5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305" name="Freeform 50"/>
            <p:cNvSpPr>
              <a:spLocks/>
            </p:cNvSpPr>
            <p:nvPr/>
          </p:nvSpPr>
          <p:spPr bwMode="auto">
            <a:xfrm>
              <a:off x="1654175" y="3743325"/>
              <a:ext cx="212725" cy="107950"/>
            </a:xfrm>
            <a:custGeom>
              <a:avLst/>
              <a:gdLst>
                <a:gd name="T0" fmla="*/ 100 w 134"/>
                <a:gd name="T1" fmla="*/ 22 h 68"/>
                <a:gd name="T2" fmla="*/ 112 w 134"/>
                <a:gd name="T3" fmla="*/ 4 h 68"/>
                <a:gd name="T4" fmla="*/ 112 w 134"/>
                <a:gd name="T5" fmla="*/ 4 h 68"/>
                <a:gd name="T6" fmla="*/ 112 w 134"/>
                <a:gd name="T7" fmla="*/ 2 h 68"/>
                <a:gd name="T8" fmla="*/ 112 w 134"/>
                <a:gd name="T9" fmla="*/ 0 h 68"/>
                <a:gd name="T10" fmla="*/ 112 w 134"/>
                <a:gd name="T11" fmla="*/ 0 h 68"/>
                <a:gd name="T12" fmla="*/ 110 w 134"/>
                <a:gd name="T13" fmla="*/ 0 h 68"/>
                <a:gd name="T14" fmla="*/ 108 w 134"/>
                <a:gd name="T15" fmla="*/ 0 h 68"/>
                <a:gd name="T16" fmla="*/ 96 w 134"/>
                <a:gd name="T17" fmla="*/ 20 h 68"/>
                <a:gd name="T18" fmla="*/ 96 w 134"/>
                <a:gd name="T19" fmla="*/ 20 h 68"/>
                <a:gd name="T20" fmla="*/ 82 w 134"/>
                <a:gd name="T21" fmla="*/ 16 h 68"/>
                <a:gd name="T22" fmla="*/ 68 w 134"/>
                <a:gd name="T23" fmla="*/ 14 h 68"/>
                <a:gd name="T24" fmla="*/ 68 w 134"/>
                <a:gd name="T25" fmla="*/ 14 h 68"/>
                <a:gd name="T26" fmla="*/ 54 w 134"/>
                <a:gd name="T27" fmla="*/ 16 h 68"/>
                <a:gd name="T28" fmla="*/ 40 w 134"/>
                <a:gd name="T29" fmla="*/ 20 h 68"/>
                <a:gd name="T30" fmla="*/ 26 w 134"/>
                <a:gd name="T31" fmla="*/ 0 h 68"/>
                <a:gd name="T32" fmla="*/ 26 w 134"/>
                <a:gd name="T33" fmla="*/ 0 h 68"/>
                <a:gd name="T34" fmla="*/ 26 w 134"/>
                <a:gd name="T35" fmla="*/ 0 h 68"/>
                <a:gd name="T36" fmla="*/ 24 w 134"/>
                <a:gd name="T37" fmla="*/ 0 h 68"/>
                <a:gd name="T38" fmla="*/ 24 w 134"/>
                <a:gd name="T39" fmla="*/ 0 h 68"/>
                <a:gd name="T40" fmla="*/ 22 w 134"/>
                <a:gd name="T41" fmla="*/ 2 h 68"/>
                <a:gd name="T42" fmla="*/ 24 w 134"/>
                <a:gd name="T43" fmla="*/ 4 h 68"/>
                <a:gd name="T44" fmla="*/ 36 w 134"/>
                <a:gd name="T45" fmla="*/ 22 h 68"/>
                <a:gd name="T46" fmla="*/ 36 w 134"/>
                <a:gd name="T47" fmla="*/ 22 h 68"/>
                <a:gd name="T48" fmla="*/ 22 w 134"/>
                <a:gd name="T49" fmla="*/ 30 h 68"/>
                <a:gd name="T50" fmla="*/ 12 w 134"/>
                <a:gd name="T51" fmla="*/ 40 h 68"/>
                <a:gd name="T52" fmla="*/ 4 w 134"/>
                <a:gd name="T53" fmla="*/ 54 h 68"/>
                <a:gd name="T54" fmla="*/ 0 w 134"/>
                <a:gd name="T55" fmla="*/ 68 h 68"/>
                <a:gd name="T56" fmla="*/ 134 w 134"/>
                <a:gd name="T57" fmla="*/ 68 h 68"/>
                <a:gd name="T58" fmla="*/ 134 w 134"/>
                <a:gd name="T59" fmla="*/ 68 h 68"/>
                <a:gd name="T60" fmla="*/ 132 w 134"/>
                <a:gd name="T61" fmla="*/ 54 h 68"/>
                <a:gd name="T62" fmla="*/ 124 w 134"/>
                <a:gd name="T63" fmla="*/ 40 h 68"/>
                <a:gd name="T64" fmla="*/ 114 w 134"/>
                <a:gd name="T65" fmla="*/ 30 h 68"/>
                <a:gd name="T66" fmla="*/ 100 w 134"/>
                <a:gd name="T67" fmla="*/ 2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68">
                  <a:moveTo>
                    <a:pt x="100" y="22"/>
                  </a:moveTo>
                  <a:lnTo>
                    <a:pt x="112" y="4"/>
                  </a:lnTo>
                  <a:lnTo>
                    <a:pt x="112" y="4"/>
                  </a:lnTo>
                  <a:lnTo>
                    <a:pt x="112" y="2"/>
                  </a:lnTo>
                  <a:lnTo>
                    <a:pt x="112" y="0"/>
                  </a:lnTo>
                  <a:lnTo>
                    <a:pt x="112" y="0"/>
                  </a:lnTo>
                  <a:lnTo>
                    <a:pt x="110" y="0"/>
                  </a:lnTo>
                  <a:lnTo>
                    <a:pt x="108" y="0"/>
                  </a:lnTo>
                  <a:lnTo>
                    <a:pt x="96" y="20"/>
                  </a:lnTo>
                  <a:lnTo>
                    <a:pt x="96" y="20"/>
                  </a:lnTo>
                  <a:lnTo>
                    <a:pt x="82" y="16"/>
                  </a:lnTo>
                  <a:lnTo>
                    <a:pt x="68" y="14"/>
                  </a:lnTo>
                  <a:lnTo>
                    <a:pt x="68" y="14"/>
                  </a:lnTo>
                  <a:lnTo>
                    <a:pt x="54" y="16"/>
                  </a:lnTo>
                  <a:lnTo>
                    <a:pt x="40" y="20"/>
                  </a:lnTo>
                  <a:lnTo>
                    <a:pt x="26" y="0"/>
                  </a:lnTo>
                  <a:lnTo>
                    <a:pt x="26" y="0"/>
                  </a:lnTo>
                  <a:lnTo>
                    <a:pt x="26" y="0"/>
                  </a:lnTo>
                  <a:lnTo>
                    <a:pt x="24" y="0"/>
                  </a:lnTo>
                  <a:lnTo>
                    <a:pt x="24" y="0"/>
                  </a:lnTo>
                  <a:lnTo>
                    <a:pt x="22" y="2"/>
                  </a:lnTo>
                  <a:lnTo>
                    <a:pt x="24" y="4"/>
                  </a:lnTo>
                  <a:lnTo>
                    <a:pt x="36" y="22"/>
                  </a:lnTo>
                  <a:lnTo>
                    <a:pt x="36" y="22"/>
                  </a:lnTo>
                  <a:lnTo>
                    <a:pt x="22" y="30"/>
                  </a:lnTo>
                  <a:lnTo>
                    <a:pt x="12" y="40"/>
                  </a:lnTo>
                  <a:lnTo>
                    <a:pt x="4" y="54"/>
                  </a:lnTo>
                  <a:lnTo>
                    <a:pt x="0" y="68"/>
                  </a:lnTo>
                  <a:lnTo>
                    <a:pt x="134" y="68"/>
                  </a:lnTo>
                  <a:lnTo>
                    <a:pt x="134" y="68"/>
                  </a:lnTo>
                  <a:lnTo>
                    <a:pt x="132" y="54"/>
                  </a:lnTo>
                  <a:lnTo>
                    <a:pt x="124" y="40"/>
                  </a:lnTo>
                  <a:lnTo>
                    <a:pt x="114" y="30"/>
                  </a:lnTo>
                  <a:lnTo>
                    <a:pt x="10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306" name="Freeform 51"/>
            <p:cNvSpPr>
              <a:spLocks/>
            </p:cNvSpPr>
            <p:nvPr/>
          </p:nvSpPr>
          <p:spPr bwMode="auto">
            <a:xfrm>
              <a:off x="1704975" y="3797300"/>
              <a:ext cx="22225" cy="25400"/>
            </a:xfrm>
            <a:custGeom>
              <a:avLst/>
              <a:gdLst>
                <a:gd name="T0" fmla="*/ 8 w 14"/>
                <a:gd name="T1" fmla="*/ 16 h 16"/>
                <a:gd name="T2" fmla="*/ 8 w 14"/>
                <a:gd name="T3" fmla="*/ 16 h 16"/>
                <a:gd name="T4" fmla="*/ 2 w 14"/>
                <a:gd name="T5" fmla="*/ 14 h 16"/>
                <a:gd name="T6" fmla="*/ 0 w 14"/>
                <a:gd name="T7" fmla="*/ 8 h 16"/>
                <a:gd name="T8" fmla="*/ 0 w 14"/>
                <a:gd name="T9" fmla="*/ 8 h 16"/>
                <a:gd name="T10" fmla="*/ 2 w 14"/>
                <a:gd name="T11" fmla="*/ 2 h 16"/>
                <a:gd name="T12" fmla="*/ 8 w 14"/>
                <a:gd name="T13" fmla="*/ 0 h 16"/>
                <a:gd name="T14" fmla="*/ 8 w 14"/>
                <a:gd name="T15" fmla="*/ 0 h 16"/>
                <a:gd name="T16" fmla="*/ 12 w 14"/>
                <a:gd name="T17" fmla="*/ 2 h 16"/>
                <a:gd name="T18" fmla="*/ 14 w 14"/>
                <a:gd name="T19" fmla="*/ 8 h 16"/>
                <a:gd name="T20" fmla="*/ 14 w 14"/>
                <a:gd name="T21" fmla="*/ 8 h 16"/>
                <a:gd name="T22" fmla="*/ 12 w 14"/>
                <a:gd name="T23" fmla="*/ 14 h 16"/>
                <a:gd name="T24" fmla="*/ 8 w 14"/>
                <a:gd name="T2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6">
                  <a:moveTo>
                    <a:pt x="8" y="16"/>
                  </a:moveTo>
                  <a:lnTo>
                    <a:pt x="8" y="16"/>
                  </a:lnTo>
                  <a:lnTo>
                    <a:pt x="2" y="14"/>
                  </a:lnTo>
                  <a:lnTo>
                    <a:pt x="0" y="8"/>
                  </a:lnTo>
                  <a:lnTo>
                    <a:pt x="0" y="8"/>
                  </a:lnTo>
                  <a:lnTo>
                    <a:pt x="2" y="2"/>
                  </a:lnTo>
                  <a:lnTo>
                    <a:pt x="8" y="0"/>
                  </a:lnTo>
                  <a:lnTo>
                    <a:pt x="8" y="0"/>
                  </a:lnTo>
                  <a:lnTo>
                    <a:pt x="12" y="2"/>
                  </a:lnTo>
                  <a:lnTo>
                    <a:pt x="14" y="8"/>
                  </a:lnTo>
                  <a:lnTo>
                    <a:pt x="14" y="8"/>
                  </a:lnTo>
                  <a:lnTo>
                    <a:pt x="12" y="14"/>
                  </a:lnTo>
                  <a:lnTo>
                    <a:pt x="8"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307" name="Freeform 52"/>
            <p:cNvSpPr>
              <a:spLocks/>
            </p:cNvSpPr>
            <p:nvPr/>
          </p:nvSpPr>
          <p:spPr bwMode="auto">
            <a:xfrm>
              <a:off x="1797050" y="3797300"/>
              <a:ext cx="22225" cy="25400"/>
            </a:xfrm>
            <a:custGeom>
              <a:avLst/>
              <a:gdLst>
                <a:gd name="T0" fmla="*/ 6 w 14"/>
                <a:gd name="T1" fmla="*/ 16 h 16"/>
                <a:gd name="T2" fmla="*/ 6 w 14"/>
                <a:gd name="T3" fmla="*/ 16 h 16"/>
                <a:gd name="T4" fmla="*/ 2 w 14"/>
                <a:gd name="T5" fmla="*/ 14 h 16"/>
                <a:gd name="T6" fmla="*/ 0 w 14"/>
                <a:gd name="T7" fmla="*/ 8 h 16"/>
                <a:gd name="T8" fmla="*/ 0 w 14"/>
                <a:gd name="T9" fmla="*/ 8 h 16"/>
                <a:gd name="T10" fmla="*/ 2 w 14"/>
                <a:gd name="T11" fmla="*/ 2 h 16"/>
                <a:gd name="T12" fmla="*/ 6 w 14"/>
                <a:gd name="T13" fmla="*/ 0 h 16"/>
                <a:gd name="T14" fmla="*/ 6 w 14"/>
                <a:gd name="T15" fmla="*/ 0 h 16"/>
                <a:gd name="T16" fmla="*/ 12 w 14"/>
                <a:gd name="T17" fmla="*/ 2 h 16"/>
                <a:gd name="T18" fmla="*/ 14 w 14"/>
                <a:gd name="T19" fmla="*/ 8 h 16"/>
                <a:gd name="T20" fmla="*/ 14 w 14"/>
                <a:gd name="T21" fmla="*/ 8 h 16"/>
                <a:gd name="T22" fmla="*/ 12 w 14"/>
                <a:gd name="T23" fmla="*/ 14 h 16"/>
                <a:gd name="T24" fmla="*/ 6 w 14"/>
                <a:gd name="T2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6">
                  <a:moveTo>
                    <a:pt x="6" y="16"/>
                  </a:moveTo>
                  <a:lnTo>
                    <a:pt x="6" y="16"/>
                  </a:lnTo>
                  <a:lnTo>
                    <a:pt x="2" y="14"/>
                  </a:lnTo>
                  <a:lnTo>
                    <a:pt x="0" y="8"/>
                  </a:lnTo>
                  <a:lnTo>
                    <a:pt x="0" y="8"/>
                  </a:lnTo>
                  <a:lnTo>
                    <a:pt x="2" y="2"/>
                  </a:lnTo>
                  <a:lnTo>
                    <a:pt x="6" y="0"/>
                  </a:lnTo>
                  <a:lnTo>
                    <a:pt x="6" y="0"/>
                  </a:lnTo>
                  <a:lnTo>
                    <a:pt x="12" y="2"/>
                  </a:lnTo>
                  <a:lnTo>
                    <a:pt x="14" y="8"/>
                  </a:lnTo>
                  <a:lnTo>
                    <a:pt x="14" y="8"/>
                  </a:lnTo>
                  <a:lnTo>
                    <a:pt x="12" y="14"/>
                  </a:lnTo>
                  <a:lnTo>
                    <a:pt x="6"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308" name="Freeform 54"/>
            <p:cNvSpPr>
              <a:spLocks/>
            </p:cNvSpPr>
            <p:nvPr/>
          </p:nvSpPr>
          <p:spPr bwMode="auto">
            <a:xfrm>
              <a:off x="1450975" y="3460750"/>
              <a:ext cx="552450" cy="552450"/>
            </a:xfrm>
            <a:custGeom>
              <a:avLst/>
              <a:gdLst>
                <a:gd name="T0" fmla="*/ 346 w 348"/>
                <a:gd name="T1" fmla="*/ 0 h 348"/>
                <a:gd name="T2" fmla="*/ 18 w 348"/>
                <a:gd name="T3" fmla="*/ 0 h 348"/>
                <a:gd name="T4" fmla="*/ 18 w 348"/>
                <a:gd name="T5" fmla="*/ 0 h 348"/>
                <a:gd name="T6" fmla="*/ 10 w 348"/>
                <a:gd name="T7" fmla="*/ 2 h 348"/>
                <a:gd name="T8" fmla="*/ 4 w 348"/>
                <a:gd name="T9" fmla="*/ 6 h 348"/>
                <a:gd name="T10" fmla="*/ 0 w 348"/>
                <a:gd name="T11" fmla="*/ 12 h 348"/>
                <a:gd name="T12" fmla="*/ 0 w 348"/>
                <a:gd name="T13" fmla="*/ 18 h 348"/>
                <a:gd name="T14" fmla="*/ 0 w 348"/>
                <a:gd name="T15" fmla="*/ 346 h 348"/>
                <a:gd name="T16" fmla="*/ 0 w 348"/>
                <a:gd name="T17" fmla="*/ 346 h 348"/>
                <a:gd name="T18" fmla="*/ 0 w 348"/>
                <a:gd name="T19" fmla="*/ 348 h 348"/>
                <a:gd name="T20" fmla="*/ 0 w 348"/>
                <a:gd name="T21" fmla="*/ 348 h 348"/>
                <a:gd name="T22" fmla="*/ 2 w 348"/>
                <a:gd name="T23" fmla="*/ 348 h 348"/>
                <a:gd name="T24" fmla="*/ 14 w 348"/>
                <a:gd name="T25" fmla="*/ 336 h 348"/>
                <a:gd name="T26" fmla="*/ 14 w 348"/>
                <a:gd name="T27" fmla="*/ 18 h 348"/>
                <a:gd name="T28" fmla="*/ 332 w 348"/>
                <a:gd name="T29" fmla="*/ 18 h 348"/>
                <a:gd name="T30" fmla="*/ 348 w 348"/>
                <a:gd name="T31" fmla="*/ 2 h 348"/>
                <a:gd name="T32" fmla="*/ 348 w 348"/>
                <a:gd name="T33" fmla="*/ 2 h 348"/>
                <a:gd name="T34" fmla="*/ 348 w 348"/>
                <a:gd name="T35" fmla="*/ 0 h 348"/>
                <a:gd name="T36" fmla="*/ 346 w 348"/>
                <a:gd name="T3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8" h="348">
                  <a:moveTo>
                    <a:pt x="346" y="0"/>
                  </a:moveTo>
                  <a:lnTo>
                    <a:pt x="18" y="0"/>
                  </a:lnTo>
                  <a:lnTo>
                    <a:pt x="18" y="0"/>
                  </a:lnTo>
                  <a:lnTo>
                    <a:pt x="10" y="2"/>
                  </a:lnTo>
                  <a:lnTo>
                    <a:pt x="4" y="6"/>
                  </a:lnTo>
                  <a:lnTo>
                    <a:pt x="0" y="12"/>
                  </a:lnTo>
                  <a:lnTo>
                    <a:pt x="0" y="18"/>
                  </a:lnTo>
                  <a:lnTo>
                    <a:pt x="0" y="346"/>
                  </a:lnTo>
                  <a:lnTo>
                    <a:pt x="0" y="346"/>
                  </a:lnTo>
                  <a:lnTo>
                    <a:pt x="0" y="348"/>
                  </a:lnTo>
                  <a:lnTo>
                    <a:pt x="0" y="348"/>
                  </a:lnTo>
                  <a:lnTo>
                    <a:pt x="2" y="348"/>
                  </a:lnTo>
                  <a:lnTo>
                    <a:pt x="14" y="336"/>
                  </a:lnTo>
                  <a:lnTo>
                    <a:pt x="14" y="18"/>
                  </a:lnTo>
                  <a:lnTo>
                    <a:pt x="332" y="18"/>
                  </a:lnTo>
                  <a:lnTo>
                    <a:pt x="348" y="2"/>
                  </a:lnTo>
                  <a:lnTo>
                    <a:pt x="348" y="2"/>
                  </a:lnTo>
                  <a:lnTo>
                    <a:pt x="348" y="0"/>
                  </a:lnTo>
                  <a:lnTo>
                    <a:pt x="3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309" name="Freeform 55"/>
            <p:cNvSpPr>
              <a:spLocks/>
            </p:cNvSpPr>
            <p:nvPr/>
          </p:nvSpPr>
          <p:spPr bwMode="auto">
            <a:xfrm>
              <a:off x="1496871" y="3491657"/>
              <a:ext cx="504826" cy="504825"/>
            </a:xfrm>
            <a:custGeom>
              <a:avLst/>
              <a:gdLst>
                <a:gd name="T0" fmla="*/ 318 w 318"/>
                <a:gd name="T1" fmla="*/ 0 h 318"/>
                <a:gd name="T2" fmla="*/ 0 w 318"/>
                <a:gd name="T3" fmla="*/ 0 h 318"/>
                <a:gd name="T4" fmla="*/ 0 w 318"/>
                <a:gd name="T5" fmla="*/ 318 h 318"/>
                <a:gd name="T6" fmla="*/ 144 w 318"/>
                <a:gd name="T7" fmla="*/ 172 h 318"/>
                <a:gd name="T8" fmla="*/ 138 w 318"/>
                <a:gd name="T9" fmla="*/ 164 h 318"/>
                <a:gd name="T10" fmla="*/ 138 w 318"/>
                <a:gd name="T11" fmla="*/ 164 h 318"/>
                <a:gd name="T12" fmla="*/ 136 w 318"/>
                <a:gd name="T13" fmla="*/ 162 h 318"/>
                <a:gd name="T14" fmla="*/ 138 w 318"/>
                <a:gd name="T15" fmla="*/ 160 h 318"/>
                <a:gd name="T16" fmla="*/ 138 w 318"/>
                <a:gd name="T17" fmla="*/ 160 h 318"/>
                <a:gd name="T18" fmla="*/ 138 w 318"/>
                <a:gd name="T19" fmla="*/ 160 h 318"/>
                <a:gd name="T20" fmla="*/ 138 w 318"/>
                <a:gd name="T21" fmla="*/ 160 h 318"/>
                <a:gd name="T22" fmla="*/ 140 w 318"/>
                <a:gd name="T23" fmla="*/ 160 h 318"/>
                <a:gd name="T24" fmla="*/ 148 w 318"/>
                <a:gd name="T25" fmla="*/ 170 h 318"/>
                <a:gd name="T26" fmla="*/ 318 w 318"/>
                <a:gd name="T2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8" h="318">
                  <a:moveTo>
                    <a:pt x="318" y="0"/>
                  </a:moveTo>
                  <a:lnTo>
                    <a:pt x="0" y="0"/>
                  </a:lnTo>
                  <a:lnTo>
                    <a:pt x="0" y="318"/>
                  </a:lnTo>
                  <a:lnTo>
                    <a:pt x="144" y="172"/>
                  </a:lnTo>
                  <a:lnTo>
                    <a:pt x="138" y="164"/>
                  </a:lnTo>
                  <a:lnTo>
                    <a:pt x="138" y="164"/>
                  </a:lnTo>
                  <a:lnTo>
                    <a:pt x="136" y="162"/>
                  </a:lnTo>
                  <a:lnTo>
                    <a:pt x="138" y="160"/>
                  </a:lnTo>
                  <a:lnTo>
                    <a:pt x="138" y="160"/>
                  </a:lnTo>
                  <a:lnTo>
                    <a:pt x="138" y="160"/>
                  </a:lnTo>
                  <a:lnTo>
                    <a:pt x="138" y="160"/>
                  </a:lnTo>
                  <a:lnTo>
                    <a:pt x="140" y="160"/>
                  </a:lnTo>
                  <a:lnTo>
                    <a:pt x="148" y="170"/>
                  </a:lnTo>
                  <a:lnTo>
                    <a:pt x="318" y="0"/>
                  </a:lnTo>
                  <a:close/>
                </a:path>
              </a:pathLst>
            </a:custGeom>
            <a:solidFill>
              <a:srgbClr val="DDE9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310" name="Freeform 56"/>
            <p:cNvSpPr>
              <a:spLocks/>
            </p:cNvSpPr>
            <p:nvPr/>
          </p:nvSpPr>
          <p:spPr bwMode="auto">
            <a:xfrm>
              <a:off x="1473200" y="3489325"/>
              <a:ext cx="504825" cy="504825"/>
            </a:xfrm>
            <a:custGeom>
              <a:avLst/>
              <a:gdLst>
                <a:gd name="T0" fmla="*/ 318 w 318"/>
                <a:gd name="T1" fmla="*/ 0 h 318"/>
                <a:gd name="T2" fmla="*/ 0 w 318"/>
                <a:gd name="T3" fmla="*/ 0 h 318"/>
                <a:gd name="T4" fmla="*/ 0 w 318"/>
                <a:gd name="T5" fmla="*/ 318 h 318"/>
                <a:gd name="T6" fmla="*/ 144 w 318"/>
                <a:gd name="T7" fmla="*/ 172 h 318"/>
                <a:gd name="T8" fmla="*/ 138 w 318"/>
                <a:gd name="T9" fmla="*/ 164 h 318"/>
                <a:gd name="T10" fmla="*/ 138 w 318"/>
                <a:gd name="T11" fmla="*/ 164 h 318"/>
                <a:gd name="T12" fmla="*/ 136 w 318"/>
                <a:gd name="T13" fmla="*/ 162 h 318"/>
                <a:gd name="T14" fmla="*/ 138 w 318"/>
                <a:gd name="T15" fmla="*/ 160 h 318"/>
                <a:gd name="T16" fmla="*/ 138 w 318"/>
                <a:gd name="T17" fmla="*/ 160 h 318"/>
                <a:gd name="T18" fmla="*/ 138 w 318"/>
                <a:gd name="T19" fmla="*/ 160 h 318"/>
                <a:gd name="T20" fmla="*/ 138 w 318"/>
                <a:gd name="T21" fmla="*/ 160 h 318"/>
                <a:gd name="T22" fmla="*/ 140 w 318"/>
                <a:gd name="T23" fmla="*/ 160 h 318"/>
                <a:gd name="T24" fmla="*/ 148 w 318"/>
                <a:gd name="T25" fmla="*/ 170 h 318"/>
                <a:gd name="T26" fmla="*/ 318 w 318"/>
                <a:gd name="T2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8" h="318">
                  <a:moveTo>
                    <a:pt x="318" y="0"/>
                  </a:moveTo>
                  <a:lnTo>
                    <a:pt x="0" y="0"/>
                  </a:lnTo>
                  <a:lnTo>
                    <a:pt x="0" y="318"/>
                  </a:lnTo>
                  <a:lnTo>
                    <a:pt x="144" y="172"/>
                  </a:lnTo>
                  <a:lnTo>
                    <a:pt x="138" y="164"/>
                  </a:lnTo>
                  <a:lnTo>
                    <a:pt x="138" y="164"/>
                  </a:lnTo>
                  <a:lnTo>
                    <a:pt x="136" y="162"/>
                  </a:lnTo>
                  <a:lnTo>
                    <a:pt x="138" y="160"/>
                  </a:lnTo>
                  <a:lnTo>
                    <a:pt x="138" y="160"/>
                  </a:lnTo>
                  <a:lnTo>
                    <a:pt x="138" y="160"/>
                  </a:lnTo>
                  <a:lnTo>
                    <a:pt x="138" y="160"/>
                  </a:lnTo>
                  <a:lnTo>
                    <a:pt x="140" y="160"/>
                  </a:lnTo>
                  <a:lnTo>
                    <a:pt x="148" y="170"/>
                  </a:lnTo>
                  <a:lnTo>
                    <a:pt x="3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311" name="Freeform 57"/>
            <p:cNvSpPr>
              <a:spLocks/>
            </p:cNvSpPr>
            <p:nvPr/>
          </p:nvSpPr>
          <p:spPr bwMode="auto">
            <a:xfrm>
              <a:off x="1689100" y="3743325"/>
              <a:ext cx="19050" cy="19050"/>
            </a:xfrm>
            <a:custGeom>
              <a:avLst/>
              <a:gdLst>
                <a:gd name="T0" fmla="*/ 2 w 12"/>
                <a:gd name="T1" fmla="*/ 0 h 12"/>
                <a:gd name="T2" fmla="*/ 2 w 12"/>
                <a:gd name="T3" fmla="*/ 0 h 12"/>
                <a:gd name="T4" fmla="*/ 2 w 12"/>
                <a:gd name="T5" fmla="*/ 0 h 12"/>
                <a:gd name="T6" fmla="*/ 2 w 12"/>
                <a:gd name="T7" fmla="*/ 0 h 12"/>
                <a:gd name="T8" fmla="*/ 0 w 12"/>
                <a:gd name="T9" fmla="*/ 2 h 12"/>
                <a:gd name="T10" fmla="*/ 2 w 12"/>
                <a:gd name="T11" fmla="*/ 4 h 12"/>
                <a:gd name="T12" fmla="*/ 8 w 12"/>
                <a:gd name="T13" fmla="*/ 12 h 12"/>
                <a:gd name="T14" fmla="*/ 12 w 12"/>
                <a:gd name="T15" fmla="*/ 10 h 12"/>
                <a:gd name="T16" fmla="*/ 4 w 12"/>
                <a:gd name="T17" fmla="*/ 0 h 12"/>
                <a:gd name="T18" fmla="*/ 4 w 12"/>
                <a:gd name="T19" fmla="*/ 0 h 12"/>
                <a:gd name="T20" fmla="*/ 2 w 12"/>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2">
                  <a:moveTo>
                    <a:pt x="2" y="0"/>
                  </a:moveTo>
                  <a:lnTo>
                    <a:pt x="2" y="0"/>
                  </a:lnTo>
                  <a:lnTo>
                    <a:pt x="2" y="0"/>
                  </a:lnTo>
                  <a:lnTo>
                    <a:pt x="2" y="0"/>
                  </a:lnTo>
                  <a:lnTo>
                    <a:pt x="0" y="2"/>
                  </a:lnTo>
                  <a:lnTo>
                    <a:pt x="2" y="4"/>
                  </a:lnTo>
                  <a:lnTo>
                    <a:pt x="8" y="12"/>
                  </a:lnTo>
                  <a:lnTo>
                    <a:pt x="12" y="10"/>
                  </a:lnTo>
                  <a:lnTo>
                    <a:pt x="4" y="0"/>
                  </a:lnTo>
                  <a:lnTo>
                    <a:pt x="4" y="0"/>
                  </a:lnTo>
                  <a:lnTo>
                    <a:pt x="2" y="0"/>
                  </a:lnTo>
                  <a:close/>
                </a:path>
              </a:pathLst>
            </a:custGeom>
            <a:solidFill>
              <a:srgbClr val="5D5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312" name="Freeform 58"/>
            <p:cNvSpPr>
              <a:spLocks/>
            </p:cNvSpPr>
            <p:nvPr/>
          </p:nvSpPr>
          <p:spPr bwMode="auto">
            <a:xfrm>
              <a:off x="1689100" y="3743325"/>
              <a:ext cx="19050" cy="19050"/>
            </a:xfrm>
            <a:custGeom>
              <a:avLst/>
              <a:gdLst>
                <a:gd name="T0" fmla="*/ 2 w 12"/>
                <a:gd name="T1" fmla="*/ 0 h 12"/>
                <a:gd name="T2" fmla="*/ 2 w 12"/>
                <a:gd name="T3" fmla="*/ 0 h 12"/>
                <a:gd name="T4" fmla="*/ 2 w 12"/>
                <a:gd name="T5" fmla="*/ 0 h 12"/>
                <a:gd name="T6" fmla="*/ 2 w 12"/>
                <a:gd name="T7" fmla="*/ 0 h 12"/>
                <a:gd name="T8" fmla="*/ 0 w 12"/>
                <a:gd name="T9" fmla="*/ 2 h 12"/>
                <a:gd name="T10" fmla="*/ 2 w 12"/>
                <a:gd name="T11" fmla="*/ 4 h 12"/>
                <a:gd name="T12" fmla="*/ 8 w 12"/>
                <a:gd name="T13" fmla="*/ 12 h 12"/>
                <a:gd name="T14" fmla="*/ 12 w 12"/>
                <a:gd name="T15" fmla="*/ 10 h 12"/>
                <a:gd name="T16" fmla="*/ 4 w 12"/>
                <a:gd name="T17" fmla="*/ 0 h 12"/>
                <a:gd name="T18" fmla="*/ 4 w 12"/>
                <a:gd name="T19" fmla="*/ 0 h 12"/>
                <a:gd name="T20" fmla="*/ 2 w 12"/>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2">
                  <a:moveTo>
                    <a:pt x="2" y="0"/>
                  </a:moveTo>
                  <a:lnTo>
                    <a:pt x="2" y="0"/>
                  </a:lnTo>
                  <a:lnTo>
                    <a:pt x="2" y="0"/>
                  </a:lnTo>
                  <a:lnTo>
                    <a:pt x="2" y="0"/>
                  </a:lnTo>
                  <a:lnTo>
                    <a:pt x="0" y="2"/>
                  </a:lnTo>
                  <a:lnTo>
                    <a:pt x="2" y="4"/>
                  </a:lnTo>
                  <a:lnTo>
                    <a:pt x="8" y="12"/>
                  </a:lnTo>
                  <a:lnTo>
                    <a:pt x="12" y="10"/>
                  </a:lnTo>
                  <a:lnTo>
                    <a:pt x="4" y="0"/>
                  </a:lnTo>
                  <a:lnTo>
                    <a:pt x="4"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313" name="Freeform 59"/>
            <p:cNvSpPr>
              <a:spLocks/>
            </p:cNvSpPr>
            <p:nvPr/>
          </p:nvSpPr>
          <p:spPr bwMode="auto">
            <a:xfrm>
              <a:off x="1762125" y="4365625"/>
              <a:ext cx="22225" cy="22225"/>
            </a:xfrm>
            <a:custGeom>
              <a:avLst/>
              <a:gdLst>
                <a:gd name="T0" fmla="*/ 14 w 14"/>
                <a:gd name="T1" fmla="*/ 8 h 14"/>
                <a:gd name="T2" fmla="*/ 14 w 14"/>
                <a:gd name="T3" fmla="*/ 8 h 14"/>
                <a:gd name="T4" fmla="*/ 12 w 14"/>
                <a:gd name="T5" fmla="*/ 12 h 14"/>
                <a:gd name="T6" fmla="*/ 8 w 14"/>
                <a:gd name="T7" fmla="*/ 14 h 14"/>
                <a:gd name="T8" fmla="*/ 8 w 14"/>
                <a:gd name="T9" fmla="*/ 14 h 14"/>
                <a:gd name="T10" fmla="*/ 2 w 14"/>
                <a:gd name="T11" fmla="*/ 12 h 14"/>
                <a:gd name="T12" fmla="*/ 0 w 14"/>
                <a:gd name="T13" fmla="*/ 8 h 14"/>
                <a:gd name="T14" fmla="*/ 0 w 14"/>
                <a:gd name="T15" fmla="*/ 8 h 14"/>
                <a:gd name="T16" fmla="*/ 2 w 14"/>
                <a:gd name="T17" fmla="*/ 2 h 14"/>
                <a:gd name="T18" fmla="*/ 8 w 14"/>
                <a:gd name="T19" fmla="*/ 0 h 14"/>
                <a:gd name="T20" fmla="*/ 8 w 14"/>
                <a:gd name="T21" fmla="*/ 0 h 14"/>
                <a:gd name="T22" fmla="*/ 12 w 14"/>
                <a:gd name="T23" fmla="*/ 2 h 14"/>
                <a:gd name="T24" fmla="*/ 14 w 14"/>
                <a:gd name="T25" fmla="*/ 8 h 14"/>
                <a:gd name="T26" fmla="*/ 14 w 14"/>
                <a:gd name="T2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4">
                  <a:moveTo>
                    <a:pt x="14" y="8"/>
                  </a:moveTo>
                  <a:lnTo>
                    <a:pt x="14" y="8"/>
                  </a:lnTo>
                  <a:lnTo>
                    <a:pt x="12" y="12"/>
                  </a:lnTo>
                  <a:lnTo>
                    <a:pt x="8" y="14"/>
                  </a:lnTo>
                  <a:lnTo>
                    <a:pt x="8" y="14"/>
                  </a:lnTo>
                  <a:lnTo>
                    <a:pt x="2" y="12"/>
                  </a:lnTo>
                  <a:lnTo>
                    <a:pt x="0" y="8"/>
                  </a:lnTo>
                  <a:lnTo>
                    <a:pt x="0" y="8"/>
                  </a:lnTo>
                  <a:lnTo>
                    <a:pt x="2" y="2"/>
                  </a:lnTo>
                  <a:lnTo>
                    <a:pt x="8" y="0"/>
                  </a:lnTo>
                  <a:lnTo>
                    <a:pt x="8" y="0"/>
                  </a:lnTo>
                  <a:lnTo>
                    <a:pt x="12" y="2"/>
                  </a:lnTo>
                  <a:lnTo>
                    <a:pt x="14" y="8"/>
                  </a:lnTo>
                  <a:lnTo>
                    <a:pt x="1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grpSp>
      <p:grpSp>
        <p:nvGrpSpPr>
          <p:cNvPr id="266" name="Group 265"/>
          <p:cNvGrpSpPr/>
          <p:nvPr/>
        </p:nvGrpSpPr>
        <p:grpSpPr>
          <a:xfrm>
            <a:off x="8923729" y="4219642"/>
            <a:ext cx="620083" cy="1107789"/>
            <a:chOff x="2487475" y="1768475"/>
            <a:chExt cx="565150" cy="1009650"/>
          </a:xfrm>
        </p:grpSpPr>
        <p:sp>
          <p:nvSpPr>
            <p:cNvPr id="288" name="Rectangle 273"/>
            <p:cNvSpPr>
              <a:spLocks noChangeArrowheads="1"/>
            </p:cNvSpPr>
            <p:nvPr/>
          </p:nvSpPr>
          <p:spPr bwMode="auto">
            <a:xfrm>
              <a:off x="2487475" y="1768475"/>
              <a:ext cx="565150" cy="1009650"/>
            </a:xfrm>
            <a:prstGeom prst="rect">
              <a:avLst/>
            </a:prstGeom>
            <a:solidFill>
              <a:srgbClr val="3C35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89" name="Freeform 275"/>
            <p:cNvSpPr>
              <a:spLocks/>
            </p:cNvSpPr>
            <p:nvPr/>
          </p:nvSpPr>
          <p:spPr bwMode="auto">
            <a:xfrm>
              <a:off x="2519225" y="1795776"/>
              <a:ext cx="504825" cy="854075"/>
            </a:xfrm>
            <a:custGeom>
              <a:avLst/>
              <a:gdLst>
                <a:gd name="T0" fmla="*/ 300 w 318"/>
                <a:gd name="T1" fmla="*/ 538 h 538"/>
                <a:gd name="T2" fmla="*/ 20 w 318"/>
                <a:gd name="T3" fmla="*/ 538 h 538"/>
                <a:gd name="T4" fmla="*/ 20 w 318"/>
                <a:gd name="T5" fmla="*/ 538 h 538"/>
                <a:gd name="T6" fmla="*/ 12 w 318"/>
                <a:gd name="T7" fmla="*/ 536 h 538"/>
                <a:gd name="T8" fmla="*/ 6 w 318"/>
                <a:gd name="T9" fmla="*/ 532 h 538"/>
                <a:gd name="T10" fmla="*/ 2 w 318"/>
                <a:gd name="T11" fmla="*/ 526 h 538"/>
                <a:gd name="T12" fmla="*/ 0 w 318"/>
                <a:gd name="T13" fmla="*/ 518 h 538"/>
                <a:gd name="T14" fmla="*/ 0 w 318"/>
                <a:gd name="T15" fmla="*/ 20 h 538"/>
                <a:gd name="T16" fmla="*/ 0 w 318"/>
                <a:gd name="T17" fmla="*/ 20 h 538"/>
                <a:gd name="T18" fmla="*/ 2 w 318"/>
                <a:gd name="T19" fmla="*/ 12 h 538"/>
                <a:gd name="T20" fmla="*/ 6 w 318"/>
                <a:gd name="T21" fmla="*/ 6 h 538"/>
                <a:gd name="T22" fmla="*/ 12 w 318"/>
                <a:gd name="T23" fmla="*/ 0 h 538"/>
                <a:gd name="T24" fmla="*/ 20 w 318"/>
                <a:gd name="T25" fmla="*/ 0 h 538"/>
                <a:gd name="T26" fmla="*/ 300 w 318"/>
                <a:gd name="T27" fmla="*/ 0 h 538"/>
                <a:gd name="T28" fmla="*/ 300 w 318"/>
                <a:gd name="T29" fmla="*/ 0 h 538"/>
                <a:gd name="T30" fmla="*/ 306 w 318"/>
                <a:gd name="T31" fmla="*/ 0 h 538"/>
                <a:gd name="T32" fmla="*/ 314 w 318"/>
                <a:gd name="T33" fmla="*/ 6 h 538"/>
                <a:gd name="T34" fmla="*/ 318 w 318"/>
                <a:gd name="T35" fmla="*/ 12 h 538"/>
                <a:gd name="T36" fmla="*/ 318 w 318"/>
                <a:gd name="T37" fmla="*/ 20 h 538"/>
                <a:gd name="T38" fmla="*/ 318 w 318"/>
                <a:gd name="T39" fmla="*/ 518 h 538"/>
                <a:gd name="T40" fmla="*/ 318 w 318"/>
                <a:gd name="T41" fmla="*/ 518 h 538"/>
                <a:gd name="T42" fmla="*/ 318 w 318"/>
                <a:gd name="T43" fmla="*/ 526 h 538"/>
                <a:gd name="T44" fmla="*/ 314 w 318"/>
                <a:gd name="T45" fmla="*/ 532 h 538"/>
                <a:gd name="T46" fmla="*/ 306 w 318"/>
                <a:gd name="T47" fmla="*/ 536 h 538"/>
                <a:gd name="T48" fmla="*/ 300 w 318"/>
                <a:gd name="T49" fmla="*/ 53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8" h="538">
                  <a:moveTo>
                    <a:pt x="300" y="538"/>
                  </a:moveTo>
                  <a:lnTo>
                    <a:pt x="20" y="538"/>
                  </a:lnTo>
                  <a:lnTo>
                    <a:pt x="20" y="538"/>
                  </a:lnTo>
                  <a:lnTo>
                    <a:pt x="12" y="536"/>
                  </a:lnTo>
                  <a:lnTo>
                    <a:pt x="6" y="532"/>
                  </a:lnTo>
                  <a:lnTo>
                    <a:pt x="2" y="526"/>
                  </a:lnTo>
                  <a:lnTo>
                    <a:pt x="0" y="518"/>
                  </a:lnTo>
                  <a:lnTo>
                    <a:pt x="0" y="20"/>
                  </a:lnTo>
                  <a:lnTo>
                    <a:pt x="0" y="20"/>
                  </a:lnTo>
                  <a:lnTo>
                    <a:pt x="2" y="12"/>
                  </a:lnTo>
                  <a:lnTo>
                    <a:pt x="6" y="6"/>
                  </a:lnTo>
                  <a:lnTo>
                    <a:pt x="12" y="0"/>
                  </a:lnTo>
                  <a:lnTo>
                    <a:pt x="20" y="0"/>
                  </a:lnTo>
                  <a:lnTo>
                    <a:pt x="300" y="0"/>
                  </a:lnTo>
                  <a:lnTo>
                    <a:pt x="300" y="0"/>
                  </a:lnTo>
                  <a:lnTo>
                    <a:pt x="306" y="0"/>
                  </a:lnTo>
                  <a:lnTo>
                    <a:pt x="314" y="6"/>
                  </a:lnTo>
                  <a:lnTo>
                    <a:pt x="318" y="12"/>
                  </a:lnTo>
                  <a:lnTo>
                    <a:pt x="318" y="20"/>
                  </a:lnTo>
                  <a:lnTo>
                    <a:pt x="318" y="518"/>
                  </a:lnTo>
                  <a:lnTo>
                    <a:pt x="318" y="518"/>
                  </a:lnTo>
                  <a:lnTo>
                    <a:pt x="318" y="526"/>
                  </a:lnTo>
                  <a:lnTo>
                    <a:pt x="314" y="532"/>
                  </a:lnTo>
                  <a:lnTo>
                    <a:pt x="306" y="536"/>
                  </a:lnTo>
                  <a:lnTo>
                    <a:pt x="300" y="538"/>
                  </a:lnTo>
                  <a:close/>
                </a:path>
              </a:pathLst>
            </a:custGeom>
            <a:solidFill>
              <a:srgbClr val="F15C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90" name="Freeform 277"/>
            <p:cNvSpPr>
              <a:spLocks/>
            </p:cNvSpPr>
            <p:nvPr/>
          </p:nvSpPr>
          <p:spPr bwMode="auto">
            <a:xfrm>
              <a:off x="2519225" y="1796584"/>
              <a:ext cx="504825" cy="717550"/>
            </a:xfrm>
            <a:custGeom>
              <a:avLst/>
              <a:gdLst>
                <a:gd name="T0" fmla="*/ 300 w 318"/>
                <a:gd name="T1" fmla="*/ 0 h 452"/>
                <a:gd name="T2" fmla="*/ 20 w 318"/>
                <a:gd name="T3" fmla="*/ 0 h 452"/>
                <a:gd name="T4" fmla="*/ 20 w 318"/>
                <a:gd name="T5" fmla="*/ 0 h 452"/>
                <a:gd name="T6" fmla="*/ 12 w 318"/>
                <a:gd name="T7" fmla="*/ 0 h 452"/>
                <a:gd name="T8" fmla="*/ 6 w 318"/>
                <a:gd name="T9" fmla="*/ 6 h 452"/>
                <a:gd name="T10" fmla="*/ 2 w 318"/>
                <a:gd name="T11" fmla="*/ 12 h 452"/>
                <a:gd name="T12" fmla="*/ 0 w 318"/>
                <a:gd name="T13" fmla="*/ 20 h 452"/>
                <a:gd name="T14" fmla="*/ 0 w 318"/>
                <a:gd name="T15" fmla="*/ 452 h 452"/>
                <a:gd name="T16" fmla="*/ 318 w 318"/>
                <a:gd name="T17" fmla="*/ 156 h 452"/>
                <a:gd name="T18" fmla="*/ 318 w 318"/>
                <a:gd name="T19" fmla="*/ 20 h 452"/>
                <a:gd name="T20" fmla="*/ 318 w 318"/>
                <a:gd name="T21" fmla="*/ 20 h 452"/>
                <a:gd name="T22" fmla="*/ 318 w 318"/>
                <a:gd name="T23" fmla="*/ 12 h 452"/>
                <a:gd name="T24" fmla="*/ 314 w 318"/>
                <a:gd name="T25" fmla="*/ 6 h 452"/>
                <a:gd name="T26" fmla="*/ 306 w 318"/>
                <a:gd name="T27" fmla="*/ 0 h 452"/>
                <a:gd name="T28" fmla="*/ 300 w 318"/>
                <a:gd name="T29"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8" h="452">
                  <a:moveTo>
                    <a:pt x="300" y="0"/>
                  </a:moveTo>
                  <a:lnTo>
                    <a:pt x="20" y="0"/>
                  </a:lnTo>
                  <a:lnTo>
                    <a:pt x="20" y="0"/>
                  </a:lnTo>
                  <a:lnTo>
                    <a:pt x="12" y="0"/>
                  </a:lnTo>
                  <a:lnTo>
                    <a:pt x="6" y="6"/>
                  </a:lnTo>
                  <a:lnTo>
                    <a:pt x="2" y="12"/>
                  </a:lnTo>
                  <a:lnTo>
                    <a:pt x="0" y="20"/>
                  </a:lnTo>
                  <a:lnTo>
                    <a:pt x="0" y="452"/>
                  </a:lnTo>
                  <a:lnTo>
                    <a:pt x="318" y="156"/>
                  </a:lnTo>
                  <a:lnTo>
                    <a:pt x="318" y="20"/>
                  </a:lnTo>
                  <a:lnTo>
                    <a:pt x="318" y="20"/>
                  </a:lnTo>
                  <a:lnTo>
                    <a:pt x="318" y="12"/>
                  </a:lnTo>
                  <a:lnTo>
                    <a:pt x="314" y="6"/>
                  </a:lnTo>
                  <a:lnTo>
                    <a:pt x="306" y="0"/>
                  </a:lnTo>
                  <a:lnTo>
                    <a:pt x="300" y="0"/>
                  </a:lnTo>
                  <a:close/>
                </a:path>
              </a:pathLst>
            </a:custGeom>
            <a:solidFill>
              <a:srgbClr val="F47C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91" name="Freeform 279"/>
            <p:cNvSpPr>
              <a:spLocks/>
            </p:cNvSpPr>
            <p:nvPr/>
          </p:nvSpPr>
          <p:spPr bwMode="auto">
            <a:xfrm>
              <a:off x="2751000" y="2695575"/>
              <a:ext cx="38100" cy="38100"/>
            </a:xfrm>
            <a:custGeom>
              <a:avLst/>
              <a:gdLst>
                <a:gd name="T0" fmla="*/ 24 w 24"/>
                <a:gd name="T1" fmla="*/ 12 h 24"/>
                <a:gd name="T2" fmla="*/ 24 w 24"/>
                <a:gd name="T3" fmla="*/ 12 h 24"/>
                <a:gd name="T4" fmla="*/ 24 w 24"/>
                <a:gd name="T5" fmla="*/ 16 h 24"/>
                <a:gd name="T6" fmla="*/ 22 w 24"/>
                <a:gd name="T7" fmla="*/ 20 h 24"/>
                <a:gd name="T8" fmla="*/ 18 w 24"/>
                <a:gd name="T9" fmla="*/ 24 h 24"/>
                <a:gd name="T10" fmla="*/ 12 w 24"/>
                <a:gd name="T11" fmla="*/ 24 h 24"/>
                <a:gd name="T12" fmla="*/ 12 w 24"/>
                <a:gd name="T13" fmla="*/ 24 h 24"/>
                <a:gd name="T14" fmla="*/ 8 w 24"/>
                <a:gd name="T15" fmla="*/ 24 h 24"/>
                <a:gd name="T16" fmla="*/ 4 w 24"/>
                <a:gd name="T17" fmla="*/ 20 h 24"/>
                <a:gd name="T18" fmla="*/ 2 w 24"/>
                <a:gd name="T19" fmla="*/ 16 h 24"/>
                <a:gd name="T20" fmla="*/ 0 w 24"/>
                <a:gd name="T21" fmla="*/ 12 h 24"/>
                <a:gd name="T22" fmla="*/ 0 w 24"/>
                <a:gd name="T23" fmla="*/ 12 h 24"/>
                <a:gd name="T24" fmla="*/ 2 w 24"/>
                <a:gd name="T25" fmla="*/ 8 h 24"/>
                <a:gd name="T26" fmla="*/ 4 w 24"/>
                <a:gd name="T27" fmla="*/ 4 h 24"/>
                <a:gd name="T28" fmla="*/ 8 w 24"/>
                <a:gd name="T29" fmla="*/ 2 h 24"/>
                <a:gd name="T30" fmla="*/ 12 w 24"/>
                <a:gd name="T31" fmla="*/ 0 h 24"/>
                <a:gd name="T32" fmla="*/ 12 w 24"/>
                <a:gd name="T33" fmla="*/ 0 h 24"/>
                <a:gd name="T34" fmla="*/ 18 w 24"/>
                <a:gd name="T35" fmla="*/ 2 h 24"/>
                <a:gd name="T36" fmla="*/ 22 w 24"/>
                <a:gd name="T37" fmla="*/ 4 h 24"/>
                <a:gd name="T38" fmla="*/ 24 w 24"/>
                <a:gd name="T39" fmla="*/ 8 h 24"/>
                <a:gd name="T40" fmla="*/ 24 w 24"/>
                <a:gd name="T41" fmla="*/ 12 h 24"/>
                <a:gd name="T42" fmla="*/ 24 w 24"/>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4">
                  <a:moveTo>
                    <a:pt x="24" y="12"/>
                  </a:moveTo>
                  <a:lnTo>
                    <a:pt x="24" y="12"/>
                  </a:lnTo>
                  <a:lnTo>
                    <a:pt x="24" y="16"/>
                  </a:lnTo>
                  <a:lnTo>
                    <a:pt x="22" y="20"/>
                  </a:lnTo>
                  <a:lnTo>
                    <a:pt x="18" y="24"/>
                  </a:lnTo>
                  <a:lnTo>
                    <a:pt x="12" y="24"/>
                  </a:lnTo>
                  <a:lnTo>
                    <a:pt x="12" y="24"/>
                  </a:lnTo>
                  <a:lnTo>
                    <a:pt x="8" y="24"/>
                  </a:lnTo>
                  <a:lnTo>
                    <a:pt x="4" y="20"/>
                  </a:lnTo>
                  <a:lnTo>
                    <a:pt x="2" y="16"/>
                  </a:lnTo>
                  <a:lnTo>
                    <a:pt x="0" y="12"/>
                  </a:lnTo>
                  <a:lnTo>
                    <a:pt x="0" y="12"/>
                  </a:lnTo>
                  <a:lnTo>
                    <a:pt x="2" y="8"/>
                  </a:lnTo>
                  <a:lnTo>
                    <a:pt x="4" y="4"/>
                  </a:lnTo>
                  <a:lnTo>
                    <a:pt x="8" y="2"/>
                  </a:lnTo>
                  <a:lnTo>
                    <a:pt x="12" y="0"/>
                  </a:lnTo>
                  <a:lnTo>
                    <a:pt x="12" y="0"/>
                  </a:lnTo>
                  <a:lnTo>
                    <a:pt x="18" y="2"/>
                  </a:lnTo>
                  <a:lnTo>
                    <a:pt x="22" y="4"/>
                  </a:lnTo>
                  <a:lnTo>
                    <a:pt x="24" y="8"/>
                  </a:lnTo>
                  <a:lnTo>
                    <a:pt x="24" y="12"/>
                  </a:lnTo>
                  <a:lnTo>
                    <a:pt x="24" y="12"/>
                  </a:lnTo>
                  <a:close/>
                </a:path>
              </a:pathLst>
            </a:custGeom>
            <a:solidFill>
              <a:srgbClr val="F3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92" name="Freeform 280"/>
            <p:cNvSpPr>
              <a:spLocks/>
            </p:cNvSpPr>
            <p:nvPr/>
          </p:nvSpPr>
          <p:spPr bwMode="auto">
            <a:xfrm>
              <a:off x="2751000" y="2041525"/>
              <a:ext cx="152400" cy="130175"/>
            </a:xfrm>
            <a:custGeom>
              <a:avLst/>
              <a:gdLst>
                <a:gd name="T0" fmla="*/ 96 w 96"/>
                <a:gd name="T1" fmla="*/ 82 h 82"/>
                <a:gd name="T2" fmla="*/ 96 w 96"/>
                <a:gd name="T3" fmla="*/ 0 h 82"/>
                <a:gd name="T4" fmla="*/ 0 w 96"/>
                <a:gd name="T5" fmla="*/ 14 h 82"/>
                <a:gd name="T6" fmla="*/ 0 w 96"/>
                <a:gd name="T7" fmla="*/ 82 h 82"/>
                <a:gd name="T8" fmla="*/ 96 w 96"/>
                <a:gd name="T9" fmla="*/ 82 h 82"/>
              </a:gdLst>
              <a:ahLst/>
              <a:cxnLst>
                <a:cxn ang="0">
                  <a:pos x="T0" y="T1"/>
                </a:cxn>
                <a:cxn ang="0">
                  <a:pos x="T2" y="T3"/>
                </a:cxn>
                <a:cxn ang="0">
                  <a:pos x="T4" y="T5"/>
                </a:cxn>
                <a:cxn ang="0">
                  <a:pos x="T6" y="T7"/>
                </a:cxn>
                <a:cxn ang="0">
                  <a:pos x="T8" y="T9"/>
                </a:cxn>
              </a:cxnLst>
              <a:rect l="0" t="0" r="r" b="b"/>
              <a:pathLst>
                <a:path w="96" h="82">
                  <a:moveTo>
                    <a:pt x="96" y="82"/>
                  </a:moveTo>
                  <a:lnTo>
                    <a:pt x="96" y="0"/>
                  </a:lnTo>
                  <a:lnTo>
                    <a:pt x="0" y="14"/>
                  </a:lnTo>
                  <a:lnTo>
                    <a:pt x="0" y="82"/>
                  </a:lnTo>
                  <a:lnTo>
                    <a:pt x="96"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93" name="Freeform 281"/>
            <p:cNvSpPr>
              <a:spLocks/>
            </p:cNvSpPr>
            <p:nvPr/>
          </p:nvSpPr>
          <p:spPr bwMode="auto">
            <a:xfrm>
              <a:off x="2633525" y="2066925"/>
              <a:ext cx="107950" cy="104775"/>
            </a:xfrm>
            <a:custGeom>
              <a:avLst/>
              <a:gdLst>
                <a:gd name="T0" fmla="*/ 68 w 68"/>
                <a:gd name="T1" fmla="*/ 0 h 66"/>
                <a:gd name="T2" fmla="*/ 0 w 68"/>
                <a:gd name="T3" fmla="*/ 10 h 66"/>
                <a:gd name="T4" fmla="*/ 0 w 68"/>
                <a:gd name="T5" fmla="*/ 66 h 66"/>
                <a:gd name="T6" fmla="*/ 68 w 68"/>
                <a:gd name="T7" fmla="*/ 66 h 66"/>
                <a:gd name="T8" fmla="*/ 68 w 68"/>
                <a:gd name="T9" fmla="*/ 0 h 66"/>
              </a:gdLst>
              <a:ahLst/>
              <a:cxnLst>
                <a:cxn ang="0">
                  <a:pos x="T0" y="T1"/>
                </a:cxn>
                <a:cxn ang="0">
                  <a:pos x="T2" y="T3"/>
                </a:cxn>
                <a:cxn ang="0">
                  <a:pos x="T4" y="T5"/>
                </a:cxn>
                <a:cxn ang="0">
                  <a:pos x="T6" y="T7"/>
                </a:cxn>
                <a:cxn ang="0">
                  <a:pos x="T8" y="T9"/>
                </a:cxn>
              </a:cxnLst>
              <a:rect l="0" t="0" r="r" b="b"/>
              <a:pathLst>
                <a:path w="68" h="66">
                  <a:moveTo>
                    <a:pt x="68" y="0"/>
                  </a:moveTo>
                  <a:lnTo>
                    <a:pt x="0" y="10"/>
                  </a:lnTo>
                  <a:lnTo>
                    <a:pt x="0" y="66"/>
                  </a:lnTo>
                  <a:lnTo>
                    <a:pt x="68" y="66"/>
                  </a:lnTo>
                  <a:lnTo>
                    <a:pt x="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94" name="Freeform 282"/>
            <p:cNvSpPr>
              <a:spLocks/>
            </p:cNvSpPr>
            <p:nvPr/>
          </p:nvSpPr>
          <p:spPr bwMode="auto">
            <a:xfrm>
              <a:off x="2633525" y="2184400"/>
              <a:ext cx="107950" cy="107950"/>
            </a:xfrm>
            <a:custGeom>
              <a:avLst/>
              <a:gdLst>
                <a:gd name="T0" fmla="*/ 0 w 68"/>
                <a:gd name="T1" fmla="*/ 0 h 68"/>
                <a:gd name="T2" fmla="*/ 0 w 68"/>
                <a:gd name="T3" fmla="*/ 58 h 68"/>
                <a:gd name="T4" fmla="*/ 68 w 68"/>
                <a:gd name="T5" fmla="*/ 68 h 68"/>
                <a:gd name="T6" fmla="*/ 68 w 68"/>
                <a:gd name="T7" fmla="*/ 0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lnTo>
                    <a:pt x="0" y="58"/>
                  </a:lnTo>
                  <a:lnTo>
                    <a:pt x="68" y="68"/>
                  </a:lnTo>
                  <a:lnTo>
                    <a:pt x="6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95" name="Freeform 283"/>
            <p:cNvSpPr>
              <a:spLocks/>
            </p:cNvSpPr>
            <p:nvPr/>
          </p:nvSpPr>
          <p:spPr bwMode="auto">
            <a:xfrm>
              <a:off x="2751000" y="2184400"/>
              <a:ext cx="152400" cy="133350"/>
            </a:xfrm>
            <a:custGeom>
              <a:avLst/>
              <a:gdLst>
                <a:gd name="T0" fmla="*/ 0 w 96"/>
                <a:gd name="T1" fmla="*/ 70 h 84"/>
                <a:gd name="T2" fmla="*/ 96 w 96"/>
                <a:gd name="T3" fmla="*/ 84 h 84"/>
                <a:gd name="T4" fmla="*/ 96 w 96"/>
                <a:gd name="T5" fmla="*/ 0 h 84"/>
                <a:gd name="T6" fmla="*/ 0 w 96"/>
                <a:gd name="T7" fmla="*/ 0 h 84"/>
                <a:gd name="T8" fmla="*/ 0 w 96"/>
                <a:gd name="T9" fmla="*/ 70 h 84"/>
              </a:gdLst>
              <a:ahLst/>
              <a:cxnLst>
                <a:cxn ang="0">
                  <a:pos x="T0" y="T1"/>
                </a:cxn>
                <a:cxn ang="0">
                  <a:pos x="T2" y="T3"/>
                </a:cxn>
                <a:cxn ang="0">
                  <a:pos x="T4" y="T5"/>
                </a:cxn>
                <a:cxn ang="0">
                  <a:pos x="T6" y="T7"/>
                </a:cxn>
                <a:cxn ang="0">
                  <a:pos x="T8" y="T9"/>
                </a:cxn>
              </a:cxnLst>
              <a:rect l="0" t="0" r="r" b="b"/>
              <a:pathLst>
                <a:path w="96" h="84">
                  <a:moveTo>
                    <a:pt x="0" y="70"/>
                  </a:moveTo>
                  <a:lnTo>
                    <a:pt x="96" y="84"/>
                  </a:lnTo>
                  <a:lnTo>
                    <a:pt x="96" y="0"/>
                  </a:lnTo>
                  <a:lnTo>
                    <a:pt x="0" y="0"/>
                  </a:lnTo>
                  <a:lnTo>
                    <a:pt x="0"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grpSp>
      <p:grpSp>
        <p:nvGrpSpPr>
          <p:cNvPr id="267" name="Group 266"/>
          <p:cNvGrpSpPr/>
          <p:nvPr/>
        </p:nvGrpSpPr>
        <p:grpSpPr>
          <a:xfrm>
            <a:off x="9788297" y="4343312"/>
            <a:ext cx="1334222" cy="860453"/>
            <a:chOff x="1559611" y="2587173"/>
            <a:chExt cx="1216024" cy="784226"/>
          </a:xfrm>
        </p:grpSpPr>
        <p:sp>
          <p:nvSpPr>
            <p:cNvPr id="282" name="Freeform 236"/>
            <p:cNvSpPr>
              <a:spLocks/>
            </p:cNvSpPr>
            <p:nvPr/>
          </p:nvSpPr>
          <p:spPr bwMode="auto">
            <a:xfrm>
              <a:off x="1559611" y="2587173"/>
              <a:ext cx="1216024" cy="784226"/>
            </a:xfrm>
            <a:custGeom>
              <a:avLst/>
              <a:gdLst>
                <a:gd name="T0" fmla="*/ 766 w 766"/>
                <a:gd name="T1" fmla="*/ 68 h 494"/>
                <a:gd name="T2" fmla="*/ 766 w 766"/>
                <a:gd name="T3" fmla="*/ 426 h 494"/>
                <a:gd name="T4" fmla="*/ 766 w 766"/>
                <a:gd name="T5" fmla="*/ 426 h 494"/>
                <a:gd name="T6" fmla="*/ 766 w 766"/>
                <a:gd name="T7" fmla="*/ 438 h 494"/>
                <a:gd name="T8" fmla="*/ 762 w 766"/>
                <a:gd name="T9" fmla="*/ 452 h 494"/>
                <a:gd name="T10" fmla="*/ 756 w 766"/>
                <a:gd name="T11" fmla="*/ 464 h 494"/>
                <a:gd name="T12" fmla="*/ 748 w 766"/>
                <a:gd name="T13" fmla="*/ 474 h 494"/>
                <a:gd name="T14" fmla="*/ 738 w 766"/>
                <a:gd name="T15" fmla="*/ 482 h 494"/>
                <a:gd name="T16" fmla="*/ 728 w 766"/>
                <a:gd name="T17" fmla="*/ 488 h 494"/>
                <a:gd name="T18" fmla="*/ 716 w 766"/>
                <a:gd name="T19" fmla="*/ 492 h 494"/>
                <a:gd name="T20" fmla="*/ 704 w 766"/>
                <a:gd name="T21" fmla="*/ 494 h 494"/>
                <a:gd name="T22" fmla="*/ 64 w 766"/>
                <a:gd name="T23" fmla="*/ 494 h 494"/>
                <a:gd name="T24" fmla="*/ 64 w 766"/>
                <a:gd name="T25" fmla="*/ 494 h 494"/>
                <a:gd name="T26" fmla="*/ 50 w 766"/>
                <a:gd name="T27" fmla="*/ 492 h 494"/>
                <a:gd name="T28" fmla="*/ 40 w 766"/>
                <a:gd name="T29" fmla="*/ 488 h 494"/>
                <a:gd name="T30" fmla="*/ 28 w 766"/>
                <a:gd name="T31" fmla="*/ 482 h 494"/>
                <a:gd name="T32" fmla="*/ 20 w 766"/>
                <a:gd name="T33" fmla="*/ 474 h 494"/>
                <a:gd name="T34" fmla="*/ 12 w 766"/>
                <a:gd name="T35" fmla="*/ 464 h 494"/>
                <a:gd name="T36" fmla="*/ 6 w 766"/>
                <a:gd name="T37" fmla="*/ 452 h 494"/>
                <a:gd name="T38" fmla="*/ 2 w 766"/>
                <a:gd name="T39" fmla="*/ 438 h 494"/>
                <a:gd name="T40" fmla="*/ 0 w 766"/>
                <a:gd name="T41" fmla="*/ 426 h 494"/>
                <a:gd name="T42" fmla="*/ 0 w 766"/>
                <a:gd name="T43" fmla="*/ 68 h 494"/>
                <a:gd name="T44" fmla="*/ 0 w 766"/>
                <a:gd name="T45" fmla="*/ 68 h 494"/>
                <a:gd name="T46" fmla="*/ 2 w 766"/>
                <a:gd name="T47" fmla="*/ 54 h 494"/>
                <a:gd name="T48" fmla="*/ 6 w 766"/>
                <a:gd name="T49" fmla="*/ 42 h 494"/>
                <a:gd name="T50" fmla="*/ 12 w 766"/>
                <a:gd name="T51" fmla="*/ 30 h 494"/>
                <a:gd name="T52" fmla="*/ 20 w 766"/>
                <a:gd name="T53" fmla="*/ 20 h 494"/>
                <a:gd name="T54" fmla="*/ 28 w 766"/>
                <a:gd name="T55" fmla="*/ 12 h 494"/>
                <a:gd name="T56" fmla="*/ 40 w 766"/>
                <a:gd name="T57" fmla="*/ 6 h 494"/>
                <a:gd name="T58" fmla="*/ 50 w 766"/>
                <a:gd name="T59" fmla="*/ 2 h 494"/>
                <a:gd name="T60" fmla="*/ 64 w 766"/>
                <a:gd name="T61" fmla="*/ 0 h 494"/>
                <a:gd name="T62" fmla="*/ 704 w 766"/>
                <a:gd name="T63" fmla="*/ 0 h 494"/>
                <a:gd name="T64" fmla="*/ 704 w 766"/>
                <a:gd name="T65" fmla="*/ 0 h 494"/>
                <a:gd name="T66" fmla="*/ 716 w 766"/>
                <a:gd name="T67" fmla="*/ 2 h 494"/>
                <a:gd name="T68" fmla="*/ 728 w 766"/>
                <a:gd name="T69" fmla="*/ 6 h 494"/>
                <a:gd name="T70" fmla="*/ 738 w 766"/>
                <a:gd name="T71" fmla="*/ 12 h 494"/>
                <a:gd name="T72" fmla="*/ 748 w 766"/>
                <a:gd name="T73" fmla="*/ 20 h 494"/>
                <a:gd name="T74" fmla="*/ 756 w 766"/>
                <a:gd name="T75" fmla="*/ 30 h 494"/>
                <a:gd name="T76" fmla="*/ 762 w 766"/>
                <a:gd name="T77" fmla="*/ 42 h 494"/>
                <a:gd name="T78" fmla="*/ 766 w 766"/>
                <a:gd name="T79" fmla="*/ 54 h 494"/>
                <a:gd name="T80" fmla="*/ 766 w 766"/>
                <a:gd name="T81" fmla="*/ 68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66" h="494">
                  <a:moveTo>
                    <a:pt x="766" y="68"/>
                  </a:moveTo>
                  <a:lnTo>
                    <a:pt x="766" y="426"/>
                  </a:lnTo>
                  <a:lnTo>
                    <a:pt x="766" y="426"/>
                  </a:lnTo>
                  <a:lnTo>
                    <a:pt x="766" y="438"/>
                  </a:lnTo>
                  <a:lnTo>
                    <a:pt x="762" y="452"/>
                  </a:lnTo>
                  <a:lnTo>
                    <a:pt x="756" y="464"/>
                  </a:lnTo>
                  <a:lnTo>
                    <a:pt x="748" y="474"/>
                  </a:lnTo>
                  <a:lnTo>
                    <a:pt x="738" y="482"/>
                  </a:lnTo>
                  <a:lnTo>
                    <a:pt x="728" y="488"/>
                  </a:lnTo>
                  <a:lnTo>
                    <a:pt x="716" y="492"/>
                  </a:lnTo>
                  <a:lnTo>
                    <a:pt x="704" y="494"/>
                  </a:lnTo>
                  <a:lnTo>
                    <a:pt x="64" y="494"/>
                  </a:lnTo>
                  <a:lnTo>
                    <a:pt x="64" y="494"/>
                  </a:lnTo>
                  <a:lnTo>
                    <a:pt x="50" y="492"/>
                  </a:lnTo>
                  <a:lnTo>
                    <a:pt x="40" y="488"/>
                  </a:lnTo>
                  <a:lnTo>
                    <a:pt x="28" y="482"/>
                  </a:lnTo>
                  <a:lnTo>
                    <a:pt x="20" y="474"/>
                  </a:lnTo>
                  <a:lnTo>
                    <a:pt x="12" y="464"/>
                  </a:lnTo>
                  <a:lnTo>
                    <a:pt x="6" y="452"/>
                  </a:lnTo>
                  <a:lnTo>
                    <a:pt x="2" y="438"/>
                  </a:lnTo>
                  <a:lnTo>
                    <a:pt x="0" y="426"/>
                  </a:lnTo>
                  <a:lnTo>
                    <a:pt x="0" y="68"/>
                  </a:lnTo>
                  <a:lnTo>
                    <a:pt x="0" y="68"/>
                  </a:lnTo>
                  <a:lnTo>
                    <a:pt x="2" y="54"/>
                  </a:lnTo>
                  <a:lnTo>
                    <a:pt x="6" y="42"/>
                  </a:lnTo>
                  <a:lnTo>
                    <a:pt x="12" y="30"/>
                  </a:lnTo>
                  <a:lnTo>
                    <a:pt x="20" y="20"/>
                  </a:lnTo>
                  <a:lnTo>
                    <a:pt x="28" y="12"/>
                  </a:lnTo>
                  <a:lnTo>
                    <a:pt x="40" y="6"/>
                  </a:lnTo>
                  <a:lnTo>
                    <a:pt x="50" y="2"/>
                  </a:lnTo>
                  <a:lnTo>
                    <a:pt x="64" y="0"/>
                  </a:lnTo>
                  <a:lnTo>
                    <a:pt x="704" y="0"/>
                  </a:lnTo>
                  <a:lnTo>
                    <a:pt x="704" y="0"/>
                  </a:lnTo>
                  <a:lnTo>
                    <a:pt x="716" y="2"/>
                  </a:lnTo>
                  <a:lnTo>
                    <a:pt x="728" y="6"/>
                  </a:lnTo>
                  <a:lnTo>
                    <a:pt x="738" y="12"/>
                  </a:lnTo>
                  <a:lnTo>
                    <a:pt x="748" y="20"/>
                  </a:lnTo>
                  <a:lnTo>
                    <a:pt x="756" y="30"/>
                  </a:lnTo>
                  <a:lnTo>
                    <a:pt x="762" y="42"/>
                  </a:lnTo>
                  <a:lnTo>
                    <a:pt x="766" y="54"/>
                  </a:lnTo>
                  <a:lnTo>
                    <a:pt x="766" y="68"/>
                  </a:lnTo>
                  <a:close/>
                </a:path>
              </a:pathLst>
            </a:custGeom>
            <a:solidFill>
              <a:srgbClr val="3C3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83" name="Freeform 238"/>
            <p:cNvSpPr>
              <a:spLocks/>
            </p:cNvSpPr>
            <p:nvPr/>
          </p:nvSpPr>
          <p:spPr bwMode="auto">
            <a:xfrm>
              <a:off x="1638986" y="2660198"/>
              <a:ext cx="1057275" cy="644524"/>
            </a:xfrm>
            <a:custGeom>
              <a:avLst/>
              <a:gdLst>
                <a:gd name="T0" fmla="*/ 666 w 666"/>
                <a:gd name="T1" fmla="*/ 20 h 406"/>
                <a:gd name="T2" fmla="*/ 666 w 666"/>
                <a:gd name="T3" fmla="*/ 386 h 406"/>
                <a:gd name="T4" fmla="*/ 666 w 666"/>
                <a:gd name="T5" fmla="*/ 386 h 406"/>
                <a:gd name="T6" fmla="*/ 664 w 666"/>
                <a:gd name="T7" fmla="*/ 394 h 406"/>
                <a:gd name="T8" fmla="*/ 660 w 666"/>
                <a:gd name="T9" fmla="*/ 400 h 406"/>
                <a:gd name="T10" fmla="*/ 654 w 666"/>
                <a:gd name="T11" fmla="*/ 404 h 406"/>
                <a:gd name="T12" fmla="*/ 646 w 666"/>
                <a:gd name="T13" fmla="*/ 406 h 406"/>
                <a:gd name="T14" fmla="*/ 22 w 666"/>
                <a:gd name="T15" fmla="*/ 406 h 406"/>
                <a:gd name="T16" fmla="*/ 22 w 666"/>
                <a:gd name="T17" fmla="*/ 406 h 406"/>
                <a:gd name="T18" fmla="*/ 14 w 666"/>
                <a:gd name="T19" fmla="*/ 404 h 406"/>
                <a:gd name="T20" fmla="*/ 6 w 666"/>
                <a:gd name="T21" fmla="*/ 400 h 406"/>
                <a:gd name="T22" fmla="*/ 2 w 666"/>
                <a:gd name="T23" fmla="*/ 394 h 406"/>
                <a:gd name="T24" fmla="*/ 0 w 666"/>
                <a:gd name="T25" fmla="*/ 386 h 406"/>
                <a:gd name="T26" fmla="*/ 0 w 666"/>
                <a:gd name="T27" fmla="*/ 20 h 406"/>
                <a:gd name="T28" fmla="*/ 0 w 666"/>
                <a:gd name="T29" fmla="*/ 20 h 406"/>
                <a:gd name="T30" fmla="*/ 2 w 666"/>
                <a:gd name="T31" fmla="*/ 12 h 406"/>
                <a:gd name="T32" fmla="*/ 6 w 666"/>
                <a:gd name="T33" fmla="*/ 6 h 406"/>
                <a:gd name="T34" fmla="*/ 14 w 666"/>
                <a:gd name="T35" fmla="*/ 2 h 406"/>
                <a:gd name="T36" fmla="*/ 22 w 666"/>
                <a:gd name="T37" fmla="*/ 0 h 406"/>
                <a:gd name="T38" fmla="*/ 646 w 666"/>
                <a:gd name="T39" fmla="*/ 0 h 406"/>
                <a:gd name="T40" fmla="*/ 646 w 666"/>
                <a:gd name="T41" fmla="*/ 0 h 406"/>
                <a:gd name="T42" fmla="*/ 654 w 666"/>
                <a:gd name="T43" fmla="*/ 2 h 406"/>
                <a:gd name="T44" fmla="*/ 660 w 666"/>
                <a:gd name="T45" fmla="*/ 6 h 406"/>
                <a:gd name="T46" fmla="*/ 664 w 666"/>
                <a:gd name="T47" fmla="*/ 12 h 406"/>
                <a:gd name="T48" fmla="*/ 666 w 666"/>
                <a:gd name="T49"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6" h="406">
                  <a:moveTo>
                    <a:pt x="666" y="20"/>
                  </a:moveTo>
                  <a:lnTo>
                    <a:pt x="666" y="386"/>
                  </a:lnTo>
                  <a:lnTo>
                    <a:pt x="666" y="386"/>
                  </a:lnTo>
                  <a:lnTo>
                    <a:pt x="664" y="394"/>
                  </a:lnTo>
                  <a:lnTo>
                    <a:pt x="660" y="400"/>
                  </a:lnTo>
                  <a:lnTo>
                    <a:pt x="654" y="404"/>
                  </a:lnTo>
                  <a:lnTo>
                    <a:pt x="646" y="406"/>
                  </a:lnTo>
                  <a:lnTo>
                    <a:pt x="22" y="406"/>
                  </a:lnTo>
                  <a:lnTo>
                    <a:pt x="22" y="406"/>
                  </a:lnTo>
                  <a:lnTo>
                    <a:pt x="14" y="404"/>
                  </a:lnTo>
                  <a:lnTo>
                    <a:pt x="6" y="400"/>
                  </a:lnTo>
                  <a:lnTo>
                    <a:pt x="2" y="394"/>
                  </a:lnTo>
                  <a:lnTo>
                    <a:pt x="0" y="386"/>
                  </a:lnTo>
                  <a:lnTo>
                    <a:pt x="0" y="20"/>
                  </a:lnTo>
                  <a:lnTo>
                    <a:pt x="0" y="20"/>
                  </a:lnTo>
                  <a:lnTo>
                    <a:pt x="2" y="12"/>
                  </a:lnTo>
                  <a:lnTo>
                    <a:pt x="6" y="6"/>
                  </a:lnTo>
                  <a:lnTo>
                    <a:pt x="14" y="2"/>
                  </a:lnTo>
                  <a:lnTo>
                    <a:pt x="22" y="0"/>
                  </a:lnTo>
                  <a:lnTo>
                    <a:pt x="646" y="0"/>
                  </a:lnTo>
                  <a:lnTo>
                    <a:pt x="646" y="0"/>
                  </a:lnTo>
                  <a:lnTo>
                    <a:pt x="654" y="2"/>
                  </a:lnTo>
                  <a:lnTo>
                    <a:pt x="660" y="6"/>
                  </a:lnTo>
                  <a:lnTo>
                    <a:pt x="664" y="12"/>
                  </a:lnTo>
                  <a:lnTo>
                    <a:pt x="666" y="20"/>
                  </a:lnTo>
                  <a:close/>
                </a:path>
              </a:pathLst>
            </a:custGeom>
            <a:solidFill>
              <a:srgbClr val="83CB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84" name="Freeform 243"/>
            <p:cNvSpPr>
              <a:spLocks/>
            </p:cNvSpPr>
            <p:nvPr/>
          </p:nvSpPr>
          <p:spPr bwMode="auto">
            <a:xfrm>
              <a:off x="1638985" y="2660198"/>
              <a:ext cx="692150" cy="644525"/>
            </a:xfrm>
            <a:custGeom>
              <a:avLst/>
              <a:gdLst>
                <a:gd name="T0" fmla="*/ 436 w 436"/>
                <a:gd name="T1" fmla="*/ 0 h 406"/>
                <a:gd name="T2" fmla="*/ 22 w 436"/>
                <a:gd name="T3" fmla="*/ 0 h 406"/>
                <a:gd name="T4" fmla="*/ 22 w 436"/>
                <a:gd name="T5" fmla="*/ 0 h 406"/>
                <a:gd name="T6" fmla="*/ 14 w 436"/>
                <a:gd name="T7" fmla="*/ 2 h 406"/>
                <a:gd name="T8" fmla="*/ 6 w 436"/>
                <a:gd name="T9" fmla="*/ 6 h 406"/>
                <a:gd name="T10" fmla="*/ 2 w 436"/>
                <a:gd name="T11" fmla="*/ 12 h 406"/>
                <a:gd name="T12" fmla="*/ 0 w 436"/>
                <a:gd name="T13" fmla="*/ 20 h 406"/>
                <a:gd name="T14" fmla="*/ 0 w 436"/>
                <a:gd name="T15" fmla="*/ 386 h 406"/>
                <a:gd name="T16" fmla="*/ 0 w 436"/>
                <a:gd name="T17" fmla="*/ 386 h 406"/>
                <a:gd name="T18" fmla="*/ 2 w 436"/>
                <a:gd name="T19" fmla="*/ 394 h 406"/>
                <a:gd name="T20" fmla="*/ 6 w 436"/>
                <a:gd name="T21" fmla="*/ 398 h 406"/>
                <a:gd name="T22" fmla="*/ 10 w 436"/>
                <a:gd name="T23" fmla="*/ 404 h 406"/>
                <a:gd name="T24" fmla="*/ 18 w 436"/>
                <a:gd name="T25" fmla="*/ 406 h 406"/>
                <a:gd name="T26" fmla="*/ 18 w 436"/>
                <a:gd name="T27" fmla="*/ 406 h 406"/>
                <a:gd name="T28" fmla="*/ 22 w 436"/>
                <a:gd name="T29" fmla="*/ 406 h 406"/>
                <a:gd name="T30" fmla="*/ 28 w 436"/>
                <a:gd name="T31" fmla="*/ 406 h 406"/>
                <a:gd name="T32" fmla="*/ 436 w 436"/>
                <a:gd name="T3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6" h="406">
                  <a:moveTo>
                    <a:pt x="436" y="0"/>
                  </a:moveTo>
                  <a:lnTo>
                    <a:pt x="22" y="0"/>
                  </a:lnTo>
                  <a:lnTo>
                    <a:pt x="22" y="0"/>
                  </a:lnTo>
                  <a:lnTo>
                    <a:pt x="14" y="2"/>
                  </a:lnTo>
                  <a:lnTo>
                    <a:pt x="6" y="6"/>
                  </a:lnTo>
                  <a:lnTo>
                    <a:pt x="2" y="12"/>
                  </a:lnTo>
                  <a:lnTo>
                    <a:pt x="0" y="20"/>
                  </a:lnTo>
                  <a:lnTo>
                    <a:pt x="0" y="386"/>
                  </a:lnTo>
                  <a:lnTo>
                    <a:pt x="0" y="386"/>
                  </a:lnTo>
                  <a:lnTo>
                    <a:pt x="2" y="394"/>
                  </a:lnTo>
                  <a:lnTo>
                    <a:pt x="6" y="398"/>
                  </a:lnTo>
                  <a:lnTo>
                    <a:pt x="10" y="404"/>
                  </a:lnTo>
                  <a:lnTo>
                    <a:pt x="18" y="406"/>
                  </a:lnTo>
                  <a:lnTo>
                    <a:pt x="18" y="406"/>
                  </a:lnTo>
                  <a:lnTo>
                    <a:pt x="22" y="406"/>
                  </a:lnTo>
                  <a:lnTo>
                    <a:pt x="28" y="406"/>
                  </a:lnTo>
                  <a:lnTo>
                    <a:pt x="436" y="0"/>
                  </a:lnTo>
                  <a:close/>
                </a:path>
              </a:pathLst>
            </a:custGeom>
            <a:solidFill>
              <a:srgbClr val="D6ED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grpSp>
          <p:nvGrpSpPr>
            <p:cNvPr id="285" name="Group 284"/>
            <p:cNvGrpSpPr/>
            <p:nvPr/>
          </p:nvGrpSpPr>
          <p:grpSpPr>
            <a:xfrm>
              <a:off x="2032685" y="2818948"/>
              <a:ext cx="269875" cy="314325"/>
              <a:chOff x="2042210" y="2818948"/>
              <a:chExt cx="269875" cy="314325"/>
            </a:xfrm>
          </p:grpSpPr>
          <p:sp>
            <p:nvSpPr>
              <p:cNvPr id="286" name="Freeform 245"/>
              <p:cNvSpPr>
                <a:spLocks/>
              </p:cNvSpPr>
              <p:nvPr/>
            </p:nvSpPr>
            <p:spPr bwMode="auto">
              <a:xfrm>
                <a:off x="2042210" y="2891973"/>
                <a:ext cx="269875" cy="241300"/>
              </a:xfrm>
              <a:custGeom>
                <a:avLst/>
                <a:gdLst>
                  <a:gd name="T0" fmla="*/ 170 w 170"/>
                  <a:gd name="T1" fmla="*/ 100 h 152"/>
                  <a:gd name="T2" fmla="*/ 156 w 170"/>
                  <a:gd name="T3" fmla="*/ 124 h 152"/>
                  <a:gd name="T4" fmla="*/ 150 w 170"/>
                  <a:gd name="T5" fmla="*/ 132 h 152"/>
                  <a:gd name="T6" fmla="*/ 132 w 170"/>
                  <a:gd name="T7" fmla="*/ 148 h 152"/>
                  <a:gd name="T8" fmla="*/ 122 w 170"/>
                  <a:gd name="T9" fmla="*/ 152 h 152"/>
                  <a:gd name="T10" fmla="*/ 114 w 170"/>
                  <a:gd name="T11" fmla="*/ 150 h 152"/>
                  <a:gd name="T12" fmla="*/ 98 w 170"/>
                  <a:gd name="T13" fmla="*/ 144 h 152"/>
                  <a:gd name="T14" fmla="*/ 88 w 170"/>
                  <a:gd name="T15" fmla="*/ 144 h 152"/>
                  <a:gd name="T16" fmla="*/ 68 w 170"/>
                  <a:gd name="T17" fmla="*/ 148 h 152"/>
                  <a:gd name="T18" fmla="*/ 54 w 170"/>
                  <a:gd name="T19" fmla="*/ 152 h 152"/>
                  <a:gd name="T20" fmla="*/ 48 w 170"/>
                  <a:gd name="T21" fmla="*/ 152 h 152"/>
                  <a:gd name="T22" fmla="*/ 34 w 170"/>
                  <a:gd name="T23" fmla="*/ 142 h 152"/>
                  <a:gd name="T24" fmla="*/ 20 w 170"/>
                  <a:gd name="T25" fmla="*/ 124 h 152"/>
                  <a:gd name="T26" fmla="*/ 12 w 170"/>
                  <a:gd name="T27" fmla="*/ 112 h 152"/>
                  <a:gd name="T28" fmla="*/ 2 w 170"/>
                  <a:gd name="T29" fmla="*/ 84 h 152"/>
                  <a:gd name="T30" fmla="*/ 0 w 170"/>
                  <a:gd name="T31" fmla="*/ 56 h 152"/>
                  <a:gd name="T32" fmla="*/ 4 w 170"/>
                  <a:gd name="T33" fmla="*/ 34 h 152"/>
                  <a:gd name="T34" fmla="*/ 8 w 170"/>
                  <a:gd name="T35" fmla="*/ 26 h 152"/>
                  <a:gd name="T36" fmla="*/ 28 w 170"/>
                  <a:gd name="T37" fmla="*/ 6 h 152"/>
                  <a:gd name="T38" fmla="*/ 50 w 170"/>
                  <a:gd name="T39" fmla="*/ 0 h 152"/>
                  <a:gd name="T40" fmla="*/ 60 w 170"/>
                  <a:gd name="T41" fmla="*/ 2 h 152"/>
                  <a:gd name="T42" fmla="*/ 78 w 170"/>
                  <a:gd name="T43" fmla="*/ 8 h 152"/>
                  <a:gd name="T44" fmla="*/ 88 w 170"/>
                  <a:gd name="T45" fmla="*/ 8 h 152"/>
                  <a:gd name="T46" fmla="*/ 104 w 170"/>
                  <a:gd name="T47" fmla="*/ 4 h 152"/>
                  <a:gd name="T48" fmla="*/ 126 w 170"/>
                  <a:gd name="T49" fmla="*/ 0 h 152"/>
                  <a:gd name="T50" fmla="*/ 136 w 170"/>
                  <a:gd name="T51" fmla="*/ 2 h 152"/>
                  <a:gd name="T52" fmla="*/ 156 w 170"/>
                  <a:gd name="T53" fmla="*/ 12 h 152"/>
                  <a:gd name="T54" fmla="*/ 164 w 170"/>
                  <a:gd name="T55" fmla="*/ 20 h 152"/>
                  <a:gd name="T56" fmla="*/ 146 w 170"/>
                  <a:gd name="T57" fmla="*/ 38 h 152"/>
                  <a:gd name="T58" fmla="*/ 142 w 170"/>
                  <a:gd name="T59" fmla="*/ 62 h 152"/>
                  <a:gd name="T60" fmla="*/ 150 w 170"/>
                  <a:gd name="T61" fmla="*/ 84 h 152"/>
                  <a:gd name="T62" fmla="*/ 170 w 170"/>
                  <a:gd name="T63" fmla="*/ 10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52">
                    <a:moveTo>
                      <a:pt x="170" y="100"/>
                    </a:moveTo>
                    <a:lnTo>
                      <a:pt x="170" y="100"/>
                    </a:lnTo>
                    <a:lnTo>
                      <a:pt x="164" y="112"/>
                    </a:lnTo>
                    <a:lnTo>
                      <a:pt x="156" y="124"/>
                    </a:lnTo>
                    <a:lnTo>
                      <a:pt x="156" y="124"/>
                    </a:lnTo>
                    <a:lnTo>
                      <a:pt x="150" y="132"/>
                    </a:lnTo>
                    <a:lnTo>
                      <a:pt x="142" y="142"/>
                    </a:lnTo>
                    <a:lnTo>
                      <a:pt x="132" y="148"/>
                    </a:lnTo>
                    <a:lnTo>
                      <a:pt x="126" y="150"/>
                    </a:lnTo>
                    <a:lnTo>
                      <a:pt x="122" y="152"/>
                    </a:lnTo>
                    <a:lnTo>
                      <a:pt x="122" y="152"/>
                    </a:lnTo>
                    <a:lnTo>
                      <a:pt x="114" y="150"/>
                    </a:lnTo>
                    <a:lnTo>
                      <a:pt x="106" y="148"/>
                    </a:lnTo>
                    <a:lnTo>
                      <a:pt x="98" y="144"/>
                    </a:lnTo>
                    <a:lnTo>
                      <a:pt x="88" y="144"/>
                    </a:lnTo>
                    <a:lnTo>
                      <a:pt x="88" y="144"/>
                    </a:lnTo>
                    <a:lnTo>
                      <a:pt x="76" y="144"/>
                    </a:lnTo>
                    <a:lnTo>
                      <a:pt x="68" y="148"/>
                    </a:lnTo>
                    <a:lnTo>
                      <a:pt x="62" y="150"/>
                    </a:lnTo>
                    <a:lnTo>
                      <a:pt x="54" y="152"/>
                    </a:lnTo>
                    <a:lnTo>
                      <a:pt x="54" y="152"/>
                    </a:lnTo>
                    <a:lnTo>
                      <a:pt x="48" y="152"/>
                    </a:lnTo>
                    <a:lnTo>
                      <a:pt x="44" y="150"/>
                    </a:lnTo>
                    <a:lnTo>
                      <a:pt x="34" y="142"/>
                    </a:lnTo>
                    <a:lnTo>
                      <a:pt x="26" y="134"/>
                    </a:lnTo>
                    <a:lnTo>
                      <a:pt x="20" y="124"/>
                    </a:lnTo>
                    <a:lnTo>
                      <a:pt x="20" y="124"/>
                    </a:lnTo>
                    <a:lnTo>
                      <a:pt x="12" y="112"/>
                    </a:lnTo>
                    <a:lnTo>
                      <a:pt x="6" y="98"/>
                    </a:lnTo>
                    <a:lnTo>
                      <a:pt x="2" y="84"/>
                    </a:lnTo>
                    <a:lnTo>
                      <a:pt x="0" y="70"/>
                    </a:lnTo>
                    <a:lnTo>
                      <a:pt x="0" y="56"/>
                    </a:lnTo>
                    <a:lnTo>
                      <a:pt x="0" y="46"/>
                    </a:lnTo>
                    <a:lnTo>
                      <a:pt x="4" y="34"/>
                    </a:lnTo>
                    <a:lnTo>
                      <a:pt x="8" y="26"/>
                    </a:lnTo>
                    <a:lnTo>
                      <a:pt x="8" y="26"/>
                    </a:lnTo>
                    <a:lnTo>
                      <a:pt x="16" y="14"/>
                    </a:lnTo>
                    <a:lnTo>
                      <a:pt x="28" y="6"/>
                    </a:lnTo>
                    <a:lnTo>
                      <a:pt x="38" y="2"/>
                    </a:lnTo>
                    <a:lnTo>
                      <a:pt x="50" y="0"/>
                    </a:lnTo>
                    <a:lnTo>
                      <a:pt x="50" y="0"/>
                    </a:lnTo>
                    <a:lnTo>
                      <a:pt x="60" y="2"/>
                    </a:lnTo>
                    <a:lnTo>
                      <a:pt x="70" y="4"/>
                    </a:lnTo>
                    <a:lnTo>
                      <a:pt x="78" y="8"/>
                    </a:lnTo>
                    <a:lnTo>
                      <a:pt x="88" y="8"/>
                    </a:lnTo>
                    <a:lnTo>
                      <a:pt x="88" y="8"/>
                    </a:lnTo>
                    <a:lnTo>
                      <a:pt x="96" y="8"/>
                    </a:lnTo>
                    <a:lnTo>
                      <a:pt x="104" y="4"/>
                    </a:lnTo>
                    <a:lnTo>
                      <a:pt x="114" y="2"/>
                    </a:lnTo>
                    <a:lnTo>
                      <a:pt x="126" y="0"/>
                    </a:lnTo>
                    <a:lnTo>
                      <a:pt x="126" y="0"/>
                    </a:lnTo>
                    <a:lnTo>
                      <a:pt x="136" y="2"/>
                    </a:lnTo>
                    <a:lnTo>
                      <a:pt x="146" y="6"/>
                    </a:lnTo>
                    <a:lnTo>
                      <a:pt x="156" y="12"/>
                    </a:lnTo>
                    <a:lnTo>
                      <a:pt x="164" y="20"/>
                    </a:lnTo>
                    <a:lnTo>
                      <a:pt x="164" y="20"/>
                    </a:lnTo>
                    <a:lnTo>
                      <a:pt x="152" y="28"/>
                    </a:lnTo>
                    <a:lnTo>
                      <a:pt x="146" y="38"/>
                    </a:lnTo>
                    <a:lnTo>
                      <a:pt x="142" y="50"/>
                    </a:lnTo>
                    <a:lnTo>
                      <a:pt x="142" y="62"/>
                    </a:lnTo>
                    <a:lnTo>
                      <a:pt x="144" y="74"/>
                    </a:lnTo>
                    <a:lnTo>
                      <a:pt x="150" y="84"/>
                    </a:lnTo>
                    <a:lnTo>
                      <a:pt x="158" y="92"/>
                    </a:lnTo>
                    <a:lnTo>
                      <a:pt x="170" y="100"/>
                    </a:lnTo>
                    <a:lnTo>
                      <a:pt x="170"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sp>
            <p:nvSpPr>
              <p:cNvPr id="287" name="Freeform 246"/>
              <p:cNvSpPr>
                <a:spLocks/>
              </p:cNvSpPr>
              <p:nvPr/>
            </p:nvSpPr>
            <p:spPr bwMode="auto">
              <a:xfrm>
                <a:off x="2169210" y="2818948"/>
                <a:ext cx="66675" cy="79375"/>
              </a:xfrm>
              <a:custGeom>
                <a:avLst/>
                <a:gdLst>
                  <a:gd name="T0" fmla="*/ 32 w 42"/>
                  <a:gd name="T1" fmla="*/ 32 h 50"/>
                  <a:gd name="T2" fmla="*/ 32 w 42"/>
                  <a:gd name="T3" fmla="*/ 32 h 50"/>
                  <a:gd name="T4" fmla="*/ 36 w 42"/>
                  <a:gd name="T5" fmla="*/ 26 h 50"/>
                  <a:gd name="T6" fmla="*/ 40 w 42"/>
                  <a:gd name="T7" fmla="*/ 18 h 50"/>
                  <a:gd name="T8" fmla="*/ 42 w 42"/>
                  <a:gd name="T9" fmla="*/ 8 h 50"/>
                  <a:gd name="T10" fmla="*/ 42 w 42"/>
                  <a:gd name="T11" fmla="*/ 0 h 50"/>
                  <a:gd name="T12" fmla="*/ 42 w 42"/>
                  <a:gd name="T13" fmla="*/ 0 h 50"/>
                  <a:gd name="T14" fmla="*/ 34 w 42"/>
                  <a:gd name="T15" fmla="*/ 2 h 50"/>
                  <a:gd name="T16" fmla="*/ 26 w 42"/>
                  <a:gd name="T17" fmla="*/ 6 h 50"/>
                  <a:gd name="T18" fmla="*/ 18 w 42"/>
                  <a:gd name="T19" fmla="*/ 10 h 50"/>
                  <a:gd name="T20" fmla="*/ 12 w 42"/>
                  <a:gd name="T21" fmla="*/ 16 h 50"/>
                  <a:gd name="T22" fmla="*/ 12 w 42"/>
                  <a:gd name="T23" fmla="*/ 16 h 50"/>
                  <a:gd name="T24" fmla="*/ 4 w 42"/>
                  <a:gd name="T25" fmla="*/ 24 h 50"/>
                  <a:gd name="T26" fmla="*/ 2 w 42"/>
                  <a:gd name="T27" fmla="*/ 32 h 50"/>
                  <a:gd name="T28" fmla="*/ 0 w 42"/>
                  <a:gd name="T29" fmla="*/ 40 h 50"/>
                  <a:gd name="T30" fmla="*/ 2 w 42"/>
                  <a:gd name="T31" fmla="*/ 48 h 50"/>
                  <a:gd name="T32" fmla="*/ 2 w 42"/>
                  <a:gd name="T33" fmla="*/ 48 h 50"/>
                  <a:gd name="T34" fmla="*/ 4 w 42"/>
                  <a:gd name="T35" fmla="*/ 50 h 50"/>
                  <a:gd name="T36" fmla="*/ 6 w 42"/>
                  <a:gd name="T37" fmla="*/ 50 h 50"/>
                  <a:gd name="T38" fmla="*/ 16 w 42"/>
                  <a:gd name="T39" fmla="*/ 48 h 50"/>
                  <a:gd name="T40" fmla="*/ 24 w 42"/>
                  <a:gd name="T41" fmla="*/ 40 h 50"/>
                  <a:gd name="T42" fmla="*/ 32 w 42"/>
                  <a:gd name="T43" fmla="*/ 32 h 50"/>
                  <a:gd name="T44" fmla="*/ 32 w 42"/>
                  <a:gd name="T4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50">
                    <a:moveTo>
                      <a:pt x="32" y="32"/>
                    </a:moveTo>
                    <a:lnTo>
                      <a:pt x="32" y="32"/>
                    </a:lnTo>
                    <a:lnTo>
                      <a:pt x="36" y="26"/>
                    </a:lnTo>
                    <a:lnTo>
                      <a:pt x="40" y="18"/>
                    </a:lnTo>
                    <a:lnTo>
                      <a:pt x="42" y="8"/>
                    </a:lnTo>
                    <a:lnTo>
                      <a:pt x="42" y="0"/>
                    </a:lnTo>
                    <a:lnTo>
                      <a:pt x="42" y="0"/>
                    </a:lnTo>
                    <a:lnTo>
                      <a:pt x="34" y="2"/>
                    </a:lnTo>
                    <a:lnTo>
                      <a:pt x="26" y="6"/>
                    </a:lnTo>
                    <a:lnTo>
                      <a:pt x="18" y="10"/>
                    </a:lnTo>
                    <a:lnTo>
                      <a:pt x="12" y="16"/>
                    </a:lnTo>
                    <a:lnTo>
                      <a:pt x="12" y="16"/>
                    </a:lnTo>
                    <a:lnTo>
                      <a:pt x="4" y="24"/>
                    </a:lnTo>
                    <a:lnTo>
                      <a:pt x="2" y="32"/>
                    </a:lnTo>
                    <a:lnTo>
                      <a:pt x="0" y="40"/>
                    </a:lnTo>
                    <a:lnTo>
                      <a:pt x="2" y="48"/>
                    </a:lnTo>
                    <a:lnTo>
                      <a:pt x="2" y="48"/>
                    </a:lnTo>
                    <a:lnTo>
                      <a:pt x="4" y="50"/>
                    </a:lnTo>
                    <a:lnTo>
                      <a:pt x="6" y="50"/>
                    </a:lnTo>
                    <a:lnTo>
                      <a:pt x="16" y="48"/>
                    </a:lnTo>
                    <a:lnTo>
                      <a:pt x="24" y="40"/>
                    </a:lnTo>
                    <a:lnTo>
                      <a:pt x="32" y="32"/>
                    </a:lnTo>
                    <a:lnTo>
                      <a:pt x="32"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grpSp>
      </p:grpSp>
      <p:sp>
        <p:nvSpPr>
          <p:cNvPr id="277" name="Freeform 238"/>
          <p:cNvSpPr>
            <a:spLocks/>
          </p:cNvSpPr>
          <p:nvPr/>
        </p:nvSpPr>
        <p:spPr bwMode="auto">
          <a:xfrm>
            <a:off x="9814742" y="2494383"/>
            <a:ext cx="1295730" cy="938606"/>
          </a:xfrm>
          <a:custGeom>
            <a:avLst/>
            <a:gdLst>
              <a:gd name="T0" fmla="*/ 666 w 666"/>
              <a:gd name="T1" fmla="*/ 20 h 406"/>
              <a:gd name="T2" fmla="*/ 666 w 666"/>
              <a:gd name="T3" fmla="*/ 386 h 406"/>
              <a:gd name="T4" fmla="*/ 666 w 666"/>
              <a:gd name="T5" fmla="*/ 386 h 406"/>
              <a:gd name="T6" fmla="*/ 664 w 666"/>
              <a:gd name="T7" fmla="*/ 394 h 406"/>
              <a:gd name="T8" fmla="*/ 660 w 666"/>
              <a:gd name="T9" fmla="*/ 400 h 406"/>
              <a:gd name="T10" fmla="*/ 654 w 666"/>
              <a:gd name="T11" fmla="*/ 404 h 406"/>
              <a:gd name="T12" fmla="*/ 646 w 666"/>
              <a:gd name="T13" fmla="*/ 406 h 406"/>
              <a:gd name="T14" fmla="*/ 22 w 666"/>
              <a:gd name="T15" fmla="*/ 406 h 406"/>
              <a:gd name="T16" fmla="*/ 22 w 666"/>
              <a:gd name="T17" fmla="*/ 406 h 406"/>
              <a:gd name="T18" fmla="*/ 14 w 666"/>
              <a:gd name="T19" fmla="*/ 404 h 406"/>
              <a:gd name="T20" fmla="*/ 6 w 666"/>
              <a:gd name="T21" fmla="*/ 400 h 406"/>
              <a:gd name="T22" fmla="*/ 2 w 666"/>
              <a:gd name="T23" fmla="*/ 394 h 406"/>
              <a:gd name="T24" fmla="*/ 0 w 666"/>
              <a:gd name="T25" fmla="*/ 386 h 406"/>
              <a:gd name="T26" fmla="*/ 0 w 666"/>
              <a:gd name="T27" fmla="*/ 20 h 406"/>
              <a:gd name="T28" fmla="*/ 0 w 666"/>
              <a:gd name="T29" fmla="*/ 20 h 406"/>
              <a:gd name="T30" fmla="*/ 2 w 666"/>
              <a:gd name="T31" fmla="*/ 12 h 406"/>
              <a:gd name="T32" fmla="*/ 6 w 666"/>
              <a:gd name="T33" fmla="*/ 6 h 406"/>
              <a:gd name="T34" fmla="*/ 14 w 666"/>
              <a:gd name="T35" fmla="*/ 2 h 406"/>
              <a:gd name="T36" fmla="*/ 22 w 666"/>
              <a:gd name="T37" fmla="*/ 0 h 406"/>
              <a:gd name="T38" fmla="*/ 646 w 666"/>
              <a:gd name="T39" fmla="*/ 0 h 406"/>
              <a:gd name="T40" fmla="*/ 646 w 666"/>
              <a:gd name="T41" fmla="*/ 0 h 406"/>
              <a:gd name="T42" fmla="*/ 654 w 666"/>
              <a:gd name="T43" fmla="*/ 2 h 406"/>
              <a:gd name="T44" fmla="*/ 660 w 666"/>
              <a:gd name="T45" fmla="*/ 6 h 406"/>
              <a:gd name="T46" fmla="*/ 664 w 666"/>
              <a:gd name="T47" fmla="*/ 12 h 406"/>
              <a:gd name="T48" fmla="*/ 666 w 666"/>
              <a:gd name="T49"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6" h="406">
                <a:moveTo>
                  <a:pt x="666" y="20"/>
                </a:moveTo>
                <a:lnTo>
                  <a:pt x="666" y="386"/>
                </a:lnTo>
                <a:lnTo>
                  <a:pt x="666" y="386"/>
                </a:lnTo>
                <a:lnTo>
                  <a:pt x="664" y="394"/>
                </a:lnTo>
                <a:lnTo>
                  <a:pt x="660" y="400"/>
                </a:lnTo>
                <a:lnTo>
                  <a:pt x="654" y="404"/>
                </a:lnTo>
                <a:lnTo>
                  <a:pt x="646" y="406"/>
                </a:lnTo>
                <a:lnTo>
                  <a:pt x="22" y="406"/>
                </a:lnTo>
                <a:lnTo>
                  <a:pt x="22" y="406"/>
                </a:lnTo>
                <a:lnTo>
                  <a:pt x="14" y="404"/>
                </a:lnTo>
                <a:lnTo>
                  <a:pt x="6" y="400"/>
                </a:lnTo>
                <a:lnTo>
                  <a:pt x="2" y="394"/>
                </a:lnTo>
                <a:lnTo>
                  <a:pt x="0" y="386"/>
                </a:lnTo>
                <a:lnTo>
                  <a:pt x="0" y="20"/>
                </a:lnTo>
                <a:lnTo>
                  <a:pt x="0" y="20"/>
                </a:lnTo>
                <a:lnTo>
                  <a:pt x="2" y="12"/>
                </a:lnTo>
                <a:lnTo>
                  <a:pt x="6" y="6"/>
                </a:lnTo>
                <a:lnTo>
                  <a:pt x="14" y="2"/>
                </a:lnTo>
                <a:lnTo>
                  <a:pt x="22" y="0"/>
                </a:lnTo>
                <a:lnTo>
                  <a:pt x="646" y="0"/>
                </a:lnTo>
                <a:lnTo>
                  <a:pt x="646" y="0"/>
                </a:lnTo>
                <a:lnTo>
                  <a:pt x="654" y="2"/>
                </a:lnTo>
                <a:lnTo>
                  <a:pt x="660" y="6"/>
                </a:lnTo>
                <a:lnTo>
                  <a:pt x="664" y="12"/>
                </a:lnTo>
                <a:lnTo>
                  <a:pt x="666" y="20"/>
                </a:lnTo>
                <a:close/>
              </a:path>
            </a:pathLst>
          </a:custGeom>
          <a:solidFill>
            <a:srgbClr val="401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396">
              <a:defRPr/>
            </a:pPr>
            <a:endParaRPr lang="en-US" sz="2404" kern="0" smtClean="0">
              <a:solidFill>
                <a:srgbClr val="616161"/>
              </a:solidFill>
            </a:endParaRPr>
          </a:p>
        </p:txBody>
      </p:sp>
      <p:grpSp>
        <p:nvGrpSpPr>
          <p:cNvPr id="269" name="Group 268"/>
          <p:cNvGrpSpPr/>
          <p:nvPr/>
        </p:nvGrpSpPr>
        <p:grpSpPr>
          <a:xfrm>
            <a:off x="10186386" y="3430890"/>
            <a:ext cx="538616" cy="912447"/>
            <a:chOff x="1737727" y="2643140"/>
            <a:chExt cx="702403" cy="1189909"/>
          </a:xfrm>
        </p:grpSpPr>
        <p:sp>
          <p:nvSpPr>
            <p:cNvPr id="274" name="Rectangle 273"/>
            <p:cNvSpPr/>
            <p:nvPr/>
          </p:nvSpPr>
          <p:spPr bwMode="auto">
            <a:xfrm>
              <a:off x="1737727" y="2643140"/>
              <a:ext cx="143029" cy="582904"/>
            </a:xfrm>
            <a:prstGeom prst="rect">
              <a:avLst/>
            </a:prstGeom>
            <a:solidFill>
              <a:srgbClr val="682A7A">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5" name="Rectangle 274"/>
            <p:cNvSpPr/>
            <p:nvPr/>
          </p:nvSpPr>
          <p:spPr bwMode="auto">
            <a:xfrm>
              <a:off x="2017381" y="2643141"/>
              <a:ext cx="143095" cy="1189908"/>
            </a:xfrm>
            <a:prstGeom prst="rect">
              <a:avLst/>
            </a:prstGeom>
            <a:solidFill>
              <a:srgbClr val="682A7A">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275"/>
            <p:cNvSpPr/>
            <p:nvPr/>
          </p:nvSpPr>
          <p:spPr bwMode="auto">
            <a:xfrm>
              <a:off x="2297101" y="2643141"/>
              <a:ext cx="143029" cy="391848"/>
            </a:xfrm>
            <a:prstGeom prst="rect">
              <a:avLst/>
            </a:prstGeom>
            <a:solidFill>
              <a:srgbClr val="682A7A">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70" name="Rectangle 269"/>
          <p:cNvSpPr/>
          <p:nvPr/>
        </p:nvSpPr>
        <p:spPr bwMode="auto">
          <a:xfrm>
            <a:off x="9178932" y="3982533"/>
            <a:ext cx="109677" cy="240535"/>
          </a:xfrm>
          <a:prstGeom prst="rect">
            <a:avLst/>
          </a:prstGeom>
          <a:solidFill>
            <a:srgbClr val="682A7A">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p:cNvSpPr/>
          <p:nvPr/>
        </p:nvSpPr>
        <p:spPr bwMode="auto">
          <a:xfrm>
            <a:off x="11609404" y="3822943"/>
            <a:ext cx="109677" cy="436848"/>
          </a:xfrm>
          <a:prstGeom prst="rect">
            <a:avLst/>
          </a:prstGeom>
          <a:solidFill>
            <a:srgbClr val="682A7A">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p:cNvSpPr/>
          <p:nvPr/>
        </p:nvSpPr>
        <p:spPr bwMode="auto">
          <a:xfrm rot="16200000">
            <a:off x="11112736" y="3236050"/>
            <a:ext cx="109677" cy="1101584"/>
          </a:xfrm>
          <a:prstGeom prst="rect">
            <a:avLst/>
          </a:prstGeom>
          <a:solidFill>
            <a:srgbClr val="682A7A">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3" name="Rectangle 272"/>
          <p:cNvSpPr/>
          <p:nvPr/>
        </p:nvSpPr>
        <p:spPr bwMode="auto">
          <a:xfrm rot="16200000">
            <a:off x="9683757" y="3369924"/>
            <a:ext cx="109677" cy="1117187"/>
          </a:xfrm>
          <a:prstGeom prst="rect">
            <a:avLst/>
          </a:prstGeom>
          <a:solidFill>
            <a:srgbClr val="682A7A">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a:xfrm>
            <a:off x="9966877" y="2544716"/>
            <a:ext cx="1047082" cy="830997"/>
          </a:xfrm>
          <a:prstGeom prst="rect">
            <a:avLst/>
          </a:prstGeom>
        </p:spPr>
        <p:txBody>
          <a:bodyPr wrap="none">
            <a:spAutoFit/>
          </a:bodyPr>
          <a:lstStyle/>
          <a:p>
            <a:pPr algn="ctr" defTabSz="932277"/>
            <a:r>
              <a:rPr lang="en-US" sz="1600" b="1" kern="0" dirty="0">
                <a:solidFill>
                  <a:srgbClr val="FFFFFF"/>
                </a:solidFill>
                <a:cs typeface="Segoe UI" panose="020B0502040204020203" pitchFamily="34" charset="0"/>
              </a:rPr>
              <a:t>.</a:t>
            </a:r>
            <a:r>
              <a:rPr lang="en-US" sz="1600" b="1" kern="0" dirty="0" smtClean="0">
                <a:solidFill>
                  <a:srgbClr val="FFFFFF"/>
                </a:solidFill>
                <a:cs typeface="Segoe UI" panose="020B0502040204020203" pitchFamily="34" charset="0"/>
              </a:rPr>
              <a:t>NET</a:t>
            </a:r>
          </a:p>
          <a:p>
            <a:pPr algn="ctr" defTabSz="932277"/>
            <a:r>
              <a:rPr lang="en-US" sz="1600" b="1" kern="0" dirty="0" smtClean="0">
                <a:solidFill>
                  <a:srgbClr val="FFFFFF"/>
                </a:solidFill>
                <a:cs typeface="Segoe UI" panose="020B0502040204020203" pitchFamily="34" charset="0"/>
              </a:rPr>
              <a:t>Xamarin </a:t>
            </a:r>
          </a:p>
          <a:p>
            <a:pPr algn="ctr" defTabSz="932277"/>
            <a:r>
              <a:rPr lang="en-US" sz="1600" b="1" kern="0" dirty="0" smtClean="0">
                <a:solidFill>
                  <a:srgbClr val="FFFFFF"/>
                </a:solidFill>
                <a:cs typeface="Segoe UI" panose="020B0502040204020203" pitchFamily="34" charset="0"/>
              </a:rPr>
              <a:t>Unity</a:t>
            </a:r>
            <a:endParaRPr lang="en-US" sz="1600" b="1" dirty="0">
              <a:solidFill>
                <a:srgbClr val="000000"/>
              </a:solidFill>
              <a:cs typeface="Segoe UI" panose="020B0502040204020203" pitchFamily="34" charset="0"/>
            </a:endParaRPr>
          </a:p>
        </p:txBody>
      </p:sp>
      <p:sp>
        <p:nvSpPr>
          <p:cNvPr id="323" name="Title 1"/>
          <p:cNvSpPr txBox="1">
            <a:spLocks/>
          </p:cNvSpPr>
          <p:nvPr/>
        </p:nvSpPr>
        <p:spPr>
          <a:xfrm>
            <a:off x="84338" y="1965005"/>
            <a:ext cx="3285027" cy="420021"/>
          </a:xfrm>
          <a:prstGeom prst="rect">
            <a:avLst/>
          </a:prstGeom>
        </p:spPr>
        <p:txBody>
          <a:bodyPr/>
          <a:lst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a:lstStyle>
          <a:p>
            <a:r>
              <a:rPr sz="2000" smtClean="0">
                <a:solidFill>
                  <a:srgbClr val="FFFFFF"/>
                </a:solidFill>
              </a:rPr>
              <a:t>Services and Web applications</a:t>
            </a:r>
            <a:endParaRPr sz="2000">
              <a:solidFill>
                <a:srgbClr val="FFFFFF"/>
              </a:solidFill>
            </a:endParaRPr>
          </a:p>
        </p:txBody>
      </p:sp>
      <p:sp>
        <p:nvSpPr>
          <p:cNvPr id="324" name="Title 1"/>
          <p:cNvSpPr txBox="1">
            <a:spLocks/>
          </p:cNvSpPr>
          <p:nvPr/>
        </p:nvSpPr>
        <p:spPr>
          <a:xfrm>
            <a:off x="8396647" y="1916968"/>
            <a:ext cx="1750454" cy="420021"/>
          </a:xfrm>
          <a:prstGeom prst="rect">
            <a:avLst/>
          </a:prstGeom>
        </p:spPr>
        <p:txBody>
          <a:bodyPr/>
          <a:lst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a:lstStyle>
          <a:p>
            <a:r>
              <a:rPr sz="2000" smtClean="0">
                <a:solidFill>
                  <a:srgbClr val="FFFFFF"/>
                </a:solidFill>
              </a:rPr>
              <a:t>Mobile apps</a:t>
            </a:r>
            <a:endParaRPr sz="2000">
              <a:solidFill>
                <a:srgbClr val="FFFFFF"/>
              </a:solidFill>
            </a:endParaRPr>
          </a:p>
        </p:txBody>
      </p:sp>
      <p:sp>
        <p:nvSpPr>
          <p:cNvPr id="5" name="Rectangle 4"/>
          <p:cNvSpPr/>
          <p:nvPr/>
        </p:nvSpPr>
        <p:spPr bwMode="auto">
          <a:xfrm>
            <a:off x="1159612" y="4485359"/>
            <a:ext cx="2048499" cy="8167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20" name="Picture 6" descr="C:\temp\WinAzure_rgb_Wht_S.png"/>
          <p:cNvPicPr>
            <a:picLocks noChangeAspect="1" noChangeArrowheads="1"/>
          </p:cNvPicPr>
          <p:nvPr/>
        </p:nvPicPr>
        <p:blipFill rotWithShape="1">
          <a:blip r:embed="rId3" cstate="print">
            <a:duotone>
              <a:prstClr val="black"/>
              <a:srgbClr val="0072C6">
                <a:tint val="45000"/>
                <a:satMod val="400000"/>
              </a:srgbClr>
            </a:duotone>
            <a:extLst>
              <a:ext uri="{28A0092B-C50C-407E-A947-70E740481C1C}">
                <a14:useLocalDpi xmlns:a14="http://schemas.microsoft.com/office/drawing/2010/main" val="0"/>
              </a:ext>
            </a:extLst>
          </a:blip>
          <a:srcRect l="3371" t="15460" r="80628" b="15496"/>
          <a:stretch/>
        </p:blipFill>
        <p:spPr bwMode="auto">
          <a:xfrm>
            <a:off x="2735258" y="4907100"/>
            <a:ext cx="315765" cy="320693"/>
          </a:xfrm>
          <a:prstGeom prst="rect">
            <a:avLst/>
          </a:prstGeom>
          <a:noFill/>
          <a:extLst>
            <a:ext uri="{909E8E84-426E-40DD-AFC4-6F175D3DCCD1}">
              <a14:hiddenFill xmlns:a14="http://schemas.microsoft.com/office/drawing/2010/main">
                <a:solidFill>
                  <a:srgbClr val="FFFFFF"/>
                </a:solidFill>
              </a14:hiddenFill>
            </a:ext>
          </a:extLst>
        </p:spPr>
      </p:pic>
      <p:sp>
        <p:nvSpPr>
          <p:cNvPr id="93" name="Rectangle 92"/>
          <p:cNvSpPr/>
          <p:nvPr/>
        </p:nvSpPr>
        <p:spPr bwMode="auto">
          <a:xfrm>
            <a:off x="3269651" y="4485359"/>
            <a:ext cx="2048499" cy="8167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93"/>
          <p:cNvSpPr/>
          <p:nvPr/>
        </p:nvSpPr>
        <p:spPr bwMode="auto">
          <a:xfrm>
            <a:off x="5379690" y="4480299"/>
            <a:ext cx="2048499" cy="82178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19" name="Picture 2" descr="http://files.softicons.com/download/system-icons/windows-8-metro-icons-by-dakirby309/png/512x512/Folders%20&amp;%20OS/Linux.png"/>
          <p:cNvPicPr>
            <a:picLocks noChangeAspect="1" noChangeArrowheads="1"/>
          </p:cNvPicPr>
          <p:nvPr/>
        </p:nvPicPr>
        <p:blipFill>
          <a:blip r:embed="rId4" cstate="print">
            <a:duotone>
              <a:prstClr val="black"/>
              <a:srgbClr val="0072C6">
                <a:tint val="45000"/>
                <a:satMod val="400000"/>
              </a:srgbClr>
            </a:duoton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924813" y="4907100"/>
            <a:ext cx="377237" cy="370354"/>
          </a:xfrm>
          <a:prstGeom prst="rect">
            <a:avLst/>
          </a:prstGeom>
          <a:noFill/>
          <a:extLst>
            <a:ext uri="{909E8E84-426E-40DD-AFC4-6F175D3DCCD1}">
              <a14:hiddenFill xmlns:a14="http://schemas.microsoft.com/office/drawing/2010/main">
                <a:solidFill>
                  <a:srgbClr val="FFFFFF"/>
                </a:solidFill>
              </a14:hiddenFill>
            </a:ext>
          </a:extLst>
        </p:spPr>
      </p:pic>
      <p:pic>
        <p:nvPicPr>
          <p:cNvPr id="318" name="Picture 317"/>
          <p:cNvPicPr>
            <a:picLocks noChangeAspect="1"/>
          </p:cNvPicPr>
          <p:nvPr/>
        </p:nvPicPr>
        <p:blipFill>
          <a:blip r:embed="rId6">
            <a:duotone>
              <a:prstClr val="black"/>
              <a:srgbClr val="0072C6">
                <a:tint val="45000"/>
                <a:satMod val="400000"/>
              </a:srgbClr>
            </a:duotone>
            <a:extLst>
              <a:ext uri="{28A0092B-C50C-407E-A947-70E740481C1C}">
                <a14:useLocalDpi xmlns:a14="http://schemas.microsoft.com/office/drawing/2010/main" val="0"/>
              </a:ext>
            </a:extLst>
          </a:blip>
          <a:stretch>
            <a:fillRect/>
          </a:stretch>
        </p:blipFill>
        <p:spPr>
          <a:xfrm>
            <a:off x="7082413" y="4929151"/>
            <a:ext cx="262501" cy="309054"/>
          </a:xfrm>
          <a:prstGeom prst="rect">
            <a:avLst/>
          </a:prstGeom>
        </p:spPr>
      </p:pic>
      <p:sp>
        <p:nvSpPr>
          <p:cNvPr id="6" name="Rectangle 5"/>
          <p:cNvSpPr/>
          <p:nvPr/>
        </p:nvSpPr>
        <p:spPr>
          <a:xfrm>
            <a:off x="1229851" y="4556262"/>
            <a:ext cx="1104790" cy="364395"/>
          </a:xfrm>
          <a:prstGeom prst="rect">
            <a:avLst/>
          </a:prstGeom>
        </p:spPr>
        <p:txBody>
          <a:bodyPr wrap="none">
            <a:spAutoFit/>
          </a:bodyPr>
          <a:lstStyle/>
          <a:p>
            <a:pPr defTabSz="932277"/>
            <a:r>
              <a:rPr lang="en-US" sz="1768" dirty="0">
                <a:solidFill>
                  <a:srgbClr val="000000"/>
                </a:solidFill>
              </a:rPr>
              <a:t>Windows</a:t>
            </a:r>
          </a:p>
        </p:txBody>
      </p:sp>
      <p:sp>
        <p:nvSpPr>
          <p:cNvPr id="96" name="Rectangle 95"/>
          <p:cNvSpPr/>
          <p:nvPr/>
        </p:nvSpPr>
        <p:spPr>
          <a:xfrm>
            <a:off x="3316933" y="4542705"/>
            <a:ext cx="707245" cy="364395"/>
          </a:xfrm>
          <a:prstGeom prst="rect">
            <a:avLst/>
          </a:prstGeom>
        </p:spPr>
        <p:txBody>
          <a:bodyPr wrap="none">
            <a:spAutoFit/>
          </a:bodyPr>
          <a:lstStyle/>
          <a:p>
            <a:pPr defTabSz="932277"/>
            <a:r>
              <a:rPr lang="en-US" sz="1768" dirty="0" smtClean="0">
                <a:solidFill>
                  <a:srgbClr val="000000"/>
                </a:solidFill>
              </a:rPr>
              <a:t>Linux</a:t>
            </a:r>
            <a:endParaRPr lang="en-US" sz="1768" dirty="0">
              <a:solidFill>
                <a:srgbClr val="000000"/>
              </a:solidFill>
            </a:endParaRPr>
          </a:p>
        </p:txBody>
      </p:sp>
      <p:sp>
        <p:nvSpPr>
          <p:cNvPr id="97" name="Rectangle 96"/>
          <p:cNvSpPr/>
          <p:nvPr/>
        </p:nvSpPr>
        <p:spPr>
          <a:xfrm>
            <a:off x="5390502" y="4519385"/>
            <a:ext cx="1157689" cy="364395"/>
          </a:xfrm>
          <a:prstGeom prst="rect">
            <a:avLst/>
          </a:prstGeom>
        </p:spPr>
        <p:txBody>
          <a:bodyPr wrap="none">
            <a:spAutoFit/>
          </a:bodyPr>
          <a:lstStyle/>
          <a:p>
            <a:pPr defTabSz="932277"/>
            <a:r>
              <a:rPr lang="en-US" sz="1768" dirty="0" smtClean="0">
                <a:solidFill>
                  <a:srgbClr val="000000"/>
                </a:solidFill>
              </a:rPr>
              <a:t>Mac OS X</a:t>
            </a:r>
            <a:endParaRPr lang="en-US" sz="1768" dirty="0">
              <a:solidFill>
                <a:srgbClr val="000000"/>
              </a:solidFill>
            </a:endParaRPr>
          </a:p>
        </p:txBody>
      </p:sp>
      <p:sp>
        <p:nvSpPr>
          <p:cNvPr id="98" name="Rectangle 97"/>
          <p:cNvSpPr/>
          <p:nvPr/>
        </p:nvSpPr>
        <p:spPr bwMode="auto">
          <a:xfrm>
            <a:off x="1159612" y="3915679"/>
            <a:ext cx="6268577" cy="513641"/>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99" name="Rectangle 98"/>
          <p:cNvSpPr/>
          <p:nvPr/>
        </p:nvSpPr>
        <p:spPr>
          <a:xfrm>
            <a:off x="3755262" y="3994213"/>
            <a:ext cx="1169551" cy="364395"/>
          </a:xfrm>
          <a:prstGeom prst="rect">
            <a:avLst/>
          </a:prstGeom>
        </p:spPr>
        <p:txBody>
          <a:bodyPr wrap="none">
            <a:spAutoFit/>
          </a:bodyPr>
          <a:lstStyle/>
          <a:p>
            <a:pPr defTabSz="932277"/>
            <a:r>
              <a:rPr lang="en-US" sz="1768" dirty="0" smtClean="0">
                <a:solidFill>
                  <a:srgbClr val="FFFFFF"/>
                </a:solidFill>
              </a:rPr>
              <a:t>.NET Core</a:t>
            </a:r>
            <a:endParaRPr lang="en-US" sz="1768" dirty="0">
              <a:solidFill>
                <a:srgbClr val="FFFFFF"/>
              </a:solidFill>
            </a:endParaRPr>
          </a:p>
        </p:txBody>
      </p:sp>
      <p:sp>
        <p:nvSpPr>
          <p:cNvPr id="100" name="Rectangle 99"/>
          <p:cNvSpPr/>
          <p:nvPr/>
        </p:nvSpPr>
        <p:spPr bwMode="auto">
          <a:xfrm>
            <a:off x="1151955" y="2978482"/>
            <a:ext cx="6276224" cy="87992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01" name="Rectangle 100"/>
          <p:cNvSpPr/>
          <p:nvPr/>
        </p:nvSpPr>
        <p:spPr>
          <a:xfrm>
            <a:off x="3670555" y="3247595"/>
            <a:ext cx="1882054" cy="364395"/>
          </a:xfrm>
          <a:prstGeom prst="rect">
            <a:avLst/>
          </a:prstGeom>
        </p:spPr>
        <p:txBody>
          <a:bodyPr wrap="none">
            <a:spAutoFit/>
          </a:bodyPr>
          <a:lstStyle/>
          <a:p>
            <a:pPr defTabSz="932277"/>
            <a:r>
              <a:rPr lang="en-US" sz="1768" dirty="0" smtClean="0">
                <a:solidFill>
                  <a:srgbClr val="FFFFFF"/>
                </a:solidFill>
              </a:rPr>
              <a:t>ASP.NET </a:t>
            </a:r>
            <a:r>
              <a:rPr lang="en-US" sz="1768" dirty="0" smtClean="0">
                <a:solidFill>
                  <a:srgbClr val="FFFFFF"/>
                </a:solidFill>
              </a:rPr>
              <a:t>Core 1.0</a:t>
            </a:r>
            <a:endParaRPr lang="en-US" sz="1768" dirty="0">
              <a:solidFill>
                <a:srgbClr val="FFFFFF"/>
              </a:solidFill>
            </a:endParaRPr>
          </a:p>
        </p:txBody>
      </p:sp>
    </p:spTree>
    <p:extLst>
      <p:ext uri="{BB962C8B-B14F-4D97-AF65-F5344CB8AC3E}">
        <p14:creationId xmlns:p14="http://schemas.microsoft.com/office/powerpoint/2010/main" val="51129352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p:txBody>
          <a:bodyPr/>
          <a:lstStyle/>
          <a:p>
            <a:r>
              <a:rPr lang="en-US" dirty="0" smtClean="0"/>
              <a:t>Jay Schmelzer</a:t>
            </a:r>
          </a:p>
          <a:p>
            <a:r>
              <a:rPr lang="en-US" dirty="0" smtClean="0"/>
              <a:t>Director Program Management</a:t>
            </a:r>
          </a:p>
          <a:p>
            <a:r>
              <a:rPr lang="en-US" dirty="0" smtClean="0"/>
              <a:t>Microsoft Corp.</a:t>
            </a:r>
            <a:endParaRPr lang="en-US" dirty="0"/>
          </a:p>
        </p:txBody>
      </p:sp>
      <p:sp>
        <p:nvSpPr>
          <p:cNvPr id="2" name="Title 1"/>
          <p:cNvSpPr>
            <a:spLocks noGrp="1"/>
          </p:cNvSpPr>
          <p:nvPr>
            <p:ph type="ctrTitle"/>
          </p:nvPr>
        </p:nvSpPr>
        <p:spPr/>
        <p:txBody>
          <a:bodyPr/>
          <a:lstStyle/>
          <a:p>
            <a:r>
              <a:rPr lang="en-US" dirty="0" smtClean="0"/>
              <a:t>Lap Around .NET 2015</a:t>
            </a:r>
            <a:endParaRPr lang="en-US" dirty="0"/>
          </a:p>
        </p:txBody>
      </p:sp>
      <p:sp>
        <p:nvSpPr>
          <p:cNvPr id="6" name="Text Placeholder 5"/>
          <p:cNvSpPr>
            <a:spLocks noGrp="1"/>
          </p:cNvSpPr>
          <p:nvPr>
            <p:ph type="body" sz="quarter" idx="13"/>
          </p:nvPr>
        </p:nvSpPr>
        <p:spPr/>
        <p:txBody>
          <a:bodyPr/>
          <a:lstStyle/>
          <a:p>
            <a:r>
              <a:rPr lang="en-US" dirty="0" smtClean="0"/>
              <a:t>2-614</a:t>
            </a:r>
            <a:endParaRPr lang="en-US" dirty="0"/>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 .NET Core on Linux</a:t>
            </a:r>
            <a:endParaRPr lang="en-US" dirty="0"/>
          </a:p>
        </p:txBody>
      </p:sp>
    </p:spTree>
    <p:extLst>
      <p:ext uri="{BB962C8B-B14F-4D97-AF65-F5344CB8AC3E}">
        <p14:creationId xmlns:p14="http://schemas.microsoft.com/office/powerpoint/2010/main" val="160728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1897062"/>
            <a:ext cx="7315203" cy="3276599"/>
          </a:xfrm>
        </p:spPr>
        <p:txBody>
          <a:bodyPr/>
          <a:lstStyle/>
          <a:p>
            <a:r>
              <a:rPr lang="en-US" b="1" dirty="0" smtClean="0"/>
              <a:t>Available Now!</a:t>
            </a:r>
          </a:p>
          <a:p>
            <a:pPr marL="571500" indent="-571500">
              <a:buFont typeface="Arial" panose="020B0604020202020204" pitchFamily="34" charset="0"/>
              <a:buChar char="•"/>
            </a:pPr>
            <a:r>
              <a:rPr lang="en-US" dirty="0" smtClean="0"/>
              <a:t>.NET Core </a:t>
            </a:r>
            <a:r>
              <a:rPr lang="en-US" dirty="0" smtClean="0"/>
              <a:t>1 </a:t>
            </a:r>
            <a:r>
              <a:rPr lang="en-US" dirty="0" smtClean="0"/>
              <a:t>on Windows</a:t>
            </a:r>
          </a:p>
          <a:p>
            <a:pPr marL="571500" indent="-571500">
              <a:buFont typeface="Arial" panose="020B0604020202020204" pitchFamily="34" charset="0"/>
              <a:buChar char="•"/>
            </a:pPr>
            <a:r>
              <a:rPr lang="en-US" dirty="0" smtClean="0"/>
              <a:t>.NET Core </a:t>
            </a:r>
            <a:r>
              <a:rPr lang="en-US" dirty="0" smtClean="0"/>
              <a:t>1 </a:t>
            </a:r>
            <a:r>
              <a:rPr lang="en-US" dirty="0" smtClean="0"/>
              <a:t>on Linux</a:t>
            </a:r>
          </a:p>
          <a:p>
            <a:pPr marL="571500" indent="-571500">
              <a:buFont typeface="Arial" panose="020B0604020202020204" pitchFamily="34" charset="0"/>
              <a:buChar char="•"/>
            </a:pPr>
            <a:r>
              <a:rPr lang="en-US" dirty="0" smtClean="0"/>
              <a:t>.NET Core </a:t>
            </a:r>
            <a:r>
              <a:rPr lang="en-US" dirty="0" smtClean="0"/>
              <a:t>1 </a:t>
            </a:r>
            <a:r>
              <a:rPr lang="en-US" dirty="0" smtClean="0"/>
              <a:t>on </a:t>
            </a:r>
            <a:r>
              <a:rPr lang="en-US" dirty="0" err="1" smtClean="0"/>
              <a:t>MacOS</a:t>
            </a:r>
            <a:endParaRPr lang="en-US" dirty="0"/>
          </a:p>
        </p:txBody>
      </p:sp>
      <p:sp>
        <p:nvSpPr>
          <p:cNvPr id="5" name="Title 4"/>
          <p:cNvSpPr>
            <a:spLocks noGrp="1"/>
          </p:cNvSpPr>
          <p:nvPr>
            <p:ph type="ctrTitle"/>
          </p:nvPr>
        </p:nvSpPr>
        <p:spPr/>
        <p:txBody>
          <a:bodyPr/>
          <a:lstStyle/>
          <a:p>
            <a:r>
              <a:rPr lang="en-US" dirty="0" smtClean="0"/>
              <a:t>.NET Core Preview</a:t>
            </a:r>
            <a:endParaRPr lang="en-US" dirty="0"/>
          </a:p>
        </p:txBody>
      </p:sp>
    </p:spTree>
    <p:extLst>
      <p:ext uri="{BB962C8B-B14F-4D97-AF65-F5344CB8AC3E}">
        <p14:creationId xmlns:p14="http://schemas.microsoft.com/office/powerpoint/2010/main" val="329271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13"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046" y="414567"/>
            <a:ext cx="11523031" cy="1442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08799223-744A-4E3C-A609-C4E6EA4C508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5359" y="1831618"/>
            <a:ext cx="10553067" cy="4908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721488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bwMode="auto">
          <a:xfrm>
            <a:off x="3326360" y="1746182"/>
            <a:ext cx="8808604" cy="3824689"/>
          </a:xfrm>
          <a:prstGeom prst="rect">
            <a:avLst/>
          </a:prstGeom>
          <a:solidFill>
            <a:srgbClr val="661F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76325" y="1746182"/>
            <a:ext cx="3008483" cy="3824689"/>
          </a:xfrm>
          <a:prstGeom prst="rect">
            <a:avLst/>
          </a:prstGeom>
          <a:solidFill>
            <a:srgbClr val="661F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a:xfrm>
            <a:off x="276325" y="3670678"/>
            <a:ext cx="3052105" cy="1222415"/>
          </a:xfrm>
          <a:prstGeom prst="rect">
            <a:avLst/>
          </a:prstGeom>
        </p:spPr>
        <p:txBody>
          <a:bodyPr wrap="square" lIns="182828" tIns="146262" rIns="182828" bIns="155404">
            <a:noAutofit/>
          </a:bodyPr>
          <a:lstStyle/>
          <a:p>
            <a:pPr defTabSz="914012">
              <a:lnSpc>
                <a:spcPct val="90000"/>
              </a:lnSpc>
              <a:spcBef>
                <a:spcPts val="600"/>
              </a:spcBef>
              <a:spcAft>
                <a:spcPts val="600"/>
              </a:spcAft>
            </a:pPr>
            <a:r>
              <a:rPr lang="en-US" sz="2800" kern="0" dirty="0">
                <a:gradFill>
                  <a:gsLst>
                    <a:gs pos="9583">
                      <a:srgbClr val="FFFFFF"/>
                    </a:gs>
                    <a:gs pos="24000">
                      <a:srgbClr val="FFFFFF"/>
                    </a:gs>
                  </a:gsLst>
                  <a:lin ang="5400000" scaled="0"/>
                </a:gradFill>
                <a:latin typeface="Segoe UI Light"/>
              </a:rPr>
              <a:t>Openness</a:t>
            </a:r>
          </a:p>
          <a:p>
            <a:pPr defTabSz="914012">
              <a:lnSpc>
                <a:spcPct val="90000"/>
              </a:lnSpc>
              <a:spcBef>
                <a:spcPts val="600"/>
              </a:spcBef>
              <a:spcAft>
                <a:spcPts val="600"/>
              </a:spcAft>
            </a:pPr>
            <a:r>
              <a:rPr lang="en-US" sz="2800" kern="0" dirty="0">
                <a:gradFill>
                  <a:gsLst>
                    <a:gs pos="9583">
                      <a:srgbClr val="FFFFFF"/>
                    </a:gs>
                    <a:gs pos="24000">
                      <a:srgbClr val="FFFFFF"/>
                    </a:gs>
                  </a:gsLst>
                  <a:lin ang="5400000" scaled="0"/>
                </a:gradFill>
                <a:latin typeface="Segoe UI Light"/>
              </a:rPr>
              <a:t>Community</a:t>
            </a:r>
          </a:p>
          <a:p>
            <a:pPr defTabSz="914012">
              <a:lnSpc>
                <a:spcPct val="90000"/>
              </a:lnSpc>
              <a:spcBef>
                <a:spcPts val="600"/>
              </a:spcBef>
              <a:spcAft>
                <a:spcPts val="600"/>
              </a:spcAft>
            </a:pPr>
            <a:r>
              <a:rPr lang="en-US" sz="2800" kern="0" dirty="0">
                <a:gradFill>
                  <a:gsLst>
                    <a:gs pos="9583">
                      <a:srgbClr val="FFFFFF"/>
                    </a:gs>
                    <a:gs pos="24000">
                      <a:srgbClr val="FFFFFF"/>
                    </a:gs>
                  </a:gsLst>
                  <a:lin ang="5400000" scaled="0"/>
                </a:gradFill>
                <a:latin typeface="Segoe UI Light"/>
              </a:rPr>
              <a:t>Rapid innovation</a:t>
            </a:r>
          </a:p>
        </p:txBody>
      </p:sp>
      <p:sp>
        <p:nvSpPr>
          <p:cNvPr id="13" name="Rectangle 12"/>
          <p:cNvSpPr/>
          <p:nvPr/>
        </p:nvSpPr>
        <p:spPr bwMode="auto">
          <a:xfrm>
            <a:off x="139214" y="1175539"/>
            <a:ext cx="452934" cy="32997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p:txBody>
          <a:bodyPr/>
          <a:lstStyle/>
          <a:p>
            <a:r>
              <a:rPr lang="en-US" dirty="0" smtClean="0"/>
              <a:t>The .NET Foundation </a:t>
            </a:r>
            <a:endParaRPr lang="en-US" dirty="0"/>
          </a:p>
        </p:txBody>
      </p:sp>
      <p:sp>
        <p:nvSpPr>
          <p:cNvPr id="29" name="Rectangle 28"/>
          <p:cNvSpPr/>
          <p:nvPr/>
        </p:nvSpPr>
        <p:spPr bwMode="auto">
          <a:xfrm>
            <a:off x="288209" y="5629115"/>
            <a:ext cx="11883829" cy="1066125"/>
          </a:xfrm>
          <a:prstGeom prst="rect">
            <a:avLst/>
          </a:prstGeom>
          <a:solidFill>
            <a:srgbClr val="9494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defTabSz="932114" fontAlgn="base">
              <a:lnSpc>
                <a:spcPct val="90000"/>
              </a:lnSpc>
              <a:spcBef>
                <a:spcPct val="0"/>
              </a:spcBef>
              <a:spcAft>
                <a:spcPct val="0"/>
              </a:spcAft>
            </a:pPr>
            <a:endParaRPr lang="en-US" dirty="0">
              <a:solidFill>
                <a:srgbClr val="FFFFFF"/>
              </a:solidFill>
              <a:latin typeface="Segoe UI Light" pitchFamily="34" charset="0"/>
            </a:endParaRPr>
          </a:p>
        </p:txBody>
      </p:sp>
      <p:sp>
        <p:nvSpPr>
          <p:cNvPr id="10" name="Oval 9"/>
          <p:cNvSpPr/>
          <p:nvPr/>
        </p:nvSpPr>
        <p:spPr bwMode="auto">
          <a:xfrm>
            <a:off x="234730" y="1144175"/>
            <a:ext cx="1668560" cy="166856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733" y="1158340"/>
            <a:ext cx="1667651" cy="1667651"/>
          </a:xfrm>
          <a:prstGeom prst="rect">
            <a:avLst/>
          </a:prstGeom>
        </p:spPr>
      </p:pic>
      <p:sp>
        <p:nvSpPr>
          <p:cNvPr id="5" name="Rectangle 4"/>
          <p:cNvSpPr/>
          <p:nvPr/>
        </p:nvSpPr>
        <p:spPr>
          <a:xfrm>
            <a:off x="3731118" y="1840925"/>
            <a:ext cx="2372252" cy="282343"/>
          </a:xfrm>
          <a:prstGeom prst="rect">
            <a:avLst/>
          </a:prstGeom>
        </p:spPr>
        <p:txBody>
          <a:bodyPr wrap="none">
            <a:spAutoFit/>
          </a:bodyPr>
          <a:lstStyle/>
          <a:p>
            <a:pPr defTabSz="932384"/>
            <a:r>
              <a:rPr lang="en-US" sz="1198" dirty="0">
                <a:solidFill>
                  <a:srgbClr val="FFFFFF"/>
                </a:solidFill>
              </a:rPr>
              <a:t>.NET API for Hadoop </a:t>
            </a:r>
            <a:r>
              <a:rPr lang="en-US" sz="1198" dirty="0" err="1">
                <a:solidFill>
                  <a:srgbClr val="FFFFFF"/>
                </a:solidFill>
              </a:rPr>
              <a:t>WebClient</a:t>
            </a:r>
            <a:endParaRPr lang="en-US" sz="1198" dirty="0">
              <a:solidFill>
                <a:srgbClr val="FFFFFF"/>
              </a:solidFill>
            </a:endParaRPr>
          </a:p>
        </p:txBody>
      </p:sp>
      <p:sp>
        <p:nvSpPr>
          <p:cNvPr id="6" name="Rectangle 5"/>
          <p:cNvSpPr/>
          <p:nvPr/>
        </p:nvSpPr>
        <p:spPr>
          <a:xfrm>
            <a:off x="3312510" y="2129700"/>
            <a:ext cx="4840852" cy="470856"/>
          </a:xfrm>
          <a:prstGeom prst="rect">
            <a:avLst/>
          </a:prstGeom>
        </p:spPr>
        <p:txBody>
          <a:bodyPr wrap="none">
            <a:spAutoFit/>
          </a:bodyPr>
          <a:lstStyle/>
          <a:p>
            <a:pPr defTabSz="932384"/>
            <a:r>
              <a:rPr lang="en-US" sz="2400" dirty="0">
                <a:solidFill>
                  <a:srgbClr val="FFFFFF"/>
                </a:solidFill>
              </a:rPr>
              <a:t>.NET Compiler Platform ("Roslyn")</a:t>
            </a:r>
          </a:p>
        </p:txBody>
      </p:sp>
      <p:sp>
        <p:nvSpPr>
          <p:cNvPr id="7" name="Rectangle 6"/>
          <p:cNvSpPr/>
          <p:nvPr/>
        </p:nvSpPr>
        <p:spPr>
          <a:xfrm>
            <a:off x="3461584" y="2613933"/>
            <a:ext cx="2519372" cy="282343"/>
          </a:xfrm>
          <a:prstGeom prst="rect">
            <a:avLst/>
          </a:prstGeom>
        </p:spPr>
        <p:txBody>
          <a:bodyPr wrap="none">
            <a:spAutoFit/>
          </a:bodyPr>
          <a:lstStyle/>
          <a:p>
            <a:pPr defTabSz="932384"/>
            <a:r>
              <a:rPr lang="en-US" sz="1198" dirty="0">
                <a:solidFill>
                  <a:srgbClr val="FFFFFF"/>
                </a:solidFill>
              </a:rPr>
              <a:t>.NET Map Reduce API for Hadoop</a:t>
            </a:r>
          </a:p>
        </p:txBody>
      </p:sp>
      <p:sp>
        <p:nvSpPr>
          <p:cNvPr id="9" name="Rectangle 8"/>
          <p:cNvSpPr/>
          <p:nvPr/>
        </p:nvSpPr>
        <p:spPr>
          <a:xfrm>
            <a:off x="3363023" y="2889801"/>
            <a:ext cx="2797208" cy="408075"/>
          </a:xfrm>
          <a:prstGeom prst="rect">
            <a:avLst/>
          </a:prstGeom>
        </p:spPr>
        <p:txBody>
          <a:bodyPr wrap="none">
            <a:spAutoFit/>
          </a:bodyPr>
          <a:lstStyle/>
          <a:p>
            <a:pPr defTabSz="932384"/>
            <a:r>
              <a:rPr lang="en-US" sz="2000" dirty="0">
                <a:solidFill>
                  <a:srgbClr val="FFFFFF"/>
                </a:solidFill>
              </a:rPr>
              <a:t>.NET Micro Framework</a:t>
            </a:r>
          </a:p>
        </p:txBody>
      </p:sp>
      <p:sp>
        <p:nvSpPr>
          <p:cNvPr id="11" name="Rectangle 10"/>
          <p:cNvSpPr/>
          <p:nvPr/>
        </p:nvSpPr>
        <p:spPr>
          <a:xfrm>
            <a:off x="3534051" y="3514511"/>
            <a:ext cx="2370748" cy="533560"/>
          </a:xfrm>
          <a:prstGeom prst="rect">
            <a:avLst/>
          </a:prstGeom>
        </p:spPr>
        <p:txBody>
          <a:bodyPr wrap="none">
            <a:spAutoFit/>
          </a:bodyPr>
          <a:lstStyle/>
          <a:p>
            <a:pPr defTabSz="932384"/>
            <a:r>
              <a:rPr lang="en-US" sz="2800" dirty="0">
                <a:solidFill>
                  <a:srgbClr val="FFFFFF"/>
                </a:solidFill>
              </a:rPr>
              <a:t>ASP.NET MVC</a:t>
            </a:r>
          </a:p>
        </p:txBody>
      </p:sp>
      <p:sp>
        <p:nvSpPr>
          <p:cNvPr id="12" name="Rectangle 11"/>
          <p:cNvSpPr/>
          <p:nvPr/>
        </p:nvSpPr>
        <p:spPr>
          <a:xfrm>
            <a:off x="3347701" y="3964512"/>
            <a:ext cx="2875538" cy="517867"/>
          </a:xfrm>
          <a:prstGeom prst="rect">
            <a:avLst/>
          </a:prstGeom>
        </p:spPr>
        <p:txBody>
          <a:bodyPr wrap="none">
            <a:spAutoFit/>
          </a:bodyPr>
          <a:lstStyle/>
          <a:p>
            <a:pPr defTabSz="932384"/>
            <a:r>
              <a:rPr lang="en-US" sz="2700" dirty="0">
                <a:solidFill>
                  <a:srgbClr val="FFFFFF"/>
                </a:solidFill>
              </a:rPr>
              <a:t>ASP.NET Web API</a:t>
            </a:r>
          </a:p>
        </p:txBody>
      </p:sp>
      <p:sp>
        <p:nvSpPr>
          <p:cNvPr id="14" name="Rectangle 13"/>
          <p:cNvSpPr/>
          <p:nvPr/>
        </p:nvSpPr>
        <p:spPr>
          <a:xfrm>
            <a:off x="4871062" y="3225235"/>
            <a:ext cx="2123780" cy="360938"/>
          </a:xfrm>
          <a:prstGeom prst="rect">
            <a:avLst/>
          </a:prstGeom>
        </p:spPr>
        <p:txBody>
          <a:bodyPr wrap="none">
            <a:spAutoFit/>
          </a:bodyPr>
          <a:lstStyle/>
          <a:p>
            <a:pPr defTabSz="932384"/>
            <a:r>
              <a:rPr lang="en-US" sz="1700" dirty="0">
                <a:solidFill>
                  <a:srgbClr val="FFFFFF"/>
                </a:solidFill>
              </a:rPr>
              <a:t>ASP.NET Web Pages</a:t>
            </a:r>
          </a:p>
        </p:txBody>
      </p:sp>
      <p:sp>
        <p:nvSpPr>
          <p:cNvPr id="16" name="Rectangle 15"/>
          <p:cNvSpPr/>
          <p:nvPr/>
        </p:nvSpPr>
        <p:spPr>
          <a:xfrm>
            <a:off x="3632489" y="4426224"/>
            <a:ext cx="2430774" cy="470789"/>
          </a:xfrm>
          <a:prstGeom prst="rect">
            <a:avLst/>
          </a:prstGeom>
        </p:spPr>
        <p:txBody>
          <a:bodyPr wrap="none">
            <a:spAutoFit/>
          </a:bodyPr>
          <a:lstStyle/>
          <a:p>
            <a:pPr defTabSz="932384"/>
            <a:r>
              <a:rPr lang="en-US" sz="2400" dirty="0">
                <a:solidFill>
                  <a:srgbClr val="FFFFFF"/>
                </a:solidFill>
              </a:rPr>
              <a:t>ASP.NET SignalR</a:t>
            </a:r>
          </a:p>
        </p:txBody>
      </p:sp>
      <p:sp>
        <p:nvSpPr>
          <p:cNvPr id="17" name="Rectangle 16"/>
          <p:cNvSpPr/>
          <p:nvPr/>
        </p:nvSpPr>
        <p:spPr>
          <a:xfrm>
            <a:off x="6352885" y="1814550"/>
            <a:ext cx="1781533" cy="313577"/>
          </a:xfrm>
          <a:prstGeom prst="rect">
            <a:avLst/>
          </a:prstGeom>
        </p:spPr>
        <p:txBody>
          <a:bodyPr wrap="none">
            <a:spAutoFit/>
          </a:bodyPr>
          <a:lstStyle/>
          <a:p>
            <a:pPr defTabSz="932384"/>
            <a:r>
              <a:rPr lang="en-US" sz="1398" dirty="0">
                <a:solidFill>
                  <a:srgbClr val="FFFFFF"/>
                </a:solidFill>
              </a:rPr>
              <a:t>MVVM Light Toolkit</a:t>
            </a:r>
          </a:p>
        </p:txBody>
      </p:sp>
      <p:sp>
        <p:nvSpPr>
          <p:cNvPr id="18" name="Rectangle 17"/>
          <p:cNvSpPr/>
          <p:nvPr/>
        </p:nvSpPr>
        <p:spPr>
          <a:xfrm>
            <a:off x="6141518" y="2598139"/>
            <a:ext cx="2072255" cy="533560"/>
          </a:xfrm>
          <a:prstGeom prst="rect">
            <a:avLst/>
          </a:prstGeom>
        </p:spPr>
        <p:txBody>
          <a:bodyPr wrap="none">
            <a:spAutoFit/>
          </a:bodyPr>
          <a:lstStyle/>
          <a:p>
            <a:pPr defTabSz="932384"/>
            <a:r>
              <a:rPr lang="en-US" sz="2800" dirty="0">
                <a:solidFill>
                  <a:srgbClr val="FFFFFF"/>
                </a:solidFill>
              </a:rPr>
              <a:t>.NET Core 5</a:t>
            </a:r>
          </a:p>
        </p:txBody>
      </p:sp>
      <p:sp>
        <p:nvSpPr>
          <p:cNvPr id="19" name="Rectangle 18"/>
          <p:cNvSpPr/>
          <p:nvPr/>
        </p:nvSpPr>
        <p:spPr>
          <a:xfrm>
            <a:off x="5314269" y="5007085"/>
            <a:ext cx="904307" cy="350280"/>
          </a:xfrm>
          <a:prstGeom prst="rect">
            <a:avLst/>
          </a:prstGeom>
        </p:spPr>
        <p:txBody>
          <a:bodyPr wrap="none">
            <a:spAutoFit/>
          </a:bodyPr>
          <a:lstStyle/>
          <a:p>
            <a:pPr defTabSz="932384"/>
            <a:r>
              <a:rPr lang="en-US" sz="1632" dirty="0">
                <a:solidFill>
                  <a:srgbClr val="FFFFFF"/>
                </a:solidFill>
              </a:rPr>
              <a:t>Orleans</a:t>
            </a:r>
          </a:p>
        </p:txBody>
      </p:sp>
      <p:sp>
        <p:nvSpPr>
          <p:cNvPr id="20" name="Rectangle 19"/>
          <p:cNvSpPr/>
          <p:nvPr/>
        </p:nvSpPr>
        <p:spPr>
          <a:xfrm>
            <a:off x="8339624" y="1874197"/>
            <a:ext cx="2941121" cy="282343"/>
          </a:xfrm>
          <a:prstGeom prst="rect">
            <a:avLst/>
          </a:prstGeom>
        </p:spPr>
        <p:txBody>
          <a:bodyPr wrap="none">
            <a:spAutoFit/>
          </a:bodyPr>
          <a:lstStyle/>
          <a:p>
            <a:pPr defTabSz="932384"/>
            <a:r>
              <a:rPr lang="en-US" sz="1198" dirty="0">
                <a:solidFill>
                  <a:srgbClr val="FFFFFF"/>
                </a:solidFill>
              </a:rPr>
              <a:t>MEF (Managed Extensibility Framework)</a:t>
            </a:r>
          </a:p>
        </p:txBody>
      </p:sp>
      <p:sp>
        <p:nvSpPr>
          <p:cNvPr id="21" name="Rectangle 20"/>
          <p:cNvSpPr/>
          <p:nvPr/>
        </p:nvSpPr>
        <p:spPr>
          <a:xfrm>
            <a:off x="9050666" y="4442177"/>
            <a:ext cx="2912961" cy="313577"/>
          </a:xfrm>
          <a:prstGeom prst="rect">
            <a:avLst/>
          </a:prstGeom>
        </p:spPr>
        <p:txBody>
          <a:bodyPr wrap="none">
            <a:spAutoFit/>
          </a:bodyPr>
          <a:lstStyle/>
          <a:p>
            <a:pPr defTabSz="932384"/>
            <a:r>
              <a:rPr lang="en-US" sz="1398" dirty="0">
                <a:solidFill>
                  <a:srgbClr val="FFFFFF"/>
                </a:solidFill>
              </a:rPr>
              <a:t>OWIN Authentication Middleware</a:t>
            </a:r>
          </a:p>
        </p:txBody>
      </p:sp>
      <p:sp>
        <p:nvSpPr>
          <p:cNvPr id="22" name="Rectangle 21"/>
          <p:cNvSpPr/>
          <p:nvPr/>
        </p:nvSpPr>
        <p:spPr>
          <a:xfrm>
            <a:off x="6279047" y="4417261"/>
            <a:ext cx="2186797" cy="392380"/>
          </a:xfrm>
          <a:prstGeom prst="rect">
            <a:avLst/>
          </a:prstGeom>
        </p:spPr>
        <p:txBody>
          <a:bodyPr wrap="none">
            <a:spAutoFit/>
          </a:bodyPr>
          <a:lstStyle/>
          <a:p>
            <a:pPr defTabSz="932384"/>
            <a:r>
              <a:rPr lang="en-US" sz="1900" dirty="0">
                <a:solidFill>
                  <a:srgbClr val="FFFFFF"/>
                </a:solidFill>
              </a:rPr>
              <a:t>Rx</a:t>
            </a:r>
            <a:r>
              <a:rPr lang="en-US" dirty="0">
                <a:solidFill>
                  <a:srgbClr val="FFFFFF"/>
                </a:solidFill>
              </a:rPr>
              <a:t> </a:t>
            </a:r>
            <a:r>
              <a:rPr lang="en-US" sz="1398" dirty="0">
                <a:solidFill>
                  <a:srgbClr val="FFFFFF"/>
                </a:solidFill>
              </a:rPr>
              <a:t>(Reactive Extensions)</a:t>
            </a:r>
          </a:p>
        </p:txBody>
      </p:sp>
      <p:sp>
        <p:nvSpPr>
          <p:cNvPr id="24" name="Rectangle 23"/>
          <p:cNvSpPr/>
          <p:nvPr/>
        </p:nvSpPr>
        <p:spPr>
          <a:xfrm>
            <a:off x="3347701" y="5004995"/>
            <a:ext cx="1755453" cy="414295"/>
          </a:xfrm>
          <a:prstGeom prst="rect">
            <a:avLst/>
          </a:prstGeom>
        </p:spPr>
        <p:txBody>
          <a:bodyPr wrap="none">
            <a:spAutoFit/>
          </a:bodyPr>
          <a:lstStyle/>
          <a:p>
            <a:pPr defTabSz="932384"/>
            <a:r>
              <a:rPr lang="en-US" sz="2040" dirty="0">
                <a:solidFill>
                  <a:srgbClr val="FFFFFF"/>
                </a:solidFill>
              </a:rPr>
              <a:t>Orchard CMS</a:t>
            </a:r>
          </a:p>
        </p:txBody>
      </p:sp>
      <p:sp>
        <p:nvSpPr>
          <p:cNvPr id="25" name="Rectangle 24"/>
          <p:cNvSpPr/>
          <p:nvPr/>
        </p:nvSpPr>
        <p:spPr>
          <a:xfrm>
            <a:off x="6577792" y="4743749"/>
            <a:ext cx="3714592" cy="470856"/>
          </a:xfrm>
          <a:prstGeom prst="rect">
            <a:avLst/>
          </a:prstGeom>
        </p:spPr>
        <p:txBody>
          <a:bodyPr wrap="none">
            <a:spAutoFit/>
          </a:bodyPr>
          <a:lstStyle/>
          <a:p>
            <a:pPr defTabSz="932384"/>
            <a:r>
              <a:rPr lang="en-US" sz="2400" dirty="0">
                <a:solidFill>
                  <a:srgbClr val="FFFFFF"/>
                </a:solidFill>
              </a:rPr>
              <a:t>Windows Azure .NET SDK</a:t>
            </a:r>
          </a:p>
        </p:txBody>
      </p:sp>
      <p:sp>
        <p:nvSpPr>
          <p:cNvPr id="26" name="Rectangle 25"/>
          <p:cNvSpPr/>
          <p:nvPr/>
        </p:nvSpPr>
        <p:spPr>
          <a:xfrm>
            <a:off x="8462288" y="2126760"/>
            <a:ext cx="3602697" cy="408075"/>
          </a:xfrm>
          <a:prstGeom prst="rect">
            <a:avLst/>
          </a:prstGeom>
        </p:spPr>
        <p:txBody>
          <a:bodyPr wrap="none">
            <a:spAutoFit/>
          </a:bodyPr>
          <a:lstStyle/>
          <a:p>
            <a:pPr defTabSz="932384"/>
            <a:r>
              <a:rPr lang="en-US" sz="2000" dirty="0" err="1">
                <a:solidFill>
                  <a:srgbClr val="FFFFFF"/>
                </a:solidFill>
              </a:rPr>
              <a:t>Thinktecture</a:t>
            </a:r>
            <a:r>
              <a:rPr lang="en-US" sz="2000" dirty="0">
                <a:solidFill>
                  <a:srgbClr val="FFFFFF"/>
                </a:solidFill>
              </a:rPr>
              <a:t> </a:t>
            </a:r>
            <a:r>
              <a:rPr lang="en-US" sz="2000" dirty="0" err="1">
                <a:solidFill>
                  <a:srgbClr val="FFFFFF"/>
                </a:solidFill>
              </a:rPr>
              <a:t>IdentityManager</a:t>
            </a:r>
            <a:endParaRPr lang="en-US" sz="2000" dirty="0">
              <a:solidFill>
                <a:srgbClr val="FFFFFF"/>
              </a:solidFill>
            </a:endParaRPr>
          </a:p>
        </p:txBody>
      </p:sp>
      <p:sp>
        <p:nvSpPr>
          <p:cNvPr id="27" name="Rectangle 26"/>
          <p:cNvSpPr/>
          <p:nvPr/>
        </p:nvSpPr>
        <p:spPr>
          <a:xfrm>
            <a:off x="10655825" y="2516576"/>
            <a:ext cx="1197634" cy="345114"/>
          </a:xfrm>
          <a:prstGeom prst="rect">
            <a:avLst/>
          </a:prstGeom>
        </p:spPr>
        <p:txBody>
          <a:bodyPr wrap="none">
            <a:spAutoFit/>
          </a:bodyPr>
          <a:lstStyle/>
          <a:p>
            <a:pPr defTabSz="932384"/>
            <a:r>
              <a:rPr lang="en-US" sz="1598" dirty="0">
                <a:solidFill>
                  <a:srgbClr val="FFFFFF"/>
                </a:solidFill>
              </a:rPr>
              <a:t>WnsRecipe</a:t>
            </a:r>
          </a:p>
        </p:txBody>
      </p:sp>
      <p:sp>
        <p:nvSpPr>
          <p:cNvPr id="28" name="Rectangle 27"/>
          <p:cNvSpPr/>
          <p:nvPr/>
        </p:nvSpPr>
        <p:spPr>
          <a:xfrm>
            <a:off x="6336966" y="3990855"/>
            <a:ext cx="1317882" cy="470789"/>
          </a:xfrm>
          <a:prstGeom prst="rect">
            <a:avLst/>
          </a:prstGeom>
        </p:spPr>
        <p:txBody>
          <a:bodyPr wrap="none">
            <a:spAutoFit/>
          </a:bodyPr>
          <a:lstStyle/>
          <a:p>
            <a:pPr defTabSz="932384"/>
            <a:r>
              <a:rPr lang="en-US" sz="2400" dirty="0">
                <a:solidFill>
                  <a:srgbClr val="FFFFFF"/>
                </a:solidFill>
              </a:rPr>
              <a:t>Mimekit</a:t>
            </a:r>
          </a:p>
        </p:txBody>
      </p:sp>
      <p:sp>
        <p:nvSpPr>
          <p:cNvPr id="30" name="Rectangle 29"/>
          <p:cNvSpPr/>
          <p:nvPr/>
        </p:nvSpPr>
        <p:spPr>
          <a:xfrm>
            <a:off x="9299491" y="3973012"/>
            <a:ext cx="2061661" cy="470789"/>
          </a:xfrm>
          <a:prstGeom prst="rect">
            <a:avLst/>
          </a:prstGeom>
        </p:spPr>
        <p:txBody>
          <a:bodyPr wrap="none">
            <a:spAutoFit/>
          </a:bodyPr>
          <a:lstStyle/>
          <a:p>
            <a:pPr defTabSz="932384"/>
            <a:r>
              <a:rPr lang="en-US" sz="2400" dirty="0">
                <a:solidFill>
                  <a:srgbClr val="FFFFFF"/>
                </a:solidFill>
              </a:rPr>
              <a:t>Xamarin.Auth</a:t>
            </a:r>
          </a:p>
        </p:txBody>
      </p:sp>
      <p:sp>
        <p:nvSpPr>
          <p:cNvPr id="33" name="Rectangle 32"/>
          <p:cNvSpPr/>
          <p:nvPr/>
        </p:nvSpPr>
        <p:spPr>
          <a:xfrm>
            <a:off x="7171441" y="3547535"/>
            <a:ext cx="2182628" cy="439403"/>
          </a:xfrm>
          <a:prstGeom prst="rect">
            <a:avLst/>
          </a:prstGeom>
        </p:spPr>
        <p:txBody>
          <a:bodyPr wrap="none">
            <a:spAutoFit/>
          </a:bodyPr>
          <a:lstStyle/>
          <a:p>
            <a:pPr defTabSz="932384"/>
            <a:r>
              <a:rPr lang="en-US" sz="2200" dirty="0">
                <a:solidFill>
                  <a:srgbClr val="FFFFFF"/>
                </a:solidFill>
              </a:rPr>
              <a:t>Xamarin.Mobile</a:t>
            </a:r>
          </a:p>
        </p:txBody>
      </p:sp>
      <p:sp>
        <p:nvSpPr>
          <p:cNvPr id="34" name="Rectangle 33"/>
          <p:cNvSpPr/>
          <p:nvPr/>
        </p:nvSpPr>
        <p:spPr>
          <a:xfrm>
            <a:off x="9750007" y="3198815"/>
            <a:ext cx="1989017" cy="345114"/>
          </a:xfrm>
          <a:prstGeom prst="rect">
            <a:avLst/>
          </a:prstGeom>
        </p:spPr>
        <p:txBody>
          <a:bodyPr wrap="none">
            <a:spAutoFit/>
          </a:bodyPr>
          <a:lstStyle/>
          <a:p>
            <a:pPr defTabSz="932384"/>
            <a:r>
              <a:rPr lang="en-US" sz="1598" dirty="0">
                <a:solidFill>
                  <a:srgbClr val="FFFFFF"/>
                </a:solidFill>
              </a:rPr>
              <a:t>Couchbase for .NET</a:t>
            </a:r>
          </a:p>
        </p:txBody>
      </p:sp>
      <p:sp>
        <p:nvSpPr>
          <p:cNvPr id="46" name="Rectangle 45"/>
          <p:cNvSpPr/>
          <p:nvPr/>
        </p:nvSpPr>
        <p:spPr>
          <a:xfrm>
            <a:off x="7050588" y="5788291"/>
            <a:ext cx="5113615" cy="726454"/>
          </a:xfrm>
          <a:prstGeom prst="rect">
            <a:avLst/>
          </a:prstGeom>
        </p:spPr>
        <p:txBody>
          <a:bodyPr wrap="none">
            <a:spAutoFit/>
          </a:bodyPr>
          <a:lstStyle/>
          <a:p>
            <a:pPr defTabSz="932384"/>
            <a:r>
              <a:rPr lang="en-US" sz="1989" dirty="0">
                <a:solidFill>
                  <a:srgbClr val="FFFFFF"/>
                </a:solidFill>
                <a:latin typeface="Segoe UI Light" pitchFamily="34" charset="0"/>
              </a:rPr>
              <a:t>Meet the people behind the .NET Foundation</a:t>
            </a:r>
          </a:p>
          <a:p>
            <a:pPr defTabSz="932384"/>
            <a:r>
              <a:rPr lang="en-US" sz="2040" dirty="0">
                <a:solidFill>
                  <a:srgbClr val="FFFFFF"/>
                </a:solidFill>
                <a:latin typeface="Segoe UI Light" pitchFamily="34" charset="0"/>
              </a:rPr>
              <a:t>http://www.dotnetfoundation.org/team </a:t>
            </a:r>
          </a:p>
        </p:txBody>
      </p:sp>
      <p:sp>
        <p:nvSpPr>
          <p:cNvPr id="2" name="Rectangle 1"/>
          <p:cNvSpPr/>
          <p:nvPr/>
        </p:nvSpPr>
        <p:spPr>
          <a:xfrm>
            <a:off x="388278" y="5672812"/>
            <a:ext cx="6214887" cy="978729"/>
          </a:xfrm>
          <a:prstGeom prst="rect">
            <a:avLst/>
          </a:prstGeom>
        </p:spPr>
        <p:txBody>
          <a:bodyPr>
            <a:spAutoFit/>
          </a:bodyPr>
          <a:lstStyle/>
          <a:p>
            <a:pPr defTabSz="932114" fontAlgn="base">
              <a:lnSpc>
                <a:spcPct val="90000"/>
              </a:lnSpc>
              <a:spcBef>
                <a:spcPct val="0"/>
              </a:spcBef>
              <a:spcAft>
                <a:spcPct val="0"/>
              </a:spcAft>
            </a:pPr>
            <a:r>
              <a:rPr lang="en-US" sz="2400" kern="0" dirty="0">
                <a:gradFill>
                  <a:gsLst>
                    <a:gs pos="9583">
                      <a:srgbClr val="FFFFFF"/>
                    </a:gs>
                    <a:gs pos="24000">
                      <a:srgbClr val="FFFFFF"/>
                    </a:gs>
                  </a:gsLst>
                  <a:lin ang="5400000" scaled="0"/>
                </a:gradFill>
                <a:latin typeface="Segoe UI Light"/>
              </a:rPr>
              <a:t>Join the </a:t>
            </a:r>
            <a:r>
              <a:rPr lang="en-US" sz="2400" kern="0" dirty="0" smtClean="0">
                <a:gradFill>
                  <a:gsLst>
                    <a:gs pos="9583">
                      <a:srgbClr val="FFFFFF"/>
                    </a:gs>
                    <a:gs pos="24000">
                      <a:srgbClr val="FFFFFF"/>
                    </a:gs>
                  </a:gsLst>
                  <a:lin ang="5400000" scaled="0"/>
                </a:gradFill>
                <a:latin typeface="Segoe UI Light"/>
              </a:rPr>
              <a:t>conversation</a:t>
            </a:r>
            <a:endParaRPr lang="en-US" sz="3598" kern="0" dirty="0">
              <a:gradFill>
                <a:gsLst>
                  <a:gs pos="9583">
                    <a:srgbClr val="FFFFFF"/>
                  </a:gs>
                  <a:gs pos="24000">
                    <a:srgbClr val="FFFFFF"/>
                  </a:gs>
                </a:gsLst>
                <a:lin ang="5400000" scaled="0"/>
              </a:gradFill>
              <a:latin typeface="Segoe UI Light"/>
            </a:endParaRPr>
          </a:p>
          <a:p>
            <a:pPr defTabSz="932114" fontAlgn="base">
              <a:lnSpc>
                <a:spcPct val="90000"/>
              </a:lnSpc>
              <a:spcBef>
                <a:spcPct val="0"/>
              </a:spcBef>
              <a:spcAft>
                <a:spcPct val="0"/>
              </a:spcAft>
            </a:pPr>
            <a:r>
              <a:rPr lang="en-US" sz="2000" dirty="0">
                <a:solidFill>
                  <a:srgbClr val="FFFFFF"/>
                </a:solidFill>
                <a:latin typeface="Segoe UI Light" pitchFamily="34" charset="0"/>
              </a:rPr>
              <a:t>http://www.dotnetfoundation.org </a:t>
            </a:r>
          </a:p>
          <a:p>
            <a:pPr defTabSz="932114" fontAlgn="base">
              <a:lnSpc>
                <a:spcPct val="90000"/>
              </a:lnSpc>
              <a:spcBef>
                <a:spcPct val="0"/>
              </a:spcBef>
              <a:spcAft>
                <a:spcPct val="0"/>
              </a:spcAft>
            </a:pPr>
            <a:r>
              <a:rPr lang="en-US" sz="2000" dirty="0">
                <a:solidFill>
                  <a:srgbClr val="FFFFFF"/>
                </a:solidFill>
                <a:latin typeface="Segoe UI Light" pitchFamily="34" charset="0"/>
              </a:rPr>
              <a:t>@</a:t>
            </a:r>
            <a:r>
              <a:rPr lang="en-US" sz="2000" dirty="0" err="1">
                <a:solidFill>
                  <a:srgbClr val="FFFFFF"/>
                </a:solidFill>
                <a:latin typeface="Segoe UI Light" pitchFamily="34" charset="0"/>
              </a:rPr>
              <a:t>dotnetfdn</a:t>
            </a:r>
            <a:endParaRPr lang="en-US" sz="2000" dirty="0">
              <a:solidFill>
                <a:srgbClr val="FFFFFF"/>
              </a:solidFill>
              <a:latin typeface="Segoe UI Light" pitchFamily="34" charset="0"/>
            </a:endParaRPr>
          </a:p>
        </p:txBody>
      </p:sp>
      <p:sp>
        <p:nvSpPr>
          <p:cNvPr id="49" name="Rectangle 48"/>
          <p:cNvSpPr/>
          <p:nvPr/>
        </p:nvSpPr>
        <p:spPr>
          <a:xfrm>
            <a:off x="7950998" y="3990855"/>
            <a:ext cx="1121720" cy="470789"/>
          </a:xfrm>
          <a:prstGeom prst="rect">
            <a:avLst/>
          </a:prstGeom>
        </p:spPr>
        <p:txBody>
          <a:bodyPr wrap="none">
            <a:spAutoFit/>
          </a:bodyPr>
          <a:lstStyle/>
          <a:p>
            <a:pPr defTabSz="932384"/>
            <a:r>
              <a:rPr lang="en-US" sz="2400" dirty="0">
                <a:solidFill>
                  <a:srgbClr val="FFFFFF"/>
                </a:solidFill>
              </a:rPr>
              <a:t>Mailkit</a:t>
            </a:r>
          </a:p>
        </p:txBody>
      </p:sp>
      <p:sp>
        <p:nvSpPr>
          <p:cNvPr id="3" name="Rectangle 2"/>
          <p:cNvSpPr/>
          <p:nvPr/>
        </p:nvSpPr>
        <p:spPr>
          <a:xfrm>
            <a:off x="9569601" y="3522157"/>
            <a:ext cx="2027465" cy="408017"/>
          </a:xfrm>
          <a:prstGeom prst="rect">
            <a:avLst/>
          </a:prstGeom>
        </p:spPr>
        <p:txBody>
          <a:bodyPr wrap="none">
            <a:spAutoFit/>
          </a:bodyPr>
          <a:lstStyle/>
          <a:p>
            <a:pPr defTabSz="932384"/>
            <a:r>
              <a:rPr lang="en-US" sz="2000" dirty="0">
                <a:solidFill>
                  <a:srgbClr val="FFFFFF"/>
                </a:solidFill>
              </a:rPr>
              <a:t>System.Drawing</a:t>
            </a:r>
          </a:p>
        </p:txBody>
      </p:sp>
      <p:sp>
        <p:nvSpPr>
          <p:cNvPr id="47" name="Rectangle 46"/>
          <p:cNvSpPr/>
          <p:nvPr/>
        </p:nvSpPr>
        <p:spPr>
          <a:xfrm>
            <a:off x="8339624" y="2482116"/>
            <a:ext cx="1828034" cy="542323"/>
          </a:xfrm>
          <a:prstGeom prst="rect">
            <a:avLst/>
          </a:prstGeom>
        </p:spPr>
        <p:txBody>
          <a:bodyPr wrap="none">
            <a:spAutoFit/>
          </a:bodyPr>
          <a:lstStyle/>
          <a:p>
            <a:pPr defTabSz="932384"/>
            <a:r>
              <a:rPr lang="en-US" sz="2856" dirty="0">
                <a:solidFill>
                  <a:srgbClr val="FFFFFF"/>
                </a:solidFill>
              </a:rPr>
              <a:t>ASP.NET 5</a:t>
            </a:r>
          </a:p>
        </p:txBody>
      </p:sp>
      <p:sp>
        <p:nvSpPr>
          <p:cNvPr id="48" name="Rectangle 47"/>
          <p:cNvSpPr/>
          <p:nvPr/>
        </p:nvSpPr>
        <p:spPr>
          <a:xfrm>
            <a:off x="8823509" y="5111970"/>
            <a:ext cx="3035121" cy="382308"/>
          </a:xfrm>
          <a:prstGeom prst="rect">
            <a:avLst/>
          </a:prstGeom>
        </p:spPr>
        <p:txBody>
          <a:bodyPr wrap="none">
            <a:spAutoFit/>
          </a:bodyPr>
          <a:lstStyle/>
          <a:p>
            <a:pPr defTabSz="932384"/>
            <a:r>
              <a:rPr lang="en-US" sz="1836" dirty="0">
                <a:solidFill>
                  <a:srgbClr val="FFFFFF"/>
                </a:solidFill>
              </a:rPr>
              <a:t>Salesforce Toolkits for .NET</a:t>
            </a:r>
          </a:p>
        </p:txBody>
      </p:sp>
      <p:sp>
        <p:nvSpPr>
          <p:cNvPr id="50" name="Rectangle 49"/>
          <p:cNvSpPr/>
          <p:nvPr/>
        </p:nvSpPr>
        <p:spPr>
          <a:xfrm>
            <a:off x="8376830" y="3024661"/>
            <a:ext cx="1102104" cy="478308"/>
          </a:xfrm>
          <a:prstGeom prst="rect">
            <a:avLst/>
          </a:prstGeom>
        </p:spPr>
        <p:txBody>
          <a:bodyPr wrap="none">
            <a:spAutoFit/>
          </a:bodyPr>
          <a:lstStyle/>
          <a:p>
            <a:pPr defTabSz="932384"/>
            <a:r>
              <a:rPr lang="en-US" sz="2448" dirty="0">
                <a:solidFill>
                  <a:srgbClr val="FFFFFF"/>
                </a:solidFill>
              </a:rPr>
              <a:t>NuGet</a:t>
            </a:r>
          </a:p>
        </p:txBody>
      </p:sp>
      <p:sp>
        <p:nvSpPr>
          <p:cNvPr id="51" name="Rectangle 50"/>
          <p:cNvSpPr/>
          <p:nvPr/>
        </p:nvSpPr>
        <p:spPr>
          <a:xfrm>
            <a:off x="7086651" y="3042745"/>
            <a:ext cx="1197085" cy="595763"/>
          </a:xfrm>
          <a:prstGeom prst="rect">
            <a:avLst/>
          </a:prstGeom>
        </p:spPr>
        <p:txBody>
          <a:bodyPr wrap="none">
            <a:spAutoFit/>
          </a:bodyPr>
          <a:lstStyle/>
          <a:p>
            <a:pPr defTabSz="932384"/>
            <a:r>
              <a:rPr lang="en-US" sz="1598" dirty="0">
                <a:solidFill>
                  <a:srgbClr val="FFFFFF"/>
                </a:solidFill>
              </a:rPr>
              <a:t>Kudu</a:t>
            </a:r>
          </a:p>
          <a:p>
            <a:pPr defTabSz="932384"/>
            <a:r>
              <a:rPr lang="en-US" sz="1598" dirty="0">
                <a:solidFill>
                  <a:srgbClr val="FFFFFF"/>
                </a:solidFill>
              </a:rPr>
              <a:t>          Cecil</a:t>
            </a:r>
          </a:p>
        </p:txBody>
      </p:sp>
      <p:sp>
        <p:nvSpPr>
          <p:cNvPr id="42" name="Rectangle 41"/>
          <p:cNvSpPr/>
          <p:nvPr/>
        </p:nvSpPr>
        <p:spPr>
          <a:xfrm>
            <a:off x="10111712" y="2840570"/>
            <a:ext cx="1162752" cy="414353"/>
          </a:xfrm>
          <a:prstGeom prst="rect">
            <a:avLst/>
          </a:prstGeom>
        </p:spPr>
        <p:txBody>
          <a:bodyPr wrap="none">
            <a:spAutoFit/>
          </a:bodyPr>
          <a:lstStyle/>
          <a:p>
            <a:pPr defTabSz="932384"/>
            <a:r>
              <a:rPr lang="en-US" sz="2040" dirty="0" err="1">
                <a:solidFill>
                  <a:srgbClr val="FFFFFF"/>
                </a:solidFill>
              </a:rPr>
              <a:t>MSBuild</a:t>
            </a:r>
            <a:endParaRPr lang="en-US" sz="2040" dirty="0">
              <a:solidFill>
                <a:srgbClr val="FFFFFF"/>
              </a:solidFill>
            </a:endParaRPr>
          </a:p>
        </p:txBody>
      </p:sp>
    </p:spTree>
    <p:extLst>
      <p:ext uri="{BB962C8B-B14F-4D97-AF65-F5344CB8AC3E}">
        <p14:creationId xmlns:p14="http://schemas.microsoft.com/office/powerpoint/2010/main" val="24148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
          <p:cNvSpPr txBox="1">
            <a:spLocks/>
          </p:cNvSpPr>
          <p:nvPr/>
        </p:nvSpPr>
        <p:spPr>
          <a:xfrm>
            <a:off x="66822" y="3779727"/>
            <a:ext cx="12246551" cy="1951592"/>
          </a:xfrm>
          <a:prstGeom prst="rect">
            <a:avLst/>
          </a:prstGeom>
          <a:solidFill>
            <a:srgbClr val="00188F"/>
          </a:solidFill>
          <a:ln/>
        </p:spPr>
        <p:style>
          <a:lnRef idx="2">
            <a:schemeClr val="accent4">
              <a:shade val="50000"/>
            </a:schemeClr>
          </a:lnRef>
          <a:fillRef idx="1">
            <a:schemeClr val="accent4"/>
          </a:fillRef>
          <a:effectRef idx="0">
            <a:schemeClr val="accent4"/>
          </a:effectRef>
          <a:fontRef idx="minor">
            <a:schemeClr val="lt1"/>
          </a:fontRef>
        </p:style>
        <p:txBody>
          <a:bodyPr vert="horz" wrap="square" lIns="146239" tIns="146283" rIns="146239" bIns="146283" rtlCol="0">
            <a:noAutofit/>
          </a:bodyPr>
          <a:lstStyle>
            <a:lvl1pPr marL="0" marR="0" indent="0" algn="l" defTabSz="932312" rtl="0" eaLnBrk="1" fontAlgn="auto" latinLnBrk="0" hangingPunct="1">
              <a:lnSpc>
                <a:spcPct val="90000"/>
              </a:lnSpc>
              <a:spcBef>
                <a:spcPts val="1224"/>
              </a:spcBef>
              <a:spcAft>
                <a:spcPts val="0"/>
              </a:spcAft>
              <a:buClr>
                <a:schemeClr val="tx1"/>
              </a:buClr>
              <a:buSzPct val="90000"/>
              <a:buFont typeface="Wingdings" pitchFamily="2" charset="2"/>
              <a:buNone/>
              <a:tabLst/>
              <a:defRPr sz="3999" kern="1200" spc="0" baseline="0">
                <a:solidFill>
                  <a:schemeClr val="tx1"/>
                </a:solidFill>
                <a:latin typeface="+mj-lt"/>
                <a:ea typeface="+mn-ea"/>
                <a:cs typeface="+mn-cs"/>
              </a:defRPr>
            </a:lvl1pPr>
            <a:lvl2pPr marL="0" marR="0" indent="0" algn="l" defTabSz="932312" rtl="0" eaLnBrk="1" fontAlgn="auto" latinLnBrk="0" hangingPunct="1">
              <a:lnSpc>
                <a:spcPct val="90000"/>
              </a:lnSpc>
              <a:spcBef>
                <a:spcPts val="1080"/>
              </a:spcBef>
              <a:spcAft>
                <a:spcPts val="0"/>
              </a:spcAft>
              <a:buClrTx/>
              <a:buSzPct val="90000"/>
              <a:buFont typeface="Arial" pitchFamily="34" charset="0"/>
              <a:buNone/>
              <a:tabLst/>
              <a:defRPr sz="2000" kern="1200" spc="0" baseline="0">
                <a:solidFill>
                  <a:schemeClr val="tx1"/>
                </a:solidFill>
                <a:latin typeface="+mn-lt"/>
                <a:ea typeface="+mn-ea"/>
                <a:cs typeface="+mn-cs"/>
              </a:defRPr>
            </a:lvl2pPr>
            <a:lvl3pPr marL="231668" marR="0" indent="0" algn="l" defTabSz="932312" rtl="0" eaLnBrk="1" fontAlgn="auto" latinLnBrk="0" hangingPunct="1">
              <a:lnSpc>
                <a:spcPct val="90000"/>
              </a:lnSpc>
              <a:spcBef>
                <a:spcPct val="20000"/>
              </a:spcBef>
              <a:spcAft>
                <a:spcPts val="0"/>
              </a:spcAft>
              <a:buClrTx/>
              <a:buSzPct val="90000"/>
              <a:buFont typeface="Arial" pitchFamily="34" charset="0"/>
              <a:buNone/>
              <a:tabLst/>
              <a:defRPr sz="2000" kern="1200" spc="0" baseline="0">
                <a:solidFill>
                  <a:schemeClr val="tx1"/>
                </a:solidFill>
                <a:latin typeface="+mn-lt"/>
                <a:ea typeface="+mn-ea"/>
                <a:cs typeface="+mn-cs"/>
              </a:defRPr>
            </a:lvl3pPr>
            <a:lvl4pPr marL="460162" marR="0" indent="0" algn="l" defTabSz="932312" rtl="0" eaLnBrk="1" fontAlgn="auto" latinLnBrk="0" hangingPunct="1">
              <a:lnSpc>
                <a:spcPct val="90000"/>
              </a:lnSpc>
              <a:spcBef>
                <a:spcPct val="20000"/>
              </a:spcBef>
              <a:spcAft>
                <a:spcPts val="0"/>
              </a:spcAft>
              <a:buClrTx/>
              <a:buSzPct val="90000"/>
              <a:buFont typeface="Arial" pitchFamily="34" charset="0"/>
              <a:buNone/>
              <a:tabLst/>
              <a:defRPr sz="1801" kern="1200" spc="0" baseline="0">
                <a:solidFill>
                  <a:schemeClr val="tx1"/>
                </a:solidFill>
                <a:latin typeface="+mn-lt"/>
                <a:ea typeface="+mn-ea"/>
                <a:cs typeface="+mn-cs"/>
              </a:defRPr>
            </a:lvl4pPr>
            <a:lvl5pPr marL="685483" marR="0" indent="0" algn="l" defTabSz="932312" rtl="0" eaLnBrk="1" fontAlgn="auto" latinLnBrk="0" hangingPunct="1">
              <a:lnSpc>
                <a:spcPct val="90000"/>
              </a:lnSpc>
              <a:spcBef>
                <a:spcPct val="20000"/>
              </a:spcBef>
              <a:spcAft>
                <a:spcPts val="0"/>
              </a:spcAft>
              <a:buClrTx/>
              <a:buSzPct val="90000"/>
              <a:buFont typeface="Arial" pitchFamily="34" charset="0"/>
              <a:buNone/>
              <a:tabLst/>
              <a:defRPr sz="1801" kern="1200" spc="0" baseline="0">
                <a:solidFill>
                  <a:schemeClr val="tx1"/>
                </a:soli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3998" dirty="0"/>
          </a:p>
        </p:txBody>
      </p:sp>
      <p:sp>
        <p:nvSpPr>
          <p:cNvPr id="4" name="Text Placeholder 3"/>
          <p:cNvSpPr>
            <a:spLocks noGrp="1"/>
          </p:cNvSpPr>
          <p:nvPr>
            <p:ph type="body" sz="quarter" idx="11"/>
          </p:nvPr>
        </p:nvSpPr>
        <p:spPr>
          <a:xfrm>
            <a:off x="3250468" y="3885227"/>
            <a:ext cx="3064007" cy="1665290"/>
          </a:xfrm>
          <a:solidFill>
            <a:srgbClr val="B4009E"/>
          </a:solidFill>
        </p:spPr>
        <p:txBody>
          <a:bodyPr/>
          <a:lstStyle/>
          <a:p>
            <a:r>
              <a:rPr lang="en-US" sz="3199" dirty="0">
                <a:solidFill>
                  <a:schemeClr val="bg1"/>
                </a:solidFill>
              </a:rPr>
              <a:t>Practices</a:t>
            </a:r>
            <a:endParaRPr lang="en-US" dirty="0">
              <a:solidFill>
                <a:schemeClr val="bg1"/>
              </a:solidFill>
            </a:endParaRPr>
          </a:p>
        </p:txBody>
      </p:sp>
      <p:sp>
        <p:nvSpPr>
          <p:cNvPr id="5" name="Text Placeholder 4"/>
          <p:cNvSpPr>
            <a:spLocks noGrp="1"/>
          </p:cNvSpPr>
          <p:nvPr>
            <p:ph type="body" sz="quarter" idx="12"/>
          </p:nvPr>
        </p:nvSpPr>
        <p:spPr>
          <a:xfrm>
            <a:off x="6397554" y="3885228"/>
            <a:ext cx="2994394" cy="1673177"/>
          </a:xfrm>
          <a:solidFill>
            <a:srgbClr val="D83B01"/>
          </a:solidFill>
        </p:spPr>
        <p:txBody>
          <a:bodyPr/>
          <a:lstStyle/>
          <a:p>
            <a:r>
              <a:rPr lang="en-US" sz="2800" dirty="0"/>
              <a:t>Visibility</a:t>
            </a:r>
            <a:endParaRPr lang="en-US" sz="3599" dirty="0"/>
          </a:p>
        </p:txBody>
      </p:sp>
      <p:sp>
        <p:nvSpPr>
          <p:cNvPr id="7" name="TextBox 6"/>
          <p:cNvSpPr txBox="1"/>
          <p:nvPr/>
        </p:nvSpPr>
        <p:spPr>
          <a:xfrm>
            <a:off x="3325589" y="4344240"/>
            <a:ext cx="2897656" cy="1204826"/>
          </a:xfrm>
          <a:prstGeom prst="rect">
            <a:avLst/>
          </a:prstGeom>
          <a:noFill/>
        </p:spPr>
        <p:txBody>
          <a:bodyPr wrap="square" lIns="186494" tIns="149196" rIns="186494" bIns="149196" rtlCol="0">
            <a:spAutoFit/>
          </a:bodyPr>
          <a:lstStyle/>
          <a:p>
            <a:pPr>
              <a:lnSpc>
                <a:spcPct val="90000"/>
              </a:lnSpc>
            </a:pPr>
            <a:r>
              <a:rPr lang="en-US" sz="1599" dirty="0">
                <a:solidFill>
                  <a:schemeClr val="bg1"/>
                </a:solidFill>
              </a:rPr>
              <a:t>Governance</a:t>
            </a:r>
          </a:p>
          <a:p>
            <a:pPr>
              <a:lnSpc>
                <a:spcPct val="90000"/>
              </a:lnSpc>
            </a:pPr>
            <a:r>
              <a:rPr lang="en-US" sz="1599" dirty="0">
                <a:solidFill>
                  <a:schemeClr val="bg1"/>
                </a:solidFill>
              </a:rPr>
              <a:t>Mentorship</a:t>
            </a:r>
          </a:p>
          <a:p>
            <a:pPr>
              <a:lnSpc>
                <a:spcPct val="90000"/>
              </a:lnSpc>
            </a:pPr>
            <a:r>
              <a:rPr lang="en-US" sz="1599" dirty="0">
                <a:solidFill>
                  <a:schemeClr val="bg1"/>
                </a:solidFill>
              </a:rPr>
              <a:t>Support</a:t>
            </a:r>
          </a:p>
          <a:p>
            <a:pPr>
              <a:lnSpc>
                <a:spcPct val="90000"/>
              </a:lnSpc>
            </a:pPr>
            <a:r>
              <a:rPr lang="en-US" sz="1599" dirty="0">
                <a:solidFill>
                  <a:schemeClr val="bg1"/>
                </a:solidFill>
              </a:rPr>
              <a:t>Feedback</a:t>
            </a:r>
          </a:p>
        </p:txBody>
      </p:sp>
      <p:sp>
        <p:nvSpPr>
          <p:cNvPr id="8" name="TextBox 7"/>
          <p:cNvSpPr txBox="1"/>
          <p:nvPr/>
        </p:nvSpPr>
        <p:spPr>
          <a:xfrm>
            <a:off x="6488594" y="4370391"/>
            <a:ext cx="3376423" cy="1261459"/>
          </a:xfrm>
          <a:prstGeom prst="rect">
            <a:avLst/>
          </a:prstGeom>
          <a:noFill/>
        </p:spPr>
        <p:txBody>
          <a:bodyPr wrap="square" lIns="186494" tIns="149196" rIns="186494" bIns="149196" rtlCol="0">
            <a:spAutoFit/>
          </a:bodyPr>
          <a:lstStyle/>
          <a:p>
            <a:pPr>
              <a:lnSpc>
                <a:spcPct val="90000"/>
              </a:lnSpc>
            </a:pPr>
            <a:r>
              <a:rPr lang="en-US" sz="1599" dirty="0">
                <a:solidFill>
                  <a:schemeClr val="bg1"/>
                </a:solidFill>
              </a:rPr>
              <a:t>Media</a:t>
            </a:r>
          </a:p>
          <a:p>
            <a:pPr>
              <a:lnSpc>
                <a:spcPct val="90000"/>
              </a:lnSpc>
            </a:pPr>
            <a:r>
              <a:rPr lang="en-US" sz="1599" dirty="0">
                <a:solidFill>
                  <a:schemeClr val="bg1"/>
                </a:solidFill>
              </a:rPr>
              <a:t>Events</a:t>
            </a:r>
          </a:p>
          <a:p>
            <a:pPr>
              <a:lnSpc>
                <a:spcPct val="90000"/>
              </a:lnSpc>
            </a:pPr>
            <a:r>
              <a:rPr lang="en-US" sz="1599" dirty="0">
                <a:solidFill>
                  <a:schemeClr val="bg1"/>
                </a:solidFill>
              </a:rPr>
              <a:t>Sponsorship</a:t>
            </a:r>
          </a:p>
          <a:p>
            <a:pPr>
              <a:lnSpc>
                <a:spcPct val="90000"/>
              </a:lnSpc>
            </a:pPr>
            <a:endParaRPr lang="en-US" sz="2000" dirty="0">
              <a:solidFill>
                <a:schemeClr val="bg1"/>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680" y="4193579"/>
            <a:ext cx="1209471" cy="1209471"/>
          </a:xfrm>
          <a:prstGeom prst="rect">
            <a:avLst/>
          </a:prstGeom>
        </p:spPr>
      </p:pic>
      <p:grpSp>
        <p:nvGrpSpPr>
          <p:cNvPr id="14" name="Group 13"/>
          <p:cNvGrpSpPr/>
          <p:nvPr/>
        </p:nvGrpSpPr>
        <p:grpSpPr>
          <a:xfrm>
            <a:off x="7479667" y="3819039"/>
            <a:ext cx="1912280" cy="1912280"/>
            <a:chOff x="9465819" y="5119963"/>
            <a:chExt cx="1912552" cy="1912552"/>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5819" y="5119963"/>
              <a:ext cx="1912552" cy="1912552"/>
            </a:xfrm>
            <a:prstGeom prst="rect">
              <a:avLst/>
            </a:prstGeom>
          </p:spPr>
        </p:pic>
        <p:cxnSp>
          <p:nvCxnSpPr>
            <p:cNvPr id="17" name="Straight Connector 16"/>
            <p:cNvCxnSpPr/>
            <p:nvPr/>
          </p:nvCxnSpPr>
          <p:spPr>
            <a:xfrm flipV="1">
              <a:off x="10844609" y="5512026"/>
              <a:ext cx="201328" cy="243413"/>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0903774" y="5780306"/>
              <a:ext cx="284325" cy="133103"/>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0962025" y="6095805"/>
              <a:ext cx="271133" cy="21042"/>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 name="Title 9"/>
          <p:cNvSpPr>
            <a:spLocks noGrp="1"/>
          </p:cNvSpPr>
          <p:nvPr>
            <p:ph type="title"/>
          </p:nvPr>
        </p:nvSpPr>
        <p:spPr>
          <a:xfrm>
            <a:off x="883" y="72552"/>
            <a:ext cx="12434711" cy="917444"/>
          </a:xfrm>
        </p:spPr>
        <p:txBody>
          <a:bodyPr/>
          <a:lstStyle/>
          <a:p>
            <a:pPr algn="ctr"/>
            <a:r>
              <a:rPr lang="en-US" dirty="0" smtClean="0"/>
              <a:t>Fostering a vibrant .NET ecosystem</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3283" y="960461"/>
            <a:ext cx="2663559" cy="2663559"/>
          </a:xfrm>
          <a:prstGeom prst="rect">
            <a:avLst/>
          </a:prstGeom>
        </p:spPr>
      </p:pic>
      <p:sp>
        <p:nvSpPr>
          <p:cNvPr id="3" name="Text Placeholder 2"/>
          <p:cNvSpPr>
            <a:spLocks noGrp="1"/>
          </p:cNvSpPr>
          <p:nvPr>
            <p:ph type="body" sz="quarter" idx="10"/>
          </p:nvPr>
        </p:nvSpPr>
        <p:spPr>
          <a:xfrm>
            <a:off x="149901" y="3885228"/>
            <a:ext cx="3001821" cy="1673177"/>
          </a:xfrm>
          <a:solidFill>
            <a:srgbClr val="008272"/>
          </a:solidFill>
        </p:spPr>
        <p:txBody>
          <a:bodyPr/>
          <a:lstStyle/>
          <a:p>
            <a:r>
              <a:rPr lang="en-US" sz="3199" dirty="0"/>
              <a:t>Protection</a:t>
            </a:r>
          </a:p>
        </p:txBody>
      </p:sp>
      <p:sp>
        <p:nvSpPr>
          <p:cNvPr id="6" name="TextBox 5"/>
          <p:cNvSpPr txBox="1"/>
          <p:nvPr/>
        </p:nvSpPr>
        <p:spPr>
          <a:xfrm>
            <a:off x="284333" y="4390747"/>
            <a:ext cx="3175844" cy="1204826"/>
          </a:xfrm>
          <a:prstGeom prst="rect">
            <a:avLst/>
          </a:prstGeom>
          <a:noFill/>
        </p:spPr>
        <p:txBody>
          <a:bodyPr wrap="square" lIns="186494" tIns="149196" rIns="186494" bIns="149196" rtlCol="0">
            <a:spAutoFit/>
          </a:bodyPr>
          <a:lstStyle/>
          <a:p>
            <a:pPr>
              <a:lnSpc>
                <a:spcPct val="90000"/>
              </a:lnSpc>
            </a:pPr>
            <a:r>
              <a:rPr lang="en-US" sz="1599" dirty="0">
                <a:solidFill>
                  <a:schemeClr val="bg1"/>
                </a:solidFill>
              </a:rPr>
              <a:t>Licenses</a:t>
            </a:r>
          </a:p>
          <a:p>
            <a:pPr>
              <a:lnSpc>
                <a:spcPct val="90000"/>
              </a:lnSpc>
            </a:pPr>
            <a:r>
              <a:rPr lang="en-US" sz="1599" dirty="0">
                <a:solidFill>
                  <a:schemeClr val="bg1"/>
                </a:solidFill>
              </a:rPr>
              <a:t>Copyrights</a:t>
            </a:r>
          </a:p>
          <a:p>
            <a:pPr>
              <a:lnSpc>
                <a:spcPct val="90000"/>
              </a:lnSpc>
            </a:pPr>
            <a:r>
              <a:rPr lang="en-US" sz="1599" dirty="0">
                <a:solidFill>
                  <a:schemeClr val="bg1"/>
                </a:solidFill>
              </a:rPr>
              <a:t>Trademarks</a:t>
            </a:r>
          </a:p>
          <a:p>
            <a:pPr>
              <a:lnSpc>
                <a:spcPct val="90000"/>
              </a:lnSpc>
            </a:pPr>
            <a:r>
              <a:rPr lang="en-US" sz="1599" dirty="0">
                <a:solidFill>
                  <a:schemeClr val="bg1"/>
                </a:solidFill>
              </a:rPr>
              <a:t>Patents</a:t>
            </a:r>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3518" y="3961599"/>
            <a:ext cx="1866323" cy="1866323"/>
          </a:xfrm>
          <a:prstGeom prst="rect">
            <a:avLst/>
          </a:prstGeom>
        </p:spPr>
      </p:pic>
      <p:pic>
        <p:nvPicPr>
          <p:cNvPr id="22" name="Picture 21"/>
          <p:cNvPicPr>
            <a:picLocks noChangeAspect="1"/>
          </p:cNvPicPr>
          <p:nvPr/>
        </p:nvPicPr>
        <p:blipFill>
          <a:blip r:embed="rId7"/>
          <a:stretch>
            <a:fillRect/>
          </a:stretch>
        </p:blipFill>
        <p:spPr>
          <a:xfrm>
            <a:off x="149900" y="5945534"/>
            <a:ext cx="12254789" cy="998040"/>
          </a:xfrm>
          <a:prstGeom prst="rect">
            <a:avLst/>
          </a:prstGeom>
        </p:spPr>
      </p:pic>
      <p:sp>
        <p:nvSpPr>
          <p:cNvPr id="24" name="Text Placeholder 1"/>
          <p:cNvSpPr txBox="1">
            <a:spLocks/>
          </p:cNvSpPr>
          <p:nvPr/>
        </p:nvSpPr>
        <p:spPr>
          <a:xfrm>
            <a:off x="326641" y="1390924"/>
            <a:ext cx="4654552" cy="1438058"/>
          </a:xfrm>
          <a:prstGeom prst="rect">
            <a:avLst/>
          </a:prstGeom>
          <a:noFill/>
        </p:spPr>
        <p:txBody>
          <a:bodyPr vert="horz" wrap="square" lIns="146239" tIns="146283" rIns="146239" bIns="146283" rtlCol="0">
            <a:noAutofit/>
          </a:bodyPr>
          <a:lstStyle>
            <a:lvl1pPr marL="0" marR="0" indent="0" algn="l" defTabSz="932312" rtl="0" eaLnBrk="1" fontAlgn="auto" latinLnBrk="0" hangingPunct="1">
              <a:lnSpc>
                <a:spcPct val="90000"/>
              </a:lnSpc>
              <a:spcBef>
                <a:spcPts val="1224"/>
              </a:spcBef>
              <a:spcAft>
                <a:spcPts val="0"/>
              </a:spcAft>
              <a:buClr>
                <a:schemeClr val="tx1"/>
              </a:buClr>
              <a:buSzPct val="90000"/>
              <a:buFont typeface="Wingdings" pitchFamily="2" charset="2"/>
              <a:buNone/>
              <a:tabLst/>
              <a:defRPr sz="3999" kern="1200" spc="0" baseline="0">
                <a:solidFill>
                  <a:schemeClr val="bg1"/>
                </a:solidFill>
                <a:latin typeface="+mj-lt"/>
                <a:ea typeface="+mn-ea"/>
                <a:cs typeface="+mn-cs"/>
              </a:defRPr>
            </a:lvl1pPr>
            <a:lvl2pPr marL="0" marR="0" indent="0" algn="l" defTabSz="932312" rtl="0" eaLnBrk="1" fontAlgn="auto" latinLnBrk="0" hangingPunct="1">
              <a:lnSpc>
                <a:spcPct val="90000"/>
              </a:lnSpc>
              <a:spcBef>
                <a:spcPts val="1080"/>
              </a:spcBef>
              <a:spcAft>
                <a:spcPts val="0"/>
              </a:spcAft>
              <a:buClrTx/>
              <a:buSzPct val="90000"/>
              <a:buFont typeface="Arial" pitchFamily="34" charset="0"/>
              <a:buNone/>
              <a:tabLst/>
              <a:defRPr sz="2000" kern="1200" spc="0" baseline="0">
                <a:solidFill>
                  <a:schemeClr val="bg1"/>
                </a:solidFill>
                <a:latin typeface="+mn-lt"/>
                <a:ea typeface="+mn-ea"/>
                <a:cs typeface="+mn-cs"/>
              </a:defRPr>
            </a:lvl2pPr>
            <a:lvl3pPr marL="231668" marR="0" indent="0" algn="l" defTabSz="932312" rtl="0" eaLnBrk="1" fontAlgn="auto" latinLnBrk="0" hangingPunct="1">
              <a:lnSpc>
                <a:spcPct val="90000"/>
              </a:lnSpc>
              <a:spcBef>
                <a:spcPct val="20000"/>
              </a:spcBef>
              <a:spcAft>
                <a:spcPts val="0"/>
              </a:spcAft>
              <a:buClrTx/>
              <a:buSzPct val="90000"/>
              <a:buFont typeface="Arial" pitchFamily="34" charset="0"/>
              <a:buNone/>
              <a:tabLst/>
              <a:defRPr sz="2000" kern="1200" spc="0" baseline="0">
                <a:solidFill>
                  <a:schemeClr val="bg1"/>
                </a:solidFill>
                <a:latin typeface="+mn-lt"/>
                <a:ea typeface="+mn-ea"/>
                <a:cs typeface="+mn-cs"/>
              </a:defRPr>
            </a:lvl3pPr>
            <a:lvl4pPr marL="460162" marR="0" indent="0" algn="l" defTabSz="932312" rtl="0" eaLnBrk="1" fontAlgn="auto" latinLnBrk="0" hangingPunct="1">
              <a:lnSpc>
                <a:spcPct val="90000"/>
              </a:lnSpc>
              <a:spcBef>
                <a:spcPct val="20000"/>
              </a:spcBef>
              <a:spcAft>
                <a:spcPts val="0"/>
              </a:spcAft>
              <a:buClrTx/>
              <a:buSzPct val="90000"/>
              <a:buFont typeface="Arial" pitchFamily="34" charset="0"/>
              <a:buNone/>
              <a:tabLst/>
              <a:defRPr sz="1801" kern="1200" spc="0" baseline="0">
                <a:solidFill>
                  <a:schemeClr val="bg1"/>
                </a:solidFill>
                <a:latin typeface="+mn-lt"/>
                <a:ea typeface="+mn-ea"/>
                <a:cs typeface="+mn-cs"/>
              </a:defRPr>
            </a:lvl4pPr>
            <a:lvl5pPr marL="685483" marR="0" indent="0" algn="l" defTabSz="932312" rtl="0" eaLnBrk="1" fontAlgn="auto" latinLnBrk="0" hangingPunct="1">
              <a:lnSpc>
                <a:spcPct val="90000"/>
              </a:lnSpc>
              <a:spcBef>
                <a:spcPct val="20000"/>
              </a:spcBef>
              <a:spcAft>
                <a:spcPts val="0"/>
              </a:spcAft>
              <a:buClrTx/>
              <a:buSzPct val="90000"/>
              <a:buFont typeface="Arial" pitchFamily="34" charset="0"/>
              <a:buNone/>
              <a:tabLst/>
              <a:defRPr sz="1801" kern="1200" spc="0" baseline="0">
                <a:solidFill>
                  <a:schemeClr val="bg1"/>
                </a:soli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64" dirty="0">
                <a:solidFill>
                  <a:sysClr val="windowText" lastClr="000000"/>
                </a:solidFill>
              </a:rPr>
              <a:t>dotnetfoundation.org</a:t>
            </a:r>
            <a:r>
              <a:rPr lang="en-US" sz="3264" dirty="0">
                <a:solidFill>
                  <a:schemeClr val="tx1"/>
                </a:solidFill>
              </a:rPr>
              <a:t> </a:t>
            </a:r>
          </a:p>
          <a:p>
            <a:r>
              <a:rPr lang="en-US" sz="3264" dirty="0">
                <a:solidFill>
                  <a:schemeClr val="tx1"/>
                </a:solidFill>
              </a:rPr>
              <a:t>dotnet.github.io</a:t>
            </a:r>
          </a:p>
        </p:txBody>
      </p:sp>
      <p:grpSp>
        <p:nvGrpSpPr>
          <p:cNvPr id="15" name="Group 14"/>
          <p:cNvGrpSpPr/>
          <p:nvPr/>
        </p:nvGrpSpPr>
        <p:grpSpPr>
          <a:xfrm>
            <a:off x="7908072" y="1366290"/>
            <a:ext cx="3668740" cy="1475305"/>
            <a:chOff x="7908312" y="1365986"/>
            <a:chExt cx="3669260" cy="1475514"/>
          </a:xfrm>
        </p:grpSpPr>
        <p:sp>
          <p:nvSpPr>
            <p:cNvPr id="28" name="Left Brace 27"/>
            <p:cNvSpPr/>
            <p:nvPr/>
          </p:nvSpPr>
          <p:spPr>
            <a:xfrm>
              <a:off x="7908312" y="1515288"/>
              <a:ext cx="635251" cy="1206499"/>
            </a:xfrm>
            <a:prstGeom prst="lef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418"/>
              <a:endParaRPr lang="en-US" sz="1399" b="1" dirty="0">
                <a:solidFill>
                  <a:srgbClr val="404040"/>
                </a:solidFill>
              </a:endParaRPr>
            </a:p>
          </p:txBody>
        </p:sp>
        <p:sp>
          <p:nvSpPr>
            <p:cNvPr id="29" name="Left Brace 28"/>
            <p:cNvSpPr/>
            <p:nvPr/>
          </p:nvSpPr>
          <p:spPr>
            <a:xfrm rot="10800000">
              <a:off x="10942321" y="1515287"/>
              <a:ext cx="635251" cy="1238845"/>
            </a:xfrm>
            <a:prstGeom prst="lef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418"/>
              <a:endParaRPr lang="en-US" sz="1399" b="1" dirty="0">
                <a:solidFill>
                  <a:srgbClr val="404040"/>
                </a:solidFill>
              </a:endParaRPr>
            </a:p>
          </p:txBody>
        </p:sp>
        <p:sp>
          <p:nvSpPr>
            <p:cNvPr id="30" name="TextBox 29"/>
            <p:cNvSpPr txBox="1"/>
            <p:nvPr/>
          </p:nvSpPr>
          <p:spPr>
            <a:xfrm>
              <a:off x="8422052" y="1365986"/>
              <a:ext cx="2964794" cy="1475514"/>
            </a:xfrm>
            <a:prstGeom prst="rect">
              <a:avLst/>
            </a:prstGeom>
            <a:noFill/>
          </p:spPr>
          <p:txBody>
            <a:bodyPr wrap="none" lIns="186494" tIns="149196" rIns="186494" bIns="149196" rtlCol="0">
              <a:spAutoFit/>
            </a:bodyPr>
            <a:lstStyle/>
            <a:p>
              <a:pPr defTabSz="932418">
                <a:lnSpc>
                  <a:spcPct val="90000"/>
                </a:lnSpc>
                <a:spcAft>
                  <a:spcPts val="612"/>
                </a:spcAft>
              </a:pPr>
              <a:r>
                <a:rPr lang="en-US" sz="2400" b="1" dirty="0">
                  <a:gradFill>
                    <a:gsLst>
                      <a:gs pos="2917">
                        <a:srgbClr val="404040"/>
                      </a:gs>
                      <a:gs pos="30000">
                        <a:srgbClr val="404040"/>
                      </a:gs>
                    </a:gsLst>
                    <a:lin ang="5400000" scaled="0"/>
                  </a:gradFill>
                </a:rPr>
                <a:t>93</a:t>
              </a:r>
              <a:r>
                <a:rPr lang="en-US" sz="2400" dirty="0">
                  <a:gradFill>
                    <a:gsLst>
                      <a:gs pos="2917">
                        <a:srgbClr val="404040"/>
                      </a:gs>
                      <a:gs pos="30000">
                        <a:srgbClr val="404040"/>
                      </a:gs>
                    </a:gsLst>
                    <a:lin ang="5400000" scaled="0"/>
                  </a:gradFill>
                </a:rPr>
                <a:t> repositories</a:t>
              </a:r>
            </a:p>
            <a:p>
              <a:pPr defTabSz="932418">
                <a:lnSpc>
                  <a:spcPct val="90000"/>
                </a:lnSpc>
                <a:spcAft>
                  <a:spcPts val="612"/>
                </a:spcAft>
              </a:pPr>
              <a:r>
                <a:rPr lang="en-US" sz="2400" b="1" dirty="0">
                  <a:gradFill>
                    <a:gsLst>
                      <a:gs pos="2917">
                        <a:srgbClr val="404040"/>
                      </a:gs>
                      <a:gs pos="30000">
                        <a:srgbClr val="404040"/>
                      </a:gs>
                    </a:gsLst>
                    <a:lin ang="5400000" scaled="0"/>
                  </a:gradFill>
                </a:rPr>
                <a:t>12,333</a:t>
              </a:r>
              <a:r>
                <a:rPr lang="en-US" sz="2400" dirty="0">
                  <a:gradFill>
                    <a:gsLst>
                      <a:gs pos="2917">
                        <a:srgbClr val="404040"/>
                      </a:gs>
                      <a:gs pos="30000">
                        <a:srgbClr val="404040"/>
                      </a:gs>
                    </a:gsLst>
                    <a:lin ang="5400000" scaled="0"/>
                  </a:gradFill>
                </a:rPr>
                <a:t> forks</a:t>
              </a:r>
            </a:p>
            <a:p>
              <a:pPr defTabSz="932418">
                <a:lnSpc>
                  <a:spcPct val="90000"/>
                </a:lnSpc>
                <a:spcAft>
                  <a:spcPts val="612"/>
                </a:spcAft>
              </a:pPr>
              <a:r>
                <a:rPr lang="en-US" sz="2400" b="1" dirty="0">
                  <a:gradFill>
                    <a:gsLst>
                      <a:gs pos="2917">
                        <a:srgbClr val="404040"/>
                      </a:gs>
                      <a:gs pos="30000">
                        <a:srgbClr val="404040"/>
                      </a:gs>
                    </a:gsLst>
                    <a:lin ang="5400000" scaled="0"/>
                  </a:gradFill>
                </a:rPr>
                <a:t>2,111</a:t>
              </a:r>
              <a:r>
                <a:rPr lang="en-US" sz="2400" dirty="0">
                  <a:gradFill>
                    <a:gsLst>
                      <a:gs pos="2917">
                        <a:srgbClr val="404040"/>
                      </a:gs>
                      <a:gs pos="30000">
                        <a:srgbClr val="404040"/>
                      </a:gs>
                    </a:gsLst>
                    <a:lin ang="5400000" scaled="0"/>
                  </a:gradFill>
                </a:rPr>
                <a:t> contributors</a:t>
              </a:r>
            </a:p>
          </p:txBody>
        </p:sp>
      </p:grpSp>
      <p:sp>
        <p:nvSpPr>
          <p:cNvPr id="31" name="TextBox 30"/>
          <p:cNvSpPr txBox="1"/>
          <p:nvPr/>
        </p:nvSpPr>
        <p:spPr>
          <a:xfrm>
            <a:off x="9908576" y="2698911"/>
            <a:ext cx="2973095" cy="550568"/>
          </a:xfrm>
          <a:prstGeom prst="rect">
            <a:avLst/>
          </a:prstGeom>
          <a:noFill/>
        </p:spPr>
        <p:txBody>
          <a:bodyPr wrap="square" lIns="186494" tIns="149196" rIns="186494" bIns="149196" rtlCol="0">
            <a:spAutoFit/>
          </a:bodyPr>
          <a:lstStyle/>
          <a:p>
            <a:pPr defTabSz="932418">
              <a:lnSpc>
                <a:spcPct val="90000"/>
              </a:lnSpc>
              <a:spcAft>
                <a:spcPts val="612"/>
              </a:spcAft>
            </a:pPr>
            <a:r>
              <a:rPr lang="en-US" dirty="0">
                <a:gradFill>
                  <a:gsLst>
                    <a:gs pos="2917">
                      <a:srgbClr val="404040"/>
                    </a:gs>
                    <a:gs pos="30000">
                      <a:srgbClr val="404040"/>
                    </a:gs>
                  </a:gsLst>
                  <a:lin ang="5400000" scaled="0"/>
                </a:gradFill>
              </a:rPr>
              <a:t>Growing daily…</a:t>
            </a:r>
          </a:p>
        </p:txBody>
      </p:sp>
      <p:sp>
        <p:nvSpPr>
          <p:cNvPr id="32" name="Rectangle 31"/>
          <p:cNvSpPr/>
          <p:nvPr/>
        </p:nvSpPr>
        <p:spPr>
          <a:xfrm>
            <a:off x="9383489" y="3843217"/>
            <a:ext cx="3052105" cy="1222415"/>
          </a:xfrm>
          <a:prstGeom prst="rect">
            <a:avLst/>
          </a:prstGeom>
          <a:noFill/>
        </p:spPr>
        <p:txBody>
          <a:bodyPr wrap="square" lIns="182828" tIns="146262" rIns="182828" bIns="155404">
            <a:noAutofit/>
          </a:bodyPr>
          <a:lstStyle/>
          <a:p>
            <a:pPr defTabSz="914012">
              <a:lnSpc>
                <a:spcPct val="90000"/>
              </a:lnSpc>
              <a:spcBef>
                <a:spcPts val="600"/>
              </a:spcBef>
              <a:spcAft>
                <a:spcPts val="600"/>
              </a:spcAft>
            </a:pPr>
            <a:r>
              <a:rPr lang="en-US" sz="2800" kern="0" dirty="0">
                <a:solidFill>
                  <a:schemeClr val="bg1"/>
                </a:solidFill>
                <a:latin typeface="Segoe UI Light"/>
              </a:rPr>
              <a:t>Openness.</a:t>
            </a:r>
          </a:p>
          <a:p>
            <a:pPr defTabSz="914012">
              <a:lnSpc>
                <a:spcPct val="90000"/>
              </a:lnSpc>
              <a:spcBef>
                <a:spcPts val="600"/>
              </a:spcBef>
              <a:spcAft>
                <a:spcPts val="600"/>
              </a:spcAft>
            </a:pPr>
            <a:r>
              <a:rPr lang="en-US" sz="2800" kern="0" dirty="0">
                <a:solidFill>
                  <a:schemeClr val="bg1"/>
                </a:solidFill>
                <a:latin typeface="Segoe UI Light"/>
              </a:rPr>
              <a:t>Community.</a:t>
            </a:r>
          </a:p>
          <a:p>
            <a:pPr defTabSz="914012">
              <a:lnSpc>
                <a:spcPct val="90000"/>
              </a:lnSpc>
              <a:spcBef>
                <a:spcPts val="600"/>
              </a:spcBef>
              <a:spcAft>
                <a:spcPts val="600"/>
              </a:spcAft>
            </a:pPr>
            <a:r>
              <a:rPr lang="en-US" sz="2800" kern="0" dirty="0">
                <a:solidFill>
                  <a:schemeClr val="bg1"/>
                </a:solidFill>
                <a:latin typeface="Segoe UI Light"/>
              </a:rPr>
              <a:t>Rapid innovation.</a:t>
            </a:r>
          </a:p>
        </p:txBody>
      </p:sp>
    </p:spTree>
    <p:extLst>
      <p:ext uri="{BB962C8B-B14F-4D97-AF65-F5344CB8AC3E}">
        <p14:creationId xmlns:p14="http://schemas.microsoft.com/office/powerpoint/2010/main" val="184582940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53403" y="0"/>
            <a:ext cx="12436475" cy="6994525"/>
          </a:xfrm>
          <a:prstGeom prst="rect">
            <a:avLst/>
          </a:prstGeom>
          <a:solidFill>
            <a:srgbClr val="7A3491"/>
          </a:solidFill>
          <a:ln w="0">
            <a:solidFill>
              <a:srgbClr val="7A349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1024874" y="1949494"/>
            <a:ext cx="2860205" cy="2860205"/>
          </a:xfrm>
          <a:prstGeom prst="ellipse">
            <a:avLst/>
          </a:prstGeom>
          <a:solidFill>
            <a:srgbClr val="9847B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4856550" y="1976138"/>
            <a:ext cx="2860205" cy="2860205"/>
          </a:xfrm>
          <a:prstGeom prst="ellipse">
            <a:avLst/>
          </a:prstGeom>
          <a:solidFill>
            <a:srgbClr val="9847B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8509983" y="2031386"/>
            <a:ext cx="2860205" cy="2860205"/>
          </a:xfrm>
          <a:prstGeom prst="ellipse">
            <a:avLst/>
          </a:prstGeom>
          <a:solidFill>
            <a:srgbClr val="9847B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655637" y="4948655"/>
            <a:ext cx="11345863" cy="914028"/>
            <a:chOff x="655637" y="4590436"/>
            <a:chExt cx="11345863" cy="914028"/>
          </a:xfrm>
        </p:grpSpPr>
        <p:sp>
          <p:nvSpPr>
            <p:cNvPr id="14" name="Title 2"/>
            <p:cNvSpPr txBox="1">
              <a:spLocks/>
            </p:cNvSpPr>
            <p:nvPr/>
          </p:nvSpPr>
          <p:spPr>
            <a:xfrm>
              <a:off x="655637" y="4590436"/>
              <a:ext cx="3531231" cy="914028"/>
            </a:xfrm>
            <a:prstGeom prst="rect">
              <a:avLst/>
            </a:prstGeom>
            <a:noFill/>
          </p:spPr>
          <p:txBody>
            <a:bodyPr vert="horz" wrap="square" lIns="198896" tIns="124310" rIns="198896" bIns="124310" rtlCol="0" anchor="t" anchorCtr="0">
              <a:noAutofit/>
            </a:bodyPr>
            <a:lstStyle>
              <a:lvl1pPr algn="l" defTabSz="932468"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algn="ctr" defTabSz="1268063">
                <a:defRPr/>
              </a:pPr>
              <a:r>
                <a:rPr sz="4000" spc="-136" dirty="0" smtClean="0">
                  <a:solidFill>
                    <a:srgbClr val="FFFFFF"/>
                  </a:solidFill>
                </a:rPr>
                <a:t>.NET Innovation</a:t>
              </a:r>
              <a:endParaRPr sz="4000" spc="-136" dirty="0">
                <a:solidFill>
                  <a:srgbClr val="FFFFFF"/>
                </a:solidFill>
              </a:endParaRPr>
            </a:p>
          </p:txBody>
        </p:sp>
        <p:sp>
          <p:nvSpPr>
            <p:cNvPr id="15" name="Title 2"/>
            <p:cNvSpPr txBox="1">
              <a:spLocks/>
            </p:cNvSpPr>
            <p:nvPr/>
          </p:nvSpPr>
          <p:spPr>
            <a:xfrm>
              <a:off x="8256814" y="4590436"/>
              <a:ext cx="3744686" cy="914028"/>
            </a:xfrm>
            <a:prstGeom prst="rect">
              <a:avLst/>
            </a:prstGeom>
            <a:noFill/>
          </p:spPr>
          <p:txBody>
            <a:bodyPr vert="horz" wrap="square" lIns="198896" tIns="124310" rIns="198896" bIns="124310" rtlCol="0" anchor="t" anchorCtr="0">
              <a:noAutofit/>
            </a:bodyPr>
            <a:lstStyle>
              <a:lvl1pPr algn="l" defTabSz="932468"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algn="ctr" defTabSz="1268063">
                <a:defRPr/>
              </a:pPr>
              <a:r>
                <a:rPr sz="4000" spc="-136" dirty="0" smtClean="0">
                  <a:solidFill>
                    <a:srgbClr val="FFFFFF"/>
                  </a:solidFill>
                </a:rPr>
                <a:t>Cross-Platform</a:t>
              </a:r>
              <a:endParaRPr sz="4000" spc="-136" dirty="0">
                <a:solidFill>
                  <a:srgbClr val="FFFFFF"/>
                </a:solidFill>
              </a:endParaRPr>
            </a:p>
          </p:txBody>
        </p:sp>
        <p:sp>
          <p:nvSpPr>
            <p:cNvPr id="13" name="Title 2"/>
            <p:cNvSpPr txBox="1">
              <a:spLocks/>
            </p:cNvSpPr>
            <p:nvPr/>
          </p:nvSpPr>
          <p:spPr>
            <a:xfrm>
              <a:off x="4604359" y="4590437"/>
              <a:ext cx="3819525" cy="914027"/>
            </a:xfrm>
            <a:prstGeom prst="rect">
              <a:avLst/>
            </a:prstGeom>
            <a:noFill/>
          </p:spPr>
          <p:txBody>
            <a:bodyPr vert="horz" wrap="square" lIns="198896" tIns="124310" rIns="198896" bIns="124310" rtlCol="0" anchor="t" anchorCtr="0">
              <a:noAutofit/>
            </a:bodyPr>
            <a:lstStyle>
              <a:lvl1pPr algn="l" defTabSz="932468"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algn="ctr" defTabSz="1268063">
                <a:defRPr/>
              </a:pPr>
              <a:r>
                <a:rPr sz="4000" spc="-136" dirty="0" smtClean="0">
                  <a:solidFill>
                    <a:srgbClr val="FFFFFF"/>
                  </a:solidFill>
                </a:rPr>
                <a:t>Open Source</a:t>
              </a:r>
              <a:endParaRPr sz="4000" spc="-136" dirty="0">
                <a:solidFill>
                  <a:srgbClr val="FFFFFF"/>
                </a:solidFill>
              </a:endParaRPr>
            </a:p>
          </p:txBody>
        </p:sp>
      </p:grpSp>
      <p:pic>
        <p:nvPicPr>
          <p:cNvPr id="21" name="Picture 20"/>
          <p:cNvPicPr>
            <a:picLocks noChangeAspect="1"/>
          </p:cNvPicPr>
          <p:nvPr/>
        </p:nvPicPr>
        <p:blipFill>
          <a:blip r:embed="rId3"/>
          <a:stretch>
            <a:fillRect/>
          </a:stretch>
        </p:blipFill>
        <p:spPr>
          <a:xfrm>
            <a:off x="1040599" y="2535416"/>
            <a:ext cx="2844480" cy="1768890"/>
          </a:xfrm>
          <a:prstGeom prst="rect">
            <a:avLst/>
          </a:prstGeom>
        </p:spPr>
      </p:pic>
      <p:sp>
        <p:nvSpPr>
          <p:cNvPr id="19" name="Title 1"/>
          <p:cNvSpPr>
            <a:spLocks noGrp="1"/>
          </p:cNvSpPr>
          <p:nvPr>
            <p:ph type="title"/>
          </p:nvPr>
        </p:nvSpPr>
        <p:spPr>
          <a:xfrm>
            <a:off x="366218" y="295280"/>
            <a:ext cx="11697695" cy="917575"/>
          </a:xfrm>
        </p:spPr>
        <p:txBody>
          <a:bodyPr/>
          <a:lstStyle/>
          <a:p>
            <a:r>
              <a:rPr lang="en-US" sz="4800" dirty="0" smtClean="0">
                <a:solidFill>
                  <a:schemeClr val="bg1"/>
                </a:solidFill>
              </a:rPr>
              <a:t>The road ahead for .NET</a:t>
            </a:r>
            <a:endParaRPr lang="en-US" sz="4000" dirty="0">
              <a:solidFill>
                <a:schemeClr val="bg1"/>
              </a:solidFill>
            </a:endParaRPr>
          </a:p>
        </p:txBody>
      </p:sp>
      <p:grpSp>
        <p:nvGrpSpPr>
          <p:cNvPr id="5" name="Group 4"/>
          <p:cNvGrpSpPr/>
          <p:nvPr/>
        </p:nvGrpSpPr>
        <p:grpSpPr>
          <a:xfrm>
            <a:off x="8423884" y="1229531"/>
            <a:ext cx="3545049" cy="3644698"/>
            <a:chOff x="8508241" y="572556"/>
            <a:chExt cx="3545049" cy="3644698"/>
          </a:xfrm>
        </p:grpSpPr>
        <p:pic>
          <p:nvPicPr>
            <p:cNvPr id="2" name="Picture 1"/>
            <p:cNvPicPr>
              <a:picLocks noChangeAspect="1"/>
            </p:cNvPicPr>
            <p:nvPr/>
          </p:nvPicPr>
          <p:blipFill>
            <a:blip r:embed="rId4"/>
            <a:stretch>
              <a:fillRect/>
            </a:stretch>
          </p:blipFill>
          <p:spPr>
            <a:xfrm>
              <a:off x="9152158" y="572556"/>
              <a:ext cx="2901132" cy="166026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8241" y="1665576"/>
              <a:ext cx="2747961" cy="2551678"/>
            </a:xfrm>
            <a:prstGeom prst="rect">
              <a:avLst/>
            </a:prstGeom>
          </p:spPr>
        </p:pic>
      </p:grpSp>
      <p:pic>
        <p:nvPicPr>
          <p:cNvPr id="18" name="Picture 17"/>
          <p:cNvPicPr>
            <a:picLocks noChangeAspect="1"/>
          </p:cNvPicPr>
          <p:nvPr/>
        </p:nvPicPr>
        <p:blipFill>
          <a:blip r:embed="rId6"/>
          <a:stretch>
            <a:fillRect/>
          </a:stretch>
        </p:blipFill>
        <p:spPr>
          <a:xfrm>
            <a:off x="10699510" y="2661235"/>
            <a:ext cx="1093873" cy="133141"/>
          </a:xfrm>
          <a:prstGeom prst="rect">
            <a:avLst/>
          </a:prstGeom>
        </p:spPr>
      </p:pic>
      <p:sp>
        <p:nvSpPr>
          <p:cNvPr id="3" name="Rectangle 2"/>
          <p:cNvSpPr/>
          <p:nvPr/>
        </p:nvSpPr>
        <p:spPr>
          <a:xfrm>
            <a:off x="9914052" y="1796549"/>
            <a:ext cx="1373709" cy="400110"/>
          </a:xfrm>
          <a:prstGeom prst="rect">
            <a:avLst/>
          </a:prstGeom>
        </p:spPr>
        <p:txBody>
          <a:bodyPr wrap="none">
            <a:spAutoFit/>
          </a:bodyPr>
          <a:lstStyle/>
          <a:p>
            <a:pPr defTabSz="932277"/>
            <a:r>
              <a:rPr lang="en-US" sz="2000" b="1" dirty="0">
                <a:solidFill>
                  <a:srgbClr val="20359D"/>
                </a:solidFill>
                <a:cs typeface="Segoe UI" panose="020B0502040204020203" pitchFamily="34" charset="0"/>
              </a:rPr>
              <a:t>.NET Core</a:t>
            </a:r>
          </a:p>
        </p:txBody>
      </p:sp>
      <p:pic>
        <p:nvPicPr>
          <p:cNvPr id="7" name="Picture 6"/>
          <p:cNvPicPr>
            <a:picLocks noChangeAspect="1"/>
          </p:cNvPicPr>
          <p:nvPr/>
        </p:nvPicPr>
        <p:blipFill>
          <a:blip r:embed="rId7"/>
          <a:stretch>
            <a:fillRect/>
          </a:stretch>
        </p:blipFill>
        <p:spPr>
          <a:xfrm>
            <a:off x="1367500" y="2660874"/>
            <a:ext cx="2152650" cy="1304925"/>
          </a:xfrm>
          <a:prstGeom prst="rect">
            <a:avLst/>
          </a:prstGeom>
        </p:spPr>
      </p:pic>
      <p:pic>
        <p:nvPicPr>
          <p:cNvPr id="29" name="Picture 28"/>
          <p:cNvPicPr>
            <a:picLocks noChangeAspect="1"/>
          </p:cNvPicPr>
          <p:nvPr/>
        </p:nvPicPr>
        <p:blipFill>
          <a:blip r:embed="rId8"/>
          <a:stretch>
            <a:fillRect/>
          </a:stretch>
        </p:blipFill>
        <p:spPr>
          <a:xfrm>
            <a:off x="5468790" y="2204002"/>
            <a:ext cx="1527343" cy="565540"/>
          </a:xfrm>
          <a:prstGeom prst="rect">
            <a:avLst/>
          </a:prstGeom>
        </p:spPr>
      </p:pic>
      <p:sp>
        <p:nvSpPr>
          <p:cNvPr id="9" name="Curved Left Arrow 8"/>
          <p:cNvSpPr/>
          <p:nvPr/>
        </p:nvSpPr>
        <p:spPr bwMode="auto">
          <a:xfrm>
            <a:off x="7224870" y="2888285"/>
            <a:ext cx="390606" cy="1146781"/>
          </a:xfrm>
          <a:prstGeom prst="curvedLef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Curved Left Arrow 29"/>
          <p:cNvSpPr/>
          <p:nvPr/>
        </p:nvSpPr>
        <p:spPr bwMode="auto">
          <a:xfrm rot="10800000">
            <a:off x="4992684" y="2888286"/>
            <a:ext cx="390606" cy="1146781"/>
          </a:xfrm>
          <a:prstGeom prst="curvedLef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28" name="Picture 4" descr="https://cdn1.iconfinder.com/data/icons/simple-icons/1024/github-1024-black.png"/>
          <p:cNvPicPr>
            <a:picLocks noChangeAspect="1" noChangeArrowheads="1"/>
          </p:cNvPicPr>
          <p:nvPr/>
        </p:nvPicPr>
        <p:blipFill rotWithShape="1">
          <a:blip r:embed="rId9">
            <a:lum bright="70000" contrast="-70000"/>
            <a:extLst>
              <a:ext uri="{28A0092B-C50C-407E-A947-70E740481C1C}">
                <a14:useLocalDpi xmlns:a14="http://schemas.microsoft.com/office/drawing/2010/main" val="0"/>
              </a:ext>
            </a:extLst>
          </a:blip>
          <a:srcRect l="15266" t="16523" r="15004" b="14617"/>
          <a:stretch/>
        </p:blipFill>
        <p:spPr bwMode="auto">
          <a:xfrm>
            <a:off x="6384488" y="2945207"/>
            <a:ext cx="762001" cy="75247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781847" y="3746848"/>
            <a:ext cx="1012499" cy="952713"/>
            <a:chOff x="2016733" y="3878216"/>
            <a:chExt cx="1012499" cy="952713"/>
          </a:xfrm>
        </p:grpSpPr>
        <p:sp>
          <p:nvSpPr>
            <p:cNvPr id="32" name="Rectangle 31"/>
            <p:cNvSpPr/>
            <p:nvPr/>
          </p:nvSpPr>
          <p:spPr bwMode="auto">
            <a:xfrm>
              <a:off x="2016733" y="3878216"/>
              <a:ext cx="1012499" cy="952713"/>
            </a:xfrm>
            <a:prstGeom prst="rect">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p:cNvPicPr>
              <a:picLocks noChangeAspect="1"/>
            </p:cNvPicPr>
            <p:nvPr/>
          </p:nvPicPr>
          <p:blipFill rotWithShape="1">
            <a:blip r:embed="rId10">
              <a:extLst>
                <a:ext uri="{28A0092B-C50C-407E-A947-70E740481C1C}">
                  <a14:useLocalDpi xmlns:a14="http://schemas.microsoft.com/office/drawing/2010/main" val="0"/>
                </a:ext>
              </a:extLst>
            </a:blip>
            <a:srcRect l="28913" t="48420" r="32759"/>
            <a:stretch/>
          </p:blipFill>
          <p:spPr>
            <a:xfrm>
              <a:off x="2197810" y="3896011"/>
              <a:ext cx="782397" cy="934918"/>
            </a:xfrm>
            <a:prstGeom prst="rect">
              <a:avLst/>
            </a:prstGeom>
          </p:spPr>
        </p:pic>
      </p:grpSp>
      <p:pic>
        <p:nvPicPr>
          <p:cNvPr id="1030" name="Picture 6" descr=".NET Foundatio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54751" y="2944530"/>
            <a:ext cx="751315" cy="75131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rotWithShape="1">
          <a:blip r:embed="rId12">
            <a:biLevel thresh="25000"/>
            <a:extLst>
              <a:ext uri="{28A0092B-C50C-407E-A947-70E740481C1C}">
                <a14:useLocalDpi xmlns:a14="http://schemas.microsoft.com/office/drawing/2010/main" val="0"/>
              </a:ext>
            </a:extLst>
          </a:blip>
          <a:srcRect r="69588"/>
          <a:stretch/>
        </p:blipFill>
        <p:spPr>
          <a:xfrm>
            <a:off x="9067801" y="3708325"/>
            <a:ext cx="732182" cy="583322"/>
          </a:xfrm>
          <a:prstGeom prst="rect">
            <a:avLst/>
          </a:prstGeom>
        </p:spPr>
      </p:pic>
      <p:sp>
        <p:nvSpPr>
          <p:cNvPr id="33" name="Rectangle 32"/>
          <p:cNvSpPr/>
          <p:nvPr/>
        </p:nvSpPr>
        <p:spPr>
          <a:xfrm>
            <a:off x="10166555" y="1572570"/>
            <a:ext cx="973921" cy="307777"/>
          </a:xfrm>
          <a:prstGeom prst="rect">
            <a:avLst/>
          </a:prstGeom>
        </p:spPr>
        <p:txBody>
          <a:bodyPr wrap="none">
            <a:spAutoFit/>
          </a:bodyPr>
          <a:lstStyle/>
          <a:p>
            <a:pPr defTabSz="932277"/>
            <a:r>
              <a:rPr lang="en-US" sz="1400" dirty="0" smtClean="0">
                <a:solidFill>
                  <a:srgbClr val="20359D"/>
                </a:solidFill>
                <a:cs typeface="Segoe UI" panose="020B0502040204020203" pitchFamily="34" charset="0"/>
              </a:rPr>
              <a:t>ASP.NET 5</a:t>
            </a:r>
            <a:endParaRPr lang="en-US" sz="1400" dirty="0">
              <a:solidFill>
                <a:srgbClr val="20359D"/>
              </a:solidFill>
              <a:cs typeface="Segoe UI" panose="020B0502040204020203" pitchFamily="34" charset="0"/>
            </a:endParaRPr>
          </a:p>
        </p:txBody>
      </p:sp>
      <p:pic>
        <p:nvPicPr>
          <p:cNvPr id="20" name="Picture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70362" y="3469511"/>
            <a:ext cx="901574" cy="382560"/>
          </a:xfrm>
          <a:prstGeom prst="rect">
            <a:avLst/>
          </a:prstGeom>
        </p:spPr>
      </p:pic>
      <p:pic>
        <p:nvPicPr>
          <p:cNvPr id="34" name="Picture 3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678250" y="3083588"/>
            <a:ext cx="749563" cy="735353"/>
          </a:xfrm>
          <a:prstGeom prst="rect">
            <a:avLst/>
          </a:prstGeom>
        </p:spPr>
      </p:pic>
      <p:pic>
        <p:nvPicPr>
          <p:cNvPr id="1026" name="Picture 2" descr="http://cdn.flaticon.com/png/256/37966.png"/>
          <p:cNvPicPr>
            <a:picLocks noChangeAspect="1" noChangeArrowheads="1"/>
          </p:cNvPicPr>
          <p:nvPr/>
        </p:nvPicPr>
        <p:blipFill rotWithShape="1">
          <a:blip r:embed="rId15">
            <a:extLst>
              <a:ext uri="{28A0092B-C50C-407E-A947-70E740481C1C}">
                <a14:useLocalDpi xmlns:a14="http://schemas.microsoft.com/office/drawing/2010/main" val="0"/>
              </a:ext>
            </a:extLst>
          </a:blip>
          <a:srcRect t="30843" b="35137"/>
          <a:stretch/>
        </p:blipFill>
        <p:spPr bwMode="auto">
          <a:xfrm>
            <a:off x="10628801" y="3088721"/>
            <a:ext cx="1330812" cy="38079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temp\WinAzure_rgb_Wht_S.png"/>
          <p:cNvPicPr>
            <a:picLocks noChangeAspect="1" noChangeArrowheads="1"/>
          </p:cNvPicPr>
          <p:nvPr/>
        </p:nvPicPr>
        <p:blipFill rotWithShape="1">
          <a:blip r:embed="rId16" cstate="print">
            <a:duotone>
              <a:prstClr val="black"/>
              <a:srgbClr val="0072C6">
                <a:tint val="45000"/>
                <a:satMod val="400000"/>
              </a:srgbClr>
            </a:duotone>
            <a:extLst>
              <a:ext uri="{28A0092B-C50C-407E-A947-70E740481C1C}">
                <a14:useLocalDpi xmlns:a14="http://schemas.microsoft.com/office/drawing/2010/main" val="0"/>
              </a:ext>
            </a:extLst>
          </a:blip>
          <a:srcRect l="3371" t="15460" r="80628" b="15496"/>
          <a:stretch/>
        </p:blipFill>
        <p:spPr bwMode="auto">
          <a:xfrm>
            <a:off x="10094362" y="2136667"/>
            <a:ext cx="315765" cy="32069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p:cNvPicPr>
            <a:picLocks noChangeAspect="1"/>
          </p:cNvPicPr>
          <p:nvPr/>
        </p:nvPicPr>
        <p:blipFill>
          <a:blip r:embed="rId17">
            <a:duotone>
              <a:prstClr val="black"/>
              <a:srgbClr val="0072C6">
                <a:tint val="45000"/>
                <a:satMod val="400000"/>
              </a:srgbClr>
            </a:duotone>
            <a:extLst>
              <a:ext uri="{28A0092B-C50C-407E-A947-70E740481C1C}">
                <a14:useLocalDpi xmlns:a14="http://schemas.microsoft.com/office/drawing/2010/main" val="0"/>
              </a:ext>
            </a:extLst>
          </a:blip>
          <a:stretch>
            <a:fillRect/>
          </a:stretch>
        </p:blipFill>
        <p:spPr>
          <a:xfrm>
            <a:off x="10813651" y="2107404"/>
            <a:ext cx="262501" cy="309054"/>
          </a:xfrm>
          <a:prstGeom prst="rect">
            <a:avLst/>
          </a:prstGeom>
        </p:spPr>
      </p:pic>
      <p:pic>
        <p:nvPicPr>
          <p:cNvPr id="40" name="Picture 2" descr="http://files.softicons.com/download/system-icons/windows-8-metro-icons-by-dakirby309/png/512x512/Folders%20&amp;%20OS/Linux.png"/>
          <p:cNvPicPr>
            <a:picLocks noChangeAspect="1" noChangeArrowheads="1"/>
          </p:cNvPicPr>
          <p:nvPr/>
        </p:nvPicPr>
        <p:blipFill>
          <a:blip r:embed="rId18" cstate="print">
            <a:duotone>
              <a:prstClr val="black"/>
              <a:srgbClr val="0072C6">
                <a:tint val="45000"/>
                <a:satMod val="400000"/>
              </a:srgbClr>
            </a:duotone>
            <a:extLst>
              <a:ext uri="{BEBA8EAE-BF5A-486C-A8C5-ECC9F3942E4B}">
                <a14:imgProps xmlns:a14="http://schemas.microsoft.com/office/drawing/2010/main">
                  <a14:imgLayer r:embed="rId1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436292" y="2111837"/>
            <a:ext cx="377237" cy="370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471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More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76888288"/>
              </p:ext>
            </p:extLst>
          </p:nvPr>
        </p:nvGraphicFramePr>
        <p:xfrm>
          <a:off x="427037" y="1439862"/>
          <a:ext cx="11506200" cy="2560320"/>
        </p:xfrm>
        <a:graphic>
          <a:graphicData uri="http://schemas.openxmlformats.org/drawingml/2006/table">
            <a:tbl>
              <a:tblPr firstRow="1" bandRow="1">
                <a:tableStyleId>{5C22544A-7EE6-4342-B048-85BDC9FD1C3A}</a:tableStyleId>
              </a:tblPr>
              <a:tblGrid>
                <a:gridCol w="1524000"/>
                <a:gridCol w="7391400"/>
                <a:gridCol w="2590800"/>
              </a:tblGrid>
              <a:tr h="121779">
                <a:tc>
                  <a:txBody>
                    <a:bodyPr/>
                    <a:lstStyle/>
                    <a:p>
                      <a:r>
                        <a:rPr lang="en-US" dirty="0" smtClean="0"/>
                        <a:t>Session</a:t>
                      </a:r>
                      <a:endParaRPr lang="en-US" dirty="0"/>
                    </a:p>
                  </a:txBody>
                  <a:tcPr/>
                </a:tc>
                <a:tc>
                  <a:txBody>
                    <a:bodyPr/>
                    <a:lstStyle/>
                    <a:p>
                      <a:r>
                        <a:rPr lang="en-US" dirty="0" smtClean="0"/>
                        <a:t>Title</a:t>
                      </a:r>
                      <a:endParaRPr lang="en-US" dirty="0"/>
                    </a:p>
                  </a:txBody>
                  <a:tcPr/>
                </a:tc>
                <a:tc>
                  <a:txBody>
                    <a:bodyPr/>
                    <a:lstStyle/>
                    <a:p>
                      <a:r>
                        <a:rPr lang="en-US" dirty="0" smtClean="0"/>
                        <a:t>Day/Time</a:t>
                      </a:r>
                      <a:endParaRPr lang="en-US" dirty="0"/>
                    </a:p>
                  </a:txBody>
                  <a:tcPr/>
                </a:tc>
              </a:tr>
              <a:tr h="121779">
                <a:tc>
                  <a:txBody>
                    <a:bodyPr/>
                    <a:lstStyle/>
                    <a:p>
                      <a:r>
                        <a:rPr lang="en-US" dirty="0" smtClean="0"/>
                        <a:t>2-876</a:t>
                      </a:r>
                      <a:endParaRPr lang="en-US" dirty="0"/>
                    </a:p>
                  </a:txBody>
                  <a:tcPr/>
                </a:tc>
                <a:tc>
                  <a:txBody>
                    <a:bodyPr/>
                    <a:lstStyle/>
                    <a:p>
                      <a:r>
                        <a:rPr lang="en-US" dirty="0" smtClean="0"/>
                        <a:t>Introducing</a:t>
                      </a:r>
                      <a:r>
                        <a:rPr lang="en-US" baseline="0" dirty="0" smtClean="0"/>
                        <a:t> ASP.NET 5</a:t>
                      </a:r>
                      <a:endParaRPr lang="en-US" dirty="0"/>
                    </a:p>
                  </a:txBody>
                  <a:tcPr/>
                </a:tc>
                <a:tc>
                  <a:txBody>
                    <a:bodyPr/>
                    <a:lstStyle/>
                    <a:p>
                      <a:r>
                        <a:rPr lang="en-US" dirty="0" smtClean="0"/>
                        <a:t>Thursday 3:30pm</a:t>
                      </a:r>
                      <a:endParaRPr lang="en-US" dirty="0"/>
                    </a:p>
                  </a:txBody>
                  <a:tcPr/>
                </a:tc>
              </a:tr>
              <a:tr h="121779">
                <a:tc>
                  <a:txBody>
                    <a:bodyPr/>
                    <a:lstStyle/>
                    <a:p>
                      <a:r>
                        <a:rPr lang="en-US" dirty="0" smtClean="0"/>
                        <a:t>2-726</a:t>
                      </a:r>
                      <a:endParaRPr lang="en-US" dirty="0"/>
                    </a:p>
                  </a:txBody>
                  <a:tcPr/>
                </a:tc>
                <a:tc>
                  <a:txBody>
                    <a:bodyPr/>
                    <a:lstStyle/>
                    <a:p>
                      <a:r>
                        <a:rPr lang="en-US" dirty="0" smtClean="0"/>
                        <a:t>Deep Dive into ASP.NET 5</a:t>
                      </a:r>
                      <a:endParaRPr lang="en-US" dirty="0"/>
                    </a:p>
                  </a:txBody>
                  <a:tcPr/>
                </a:tc>
                <a:tc>
                  <a:txBody>
                    <a:bodyPr/>
                    <a:lstStyle/>
                    <a:p>
                      <a:r>
                        <a:rPr lang="en-US" dirty="0" smtClean="0"/>
                        <a:t>Friday 9:00am</a:t>
                      </a:r>
                      <a:endParaRPr lang="en-US" dirty="0"/>
                    </a:p>
                  </a:txBody>
                  <a:tcPr/>
                </a:tc>
              </a:tr>
              <a:tr h="121779">
                <a:tc>
                  <a:txBody>
                    <a:bodyPr/>
                    <a:lstStyle/>
                    <a:p>
                      <a:r>
                        <a:rPr lang="en-US" dirty="0" smtClean="0"/>
                        <a:t>2-697</a:t>
                      </a:r>
                      <a:endParaRPr lang="en-US" dirty="0"/>
                    </a:p>
                  </a:txBody>
                  <a:tcPr/>
                </a:tc>
                <a:tc>
                  <a:txBody>
                    <a:bodyPr/>
                    <a:lstStyle/>
                    <a:p>
                      <a:r>
                        <a:rPr lang="en-US" dirty="0" smtClean="0"/>
                        <a:t>New XAML Tools in Visual</a:t>
                      </a:r>
                      <a:r>
                        <a:rPr lang="en-US" baseline="0" dirty="0" smtClean="0"/>
                        <a:t> Studio 2015</a:t>
                      </a:r>
                      <a:endParaRPr lang="en-US" dirty="0"/>
                    </a:p>
                  </a:txBody>
                  <a:tcPr/>
                </a:tc>
                <a:tc>
                  <a:txBody>
                    <a:bodyPr/>
                    <a:lstStyle/>
                    <a:p>
                      <a:r>
                        <a:rPr lang="en-US" dirty="0" smtClean="0"/>
                        <a:t>Friday 12:30pm</a:t>
                      </a:r>
                      <a:endParaRPr lang="en-US" dirty="0"/>
                    </a:p>
                  </a:txBody>
                  <a:tcPr/>
                </a:tc>
              </a:tr>
              <a:tr h="121779">
                <a:tc>
                  <a:txBody>
                    <a:bodyPr/>
                    <a:lstStyle/>
                    <a:p>
                      <a:r>
                        <a:rPr lang="en-US" dirty="0" smtClean="0"/>
                        <a:t>3-670</a:t>
                      </a:r>
                      <a:endParaRPr lang="en-US" dirty="0"/>
                    </a:p>
                  </a:txBody>
                  <a:tcPr/>
                </a:tc>
                <a:tc>
                  <a:txBody>
                    <a:bodyPr/>
                    <a:lstStyle/>
                    <a:p>
                      <a:r>
                        <a:rPr lang="en-US" dirty="0" smtClean="0"/>
                        <a:t>Taking .NET Cross-Platform:</a:t>
                      </a:r>
                      <a:r>
                        <a:rPr lang="en-US" baseline="0" dirty="0" smtClean="0"/>
                        <a:t> Building .NET Applications on Linux &amp; Mac</a:t>
                      </a:r>
                      <a:endParaRPr lang="en-US" dirty="0"/>
                    </a:p>
                  </a:txBody>
                  <a:tcPr/>
                </a:tc>
                <a:tc>
                  <a:txBody>
                    <a:bodyPr/>
                    <a:lstStyle/>
                    <a:p>
                      <a:r>
                        <a:rPr lang="en-US" dirty="0" smtClean="0"/>
                        <a:t>Thursday</a:t>
                      </a:r>
                      <a:r>
                        <a:rPr lang="en-US" baseline="0" dirty="0" smtClean="0"/>
                        <a:t> 2:00pm</a:t>
                      </a:r>
                      <a:endParaRPr lang="en-US" dirty="0"/>
                    </a:p>
                  </a:txBody>
                  <a:tcPr/>
                </a:tc>
              </a:tr>
              <a:tr h="121779">
                <a:tc>
                  <a:txBody>
                    <a:bodyPr/>
                    <a:lstStyle/>
                    <a:p>
                      <a:r>
                        <a:rPr lang="en-US" dirty="0" smtClean="0"/>
                        <a:t>3-711</a:t>
                      </a:r>
                      <a:endParaRPr lang="en-US" dirty="0"/>
                    </a:p>
                  </a:txBody>
                  <a:tcPr/>
                </a:tc>
                <a:tc>
                  <a:txBody>
                    <a:bodyPr/>
                    <a:lstStyle/>
                    <a:p>
                      <a:r>
                        <a:rPr lang="en-US" dirty="0" smtClean="0"/>
                        <a:t>What’s New</a:t>
                      </a:r>
                      <a:r>
                        <a:rPr lang="en-US" baseline="0" dirty="0" smtClean="0"/>
                        <a:t> in C# 6 and Visual Basic 14</a:t>
                      </a:r>
                      <a:endParaRPr lang="en-US" dirty="0"/>
                    </a:p>
                  </a:txBody>
                  <a:tcPr/>
                </a:tc>
                <a:tc>
                  <a:txBody>
                    <a:bodyPr/>
                    <a:lstStyle/>
                    <a:p>
                      <a:r>
                        <a:rPr lang="en-US" dirty="0" smtClean="0"/>
                        <a:t>Friday 9:00am</a:t>
                      </a:r>
                      <a:endParaRPr lang="en-US" dirty="0"/>
                    </a:p>
                  </a:txBody>
                  <a:tcPr/>
                </a:tc>
              </a:tr>
              <a:tr h="121779">
                <a:tc>
                  <a:txBody>
                    <a:bodyPr/>
                    <a:lstStyle/>
                    <a:p>
                      <a:r>
                        <a:rPr lang="en-US" dirty="0" smtClean="0"/>
                        <a:t>3-725</a:t>
                      </a:r>
                      <a:endParaRPr lang="en-US" dirty="0"/>
                    </a:p>
                  </a:txBody>
                  <a:tcPr/>
                </a:tc>
                <a:tc>
                  <a:txBody>
                    <a:bodyPr/>
                    <a:lstStyle/>
                    <a:p>
                      <a:r>
                        <a:rPr lang="en-US" dirty="0" smtClean="0"/>
                        <a:t>.NET Compiler Platform</a:t>
                      </a:r>
                      <a:endParaRPr lang="en-US" dirty="0"/>
                    </a:p>
                  </a:txBody>
                  <a:tcPr/>
                </a:tc>
                <a:tc>
                  <a:txBody>
                    <a:bodyPr/>
                    <a:lstStyle/>
                    <a:p>
                      <a:r>
                        <a:rPr lang="en-US" dirty="0" smtClean="0"/>
                        <a:t>Friday 10:30am</a:t>
                      </a:r>
                      <a:endParaRPr lang="en-US" dirty="0"/>
                    </a:p>
                  </a:txBody>
                  <a:tcPr/>
                </a:tc>
              </a:tr>
            </a:tbl>
          </a:graphicData>
        </a:graphic>
      </p:graphicFrame>
    </p:spTree>
    <p:extLst>
      <p:ext uri="{BB962C8B-B14F-4D97-AF65-F5344CB8AC3E}">
        <p14:creationId xmlns:p14="http://schemas.microsoft.com/office/powerpoint/2010/main" val="55615304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33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53403" y="0"/>
            <a:ext cx="12436475" cy="6994525"/>
          </a:xfrm>
          <a:prstGeom prst="rect">
            <a:avLst/>
          </a:prstGeom>
          <a:solidFill>
            <a:srgbClr val="7A3491"/>
          </a:solidFill>
          <a:ln w="0">
            <a:solidFill>
              <a:srgbClr val="7A349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1024874" y="1949494"/>
            <a:ext cx="2860205" cy="2860205"/>
          </a:xfrm>
          <a:prstGeom prst="ellipse">
            <a:avLst/>
          </a:prstGeom>
          <a:solidFill>
            <a:srgbClr val="9847B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4856550" y="1976138"/>
            <a:ext cx="2860205" cy="2860205"/>
          </a:xfrm>
          <a:prstGeom prst="ellipse">
            <a:avLst/>
          </a:prstGeom>
          <a:solidFill>
            <a:srgbClr val="9847B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8509983" y="2031386"/>
            <a:ext cx="2860205" cy="2860205"/>
          </a:xfrm>
          <a:prstGeom prst="ellipse">
            <a:avLst/>
          </a:prstGeom>
          <a:solidFill>
            <a:srgbClr val="9847B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655637" y="4948655"/>
            <a:ext cx="11345863" cy="914028"/>
            <a:chOff x="655637" y="4590436"/>
            <a:chExt cx="11345863" cy="914028"/>
          </a:xfrm>
        </p:grpSpPr>
        <p:sp>
          <p:nvSpPr>
            <p:cNvPr id="14" name="Title 2"/>
            <p:cNvSpPr txBox="1">
              <a:spLocks/>
            </p:cNvSpPr>
            <p:nvPr/>
          </p:nvSpPr>
          <p:spPr>
            <a:xfrm>
              <a:off x="655637" y="4590436"/>
              <a:ext cx="3531231" cy="914028"/>
            </a:xfrm>
            <a:prstGeom prst="rect">
              <a:avLst/>
            </a:prstGeom>
            <a:noFill/>
          </p:spPr>
          <p:txBody>
            <a:bodyPr vert="horz" wrap="square" lIns="198896" tIns="124310" rIns="198896" bIns="124310" rtlCol="0" anchor="t" anchorCtr="0">
              <a:noAutofit/>
            </a:bodyPr>
            <a:lstStyle>
              <a:lvl1pPr algn="l" defTabSz="932468"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algn="ctr" defTabSz="1268063">
                <a:defRPr/>
              </a:pPr>
              <a:r>
                <a:rPr sz="4000" spc="-136" dirty="0" smtClean="0">
                  <a:solidFill>
                    <a:srgbClr val="FFFFFF"/>
                  </a:solidFill>
                </a:rPr>
                <a:t>.NET Innovation</a:t>
              </a:r>
              <a:endParaRPr sz="4000" spc="-136" dirty="0">
                <a:solidFill>
                  <a:srgbClr val="FFFFFF"/>
                </a:solidFill>
              </a:endParaRPr>
            </a:p>
          </p:txBody>
        </p:sp>
        <p:sp>
          <p:nvSpPr>
            <p:cNvPr id="15" name="Title 2"/>
            <p:cNvSpPr txBox="1">
              <a:spLocks/>
            </p:cNvSpPr>
            <p:nvPr/>
          </p:nvSpPr>
          <p:spPr>
            <a:xfrm>
              <a:off x="8256814" y="4590436"/>
              <a:ext cx="3744686" cy="914028"/>
            </a:xfrm>
            <a:prstGeom prst="rect">
              <a:avLst/>
            </a:prstGeom>
            <a:noFill/>
          </p:spPr>
          <p:txBody>
            <a:bodyPr vert="horz" wrap="square" lIns="198896" tIns="124310" rIns="198896" bIns="124310" rtlCol="0" anchor="t" anchorCtr="0">
              <a:noAutofit/>
            </a:bodyPr>
            <a:lstStyle>
              <a:lvl1pPr algn="l" defTabSz="932468"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algn="ctr" defTabSz="1268063">
                <a:defRPr/>
              </a:pPr>
              <a:r>
                <a:rPr sz="4000" spc="-136" dirty="0" smtClean="0">
                  <a:solidFill>
                    <a:srgbClr val="FFFFFF"/>
                  </a:solidFill>
                </a:rPr>
                <a:t>Cross-Platform</a:t>
              </a:r>
              <a:endParaRPr sz="4000" spc="-136" dirty="0">
                <a:solidFill>
                  <a:srgbClr val="FFFFFF"/>
                </a:solidFill>
              </a:endParaRPr>
            </a:p>
          </p:txBody>
        </p:sp>
        <p:sp>
          <p:nvSpPr>
            <p:cNvPr id="13" name="Title 2"/>
            <p:cNvSpPr txBox="1">
              <a:spLocks/>
            </p:cNvSpPr>
            <p:nvPr/>
          </p:nvSpPr>
          <p:spPr>
            <a:xfrm>
              <a:off x="4604359" y="4590437"/>
              <a:ext cx="3819525" cy="914027"/>
            </a:xfrm>
            <a:prstGeom prst="rect">
              <a:avLst/>
            </a:prstGeom>
            <a:noFill/>
          </p:spPr>
          <p:txBody>
            <a:bodyPr vert="horz" wrap="square" lIns="198896" tIns="124310" rIns="198896" bIns="124310" rtlCol="0" anchor="t" anchorCtr="0">
              <a:noAutofit/>
            </a:bodyPr>
            <a:lstStyle>
              <a:lvl1pPr algn="l" defTabSz="932468"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algn="ctr" defTabSz="1268063">
                <a:defRPr/>
              </a:pPr>
              <a:r>
                <a:rPr sz="4000" spc="-136" dirty="0" smtClean="0">
                  <a:solidFill>
                    <a:srgbClr val="FFFFFF"/>
                  </a:solidFill>
                </a:rPr>
                <a:t>Open Source</a:t>
              </a:r>
              <a:endParaRPr sz="4000" spc="-136" dirty="0">
                <a:solidFill>
                  <a:srgbClr val="FFFFFF"/>
                </a:solidFill>
              </a:endParaRPr>
            </a:p>
          </p:txBody>
        </p:sp>
      </p:grpSp>
      <p:pic>
        <p:nvPicPr>
          <p:cNvPr id="21" name="Picture 20"/>
          <p:cNvPicPr>
            <a:picLocks noChangeAspect="1"/>
          </p:cNvPicPr>
          <p:nvPr/>
        </p:nvPicPr>
        <p:blipFill>
          <a:blip r:embed="rId3"/>
          <a:stretch>
            <a:fillRect/>
          </a:stretch>
        </p:blipFill>
        <p:spPr>
          <a:xfrm>
            <a:off x="1040599" y="2535416"/>
            <a:ext cx="2844480" cy="1768890"/>
          </a:xfrm>
          <a:prstGeom prst="rect">
            <a:avLst/>
          </a:prstGeom>
        </p:spPr>
      </p:pic>
      <p:sp>
        <p:nvSpPr>
          <p:cNvPr id="19" name="Title 1"/>
          <p:cNvSpPr>
            <a:spLocks noGrp="1"/>
          </p:cNvSpPr>
          <p:nvPr>
            <p:ph type="title"/>
          </p:nvPr>
        </p:nvSpPr>
        <p:spPr>
          <a:xfrm>
            <a:off x="366218" y="295280"/>
            <a:ext cx="11697695" cy="917575"/>
          </a:xfrm>
        </p:spPr>
        <p:txBody>
          <a:bodyPr/>
          <a:lstStyle/>
          <a:p>
            <a:r>
              <a:rPr lang="en-US" sz="4800" dirty="0" smtClean="0">
                <a:solidFill>
                  <a:schemeClr val="bg1"/>
                </a:solidFill>
              </a:rPr>
              <a:t>The road ahead for .NET</a:t>
            </a:r>
            <a:endParaRPr lang="en-US" sz="4000" dirty="0">
              <a:solidFill>
                <a:schemeClr val="bg1"/>
              </a:solidFill>
            </a:endParaRPr>
          </a:p>
        </p:txBody>
      </p:sp>
      <p:grpSp>
        <p:nvGrpSpPr>
          <p:cNvPr id="5" name="Group 4"/>
          <p:cNvGrpSpPr/>
          <p:nvPr/>
        </p:nvGrpSpPr>
        <p:grpSpPr>
          <a:xfrm>
            <a:off x="8423884" y="1229531"/>
            <a:ext cx="3545049" cy="3644698"/>
            <a:chOff x="8508241" y="572556"/>
            <a:chExt cx="3545049" cy="3644698"/>
          </a:xfrm>
        </p:grpSpPr>
        <p:pic>
          <p:nvPicPr>
            <p:cNvPr id="2" name="Picture 1"/>
            <p:cNvPicPr>
              <a:picLocks noChangeAspect="1"/>
            </p:cNvPicPr>
            <p:nvPr/>
          </p:nvPicPr>
          <p:blipFill>
            <a:blip r:embed="rId4"/>
            <a:stretch>
              <a:fillRect/>
            </a:stretch>
          </p:blipFill>
          <p:spPr>
            <a:xfrm>
              <a:off x="9152158" y="572556"/>
              <a:ext cx="2901132" cy="166026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8241" y="1665576"/>
              <a:ext cx="2747961" cy="2551678"/>
            </a:xfrm>
            <a:prstGeom prst="rect">
              <a:avLst/>
            </a:prstGeom>
          </p:spPr>
        </p:pic>
      </p:grpSp>
      <p:pic>
        <p:nvPicPr>
          <p:cNvPr id="18" name="Picture 17"/>
          <p:cNvPicPr>
            <a:picLocks noChangeAspect="1"/>
          </p:cNvPicPr>
          <p:nvPr/>
        </p:nvPicPr>
        <p:blipFill>
          <a:blip r:embed="rId6"/>
          <a:stretch>
            <a:fillRect/>
          </a:stretch>
        </p:blipFill>
        <p:spPr>
          <a:xfrm>
            <a:off x="10699510" y="2661235"/>
            <a:ext cx="1093873" cy="133141"/>
          </a:xfrm>
          <a:prstGeom prst="rect">
            <a:avLst/>
          </a:prstGeom>
        </p:spPr>
      </p:pic>
      <p:sp>
        <p:nvSpPr>
          <p:cNvPr id="3" name="Rectangle 2"/>
          <p:cNvSpPr/>
          <p:nvPr/>
        </p:nvSpPr>
        <p:spPr>
          <a:xfrm>
            <a:off x="9914052" y="1796549"/>
            <a:ext cx="1373709" cy="400110"/>
          </a:xfrm>
          <a:prstGeom prst="rect">
            <a:avLst/>
          </a:prstGeom>
        </p:spPr>
        <p:txBody>
          <a:bodyPr wrap="none">
            <a:spAutoFit/>
          </a:bodyPr>
          <a:lstStyle/>
          <a:p>
            <a:pPr defTabSz="932277"/>
            <a:r>
              <a:rPr lang="en-US" sz="2000" b="1" dirty="0">
                <a:solidFill>
                  <a:srgbClr val="20359D"/>
                </a:solidFill>
                <a:cs typeface="Segoe UI" panose="020B0502040204020203" pitchFamily="34" charset="0"/>
              </a:rPr>
              <a:t>.NET Core</a:t>
            </a:r>
          </a:p>
        </p:txBody>
      </p:sp>
      <p:pic>
        <p:nvPicPr>
          <p:cNvPr id="7" name="Picture 6"/>
          <p:cNvPicPr>
            <a:picLocks noChangeAspect="1"/>
          </p:cNvPicPr>
          <p:nvPr/>
        </p:nvPicPr>
        <p:blipFill>
          <a:blip r:embed="rId7"/>
          <a:stretch>
            <a:fillRect/>
          </a:stretch>
        </p:blipFill>
        <p:spPr>
          <a:xfrm>
            <a:off x="1367500" y="2660874"/>
            <a:ext cx="2152650" cy="1304925"/>
          </a:xfrm>
          <a:prstGeom prst="rect">
            <a:avLst/>
          </a:prstGeom>
        </p:spPr>
      </p:pic>
      <p:pic>
        <p:nvPicPr>
          <p:cNvPr id="29" name="Picture 28"/>
          <p:cNvPicPr>
            <a:picLocks noChangeAspect="1"/>
          </p:cNvPicPr>
          <p:nvPr/>
        </p:nvPicPr>
        <p:blipFill>
          <a:blip r:embed="rId8"/>
          <a:stretch>
            <a:fillRect/>
          </a:stretch>
        </p:blipFill>
        <p:spPr>
          <a:xfrm>
            <a:off x="5468790" y="2204002"/>
            <a:ext cx="1527343" cy="565540"/>
          </a:xfrm>
          <a:prstGeom prst="rect">
            <a:avLst/>
          </a:prstGeom>
        </p:spPr>
      </p:pic>
      <p:sp>
        <p:nvSpPr>
          <p:cNvPr id="9" name="Curved Left Arrow 8"/>
          <p:cNvSpPr/>
          <p:nvPr/>
        </p:nvSpPr>
        <p:spPr bwMode="auto">
          <a:xfrm>
            <a:off x="7224870" y="2888285"/>
            <a:ext cx="390606" cy="1146781"/>
          </a:xfrm>
          <a:prstGeom prst="curvedLef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Curved Left Arrow 29"/>
          <p:cNvSpPr/>
          <p:nvPr/>
        </p:nvSpPr>
        <p:spPr bwMode="auto">
          <a:xfrm rot="10800000">
            <a:off x="4992684" y="2888286"/>
            <a:ext cx="390606" cy="1146781"/>
          </a:xfrm>
          <a:prstGeom prst="curvedLef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28" name="Picture 4" descr="https://cdn1.iconfinder.com/data/icons/simple-icons/1024/github-1024-black.png"/>
          <p:cNvPicPr>
            <a:picLocks noChangeAspect="1" noChangeArrowheads="1"/>
          </p:cNvPicPr>
          <p:nvPr/>
        </p:nvPicPr>
        <p:blipFill rotWithShape="1">
          <a:blip r:embed="rId9">
            <a:lum bright="70000" contrast="-70000"/>
            <a:extLst>
              <a:ext uri="{28A0092B-C50C-407E-A947-70E740481C1C}">
                <a14:useLocalDpi xmlns:a14="http://schemas.microsoft.com/office/drawing/2010/main" val="0"/>
              </a:ext>
            </a:extLst>
          </a:blip>
          <a:srcRect l="15266" t="16523" r="15004" b="14617"/>
          <a:stretch/>
        </p:blipFill>
        <p:spPr bwMode="auto">
          <a:xfrm>
            <a:off x="6384488" y="2945207"/>
            <a:ext cx="762001" cy="75247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781847" y="3746848"/>
            <a:ext cx="1012499" cy="952713"/>
            <a:chOff x="2016733" y="3878216"/>
            <a:chExt cx="1012499" cy="952713"/>
          </a:xfrm>
        </p:grpSpPr>
        <p:sp>
          <p:nvSpPr>
            <p:cNvPr id="32" name="Rectangle 31"/>
            <p:cNvSpPr/>
            <p:nvPr/>
          </p:nvSpPr>
          <p:spPr bwMode="auto">
            <a:xfrm>
              <a:off x="2016733" y="3878216"/>
              <a:ext cx="1012499" cy="952713"/>
            </a:xfrm>
            <a:prstGeom prst="rect">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p:cNvPicPr>
              <a:picLocks noChangeAspect="1"/>
            </p:cNvPicPr>
            <p:nvPr/>
          </p:nvPicPr>
          <p:blipFill rotWithShape="1">
            <a:blip r:embed="rId10">
              <a:extLst>
                <a:ext uri="{28A0092B-C50C-407E-A947-70E740481C1C}">
                  <a14:useLocalDpi xmlns:a14="http://schemas.microsoft.com/office/drawing/2010/main" val="0"/>
                </a:ext>
              </a:extLst>
            </a:blip>
            <a:srcRect l="28913" t="48420" r="32759"/>
            <a:stretch/>
          </p:blipFill>
          <p:spPr>
            <a:xfrm>
              <a:off x="2197810" y="3896011"/>
              <a:ext cx="782397" cy="934918"/>
            </a:xfrm>
            <a:prstGeom prst="rect">
              <a:avLst/>
            </a:prstGeom>
          </p:spPr>
        </p:pic>
      </p:grpSp>
      <p:pic>
        <p:nvPicPr>
          <p:cNvPr id="1030" name="Picture 6" descr=".NET Foundatio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54751" y="2944530"/>
            <a:ext cx="751315" cy="75131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rotWithShape="1">
          <a:blip r:embed="rId12">
            <a:biLevel thresh="25000"/>
            <a:extLst>
              <a:ext uri="{28A0092B-C50C-407E-A947-70E740481C1C}">
                <a14:useLocalDpi xmlns:a14="http://schemas.microsoft.com/office/drawing/2010/main" val="0"/>
              </a:ext>
            </a:extLst>
          </a:blip>
          <a:srcRect r="69588"/>
          <a:stretch/>
        </p:blipFill>
        <p:spPr>
          <a:xfrm>
            <a:off x="9067801" y="3708325"/>
            <a:ext cx="732182" cy="583322"/>
          </a:xfrm>
          <a:prstGeom prst="rect">
            <a:avLst/>
          </a:prstGeom>
        </p:spPr>
      </p:pic>
      <p:sp>
        <p:nvSpPr>
          <p:cNvPr id="33" name="Rectangle 32"/>
          <p:cNvSpPr/>
          <p:nvPr/>
        </p:nvSpPr>
        <p:spPr>
          <a:xfrm>
            <a:off x="10166555" y="1572570"/>
            <a:ext cx="973921" cy="307777"/>
          </a:xfrm>
          <a:prstGeom prst="rect">
            <a:avLst/>
          </a:prstGeom>
        </p:spPr>
        <p:txBody>
          <a:bodyPr wrap="none">
            <a:spAutoFit/>
          </a:bodyPr>
          <a:lstStyle/>
          <a:p>
            <a:pPr defTabSz="932277"/>
            <a:r>
              <a:rPr lang="en-US" sz="1400" dirty="0" smtClean="0">
                <a:solidFill>
                  <a:srgbClr val="20359D"/>
                </a:solidFill>
                <a:cs typeface="Segoe UI" panose="020B0502040204020203" pitchFamily="34" charset="0"/>
              </a:rPr>
              <a:t>ASP.NET 5</a:t>
            </a:r>
            <a:endParaRPr lang="en-US" sz="1400" dirty="0">
              <a:solidFill>
                <a:srgbClr val="20359D"/>
              </a:solidFill>
              <a:cs typeface="Segoe UI" panose="020B0502040204020203" pitchFamily="34" charset="0"/>
            </a:endParaRPr>
          </a:p>
        </p:txBody>
      </p:sp>
      <p:pic>
        <p:nvPicPr>
          <p:cNvPr id="20" name="Picture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70362" y="3469511"/>
            <a:ext cx="901574" cy="382560"/>
          </a:xfrm>
          <a:prstGeom prst="rect">
            <a:avLst/>
          </a:prstGeom>
        </p:spPr>
      </p:pic>
      <p:pic>
        <p:nvPicPr>
          <p:cNvPr id="34" name="Picture 3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678250" y="3083588"/>
            <a:ext cx="749563" cy="735353"/>
          </a:xfrm>
          <a:prstGeom prst="rect">
            <a:avLst/>
          </a:prstGeom>
        </p:spPr>
      </p:pic>
      <p:pic>
        <p:nvPicPr>
          <p:cNvPr id="1026" name="Picture 2" descr="http://cdn.flaticon.com/png/256/37966.png"/>
          <p:cNvPicPr>
            <a:picLocks noChangeAspect="1" noChangeArrowheads="1"/>
          </p:cNvPicPr>
          <p:nvPr/>
        </p:nvPicPr>
        <p:blipFill rotWithShape="1">
          <a:blip r:embed="rId15">
            <a:extLst>
              <a:ext uri="{28A0092B-C50C-407E-A947-70E740481C1C}">
                <a14:useLocalDpi xmlns:a14="http://schemas.microsoft.com/office/drawing/2010/main" val="0"/>
              </a:ext>
            </a:extLst>
          </a:blip>
          <a:srcRect t="30843" b="35137"/>
          <a:stretch/>
        </p:blipFill>
        <p:spPr bwMode="auto">
          <a:xfrm>
            <a:off x="10628801" y="3088721"/>
            <a:ext cx="1330812" cy="38079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temp\WinAzure_rgb_Wht_S.png"/>
          <p:cNvPicPr>
            <a:picLocks noChangeAspect="1" noChangeArrowheads="1"/>
          </p:cNvPicPr>
          <p:nvPr/>
        </p:nvPicPr>
        <p:blipFill rotWithShape="1">
          <a:blip r:embed="rId16" cstate="print">
            <a:duotone>
              <a:prstClr val="black"/>
              <a:srgbClr val="0072C6">
                <a:tint val="45000"/>
                <a:satMod val="400000"/>
              </a:srgbClr>
            </a:duotone>
            <a:extLst>
              <a:ext uri="{28A0092B-C50C-407E-A947-70E740481C1C}">
                <a14:useLocalDpi xmlns:a14="http://schemas.microsoft.com/office/drawing/2010/main" val="0"/>
              </a:ext>
            </a:extLst>
          </a:blip>
          <a:srcRect l="3371" t="15460" r="80628" b="15496"/>
          <a:stretch/>
        </p:blipFill>
        <p:spPr bwMode="auto">
          <a:xfrm>
            <a:off x="10094362" y="2136667"/>
            <a:ext cx="315765" cy="32069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p:cNvPicPr>
            <a:picLocks noChangeAspect="1"/>
          </p:cNvPicPr>
          <p:nvPr/>
        </p:nvPicPr>
        <p:blipFill>
          <a:blip r:embed="rId17">
            <a:duotone>
              <a:prstClr val="black"/>
              <a:srgbClr val="0072C6">
                <a:tint val="45000"/>
                <a:satMod val="400000"/>
              </a:srgbClr>
            </a:duotone>
            <a:extLst>
              <a:ext uri="{28A0092B-C50C-407E-A947-70E740481C1C}">
                <a14:useLocalDpi xmlns:a14="http://schemas.microsoft.com/office/drawing/2010/main" val="0"/>
              </a:ext>
            </a:extLst>
          </a:blip>
          <a:stretch>
            <a:fillRect/>
          </a:stretch>
        </p:blipFill>
        <p:spPr>
          <a:xfrm>
            <a:off x="10813651" y="2107404"/>
            <a:ext cx="262501" cy="309054"/>
          </a:xfrm>
          <a:prstGeom prst="rect">
            <a:avLst/>
          </a:prstGeom>
        </p:spPr>
      </p:pic>
      <p:pic>
        <p:nvPicPr>
          <p:cNvPr id="40" name="Picture 2" descr="http://files.softicons.com/download/system-icons/windows-8-metro-icons-by-dakirby309/png/512x512/Folders%20&amp;%20OS/Linux.png"/>
          <p:cNvPicPr>
            <a:picLocks noChangeAspect="1" noChangeArrowheads="1"/>
          </p:cNvPicPr>
          <p:nvPr/>
        </p:nvPicPr>
        <p:blipFill>
          <a:blip r:embed="rId18" cstate="print">
            <a:duotone>
              <a:prstClr val="black"/>
              <a:srgbClr val="0072C6">
                <a:tint val="45000"/>
                <a:satMod val="400000"/>
              </a:srgbClr>
            </a:duotone>
            <a:extLst>
              <a:ext uri="{BEBA8EAE-BF5A-486C-A8C5-ECC9F3942E4B}">
                <a14:imgProps xmlns:a14="http://schemas.microsoft.com/office/drawing/2010/main">
                  <a14:imgLayer r:embed="rId1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436292" y="2111837"/>
            <a:ext cx="377237" cy="370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51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 2015</a:t>
            </a:r>
            <a:endParaRPr lang="en-US" dirty="0"/>
          </a:p>
        </p:txBody>
      </p:sp>
      <p:sp>
        <p:nvSpPr>
          <p:cNvPr id="4" name="Rectangle 3"/>
          <p:cNvSpPr/>
          <p:nvPr/>
        </p:nvSpPr>
        <p:spPr bwMode="auto">
          <a:xfrm>
            <a:off x="923404" y="1287462"/>
            <a:ext cx="10552633" cy="5324666"/>
          </a:xfrm>
          <a:prstGeom prst="rect">
            <a:avLst/>
          </a:prstGeom>
          <a:solidFill>
            <a:srgbClr val="D5D5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5" rIns="186494" bIns="149195" numCol="1" spcCol="0" rtlCol="0" fromWordArt="0" anchor="b" anchorCtr="0" forceAA="0" compatLnSpc="1">
            <a:prstTxWarp prst="textNoShape">
              <a:avLst/>
            </a:prstTxWarp>
            <a:noAutofit/>
          </a:bodyPr>
          <a:lstStyle/>
          <a:p>
            <a:pPr algn="ctr" defTabSz="950846">
              <a:lnSpc>
                <a:spcPct val="90000"/>
              </a:lnSpc>
            </a:pPr>
            <a:endParaRPr lang="en-US" sz="1631" i="1" dirty="0">
              <a:gradFill>
                <a:gsLst>
                  <a:gs pos="0">
                    <a:srgbClr val="3F3F3F"/>
                  </a:gs>
                  <a:gs pos="100000">
                    <a:srgbClr val="3F3F3F"/>
                  </a:gs>
                </a:gsLst>
                <a:lin ang="5400000" scaled="0"/>
              </a:gradFill>
              <a:ea typeface="Segoe UI" pitchFamily="34" charset="0"/>
              <a:cs typeface="Segoe UI" pitchFamily="34" charset="0"/>
            </a:endParaRPr>
          </a:p>
        </p:txBody>
      </p:sp>
      <p:sp>
        <p:nvSpPr>
          <p:cNvPr id="5" name="Rectangle 4"/>
          <p:cNvSpPr/>
          <p:nvPr/>
        </p:nvSpPr>
        <p:spPr bwMode="auto">
          <a:xfrm>
            <a:off x="1049759" y="4786506"/>
            <a:ext cx="10262425" cy="1728898"/>
          </a:xfrm>
          <a:prstGeom prst="rect">
            <a:avLst/>
          </a:prstGeom>
          <a:solidFill>
            <a:srgbClr val="68217A"/>
          </a:solidFill>
          <a:ln w="25400" cap="flat" cmpd="sng" algn="ctr">
            <a:noFill/>
            <a:prstDash val="solid"/>
            <a:headEnd type="none" w="med" len="med"/>
            <a:tailEnd type="none" w="med" len="med"/>
          </a:ln>
          <a:effectLst/>
        </p:spPr>
        <p:txBody>
          <a:bodyPr vert="horz" wrap="square" lIns="744989" tIns="45622" rIns="91240" bIns="72991" numCol="1" rtlCol="0" anchor="t" anchorCtr="0" compatLnSpc="1">
            <a:prstTxWarp prst="textNoShape">
              <a:avLst/>
            </a:prstTxWarp>
          </a:bodyPr>
          <a:lstStyle/>
          <a:p>
            <a:pPr defTabSz="930937"/>
            <a:endParaRPr lang="en-US" sz="2446" dirty="0">
              <a:gradFill>
                <a:gsLst>
                  <a:gs pos="14679">
                    <a:srgbClr val="FFFFFF"/>
                  </a:gs>
                  <a:gs pos="38000">
                    <a:srgbClr val="FFFFFF"/>
                  </a:gs>
                </a:gsLst>
                <a:lin ang="5400000" scaled="1"/>
              </a:gradFill>
            </a:endParaRPr>
          </a:p>
        </p:txBody>
      </p:sp>
      <p:sp>
        <p:nvSpPr>
          <p:cNvPr id="6" name="Rectangle 5"/>
          <p:cNvSpPr/>
          <p:nvPr/>
        </p:nvSpPr>
        <p:spPr bwMode="auto">
          <a:xfrm>
            <a:off x="6275479" y="2250756"/>
            <a:ext cx="5036707" cy="2493094"/>
          </a:xfrm>
          <a:prstGeom prst="rect">
            <a:avLst/>
          </a:prstGeom>
          <a:solidFill>
            <a:srgbClr val="0072C6"/>
          </a:solidFill>
          <a:ln w="25400" cap="flat" cmpd="sng" algn="ctr">
            <a:noFill/>
            <a:prstDash val="solid"/>
            <a:headEnd type="none" w="med" len="med"/>
            <a:tailEnd type="none" w="med" len="med"/>
          </a:ln>
          <a:effectLst/>
        </p:spPr>
        <p:txBody>
          <a:bodyPr vert="horz" wrap="square" lIns="745094" tIns="279411" rIns="91302" bIns="91306" numCol="1" rtlCol="0" anchor="t" anchorCtr="0" compatLnSpc="1">
            <a:prstTxWarp prst="textNoShape">
              <a:avLst/>
            </a:prstTxWarp>
          </a:bodyPr>
          <a:lstStyle/>
          <a:p>
            <a:pPr algn="ctr" defTabSz="931117"/>
            <a:endParaRPr lang="en-US" sz="2853" dirty="0">
              <a:gradFill>
                <a:gsLst>
                  <a:gs pos="14679">
                    <a:srgbClr val="FFFFFF"/>
                  </a:gs>
                  <a:gs pos="38000">
                    <a:srgbClr val="FFFFFF"/>
                  </a:gs>
                </a:gsLst>
                <a:lin ang="5400000" scaled="1"/>
              </a:gradFill>
              <a:latin typeface="Segoe UI Light"/>
            </a:endParaRPr>
          </a:p>
        </p:txBody>
      </p:sp>
      <p:sp>
        <p:nvSpPr>
          <p:cNvPr id="7" name="Rectangle 6"/>
          <p:cNvSpPr/>
          <p:nvPr/>
        </p:nvSpPr>
        <p:spPr bwMode="auto">
          <a:xfrm>
            <a:off x="1052312" y="2250756"/>
            <a:ext cx="5027952" cy="2493095"/>
          </a:xfrm>
          <a:prstGeom prst="rect">
            <a:avLst/>
          </a:prstGeom>
          <a:solidFill>
            <a:srgbClr val="0072C6"/>
          </a:solidFill>
          <a:ln w="25400" cap="flat" cmpd="sng" algn="ctr">
            <a:noFill/>
            <a:prstDash val="solid"/>
            <a:headEnd type="none" w="med" len="med"/>
            <a:tailEnd type="none" w="med" len="med"/>
          </a:ln>
          <a:effectLst/>
        </p:spPr>
        <p:txBody>
          <a:bodyPr vert="horz" wrap="square" lIns="745094" tIns="279411" rIns="91302" bIns="91306" numCol="1" rtlCol="0" anchor="t" anchorCtr="0" compatLnSpc="1">
            <a:prstTxWarp prst="textNoShape">
              <a:avLst/>
            </a:prstTxWarp>
          </a:bodyPr>
          <a:lstStyle/>
          <a:p>
            <a:pPr defTabSz="931117"/>
            <a:r>
              <a:rPr lang="en-US" sz="2853" dirty="0">
                <a:gradFill>
                  <a:gsLst>
                    <a:gs pos="14679">
                      <a:srgbClr val="FFFFFF"/>
                    </a:gs>
                    <a:gs pos="38000">
                      <a:srgbClr val="FFFFFF"/>
                    </a:gs>
                  </a:gsLst>
                  <a:lin ang="5400000" scaled="1"/>
                </a:gradFill>
                <a:latin typeface="Segoe UI Light"/>
              </a:rPr>
              <a:t>  </a:t>
            </a:r>
          </a:p>
        </p:txBody>
      </p:sp>
      <p:grpSp>
        <p:nvGrpSpPr>
          <p:cNvPr id="8" name="Group 7"/>
          <p:cNvGrpSpPr/>
          <p:nvPr/>
        </p:nvGrpSpPr>
        <p:grpSpPr>
          <a:xfrm>
            <a:off x="1288879" y="5422416"/>
            <a:ext cx="2634254" cy="933769"/>
            <a:chOff x="3611404" y="5379997"/>
            <a:chExt cx="1932422" cy="935141"/>
          </a:xfrm>
        </p:grpSpPr>
        <p:sp>
          <p:nvSpPr>
            <p:cNvPr id="9" name="Rectangle 8"/>
            <p:cNvSpPr/>
            <p:nvPr/>
          </p:nvSpPr>
          <p:spPr>
            <a:xfrm>
              <a:off x="4092121" y="5719809"/>
              <a:ext cx="1451705" cy="595329"/>
            </a:xfrm>
            <a:prstGeom prst="rect">
              <a:avLst/>
            </a:prstGeom>
          </p:spPr>
          <p:txBody>
            <a:bodyPr wrap="square">
              <a:spAutoFit/>
            </a:bodyPr>
            <a:lstStyle/>
            <a:p>
              <a:pPr marL="0" lvl="1" defTabSz="930937">
                <a:lnSpc>
                  <a:spcPct val="90000"/>
                </a:lnSpc>
                <a:spcAft>
                  <a:spcPts val="340"/>
                </a:spcAft>
                <a:defRPr/>
              </a:pPr>
              <a:r>
                <a:rPr lang="en-US" sz="1632" dirty="0">
                  <a:solidFill>
                    <a:srgbClr val="FFFFFF"/>
                  </a:solidFill>
                </a:rPr>
                <a:t>RyuJIT + SIMD</a:t>
              </a:r>
            </a:p>
            <a:p>
              <a:pPr marL="0" lvl="1" defTabSz="930937">
                <a:lnSpc>
                  <a:spcPct val="90000"/>
                </a:lnSpc>
                <a:spcAft>
                  <a:spcPts val="340"/>
                </a:spcAft>
                <a:defRPr/>
              </a:pPr>
              <a:r>
                <a:rPr lang="en-US" sz="1632" dirty="0">
                  <a:solidFill>
                    <a:srgbClr val="FFFFFF"/>
                  </a:solidFill>
                </a:rPr>
                <a:t>Garbage Collector</a:t>
              </a:r>
            </a:p>
          </p:txBody>
        </p:sp>
        <p:sp>
          <p:nvSpPr>
            <p:cNvPr id="10" name="Rectangle 9"/>
            <p:cNvSpPr/>
            <p:nvPr/>
          </p:nvSpPr>
          <p:spPr>
            <a:xfrm>
              <a:off x="3611404" y="5379997"/>
              <a:ext cx="1871303" cy="348945"/>
            </a:xfrm>
            <a:prstGeom prst="rect">
              <a:avLst/>
            </a:prstGeom>
          </p:spPr>
          <p:txBody>
            <a:bodyPr wrap="square">
              <a:spAutoFit/>
            </a:bodyPr>
            <a:lstStyle/>
            <a:p>
              <a:pPr marL="0" lvl="1" defTabSz="930937">
                <a:lnSpc>
                  <a:spcPct val="90000"/>
                </a:lnSpc>
                <a:spcAft>
                  <a:spcPts val="340"/>
                </a:spcAft>
                <a:defRPr/>
              </a:pPr>
              <a:r>
                <a:rPr lang="en-US" sz="1803" b="1" dirty="0">
                  <a:solidFill>
                    <a:srgbClr val="FFFFFF"/>
                  </a:solidFill>
                </a:rPr>
                <a:t>Runtime components</a:t>
              </a:r>
            </a:p>
          </p:txBody>
        </p:sp>
      </p:grpSp>
      <p:grpSp>
        <p:nvGrpSpPr>
          <p:cNvPr id="11" name="Group 10"/>
          <p:cNvGrpSpPr/>
          <p:nvPr/>
        </p:nvGrpSpPr>
        <p:grpSpPr>
          <a:xfrm>
            <a:off x="7666037" y="5418966"/>
            <a:ext cx="3673026" cy="927754"/>
            <a:chOff x="5931612" y="5625397"/>
            <a:chExt cx="2565868" cy="929110"/>
          </a:xfrm>
        </p:grpSpPr>
        <p:sp>
          <p:nvSpPr>
            <p:cNvPr id="12" name="Rectangle 11"/>
            <p:cNvSpPr/>
            <p:nvPr/>
          </p:nvSpPr>
          <p:spPr>
            <a:xfrm>
              <a:off x="5931612" y="5625397"/>
              <a:ext cx="1759619" cy="348942"/>
            </a:xfrm>
            <a:prstGeom prst="rect">
              <a:avLst/>
            </a:prstGeom>
          </p:spPr>
          <p:txBody>
            <a:bodyPr wrap="square">
              <a:spAutoFit/>
            </a:bodyPr>
            <a:lstStyle/>
            <a:p>
              <a:pPr marL="0" lvl="1" defTabSz="930937">
                <a:lnSpc>
                  <a:spcPct val="90000"/>
                </a:lnSpc>
                <a:spcAft>
                  <a:spcPts val="340"/>
                </a:spcAft>
                <a:defRPr/>
              </a:pPr>
              <a:r>
                <a:rPr lang="en-US" sz="1803" b="1" dirty="0">
                  <a:solidFill>
                    <a:srgbClr val="FFFFFF"/>
                  </a:solidFill>
                </a:rPr>
                <a:t>Compilers</a:t>
              </a:r>
            </a:p>
          </p:txBody>
        </p:sp>
        <p:sp>
          <p:nvSpPr>
            <p:cNvPr id="13" name="Rectangle 12"/>
            <p:cNvSpPr/>
            <p:nvPr/>
          </p:nvSpPr>
          <p:spPr>
            <a:xfrm>
              <a:off x="6305358" y="5970803"/>
              <a:ext cx="2192122" cy="583704"/>
            </a:xfrm>
            <a:prstGeom prst="rect">
              <a:avLst/>
            </a:prstGeom>
          </p:spPr>
          <p:txBody>
            <a:bodyPr wrap="square">
              <a:spAutoFit/>
            </a:bodyPr>
            <a:lstStyle/>
            <a:p>
              <a:pPr marL="0" lvl="1" defTabSz="930937">
                <a:lnSpc>
                  <a:spcPct val="90000"/>
                </a:lnSpc>
                <a:spcAft>
                  <a:spcPts val="340"/>
                </a:spcAft>
              </a:pPr>
              <a:r>
                <a:rPr lang="en-US" sz="1632" dirty="0">
                  <a:solidFill>
                    <a:srgbClr val="FFFFFF"/>
                  </a:solidFill>
                </a:rPr>
                <a:t>.NET Compiler Platform (Roslyn)</a:t>
              </a:r>
            </a:p>
            <a:p>
              <a:pPr marL="0" lvl="1" defTabSz="930937">
                <a:lnSpc>
                  <a:spcPct val="90000"/>
                </a:lnSpc>
                <a:spcAft>
                  <a:spcPts val="340"/>
                </a:spcAft>
              </a:pPr>
              <a:r>
                <a:rPr lang="en-US" sz="1632" dirty="0">
                  <a:solidFill>
                    <a:srgbClr val="FFFFFF"/>
                  </a:solidFill>
                </a:rPr>
                <a:t>Languages innovation</a:t>
              </a:r>
            </a:p>
          </p:txBody>
        </p:sp>
      </p:grpSp>
      <p:grpSp>
        <p:nvGrpSpPr>
          <p:cNvPr id="14" name="Group 13"/>
          <p:cNvGrpSpPr/>
          <p:nvPr/>
        </p:nvGrpSpPr>
        <p:grpSpPr>
          <a:xfrm>
            <a:off x="1342252" y="5813500"/>
            <a:ext cx="575054" cy="415849"/>
            <a:chOff x="9061629" y="5706715"/>
            <a:chExt cx="380421" cy="310912"/>
          </a:xfrm>
        </p:grpSpPr>
        <p:sp>
          <p:nvSpPr>
            <p:cNvPr id="15"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123" tIns="46562" rIns="93123" bIns="46562" numCol="1" anchor="t" anchorCtr="0" compatLnSpc="1">
              <a:prstTxWarp prst="textNoShape">
                <a:avLst/>
              </a:prstTxWarp>
            </a:bodyPr>
            <a:lstStyle/>
            <a:p>
              <a:pPr defTabSz="949647"/>
              <a:endParaRPr lang="en-US" sz="1630">
                <a:gradFill>
                  <a:gsLst>
                    <a:gs pos="14679">
                      <a:srgbClr val="FFFFFF"/>
                    </a:gs>
                    <a:gs pos="38000">
                      <a:srgbClr val="FFFFFF"/>
                    </a:gs>
                  </a:gsLst>
                  <a:lin ang="5400000" scaled="1"/>
                </a:gradFill>
              </a:endParaRPr>
            </a:p>
          </p:txBody>
        </p:sp>
        <p:sp>
          <p:nvSpPr>
            <p:cNvPr id="16"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123" tIns="46562" rIns="93123" bIns="46562" numCol="1" anchor="t" anchorCtr="0" compatLnSpc="1">
              <a:prstTxWarp prst="textNoShape">
                <a:avLst/>
              </a:prstTxWarp>
            </a:bodyPr>
            <a:lstStyle/>
            <a:p>
              <a:pPr defTabSz="949647"/>
              <a:endParaRPr lang="en-US" sz="1630">
                <a:gradFill>
                  <a:gsLst>
                    <a:gs pos="14679">
                      <a:srgbClr val="FFFFFF"/>
                    </a:gs>
                    <a:gs pos="38000">
                      <a:srgbClr val="FFFFFF"/>
                    </a:gs>
                  </a:gsLst>
                  <a:lin ang="5400000" scaled="1"/>
                </a:gradFill>
              </a:endParaRPr>
            </a:p>
          </p:txBody>
        </p:sp>
        <p:sp>
          <p:nvSpPr>
            <p:cNvPr id="17"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123" tIns="46562" rIns="93123" bIns="46562" numCol="1" anchor="t" anchorCtr="0" compatLnSpc="1">
              <a:prstTxWarp prst="textNoShape">
                <a:avLst/>
              </a:prstTxWarp>
            </a:bodyPr>
            <a:lstStyle/>
            <a:p>
              <a:pPr defTabSz="949647"/>
              <a:endParaRPr lang="en-US" sz="1630">
                <a:gradFill>
                  <a:gsLst>
                    <a:gs pos="14679">
                      <a:srgbClr val="FFFFFF"/>
                    </a:gs>
                    <a:gs pos="38000">
                      <a:srgbClr val="FFFFFF"/>
                    </a:gs>
                  </a:gsLst>
                  <a:lin ang="5400000" scaled="1"/>
                </a:gradFill>
              </a:endParaRPr>
            </a:p>
          </p:txBody>
        </p:sp>
      </p:grpSp>
      <p:sp>
        <p:nvSpPr>
          <p:cNvPr id="18" name="Freeform 84"/>
          <p:cNvSpPr>
            <a:spLocks noEditPoints="1"/>
          </p:cNvSpPr>
          <p:nvPr/>
        </p:nvSpPr>
        <p:spPr bwMode="black">
          <a:xfrm>
            <a:off x="7790237" y="5860370"/>
            <a:ext cx="411341" cy="400955"/>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3832" tIns="41916" rIns="83832" bIns="41916" numCol="1" anchor="t" anchorCtr="0" compatLnSpc="1">
            <a:prstTxWarp prst="textNoShape">
              <a:avLst/>
            </a:prstTxWarp>
          </a:bodyPr>
          <a:lstStyle/>
          <a:p>
            <a:pPr defTabSz="931425"/>
            <a:endParaRPr lang="en-US" sz="1630">
              <a:solidFill>
                <a:prstClr val="black"/>
              </a:solidFill>
            </a:endParaRPr>
          </a:p>
        </p:txBody>
      </p:sp>
      <p:sp>
        <p:nvSpPr>
          <p:cNvPr id="19" name="TextBox 18"/>
          <p:cNvSpPr txBox="1"/>
          <p:nvPr/>
        </p:nvSpPr>
        <p:spPr>
          <a:xfrm>
            <a:off x="1049759" y="2354843"/>
            <a:ext cx="5024931" cy="541942"/>
          </a:xfrm>
          <a:prstGeom prst="rect">
            <a:avLst/>
          </a:prstGeom>
          <a:noFill/>
        </p:spPr>
        <p:txBody>
          <a:bodyPr wrap="square" rtlCol="0">
            <a:spAutoFit/>
          </a:bodyPr>
          <a:lstStyle/>
          <a:p>
            <a:pPr algn="ctr" defTabSz="931425"/>
            <a:r>
              <a:rPr lang="en-US" sz="2853"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20" name="TextBox 19"/>
          <p:cNvSpPr txBox="1"/>
          <p:nvPr/>
        </p:nvSpPr>
        <p:spPr>
          <a:xfrm>
            <a:off x="6269907" y="2353071"/>
            <a:ext cx="5042279" cy="541942"/>
          </a:xfrm>
          <a:prstGeom prst="rect">
            <a:avLst/>
          </a:prstGeom>
          <a:noFill/>
        </p:spPr>
        <p:txBody>
          <a:bodyPr wrap="square" rtlCol="0">
            <a:spAutoFit/>
          </a:bodyPr>
          <a:lstStyle/>
          <a:p>
            <a:pPr algn="ctr" defTabSz="931425"/>
            <a:r>
              <a:rPr lang="en-US" sz="2853" b="1" dirty="0">
                <a:solidFill>
                  <a:srgbClr val="FFFFFF"/>
                </a:solidFill>
                <a:latin typeface="Segoe UI Semibold" panose="020B0702040204020203" pitchFamily="34" charset="0"/>
                <a:cs typeface="Segoe UI Semibold" panose="020B0702040204020203" pitchFamily="34" charset="0"/>
              </a:rPr>
              <a:t>.NET </a:t>
            </a:r>
            <a:r>
              <a:rPr lang="en-US" sz="2853" dirty="0">
                <a:solidFill>
                  <a:srgbClr val="FFFFFF"/>
                </a:solidFill>
                <a:latin typeface="Segoe UI Semibold" panose="020B0702040204020203" pitchFamily="34" charset="0"/>
                <a:cs typeface="Segoe UI Semibold" panose="020B0702040204020203" pitchFamily="34" charset="0"/>
              </a:rPr>
              <a:t>Core 5</a:t>
            </a:r>
            <a:r>
              <a:rPr lang="en-US" sz="2853" b="1" dirty="0">
                <a:solidFill>
                  <a:srgbClr val="FFFFFF"/>
                </a:solidFill>
                <a:latin typeface="Segoe UI Semibold" panose="020B0702040204020203" pitchFamily="34" charset="0"/>
                <a:cs typeface="Segoe UI Semibold" panose="020B0702040204020203" pitchFamily="34" charset="0"/>
              </a:rPr>
              <a:t> </a:t>
            </a:r>
          </a:p>
        </p:txBody>
      </p:sp>
      <p:sp>
        <p:nvSpPr>
          <p:cNvPr id="21" name="Rectangle 20"/>
          <p:cNvSpPr/>
          <p:nvPr/>
        </p:nvSpPr>
        <p:spPr>
          <a:xfrm>
            <a:off x="1049759" y="4093995"/>
            <a:ext cx="5024931" cy="595501"/>
          </a:xfrm>
          <a:prstGeom prst="rect">
            <a:avLst/>
          </a:prstGeom>
        </p:spPr>
        <p:txBody>
          <a:bodyPr wrap="square">
            <a:spAutoFit/>
          </a:bodyPr>
          <a:lstStyle/>
          <a:p>
            <a:pPr algn="ctr" defTabSz="931166"/>
            <a:r>
              <a:rPr lang="en-US" sz="1597" dirty="0">
                <a:solidFill>
                  <a:srgbClr val="FFFFFF"/>
                </a:solidFill>
              </a:rPr>
              <a:t>Fully-featured and integrated </a:t>
            </a:r>
          </a:p>
          <a:p>
            <a:pPr algn="ctr" defTabSz="931166"/>
            <a:r>
              <a:rPr lang="en-US" sz="1597" dirty="0">
                <a:solidFill>
                  <a:srgbClr val="FFFFFF"/>
                </a:solidFill>
              </a:rPr>
              <a:t>.NET libraries and runtime for Windows</a:t>
            </a:r>
          </a:p>
        </p:txBody>
      </p:sp>
      <p:sp>
        <p:nvSpPr>
          <p:cNvPr id="22" name="Rectangle 21"/>
          <p:cNvSpPr/>
          <p:nvPr/>
        </p:nvSpPr>
        <p:spPr>
          <a:xfrm>
            <a:off x="6269907" y="4087549"/>
            <a:ext cx="5042277" cy="595501"/>
          </a:xfrm>
          <a:prstGeom prst="rect">
            <a:avLst/>
          </a:prstGeom>
        </p:spPr>
        <p:txBody>
          <a:bodyPr wrap="square">
            <a:spAutoFit/>
          </a:bodyPr>
          <a:lstStyle/>
          <a:p>
            <a:pPr algn="ctr" defTabSz="931166"/>
            <a:r>
              <a:rPr lang="en-US" sz="1597" dirty="0">
                <a:solidFill>
                  <a:srgbClr val="FFFFFF"/>
                </a:solidFill>
              </a:rPr>
              <a:t>Modular and optimized </a:t>
            </a:r>
          </a:p>
          <a:p>
            <a:pPr algn="ctr" defTabSz="931166"/>
            <a:r>
              <a:rPr lang="en-US" sz="1597" dirty="0">
                <a:solidFill>
                  <a:srgbClr val="FFFFFF"/>
                </a:solidFill>
              </a:rPr>
              <a:t>.NET libraries and runtimes</a:t>
            </a:r>
          </a:p>
        </p:txBody>
      </p:sp>
      <p:sp>
        <p:nvSpPr>
          <p:cNvPr id="23" name="Rectangle 22"/>
          <p:cNvSpPr/>
          <p:nvPr/>
        </p:nvSpPr>
        <p:spPr bwMode="auto">
          <a:xfrm>
            <a:off x="1049761" y="1436185"/>
            <a:ext cx="1613565" cy="77748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63" tIns="146131" rIns="182663" bIns="146131" numCol="1" spcCol="0" rtlCol="0" fromWordArt="0" anchor="t" anchorCtr="0" forceAA="0" compatLnSpc="1">
            <a:prstTxWarp prst="textNoShape">
              <a:avLst/>
            </a:prstTxWarp>
            <a:noAutofit/>
          </a:bodyPr>
          <a:lstStyle/>
          <a:p>
            <a:pPr algn="ctr" defTabSz="931360" fontAlgn="base">
              <a:lnSpc>
                <a:spcPct val="90000"/>
              </a:lnSpc>
              <a:spcBef>
                <a:spcPct val="0"/>
              </a:spcBef>
              <a:spcAft>
                <a:spcPct val="0"/>
              </a:spcAft>
            </a:pPr>
            <a:r>
              <a:rPr lang="en-US" sz="1998" dirty="0">
                <a:gradFill>
                  <a:gsLst>
                    <a:gs pos="0">
                      <a:srgbClr val="FFFFFF"/>
                    </a:gs>
                    <a:gs pos="100000">
                      <a:srgbClr val="FFFFFF"/>
                    </a:gs>
                  </a:gsLst>
                  <a:lin ang="5400000" scaled="0"/>
                </a:gradFill>
                <a:ea typeface="Segoe UI" pitchFamily="34" charset="0"/>
                <a:cs typeface="Segoe UI" pitchFamily="34" charset="0"/>
              </a:rPr>
              <a:t>WPF</a:t>
            </a:r>
          </a:p>
        </p:txBody>
      </p:sp>
      <p:sp>
        <p:nvSpPr>
          <p:cNvPr id="24" name="Rectangle 23"/>
          <p:cNvSpPr/>
          <p:nvPr/>
        </p:nvSpPr>
        <p:spPr bwMode="auto">
          <a:xfrm>
            <a:off x="4469586" y="1436185"/>
            <a:ext cx="1605104" cy="77748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63" tIns="146131" rIns="182663" bIns="146131" numCol="1" spcCol="0" rtlCol="0" fromWordArt="0" anchor="t" anchorCtr="0" forceAA="0" compatLnSpc="1">
            <a:prstTxWarp prst="textNoShape">
              <a:avLst/>
            </a:prstTxWarp>
            <a:noAutofit/>
          </a:bodyPr>
          <a:lstStyle/>
          <a:p>
            <a:pPr algn="ctr" defTabSz="931360" fontAlgn="base">
              <a:lnSpc>
                <a:spcPct val="90000"/>
              </a:lnSpc>
              <a:spcBef>
                <a:spcPct val="0"/>
              </a:spcBef>
              <a:spcAft>
                <a:spcPct val="0"/>
              </a:spcAft>
            </a:pPr>
            <a:r>
              <a:rPr lang="en-US" sz="1998" dirty="0">
                <a:gradFill>
                  <a:gsLst>
                    <a:gs pos="0">
                      <a:srgbClr val="FFFFFF"/>
                    </a:gs>
                    <a:gs pos="100000">
                      <a:srgbClr val="FFFFFF"/>
                    </a:gs>
                  </a:gsLst>
                  <a:lin ang="5400000" scaled="0"/>
                </a:gradFill>
                <a:ea typeface="Segoe UI" pitchFamily="34" charset="0"/>
                <a:cs typeface="Segoe UI" pitchFamily="34" charset="0"/>
              </a:rPr>
              <a:t>ASP.NET </a:t>
            </a:r>
          </a:p>
          <a:p>
            <a:pPr algn="ctr" defTabSz="931360" fontAlgn="base">
              <a:lnSpc>
                <a:spcPct val="90000"/>
              </a:lnSpc>
              <a:spcBef>
                <a:spcPct val="0"/>
              </a:spcBef>
              <a:spcAft>
                <a:spcPct val="0"/>
              </a:spcAft>
            </a:pPr>
            <a:r>
              <a:rPr lang="en-US" sz="1998" dirty="0">
                <a:gradFill>
                  <a:gsLst>
                    <a:gs pos="0">
                      <a:srgbClr val="FFFFFF"/>
                    </a:gs>
                    <a:gs pos="100000">
                      <a:srgbClr val="FFFFFF"/>
                    </a:gs>
                  </a:gsLst>
                  <a:lin ang="5400000" scaled="0"/>
                </a:gradFill>
                <a:ea typeface="Segoe UI" pitchFamily="34" charset="0"/>
                <a:cs typeface="Segoe UI" pitchFamily="34" charset="0"/>
              </a:rPr>
              <a:t>(4 &amp; 5)</a:t>
            </a:r>
          </a:p>
        </p:txBody>
      </p:sp>
      <p:sp>
        <p:nvSpPr>
          <p:cNvPr id="25" name="Rectangle 24"/>
          <p:cNvSpPr/>
          <p:nvPr/>
        </p:nvSpPr>
        <p:spPr bwMode="auto">
          <a:xfrm>
            <a:off x="2735456" y="1436186"/>
            <a:ext cx="1662002" cy="77748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63" tIns="146131" rIns="182663" bIns="146131" numCol="1" spcCol="0" rtlCol="0" fromWordArt="0" anchor="t" anchorCtr="0" forceAA="0" compatLnSpc="1">
            <a:prstTxWarp prst="textNoShape">
              <a:avLst/>
            </a:prstTxWarp>
            <a:noAutofit/>
          </a:bodyPr>
          <a:lstStyle/>
          <a:p>
            <a:pPr algn="ctr" defTabSz="931360" fontAlgn="base">
              <a:lnSpc>
                <a:spcPct val="90000"/>
              </a:lnSpc>
              <a:spcBef>
                <a:spcPct val="0"/>
              </a:spcBef>
              <a:spcAft>
                <a:spcPct val="0"/>
              </a:spcAft>
            </a:pPr>
            <a:r>
              <a:rPr lang="en-US" sz="1998" dirty="0">
                <a:gradFill>
                  <a:gsLst>
                    <a:gs pos="0">
                      <a:srgbClr val="FFFFFF"/>
                    </a:gs>
                    <a:gs pos="100000">
                      <a:srgbClr val="FFFFFF"/>
                    </a:gs>
                  </a:gsLst>
                  <a:lin ang="5400000" scaled="0"/>
                </a:gradFill>
                <a:ea typeface="Segoe UI" pitchFamily="34" charset="0"/>
                <a:cs typeface="Segoe UI" pitchFamily="34" charset="0"/>
              </a:rPr>
              <a:t>Windows Forms</a:t>
            </a:r>
          </a:p>
        </p:txBody>
      </p:sp>
      <p:sp>
        <p:nvSpPr>
          <p:cNvPr id="26" name="Rectangle 25"/>
          <p:cNvSpPr/>
          <p:nvPr/>
        </p:nvSpPr>
        <p:spPr bwMode="auto">
          <a:xfrm>
            <a:off x="6275480" y="1436186"/>
            <a:ext cx="2494064" cy="77748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63" tIns="146131" rIns="182663" bIns="146131" numCol="1" spcCol="0" rtlCol="0" fromWordArt="0" anchor="t" anchorCtr="0" forceAA="0" compatLnSpc="1">
            <a:prstTxWarp prst="textNoShape">
              <a:avLst/>
            </a:prstTxWarp>
            <a:noAutofit/>
          </a:bodyPr>
          <a:lstStyle/>
          <a:p>
            <a:pPr algn="ctr" defTabSz="931360" fontAlgn="base">
              <a:lnSpc>
                <a:spcPct val="90000"/>
              </a:lnSpc>
              <a:spcBef>
                <a:spcPct val="0"/>
              </a:spcBef>
              <a:spcAft>
                <a:spcPct val="0"/>
              </a:spcAft>
            </a:pPr>
            <a:r>
              <a:rPr lang="en-US" sz="1998" dirty="0">
                <a:gradFill>
                  <a:gsLst>
                    <a:gs pos="0">
                      <a:srgbClr val="FFFFFF"/>
                    </a:gs>
                    <a:gs pos="100000">
                      <a:srgbClr val="FFFFFF"/>
                    </a:gs>
                  </a:gsLst>
                  <a:lin ang="5400000" scaled="0"/>
                </a:gradFill>
                <a:ea typeface="Segoe UI" pitchFamily="34" charset="0"/>
                <a:cs typeface="Segoe UI" pitchFamily="34" charset="0"/>
              </a:rPr>
              <a:t>ASP.NET </a:t>
            </a:r>
            <a:r>
              <a:rPr lang="en-US" sz="1998" dirty="0" smtClean="0">
                <a:gradFill>
                  <a:gsLst>
                    <a:gs pos="0">
                      <a:srgbClr val="FFFFFF"/>
                    </a:gs>
                    <a:gs pos="100000">
                      <a:srgbClr val="FFFFFF"/>
                    </a:gs>
                  </a:gsLst>
                  <a:lin ang="5400000" scaled="0"/>
                </a:gradFill>
                <a:ea typeface="Segoe UI" pitchFamily="34" charset="0"/>
                <a:cs typeface="Segoe UI" pitchFamily="34" charset="0"/>
              </a:rPr>
              <a:t>Core 1.0</a:t>
            </a:r>
            <a:endParaRPr lang="en-US" sz="1998"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8878997" y="1436186"/>
            <a:ext cx="2433190" cy="77748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63" tIns="146131" rIns="182663" bIns="146131" numCol="1" spcCol="0" rtlCol="0" fromWordArt="0" anchor="t" anchorCtr="0" forceAA="0" compatLnSpc="1">
            <a:prstTxWarp prst="textNoShape">
              <a:avLst/>
            </a:prstTxWarp>
            <a:noAutofit/>
          </a:bodyPr>
          <a:lstStyle/>
          <a:p>
            <a:pPr algn="ctr" defTabSz="931360" fontAlgn="base">
              <a:lnSpc>
                <a:spcPct val="90000"/>
              </a:lnSpc>
              <a:spcBef>
                <a:spcPct val="0"/>
              </a:spcBef>
              <a:spcAft>
                <a:spcPct val="0"/>
              </a:spcAft>
            </a:pPr>
            <a:r>
              <a:rPr lang="en-US" sz="1998" dirty="0">
                <a:gradFill>
                  <a:gsLst>
                    <a:gs pos="0">
                      <a:srgbClr val="FFFFFF"/>
                    </a:gs>
                    <a:gs pos="100000">
                      <a:srgbClr val="FFFFFF"/>
                    </a:gs>
                  </a:gsLst>
                  <a:lin ang="5400000" scaled="0"/>
                </a:gradFill>
                <a:ea typeface="Segoe UI" pitchFamily="34" charset="0"/>
                <a:cs typeface="Segoe UI" pitchFamily="34" charset="0"/>
              </a:rPr>
              <a:t>Universal </a:t>
            </a:r>
          </a:p>
          <a:p>
            <a:pPr algn="ctr" defTabSz="931360" fontAlgn="base">
              <a:lnSpc>
                <a:spcPct val="90000"/>
              </a:lnSpc>
              <a:spcBef>
                <a:spcPct val="0"/>
              </a:spcBef>
              <a:spcAft>
                <a:spcPct val="0"/>
              </a:spcAft>
            </a:pPr>
            <a:r>
              <a:rPr lang="en-US" sz="1998" dirty="0">
                <a:gradFill>
                  <a:gsLst>
                    <a:gs pos="0">
                      <a:srgbClr val="FFFFFF"/>
                    </a:gs>
                    <a:gs pos="100000">
                      <a:srgbClr val="FFFFFF"/>
                    </a:gs>
                  </a:gsLst>
                  <a:lin ang="5400000" scaled="0"/>
                </a:gradFill>
                <a:ea typeface="Segoe UI" pitchFamily="34" charset="0"/>
                <a:cs typeface="Segoe UI" pitchFamily="34" charset="0"/>
              </a:rPr>
              <a:t>Windows Apps</a:t>
            </a:r>
          </a:p>
        </p:txBody>
      </p:sp>
      <p:sp>
        <p:nvSpPr>
          <p:cNvPr id="28" name="Rectangle 27"/>
          <p:cNvSpPr/>
          <p:nvPr/>
        </p:nvSpPr>
        <p:spPr bwMode="auto">
          <a:xfrm>
            <a:off x="6477099" y="2966248"/>
            <a:ext cx="2292445" cy="1050692"/>
          </a:xfrm>
          <a:prstGeom prst="rect">
            <a:avLst/>
          </a:prstGeom>
          <a:solidFill>
            <a:srgbClr val="65A2D9"/>
          </a:solidFill>
          <a:ln w="25400" cap="flat" cmpd="sng" algn="ctr">
            <a:noFill/>
            <a:prstDash val="solid"/>
            <a:headEnd type="none" w="med" len="med"/>
            <a:tailEnd type="none" w="med" len="med"/>
          </a:ln>
          <a:effectLst/>
        </p:spPr>
        <p:txBody>
          <a:bodyPr vert="horz" wrap="square" lIns="93260" tIns="45622" rIns="91240" bIns="72991" numCol="1" rtlCol="0" anchor="t" anchorCtr="0" compatLnSpc="1">
            <a:prstTxWarp prst="textNoShape">
              <a:avLst/>
            </a:prstTxWarp>
          </a:bodyPr>
          <a:lstStyle/>
          <a:p>
            <a:pPr algn="ctr" defTabSz="930937"/>
            <a:r>
              <a:rPr lang="en-US" sz="1998" dirty="0">
                <a:gradFill>
                  <a:gsLst>
                    <a:gs pos="14679">
                      <a:srgbClr val="FFFFFF"/>
                    </a:gs>
                    <a:gs pos="38000">
                      <a:srgbClr val="FFFFFF"/>
                    </a:gs>
                  </a:gsLst>
                  <a:lin ang="5400000" scaled="1"/>
                </a:gradFill>
              </a:rPr>
              <a:t>CoreCLR</a:t>
            </a:r>
          </a:p>
        </p:txBody>
      </p:sp>
      <p:sp>
        <p:nvSpPr>
          <p:cNvPr id="29" name="Rectangle 28"/>
          <p:cNvSpPr/>
          <p:nvPr/>
        </p:nvSpPr>
        <p:spPr bwMode="auto">
          <a:xfrm>
            <a:off x="8878996" y="2963364"/>
            <a:ext cx="2267894" cy="1053576"/>
          </a:xfrm>
          <a:prstGeom prst="rect">
            <a:avLst/>
          </a:prstGeom>
          <a:solidFill>
            <a:srgbClr val="65A2D9"/>
          </a:solidFill>
          <a:ln w="25400" cap="flat" cmpd="sng" algn="ctr">
            <a:noFill/>
            <a:prstDash val="solid"/>
            <a:headEnd type="none" w="med" len="med"/>
            <a:tailEnd type="none" w="med" len="med"/>
          </a:ln>
          <a:effectLst/>
        </p:spPr>
        <p:txBody>
          <a:bodyPr vert="horz" wrap="square" lIns="93260" tIns="45622" rIns="91240" bIns="72991" numCol="1" rtlCol="0" anchor="t" anchorCtr="0" compatLnSpc="1">
            <a:prstTxWarp prst="textNoShape">
              <a:avLst/>
            </a:prstTxWarp>
          </a:bodyPr>
          <a:lstStyle/>
          <a:p>
            <a:pPr algn="ctr" defTabSz="930937"/>
            <a:r>
              <a:rPr lang="en-US" sz="1998" dirty="0">
                <a:gradFill>
                  <a:gsLst>
                    <a:gs pos="14679">
                      <a:srgbClr val="FFFFFF"/>
                    </a:gs>
                    <a:gs pos="38000">
                      <a:srgbClr val="FFFFFF"/>
                    </a:gs>
                  </a:gsLst>
                  <a:lin ang="5400000" scaled="1"/>
                </a:gradFill>
              </a:rPr>
              <a:t>.NET </a:t>
            </a:r>
            <a:r>
              <a:rPr lang="en-US" sz="1998" dirty="0" smtClean="0">
                <a:gradFill>
                  <a:gsLst>
                    <a:gs pos="14679">
                      <a:srgbClr val="FFFFFF"/>
                    </a:gs>
                    <a:gs pos="38000">
                      <a:srgbClr val="FFFFFF"/>
                    </a:gs>
                  </a:gsLst>
                  <a:lin ang="5400000" scaled="1"/>
                </a:gradFill>
              </a:rPr>
              <a:t>Native</a:t>
            </a:r>
            <a:endParaRPr lang="en-US" sz="1998" dirty="0">
              <a:gradFill>
                <a:gsLst>
                  <a:gs pos="14679">
                    <a:srgbClr val="FFFFFF"/>
                  </a:gs>
                  <a:gs pos="38000">
                    <a:srgbClr val="FFFFFF"/>
                  </a:gs>
                </a:gsLst>
                <a:lin ang="5400000" scaled="1"/>
              </a:gradFill>
            </a:endParaRPr>
          </a:p>
        </p:txBody>
      </p:sp>
      <p:pic>
        <p:nvPicPr>
          <p:cNvPr id="30" name="Picture 2" descr="http://files.softicons.com/download/system-icons/windows-8-metro-icons-by-dakirby309/png/512x512/Folders%20&amp;%20OS/Linux.pn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363240" y="3436450"/>
            <a:ext cx="507863" cy="49859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111484" y="3427206"/>
            <a:ext cx="385752" cy="454164"/>
          </a:xfrm>
          <a:prstGeom prst="rect">
            <a:avLst/>
          </a:prstGeom>
        </p:spPr>
      </p:pic>
      <p:cxnSp>
        <p:nvCxnSpPr>
          <p:cNvPr id="32" name="Straight Connector 31"/>
          <p:cNvCxnSpPr/>
          <p:nvPr/>
        </p:nvCxnSpPr>
        <p:spPr>
          <a:xfrm>
            <a:off x="7526549" y="2208001"/>
            <a:ext cx="4371" cy="750384"/>
          </a:xfrm>
          <a:prstGeom prst="line">
            <a:avLst/>
          </a:prstGeom>
          <a:ln w="19050">
            <a:solidFill>
              <a:srgbClr val="92D050"/>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0105618" y="2208001"/>
            <a:ext cx="7629" cy="768899"/>
          </a:xfrm>
          <a:prstGeom prst="line">
            <a:avLst/>
          </a:prstGeom>
          <a:ln w="19050">
            <a:solidFill>
              <a:srgbClr val="92D050"/>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34"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6671264" y="3420324"/>
            <a:ext cx="455848" cy="46296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9787682" y="3428577"/>
            <a:ext cx="455848" cy="46296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212404" y="3092186"/>
            <a:ext cx="720080" cy="731320"/>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p:cNvGrpSpPr/>
          <p:nvPr/>
        </p:nvGrpSpPr>
        <p:grpSpPr>
          <a:xfrm>
            <a:off x="4592949" y="5424061"/>
            <a:ext cx="2748949" cy="922177"/>
            <a:chOff x="8498144" y="5582405"/>
            <a:chExt cx="3036958" cy="923530"/>
          </a:xfrm>
        </p:grpSpPr>
        <p:sp>
          <p:nvSpPr>
            <p:cNvPr id="38" name="Rectangle 37"/>
            <p:cNvSpPr/>
            <p:nvPr/>
          </p:nvSpPr>
          <p:spPr>
            <a:xfrm>
              <a:off x="9136472" y="5922228"/>
              <a:ext cx="2072558" cy="583707"/>
            </a:xfrm>
            <a:prstGeom prst="rect">
              <a:avLst/>
            </a:prstGeom>
          </p:spPr>
          <p:txBody>
            <a:bodyPr wrap="square">
              <a:spAutoFit/>
            </a:bodyPr>
            <a:lstStyle/>
            <a:p>
              <a:pPr marL="0" lvl="1" defTabSz="930937">
                <a:lnSpc>
                  <a:spcPct val="90000"/>
                </a:lnSpc>
                <a:spcAft>
                  <a:spcPts val="340"/>
                </a:spcAft>
                <a:defRPr/>
              </a:pPr>
              <a:r>
                <a:rPr lang="en-US" sz="1632" dirty="0">
                  <a:solidFill>
                    <a:srgbClr val="FFFFFF"/>
                  </a:solidFill>
                </a:rPr>
                <a:t>Base class libraries</a:t>
              </a:r>
            </a:p>
            <a:p>
              <a:pPr marL="0" lvl="1" defTabSz="930937">
                <a:lnSpc>
                  <a:spcPct val="90000"/>
                </a:lnSpc>
                <a:spcAft>
                  <a:spcPts val="340"/>
                </a:spcAft>
                <a:defRPr/>
              </a:pPr>
              <a:r>
                <a:rPr lang="en-US" sz="1632" dirty="0">
                  <a:solidFill>
                    <a:srgbClr val="FFFFFF"/>
                  </a:solidFill>
                </a:rPr>
                <a:t>NuGet packages</a:t>
              </a:r>
            </a:p>
          </p:txBody>
        </p:sp>
        <p:sp>
          <p:nvSpPr>
            <p:cNvPr id="39" name="Rectangle 38"/>
            <p:cNvSpPr/>
            <p:nvPr/>
          </p:nvSpPr>
          <p:spPr>
            <a:xfrm>
              <a:off x="8498144" y="5582405"/>
              <a:ext cx="3036958" cy="348944"/>
            </a:xfrm>
            <a:prstGeom prst="rect">
              <a:avLst/>
            </a:prstGeom>
          </p:spPr>
          <p:txBody>
            <a:bodyPr wrap="square">
              <a:spAutoFit/>
            </a:bodyPr>
            <a:lstStyle/>
            <a:p>
              <a:pPr marL="0" lvl="1" defTabSz="930937">
                <a:lnSpc>
                  <a:spcPct val="90000"/>
                </a:lnSpc>
                <a:spcAft>
                  <a:spcPts val="340"/>
                </a:spcAft>
                <a:defRPr/>
              </a:pPr>
              <a:r>
                <a:rPr lang="en-US" sz="1803" b="1" dirty="0">
                  <a:solidFill>
                    <a:srgbClr val="FFFFFF"/>
                  </a:solidFill>
                </a:rPr>
                <a:t>Libraries</a:t>
              </a:r>
            </a:p>
          </p:txBody>
        </p:sp>
      </p:grpSp>
      <p:sp>
        <p:nvSpPr>
          <p:cNvPr id="40" name="Freeform 25"/>
          <p:cNvSpPr>
            <a:spLocks noEditPoints="1"/>
          </p:cNvSpPr>
          <p:nvPr/>
        </p:nvSpPr>
        <p:spPr bwMode="black">
          <a:xfrm>
            <a:off x="4718721" y="5854400"/>
            <a:ext cx="449300" cy="394378"/>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832" tIns="41916" rIns="83832" bIns="41916" numCol="1" anchor="t" anchorCtr="0" compatLnSpc="1">
            <a:prstTxWarp prst="textNoShape">
              <a:avLst/>
            </a:prstTxWarp>
          </a:bodyPr>
          <a:lstStyle/>
          <a:p>
            <a:pPr defTabSz="931425"/>
            <a:endParaRPr lang="en-US" sz="1630">
              <a:solidFill>
                <a:prstClr val="black"/>
              </a:solidFill>
            </a:endParaRPr>
          </a:p>
        </p:txBody>
      </p:sp>
      <p:sp>
        <p:nvSpPr>
          <p:cNvPr id="41" name="Rectangle 40"/>
          <p:cNvSpPr/>
          <p:nvPr/>
        </p:nvSpPr>
        <p:spPr>
          <a:xfrm>
            <a:off x="5521385" y="4870019"/>
            <a:ext cx="1194273" cy="478049"/>
          </a:xfrm>
          <a:prstGeom prst="rect">
            <a:avLst/>
          </a:prstGeom>
        </p:spPr>
        <p:txBody>
          <a:bodyPr wrap="none">
            <a:spAutoFit/>
          </a:bodyPr>
          <a:lstStyle/>
          <a:p>
            <a:pPr defTabSz="930937"/>
            <a:r>
              <a:rPr lang="en-US" sz="2446"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Shared</a:t>
            </a:r>
          </a:p>
        </p:txBody>
      </p:sp>
    </p:spTree>
    <p:extLst>
      <p:ext uri="{BB962C8B-B14F-4D97-AF65-F5344CB8AC3E}">
        <p14:creationId xmlns:p14="http://schemas.microsoft.com/office/powerpoint/2010/main" val="311491827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4799" dirty="0" smtClean="0"/>
              <a:t>.NET Framework 4.6</a:t>
            </a:r>
            <a:endParaRPr lang="en-US" sz="4799" dirty="0"/>
          </a:p>
        </p:txBody>
      </p:sp>
      <p:sp>
        <p:nvSpPr>
          <p:cNvPr id="3" name="Flowchart: Connector 2"/>
          <p:cNvSpPr/>
          <p:nvPr/>
        </p:nvSpPr>
        <p:spPr bwMode="auto">
          <a:xfrm>
            <a:off x="411475" y="5537778"/>
            <a:ext cx="1032095" cy="101398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Flowchart: Connector 15"/>
          <p:cNvSpPr/>
          <p:nvPr/>
        </p:nvSpPr>
        <p:spPr bwMode="auto">
          <a:xfrm>
            <a:off x="1746313" y="4985895"/>
            <a:ext cx="1241832" cy="1278047"/>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Flowchart: Connector 16"/>
          <p:cNvSpPr/>
          <p:nvPr/>
        </p:nvSpPr>
        <p:spPr bwMode="auto">
          <a:xfrm>
            <a:off x="3239460" y="4444570"/>
            <a:ext cx="1478730" cy="14372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Flowchart: Connector 17"/>
          <p:cNvSpPr/>
          <p:nvPr/>
        </p:nvSpPr>
        <p:spPr bwMode="auto">
          <a:xfrm>
            <a:off x="5108236" y="3813726"/>
            <a:ext cx="1663010" cy="167262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35569" y="5721606"/>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a:t>
            </a:r>
            <a:endParaRPr lang="en-US" sz="1200" b="1" dirty="0">
              <a:solidFill>
                <a:srgbClr val="FFFFFF"/>
              </a:solidFill>
            </a:endParaRPr>
          </a:p>
        </p:txBody>
      </p:sp>
      <p:sp>
        <p:nvSpPr>
          <p:cNvPr id="19" name="Rectangle 18"/>
          <p:cNvSpPr/>
          <p:nvPr/>
        </p:nvSpPr>
        <p:spPr>
          <a:xfrm>
            <a:off x="1847278" y="5301752"/>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4.5</a:t>
            </a:r>
            <a:endParaRPr lang="en-US" sz="1200" b="1" dirty="0">
              <a:solidFill>
                <a:srgbClr val="FFFFFF"/>
              </a:solidFill>
            </a:endParaRPr>
          </a:p>
        </p:txBody>
      </p:sp>
      <p:sp>
        <p:nvSpPr>
          <p:cNvPr id="20" name="Rectangle 19"/>
          <p:cNvSpPr/>
          <p:nvPr/>
        </p:nvSpPr>
        <p:spPr>
          <a:xfrm>
            <a:off x="3458874" y="4840023"/>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4.5.1</a:t>
            </a:r>
            <a:endParaRPr lang="en-US" sz="1200" b="1" dirty="0">
              <a:solidFill>
                <a:srgbClr val="FFFFFF"/>
              </a:solidFill>
            </a:endParaRPr>
          </a:p>
        </p:txBody>
      </p:sp>
      <p:sp>
        <p:nvSpPr>
          <p:cNvPr id="21" name="Rectangle 20"/>
          <p:cNvSpPr/>
          <p:nvPr/>
        </p:nvSpPr>
        <p:spPr>
          <a:xfrm>
            <a:off x="5419790" y="4345854"/>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4.5.2</a:t>
            </a:r>
            <a:endParaRPr lang="en-US" sz="1200" b="1" dirty="0">
              <a:solidFill>
                <a:srgbClr val="FFFFFF"/>
              </a:solidFill>
            </a:endParaRPr>
          </a:p>
        </p:txBody>
      </p:sp>
      <p:sp>
        <p:nvSpPr>
          <p:cNvPr id="22" name="Flowchart: Connector 21"/>
          <p:cNvSpPr/>
          <p:nvPr/>
        </p:nvSpPr>
        <p:spPr bwMode="auto">
          <a:xfrm>
            <a:off x="7161292" y="1711105"/>
            <a:ext cx="4909580" cy="5042733"/>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a:xfrm>
            <a:off x="7985156" y="2135780"/>
            <a:ext cx="3358835" cy="461665"/>
          </a:xfrm>
          <a:prstGeom prst="rect">
            <a:avLst/>
          </a:prstGeom>
        </p:spPr>
        <p:txBody>
          <a:bodyPr wrap="square">
            <a:spAutoFit/>
          </a:bodyPr>
          <a:lstStyle/>
          <a:p>
            <a:pPr algn="ctr" defTabSz="932277"/>
            <a:r>
              <a:rPr lang="en-US" sz="2300" b="1" dirty="0">
                <a:solidFill>
                  <a:srgbClr val="FFFFFF"/>
                </a:solidFill>
              </a:rPr>
              <a:t>.</a:t>
            </a:r>
            <a:r>
              <a:rPr lang="en-US" sz="2300" b="1" dirty="0" smtClean="0">
                <a:solidFill>
                  <a:srgbClr val="FFFFFF"/>
                </a:solidFill>
              </a:rPr>
              <a:t>NET Framework 4.6</a:t>
            </a:r>
            <a:endParaRPr lang="en-US" sz="2300" b="1" dirty="0">
              <a:solidFill>
                <a:srgbClr val="FFFFFF"/>
              </a:solidFill>
            </a:endParaRPr>
          </a:p>
        </p:txBody>
      </p:sp>
      <p:sp>
        <p:nvSpPr>
          <p:cNvPr id="25" name="Freeform 24"/>
          <p:cNvSpPr/>
          <p:nvPr/>
        </p:nvSpPr>
        <p:spPr bwMode="auto">
          <a:xfrm>
            <a:off x="592185" y="5584308"/>
            <a:ext cx="8252009" cy="1226713"/>
          </a:xfrm>
          <a:custGeom>
            <a:avLst/>
            <a:gdLst>
              <a:gd name="connsiteX0" fmla="*/ 0 w 7880817"/>
              <a:gd name="connsiteY0" fmla="*/ 1143112 h 1143112"/>
              <a:gd name="connsiteX1" fmla="*/ 4155541 w 7880817"/>
              <a:gd name="connsiteY1" fmla="*/ 156284 h 1143112"/>
              <a:gd name="connsiteX2" fmla="*/ 5975287 w 7880817"/>
              <a:gd name="connsiteY2" fmla="*/ 74803 h 1143112"/>
              <a:gd name="connsiteX3" fmla="*/ 7713553 w 7880817"/>
              <a:gd name="connsiteY3" fmla="*/ 880561 h 1143112"/>
              <a:gd name="connsiteX4" fmla="*/ 7713553 w 7880817"/>
              <a:gd name="connsiteY4" fmla="*/ 871508 h 1143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0817" h="1143112">
                <a:moveTo>
                  <a:pt x="0" y="1143112"/>
                </a:moveTo>
                <a:cubicBezTo>
                  <a:pt x="1579830" y="738723"/>
                  <a:pt x="3159660" y="334335"/>
                  <a:pt x="4155541" y="156284"/>
                </a:cubicBezTo>
                <a:cubicBezTo>
                  <a:pt x="5151422" y="-21768"/>
                  <a:pt x="5382285" y="-45910"/>
                  <a:pt x="5975287" y="74803"/>
                </a:cubicBezTo>
                <a:cubicBezTo>
                  <a:pt x="6568289" y="195516"/>
                  <a:pt x="7423842" y="747777"/>
                  <a:pt x="7713553" y="880561"/>
                </a:cubicBezTo>
                <a:cubicBezTo>
                  <a:pt x="8003264" y="1013345"/>
                  <a:pt x="7858408" y="942426"/>
                  <a:pt x="7713553" y="871508"/>
                </a:cubicBez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defTabSz="932277"/>
            <a:endParaRPr lang="en-US" sz="1768">
              <a:solidFill>
                <a:srgbClr val="000000"/>
              </a:solidFill>
            </a:endParaRPr>
          </a:p>
        </p:txBody>
      </p:sp>
      <p:sp>
        <p:nvSpPr>
          <p:cNvPr id="26" name="Freeform 25"/>
          <p:cNvSpPr/>
          <p:nvPr/>
        </p:nvSpPr>
        <p:spPr bwMode="auto">
          <a:xfrm>
            <a:off x="271604" y="1929048"/>
            <a:ext cx="8338241" cy="3598077"/>
          </a:xfrm>
          <a:custGeom>
            <a:avLst/>
            <a:gdLst>
              <a:gd name="connsiteX0" fmla="*/ 0 w 8274867"/>
              <a:gd name="connsiteY0" fmla="*/ 3702867 h 3702867"/>
              <a:gd name="connsiteX1" fmla="*/ 4246075 w 8274867"/>
              <a:gd name="connsiteY1" fmla="*/ 2245259 h 3702867"/>
              <a:gd name="connsiteX2" fmla="*/ 6147303 w 8274867"/>
              <a:gd name="connsiteY2" fmla="*/ 1294645 h 3702867"/>
              <a:gd name="connsiteX3" fmla="*/ 8274867 w 8274867"/>
              <a:gd name="connsiteY3" fmla="*/ 0 h 3702867"/>
              <a:gd name="connsiteX4" fmla="*/ 8274867 w 8274867"/>
              <a:gd name="connsiteY4" fmla="*/ 0 h 3702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4867" h="3702867">
                <a:moveTo>
                  <a:pt x="0" y="3702867"/>
                </a:moveTo>
                <a:cubicBezTo>
                  <a:pt x="1610762" y="3174748"/>
                  <a:pt x="3221525" y="2646629"/>
                  <a:pt x="4246075" y="2245259"/>
                </a:cubicBezTo>
                <a:cubicBezTo>
                  <a:pt x="5270625" y="1843889"/>
                  <a:pt x="5475838" y="1668855"/>
                  <a:pt x="6147303" y="1294645"/>
                </a:cubicBezTo>
                <a:cubicBezTo>
                  <a:pt x="6818768" y="920435"/>
                  <a:pt x="8274867" y="0"/>
                  <a:pt x="8274867" y="0"/>
                </a:cubicBezTo>
                <a:lnTo>
                  <a:pt x="8274867" y="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defTabSz="932277"/>
            <a:endParaRPr lang="en-US" sz="1768">
              <a:solidFill>
                <a:srgbClr val="000000"/>
              </a:solidFill>
            </a:endParaRPr>
          </a:p>
        </p:txBody>
      </p:sp>
      <p:sp>
        <p:nvSpPr>
          <p:cNvPr id="27" name="Rectangle 26"/>
          <p:cNvSpPr/>
          <p:nvPr/>
        </p:nvSpPr>
        <p:spPr>
          <a:xfrm rot="20532416">
            <a:off x="2892190" y="3986283"/>
            <a:ext cx="1616148" cy="338554"/>
          </a:xfrm>
          <a:prstGeom prst="rect">
            <a:avLst/>
          </a:prstGeom>
        </p:spPr>
        <p:txBody>
          <a:bodyPr wrap="none">
            <a:spAutoFit/>
          </a:bodyPr>
          <a:lstStyle/>
          <a:p>
            <a:pPr defTabSz="932277"/>
            <a:r>
              <a:rPr lang="en-US" sz="1600" dirty="0">
                <a:solidFill>
                  <a:srgbClr val="000000"/>
                </a:solidFill>
                <a:latin typeface="Segoe UI Light"/>
              </a:rPr>
              <a:t>Evolution in time</a:t>
            </a:r>
          </a:p>
        </p:txBody>
      </p:sp>
      <p:sp>
        <p:nvSpPr>
          <p:cNvPr id="28" name="Rectangle 27"/>
          <p:cNvSpPr/>
          <p:nvPr/>
        </p:nvSpPr>
        <p:spPr>
          <a:xfrm>
            <a:off x="7779820" y="2748678"/>
            <a:ext cx="3906523" cy="3231654"/>
          </a:xfrm>
          <a:prstGeom prst="rect">
            <a:avLst/>
          </a:prstGeom>
        </p:spPr>
        <p:txBody>
          <a:bodyPr wrap="square">
            <a:spAutoFit/>
          </a:bodyPr>
          <a:lstStyle/>
          <a:p>
            <a:pPr marL="285750" indent="-285750" defTabSz="932277">
              <a:buFont typeface="Arial" panose="020B0604020202020204" pitchFamily="34" charset="0"/>
              <a:buChar char="•"/>
            </a:pPr>
            <a:r>
              <a:rPr lang="en-US" sz="1700" dirty="0" smtClean="0">
                <a:gradFill>
                  <a:gsLst>
                    <a:gs pos="0">
                      <a:srgbClr val="FFFFFF"/>
                    </a:gs>
                    <a:gs pos="100000">
                      <a:srgbClr val="FFFFFF"/>
                    </a:gs>
                  </a:gsLst>
                  <a:lin ang="5400000" scaled="0"/>
                </a:gradFill>
                <a:ea typeface="Segoe UI" pitchFamily="34" charset="0"/>
                <a:cs typeface="Segoe UI" pitchFamily="34" charset="0"/>
              </a:rPr>
              <a:t>Highly </a:t>
            </a:r>
            <a:r>
              <a:rPr lang="en-US" sz="1700" dirty="0">
                <a:gradFill>
                  <a:gsLst>
                    <a:gs pos="0">
                      <a:srgbClr val="FFFFFF"/>
                    </a:gs>
                    <a:gs pos="100000">
                      <a:srgbClr val="FFFFFF"/>
                    </a:gs>
                  </a:gsLst>
                  <a:lin ang="5400000" scaled="0"/>
                </a:gradFill>
                <a:ea typeface="Segoe UI" pitchFamily="34" charset="0"/>
                <a:cs typeface="Segoe UI" pitchFamily="34" charset="0"/>
              </a:rPr>
              <a:t>compatible, in-place replacement for .NET 4, 4.5, 4.5.1, and </a:t>
            </a:r>
            <a:r>
              <a:rPr lang="en-US" sz="1700" dirty="0" smtClean="0">
                <a:gradFill>
                  <a:gsLst>
                    <a:gs pos="0">
                      <a:srgbClr val="FFFFFF"/>
                    </a:gs>
                    <a:gs pos="100000">
                      <a:srgbClr val="FFFFFF"/>
                    </a:gs>
                  </a:gsLst>
                  <a:lin ang="5400000" scaled="0"/>
                </a:gradFill>
                <a:ea typeface="Segoe UI" pitchFamily="34" charset="0"/>
                <a:cs typeface="Segoe UI" pitchFamily="34" charset="0"/>
              </a:rPr>
              <a:t>4.5.2</a:t>
            </a: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Full support of any .NET API and Libraries in the </a:t>
            </a:r>
            <a:r>
              <a:rPr lang="en-US" sz="1700" dirty="0" smtClean="0">
                <a:gradFill>
                  <a:gsLst>
                    <a:gs pos="0">
                      <a:srgbClr val="FFFFFF"/>
                    </a:gs>
                    <a:gs pos="100000">
                      <a:srgbClr val="FFFFFF"/>
                    </a:gs>
                  </a:gsLst>
                  <a:lin ang="5400000" scaled="0"/>
                </a:gradFill>
                <a:ea typeface="Segoe UI" pitchFamily="34" charset="0"/>
                <a:cs typeface="Segoe UI" pitchFamily="34" charset="0"/>
              </a:rPr>
              <a:t>market</a:t>
            </a: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WPF is the platform of choice for desktop application </a:t>
            </a:r>
            <a:r>
              <a:rPr lang="en-US" sz="1700" dirty="0" smtClean="0">
                <a:gradFill>
                  <a:gsLst>
                    <a:gs pos="0">
                      <a:srgbClr val="FFFFFF"/>
                    </a:gs>
                    <a:gs pos="100000">
                      <a:srgbClr val="FFFFFF"/>
                    </a:gs>
                  </a:gsLst>
                  <a:lin ang="5400000" scaled="0"/>
                </a:gradFill>
                <a:ea typeface="Segoe UI" pitchFamily="34" charset="0"/>
                <a:cs typeface="Segoe UI" pitchFamily="34" charset="0"/>
              </a:rPr>
              <a:t>development</a:t>
            </a: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ASP.NET 5 is also supported running on top of .NET </a:t>
            </a:r>
            <a:r>
              <a:rPr lang="en-US" sz="1700" dirty="0" smtClean="0">
                <a:gradFill>
                  <a:gsLst>
                    <a:gs pos="0">
                      <a:srgbClr val="FFFFFF"/>
                    </a:gs>
                    <a:gs pos="100000">
                      <a:srgbClr val="FFFFFF"/>
                    </a:gs>
                  </a:gsLst>
                  <a:lin ang="5400000" scaled="0"/>
                </a:gradFill>
                <a:ea typeface="Segoe UI" pitchFamily="34" charset="0"/>
                <a:cs typeface="Segoe UI" pitchFamily="34" charset="0"/>
              </a:rPr>
              <a:t>4.6</a:t>
            </a: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.NET 4.6 also gets the investment on new compilers, new Jit, and languages </a:t>
            </a:r>
            <a:r>
              <a:rPr lang="en-US" sz="1700" dirty="0" smtClean="0">
                <a:gradFill>
                  <a:gsLst>
                    <a:gs pos="0">
                      <a:srgbClr val="FFFFFF"/>
                    </a:gs>
                    <a:gs pos="100000">
                      <a:srgbClr val="FFFFFF"/>
                    </a:gs>
                  </a:gsLst>
                  <a:lin ang="5400000" scaled="0"/>
                </a:gradFill>
                <a:ea typeface="Segoe UI" pitchFamily="34" charset="0"/>
                <a:cs typeface="Segoe UI" pitchFamily="34" charset="0"/>
              </a:rPr>
              <a:t>innovation</a:t>
            </a:r>
            <a:endParaRPr lang="en-US" sz="17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2794282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523324"/>
          </a:xfrm>
        </p:spPr>
        <p:txBody>
          <a:bodyPr/>
          <a:lstStyle/>
          <a:p>
            <a:pPr marL="0" indent="0">
              <a:buNone/>
            </a:pPr>
            <a:r>
              <a:rPr lang="en-US" sz="3600" dirty="0">
                <a:solidFill>
                  <a:schemeClr val="tx1"/>
                </a:solidFill>
              </a:rPr>
              <a:t>Performance and reliability improvement on touch stack</a:t>
            </a:r>
          </a:p>
          <a:p>
            <a:r>
              <a:rPr lang="en-US" sz="2000" dirty="0">
                <a:solidFill>
                  <a:schemeClr val="tx1"/>
                </a:solidFill>
                <a:cs typeface="Segoe UI Light" panose="020B0502040204020203" pitchFamily="34" charset="0"/>
              </a:rPr>
              <a:t>Touch events in multi-touch are reported more reliably</a:t>
            </a:r>
          </a:p>
          <a:p>
            <a:r>
              <a:rPr lang="en-US" sz="2000" dirty="0">
                <a:solidFill>
                  <a:schemeClr val="tx1"/>
                </a:solidFill>
                <a:cs typeface="Segoe UI Light" panose="020B0502040204020203" pitchFamily="34" charset="0"/>
              </a:rPr>
              <a:t>Better performance of touch when UI thread is </a:t>
            </a:r>
            <a:r>
              <a:rPr lang="en-US" sz="2000" dirty="0" smtClean="0">
                <a:solidFill>
                  <a:schemeClr val="tx1"/>
                </a:solidFill>
                <a:cs typeface="Segoe UI Light" panose="020B0502040204020203" pitchFamily="34" charset="0"/>
              </a:rPr>
              <a:t>busy</a:t>
            </a:r>
          </a:p>
          <a:p>
            <a:pPr marL="0" indent="0">
              <a:buNone/>
            </a:pPr>
            <a:endParaRPr lang="en-US" sz="1100" dirty="0">
              <a:solidFill>
                <a:schemeClr val="tx1"/>
              </a:solidFill>
            </a:endParaRPr>
          </a:p>
          <a:p>
            <a:pPr marL="0" indent="0">
              <a:buNone/>
            </a:pPr>
            <a:r>
              <a:rPr lang="en-US" dirty="0" smtClean="0">
                <a:solidFill>
                  <a:schemeClr val="tx1"/>
                </a:solidFill>
              </a:rPr>
              <a:t>Scrolling and virtualization improvements</a:t>
            </a:r>
          </a:p>
          <a:p>
            <a:r>
              <a:rPr lang="en-US" sz="2000" dirty="0" smtClean="0">
                <a:solidFill>
                  <a:schemeClr val="tx1"/>
                </a:solidFill>
                <a:cs typeface="Segoe UI Light" panose="020B0502040204020203" pitchFamily="34" charset="0"/>
              </a:rPr>
              <a:t>Reliable </a:t>
            </a:r>
            <a:r>
              <a:rPr lang="en-US" sz="2000" dirty="0">
                <a:solidFill>
                  <a:schemeClr val="tx1"/>
                </a:solidFill>
                <a:cs typeface="Segoe UI Light" panose="020B0502040204020203" pitchFamily="34" charset="0"/>
              </a:rPr>
              <a:t>traversal in a list</a:t>
            </a:r>
          </a:p>
          <a:p>
            <a:r>
              <a:rPr lang="en-US" sz="2000" dirty="0">
                <a:solidFill>
                  <a:schemeClr val="tx1"/>
                </a:solidFill>
                <a:cs typeface="Segoe UI Light" panose="020B0502040204020203" pitchFamily="34" charset="0"/>
              </a:rPr>
              <a:t>Preventing layout cycles during </a:t>
            </a:r>
            <a:r>
              <a:rPr lang="en-US" sz="2000" dirty="0" smtClean="0">
                <a:solidFill>
                  <a:schemeClr val="tx1"/>
                </a:solidFill>
                <a:cs typeface="Segoe UI Light" panose="020B0502040204020203" pitchFamily="34" charset="0"/>
              </a:rPr>
              <a:t>virtualization</a:t>
            </a:r>
          </a:p>
          <a:p>
            <a:pPr marL="0" indent="0">
              <a:buNone/>
            </a:pPr>
            <a:endParaRPr lang="en-US" sz="1100" dirty="0">
              <a:solidFill>
                <a:schemeClr val="tx1"/>
              </a:solidFill>
            </a:endParaRPr>
          </a:p>
          <a:p>
            <a:pPr marL="0" indent="0">
              <a:buNone/>
            </a:pPr>
            <a:r>
              <a:rPr lang="en-US" dirty="0" smtClean="0">
                <a:solidFill>
                  <a:schemeClr val="tx1"/>
                </a:solidFill>
              </a:rPr>
              <a:t>HDPI </a:t>
            </a:r>
            <a:r>
              <a:rPr lang="en-US" dirty="0">
                <a:solidFill>
                  <a:schemeClr val="tx1"/>
                </a:solidFill>
              </a:rPr>
              <a:t>Improvements</a:t>
            </a:r>
          </a:p>
          <a:p>
            <a:r>
              <a:rPr lang="en-US" sz="2000" dirty="0">
                <a:solidFill>
                  <a:schemeClr val="tx1"/>
                </a:solidFill>
                <a:cs typeface="Segoe UI Light" panose="020B0502040204020203" pitchFamily="34" charset="0"/>
              </a:rPr>
              <a:t>Multi-dpi cursor and monitor support</a:t>
            </a:r>
          </a:p>
          <a:p>
            <a:r>
              <a:rPr lang="en-US" sz="2000" dirty="0">
                <a:solidFill>
                  <a:schemeClr val="tx1"/>
                </a:solidFill>
                <a:cs typeface="Segoe UI Light" panose="020B0502040204020203" pitchFamily="34" charset="0"/>
              </a:rPr>
              <a:t>Smarter </a:t>
            </a:r>
            <a:r>
              <a:rPr lang="en-US" sz="2000" dirty="0" smtClean="0">
                <a:solidFill>
                  <a:schemeClr val="tx1"/>
                </a:solidFill>
                <a:cs typeface="Segoe UI Light" panose="020B0502040204020203" pitchFamily="34" charset="0"/>
              </a:rPr>
              <a:t>rounding of framework elements</a:t>
            </a:r>
          </a:p>
          <a:p>
            <a:pPr marL="0" indent="0">
              <a:buNone/>
            </a:pPr>
            <a:endParaRPr lang="en-US" sz="1100" dirty="0" smtClean="0">
              <a:solidFill>
                <a:schemeClr val="tx1"/>
              </a:solidFill>
              <a:cs typeface="Segoe UI Light" panose="020B0502040204020203" pitchFamily="34" charset="0"/>
            </a:endParaRPr>
          </a:p>
          <a:p>
            <a:pPr marL="0" indent="0">
              <a:buNone/>
            </a:pPr>
            <a:r>
              <a:rPr lang="en-US" dirty="0">
                <a:solidFill>
                  <a:schemeClr val="tx1"/>
                </a:solidFill>
              </a:rPr>
              <a:t>Connect bugs &gt;10 votes reactivated for </a:t>
            </a:r>
            <a:r>
              <a:rPr lang="en-US" dirty="0" smtClean="0">
                <a:solidFill>
                  <a:schemeClr val="tx1"/>
                </a:solidFill>
              </a:rPr>
              <a:t>investigation</a:t>
            </a:r>
            <a:r>
              <a:rPr lang="en-US" sz="2400" dirty="0" smtClean="0">
                <a:solidFill>
                  <a:schemeClr val="tx1"/>
                </a:solidFill>
              </a:rPr>
              <a:t> </a:t>
            </a:r>
          </a:p>
          <a:p>
            <a:r>
              <a:rPr lang="en-US" sz="2000" dirty="0">
                <a:solidFill>
                  <a:schemeClr val="tx1"/>
                </a:solidFill>
                <a:cs typeface="Segoe UI Light" panose="020B0502040204020203" pitchFamily="34" charset="0"/>
              </a:rPr>
              <a:t>4/5 fixed of .NET 4.6 RTM </a:t>
            </a:r>
          </a:p>
          <a:p>
            <a:pPr marL="0" indent="0">
              <a:buNone/>
            </a:pPr>
            <a:endParaRPr lang="en-US" sz="2400" dirty="0">
              <a:solidFill>
                <a:schemeClr val="tx1"/>
              </a:solidFill>
              <a:cs typeface="Segoe UI Light" panose="020B0502040204020203" pitchFamily="34" charset="0"/>
            </a:endParaRPr>
          </a:p>
          <a:p>
            <a:endParaRPr lang="en-US" sz="2800" dirty="0">
              <a:solidFill>
                <a:schemeClr val="tx1"/>
              </a:solidFill>
            </a:endParaRPr>
          </a:p>
        </p:txBody>
      </p:sp>
      <p:sp>
        <p:nvSpPr>
          <p:cNvPr id="3" name="Title 2"/>
          <p:cNvSpPr>
            <a:spLocks noGrp="1"/>
          </p:cNvSpPr>
          <p:nvPr>
            <p:ph type="title"/>
          </p:nvPr>
        </p:nvSpPr>
        <p:spPr/>
        <p:txBody>
          <a:bodyPr/>
          <a:lstStyle/>
          <a:p>
            <a:r>
              <a:rPr lang="en-US" dirty="0" smtClean="0"/>
              <a:t>WPF Improvements in .NET 4.6</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753" t="12852" b="40670"/>
          <a:stretch/>
        </p:blipFill>
        <p:spPr>
          <a:xfrm>
            <a:off x="8708525" y="4459954"/>
            <a:ext cx="3190474" cy="103327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4419" y="4459954"/>
            <a:ext cx="2991267" cy="1028844"/>
          </a:xfrm>
          <a:prstGeom prst="rect">
            <a:avLst/>
          </a:prstGeom>
        </p:spPr>
      </p:pic>
    </p:spTree>
    <p:extLst>
      <p:ext uri="{BB962C8B-B14F-4D97-AF65-F5344CB8AC3E}">
        <p14:creationId xmlns:p14="http://schemas.microsoft.com/office/powerpoint/2010/main" val="180093209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6229398"/>
          </a:xfrm>
        </p:spPr>
        <p:txBody>
          <a:bodyPr/>
          <a:lstStyle/>
          <a:p>
            <a:pPr marL="0" indent="0">
              <a:buNone/>
            </a:pPr>
            <a:r>
              <a:rPr lang="en-US" sz="3600" dirty="0">
                <a:solidFill>
                  <a:schemeClr val="tx1"/>
                </a:solidFill>
              </a:rPr>
              <a:t>The new Blend for Visual Studio 2015</a:t>
            </a:r>
          </a:p>
          <a:p>
            <a:pPr marL="0" indent="0">
              <a:buNone/>
            </a:pPr>
            <a:r>
              <a:rPr lang="en-US" sz="2400" dirty="0">
                <a:solidFill>
                  <a:schemeClr val="tx1"/>
                </a:solidFill>
                <a:cs typeface="Segoe UI Light" panose="020B0502040204020203" pitchFamily="34" charset="0"/>
              </a:rPr>
              <a:t>Integrated with VS technologies like Solution Explorer, Team Explorer, Editor</a:t>
            </a:r>
          </a:p>
          <a:p>
            <a:pPr marL="0" indent="0">
              <a:buNone/>
            </a:pPr>
            <a:endParaRPr lang="en-US" sz="2000" dirty="0" smtClean="0">
              <a:solidFill>
                <a:schemeClr val="tx1"/>
              </a:solidFill>
              <a:cs typeface="Segoe UI Light" panose="020B0502040204020203" pitchFamily="34" charset="0"/>
            </a:endParaRPr>
          </a:p>
          <a:p>
            <a:pPr marL="0" indent="0">
              <a:buNone/>
            </a:pPr>
            <a:r>
              <a:rPr lang="en-US" sz="3600" dirty="0" smtClean="0">
                <a:solidFill>
                  <a:schemeClr val="tx1"/>
                </a:solidFill>
              </a:rPr>
              <a:t>New </a:t>
            </a:r>
            <a:r>
              <a:rPr lang="en-US" sz="3600" dirty="0">
                <a:solidFill>
                  <a:schemeClr val="tx1"/>
                </a:solidFill>
              </a:rPr>
              <a:t>Language Service based on “Roslyn”</a:t>
            </a:r>
          </a:p>
          <a:p>
            <a:pPr marL="0" indent="0">
              <a:buNone/>
            </a:pPr>
            <a:r>
              <a:rPr lang="en-US" sz="2400" dirty="0">
                <a:solidFill>
                  <a:schemeClr val="tx1"/>
                </a:solidFill>
                <a:cs typeface="Segoe UI Light" panose="020B0502040204020203" pitchFamily="34" charset="0"/>
              </a:rPr>
              <a:t>Faster and more reliable</a:t>
            </a:r>
          </a:p>
          <a:p>
            <a:pPr marL="0" indent="0">
              <a:buNone/>
            </a:pPr>
            <a:r>
              <a:rPr lang="en-US" sz="2400" dirty="0">
                <a:solidFill>
                  <a:schemeClr val="tx1"/>
                </a:solidFill>
                <a:cs typeface="Segoe UI Light" panose="020B0502040204020203" pitchFamily="34" charset="0"/>
              </a:rPr>
              <a:t>Code centric workspace in VS, In-place editing support for WPF</a:t>
            </a:r>
          </a:p>
          <a:p>
            <a:endParaRPr lang="en-US" sz="2000" dirty="0">
              <a:solidFill>
                <a:schemeClr val="tx1"/>
              </a:solidFill>
              <a:cs typeface="Segoe UI Light" panose="020B0502040204020203" pitchFamily="34" charset="0"/>
            </a:endParaRPr>
          </a:p>
          <a:p>
            <a:pPr marL="0" indent="0">
              <a:buNone/>
            </a:pPr>
            <a:r>
              <a:rPr lang="en-US" sz="3600" dirty="0" smtClean="0">
                <a:solidFill>
                  <a:schemeClr val="tx1"/>
                </a:solidFill>
              </a:rPr>
              <a:t>Debugging</a:t>
            </a:r>
            <a:r>
              <a:rPr lang="en-US" sz="3600" dirty="0">
                <a:solidFill>
                  <a:schemeClr val="tx1"/>
                </a:solidFill>
              </a:rPr>
              <a:t/>
            </a:r>
            <a:br>
              <a:rPr lang="en-US" sz="3600" dirty="0">
                <a:solidFill>
                  <a:schemeClr val="tx1"/>
                </a:solidFill>
              </a:rPr>
            </a:br>
            <a:r>
              <a:rPr lang="en-US" sz="2400" dirty="0">
                <a:solidFill>
                  <a:schemeClr val="tx1"/>
                </a:solidFill>
                <a:cs typeface="Segoe UI Light" panose="020B0502040204020203" pitchFamily="34" charset="0"/>
              </a:rPr>
              <a:t>UI Debugging Tools for Xaml, Debugger-Integrated Diagnostic </a:t>
            </a:r>
            <a:r>
              <a:rPr lang="en-US" sz="2400" dirty="0" smtClean="0">
                <a:solidFill>
                  <a:schemeClr val="tx1"/>
                </a:solidFill>
                <a:cs typeface="Segoe UI Light" panose="020B0502040204020203" pitchFamily="34" charset="0"/>
              </a:rPr>
              <a:t>Tools</a:t>
            </a:r>
          </a:p>
          <a:p>
            <a:pPr marL="0" indent="0">
              <a:buNone/>
            </a:pPr>
            <a:endParaRPr lang="en-US" sz="2400" dirty="0" smtClean="0">
              <a:solidFill>
                <a:schemeClr val="tx1"/>
              </a:solidFill>
              <a:cs typeface="Segoe UI Light" panose="020B0502040204020203" pitchFamily="34" charset="0"/>
            </a:endParaRPr>
          </a:p>
          <a:p>
            <a:pPr marL="0" indent="0">
              <a:buNone/>
            </a:pPr>
            <a:r>
              <a:rPr lang="en-US" sz="3600" dirty="0" smtClean="0">
                <a:solidFill>
                  <a:schemeClr val="tx1"/>
                </a:solidFill>
              </a:rPr>
              <a:t>Diagnostics</a:t>
            </a:r>
            <a:endParaRPr lang="en-US" sz="3600" dirty="0">
              <a:solidFill>
                <a:schemeClr val="tx1"/>
              </a:solidFill>
            </a:endParaRPr>
          </a:p>
          <a:p>
            <a:pPr marL="0" indent="0">
              <a:buNone/>
            </a:pPr>
            <a:r>
              <a:rPr lang="en-US" sz="2400" dirty="0">
                <a:solidFill>
                  <a:schemeClr val="tx1"/>
                </a:solidFill>
                <a:cs typeface="Segoe UI Light" panose="020B0502040204020203" pitchFamily="34" charset="0"/>
              </a:rPr>
              <a:t>Timeline tool</a:t>
            </a:r>
          </a:p>
          <a:p>
            <a:endParaRPr lang="en-US" dirty="0">
              <a:solidFill>
                <a:schemeClr val="tx1"/>
              </a:solidFill>
            </a:endParaRPr>
          </a:p>
        </p:txBody>
      </p:sp>
      <p:sp>
        <p:nvSpPr>
          <p:cNvPr id="3" name="Title 2"/>
          <p:cNvSpPr>
            <a:spLocks noGrp="1"/>
          </p:cNvSpPr>
          <p:nvPr>
            <p:ph type="title"/>
          </p:nvPr>
        </p:nvSpPr>
        <p:spPr/>
        <p:txBody>
          <a:bodyPr/>
          <a:lstStyle/>
          <a:p>
            <a:r>
              <a:rPr lang="en-US" dirty="0" smtClean="0"/>
              <a:t>WPF Tooling in VS 2015</a:t>
            </a:r>
            <a:endParaRPr lang="en-US" dirty="0"/>
          </a:p>
        </p:txBody>
      </p:sp>
    </p:spTree>
    <p:extLst>
      <p:ext uri="{BB962C8B-B14F-4D97-AF65-F5344CB8AC3E}">
        <p14:creationId xmlns:p14="http://schemas.microsoft.com/office/powerpoint/2010/main" val="167302148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 UI Debugging Tools for XAML</a:t>
            </a:r>
            <a:endParaRPr lang="en-US" dirty="0"/>
          </a:p>
        </p:txBody>
      </p:sp>
    </p:spTree>
    <p:extLst>
      <p:ext uri="{BB962C8B-B14F-4D97-AF65-F5344CB8AC3E}">
        <p14:creationId xmlns:p14="http://schemas.microsoft.com/office/powerpoint/2010/main" val="378874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1"/>
            <a:ext cx="5761039" cy="6994524"/>
          </a:xfrm>
          <a:prstGeom prst="rect">
            <a:avLst/>
          </a:prstGeom>
          <a:solidFill>
            <a:srgbClr val="661F7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68" tIns="2103120" rIns="182880" bIns="146304" numCol="1" rtlCol="0" anchor="t" anchorCtr="0" compatLnSpc="1">
            <a:prstTxWarp prst="textNoShape">
              <a:avLst/>
            </a:prstTxWarp>
          </a:bodyPr>
          <a:lstStyle/>
          <a:p>
            <a:pPr defTabSz="932468">
              <a:lnSpc>
                <a:spcPct val="90000"/>
              </a:lnSpc>
              <a:spcBef>
                <a:spcPts val="1800"/>
              </a:spcBef>
            </a:pPr>
            <a:endParaRPr lang="en-US" sz="2800" dirty="0">
              <a:gradFill>
                <a:gsLst>
                  <a:gs pos="100000">
                    <a:srgbClr val="FFFFFF"/>
                  </a:gs>
                  <a:gs pos="0">
                    <a:srgbClr val="FFFFFF"/>
                  </a:gs>
                </a:gsLst>
                <a:lin ang="5400000" scaled="0"/>
              </a:gradFill>
              <a:latin typeface="Segoe UI Light"/>
              <a:ea typeface="ＭＳ Ｐゴシック" charset="0"/>
            </a:endParaRPr>
          </a:p>
        </p:txBody>
      </p:sp>
      <p:sp>
        <p:nvSpPr>
          <p:cNvPr id="4" name="Title 1"/>
          <p:cNvSpPr>
            <a:spLocks noGrp="1"/>
          </p:cNvSpPr>
          <p:nvPr>
            <p:ph type="title"/>
          </p:nvPr>
        </p:nvSpPr>
        <p:spPr>
          <a:xfrm>
            <a:off x="274639" y="295274"/>
            <a:ext cx="11889564" cy="917575"/>
          </a:xfrm>
        </p:spPr>
        <p:txBody>
          <a:bodyPr/>
          <a:lstStyle/>
          <a:p>
            <a:r>
              <a:rPr lang="en-US" dirty="0" smtClean="0">
                <a:gradFill>
                  <a:gsLst>
                    <a:gs pos="21239">
                      <a:schemeClr val="bg1"/>
                    </a:gs>
                    <a:gs pos="59000">
                      <a:schemeClr val="bg1"/>
                    </a:gs>
                  </a:gsLst>
                  <a:lin ang="5400000" scaled="0"/>
                </a:gradFill>
              </a:rPr>
              <a:t>.NET Compiler </a:t>
            </a:r>
            <a:br>
              <a:rPr lang="en-US" dirty="0" smtClean="0">
                <a:gradFill>
                  <a:gsLst>
                    <a:gs pos="21239">
                      <a:schemeClr val="bg1"/>
                    </a:gs>
                    <a:gs pos="59000">
                      <a:schemeClr val="bg1"/>
                    </a:gs>
                  </a:gsLst>
                  <a:lin ang="5400000" scaled="0"/>
                </a:gradFill>
              </a:rPr>
            </a:br>
            <a:r>
              <a:rPr lang="en-US" dirty="0" smtClean="0">
                <a:gradFill>
                  <a:gsLst>
                    <a:gs pos="21239">
                      <a:schemeClr val="bg1"/>
                    </a:gs>
                    <a:gs pos="59000">
                      <a:schemeClr val="bg1"/>
                    </a:gs>
                  </a:gsLst>
                  <a:lin ang="5400000" scaled="0"/>
                </a:gradFill>
              </a:rPr>
              <a:t>Platform (“Roslyn”) </a:t>
            </a:r>
            <a:endParaRPr lang="en-US" dirty="0">
              <a:gradFill>
                <a:gsLst>
                  <a:gs pos="21239">
                    <a:schemeClr val="bg1"/>
                  </a:gs>
                  <a:gs pos="59000">
                    <a:schemeClr val="bg1"/>
                  </a:gs>
                </a:gsLst>
                <a:lin ang="5400000" scaled="0"/>
              </a:gradFill>
            </a:endParaRPr>
          </a:p>
        </p:txBody>
      </p:sp>
      <p:grpSp>
        <p:nvGrpSpPr>
          <p:cNvPr id="48" name="Group 47"/>
          <p:cNvGrpSpPr/>
          <p:nvPr/>
        </p:nvGrpSpPr>
        <p:grpSpPr>
          <a:xfrm>
            <a:off x="363539" y="1821692"/>
            <a:ext cx="12210310" cy="1731100"/>
            <a:chOff x="363539" y="1821692"/>
            <a:chExt cx="12210310" cy="1731100"/>
          </a:xfrm>
        </p:grpSpPr>
        <p:sp>
          <p:nvSpPr>
            <p:cNvPr id="6" name="Rectangle 5"/>
            <p:cNvSpPr/>
            <p:nvPr/>
          </p:nvSpPr>
          <p:spPr>
            <a:xfrm>
              <a:off x="363539" y="2242633"/>
              <a:ext cx="4779626" cy="1264962"/>
            </a:xfrm>
            <a:prstGeom prst="rect">
              <a:avLst/>
            </a:prstGeom>
          </p:spPr>
          <p:txBody>
            <a:bodyPr wrap="square">
              <a:spAutoFit/>
            </a:bodyPr>
            <a:lstStyle/>
            <a:p>
              <a:pPr defTabSz="932468">
                <a:lnSpc>
                  <a:spcPct val="90000"/>
                </a:lnSpc>
                <a:spcBef>
                  <a:spcPts val="900"/>
                </a:spcBef>
              </a:pPr>
              <a:r>
                <a:rPr lang="en-US" sz="2800"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FROM</a:t>
              </a:r>
            </a:p>
            <a:p>
              <a:pPr defTabSz="932468">
                <a:lnSpc>
                  <a:spcPct val="90000"/>
                </a:lnSpc>
                <a:spcBef>
                  <a:spcPts val="900"/>
                </a:spcBef>
                <a:buClr>
                  <a:schemeClr val="bg2"/>
                </a:buClr>
                <a:buSzPct val="80000"/>
              </a:pPr>
              <a:r>
                <a:rPr lang="en-US" sz="2000" dirty="0" smtClean="0">
                  <a:gradFill>
                    <a:gsLst>
                      <a:gs pos="100000">
                        <a:srgbClr val="FFFFFF"/>
                      </a:gs>
                      <a:gs pos="0">
                        <a:srgbClr val="FFFFFF"/>
                      </a:gs>
                    </a:gsLst>
                    <a:lin ang="5400000" scaled="0"/>
                  </a:gradFill>
                  <a:ea typeface="ＭＳ Ｐゴシック" charset="0"/>
                </a:rPr>
                <a:t>Isolated/closed </a:t>
              </a:r>
              <a:r>
                <a:rPr lang="en-US" sz="2000" dirty="0">
                  <a:gradFill>
                    <a:gsLst>
                      <a:gs pos="100000">
                        <a:srgbClr val="FFFFFF"/>
                      </a:gs>
                      <a:gs pos="0">
                        <a:srgbClr val="FFFFFF"/>
                      </a:gs>
                    </a:gsLst>
                    <a:lin ang="5400000" scaled="0"/>
                  </a:gradFill>
                  <a:ea typeface="ＭＳ Ｐゴシック" charset="0"/>
                </a:rPr>
                <a:t>compilers</a:t>
              </a:r>
            </a:p>
            <a:p>
              <a:pPr defTabSz="932468">
                <a:lnSpc>
                  <a:spcPct val="90000"/>
                </a:lnSpc>
                <a:spcBef>
                  <a:spcPts val="900"/>
                </a:spcBef>
                <a:buClr>
                  <a:schemeClr val="bg2"/>
                </a:buClr>
                <a:buSzPct val="80000"/>
              </a:pPr>
              <a:r>
                <a:rPr lang="en-US" sz="2000" dirty="0">
                  <a:gradFill>
                    <a:gsLst>
                      <a:gs pos="100000">
                        <a:srgbClr val="FFFFFF"/>
                      </a:gs>
                      <a:gs pos="0">
                        <a:srgbClr val="FFFFFF"/>
                      </a:gs>
                    </a:gsLst>
                    <a:lin ang="5400000" scaled="0"/>
                  </a:gradFill>
                  <a:ea typeface="ＭＳ Ｐゴシック" charset="0"/>
                </a:rPr>
                <a:t>Hard to extend </a:t>
              </a:r>
              <a:r>
                <a:rPr lang="en-US" sz="2000" dirty="0" err="1">
                  <a:gradFill>
                    <a:gsLst>
                      <a:gs pos="100000">
                        <a:srgbClr val="FFFFFF"/>
                      </a:gs>
                      <a:gs pos="0">
                        <a:srgbClr val="FFFFFF"/>
                      </a:gs>
                    </a:gsLst>
                    <a:lin ang="5400000" scaled="0"/>
                  </a:gradFill>
                  <a:ea typeface="ＭＳ Ｐゴシック" charset="0"/>
                </a:rPr>
                <a:t>dev</a:t>
              </a:r>
              <a:r>
                <a:rPr lang="en-US" sz="2000" dirty="0">
                  <a:gradFill>
                    <a:gsLst>
                      <a:gs pos="100000">
                        <a:srgbClr val="FFFFFF"/>
                      </a:gs>
                      <a:gs pos="0">
                        <a:srgbClr val="FFFFFF"/>
                      </a:gs>
                    </a:gsLst>
                    <a:lin ang="5400000" scaled="0"/>
                  </a:gradFill>
                  <a:ea typeface="ＭＳ Ｐゴシック" charset="0"/>
                </a:rPr>
                <a:t> experience</a:t>
              </a:r>
              <a:endParaRPr lang="en-US" sz="2000" dirty="0">
                <a:solidFill>
                  <a:srgbClr val="000000"/>
                </a:solidFill>
              </a:endParaRPr>
            </a:p>
          </p:txBody>
        </p:sp>
        <p:sp>
          <p:nvSpPr>
            <p:cNvPr id="11" name="Freeform 5"/>
            <p:cNvSpPr>
              <a:spLocks noEditPoints="1"/>
            </p:cNvSpPr>
            <p:nvPr/>
          </p:nvSpPr>
          <p:spPr bwMode="auto">
            <a:xfrm flipH="1">
              <a:off x="8469871" y="1821692"/>
              <a:ext cx="1235406" cy="1235406"/>
            </a:xfrm>
            <a:custGeom>
              <a:avLst/>
              <a:gdLst>
                <a:gd name="T0" fmla="*/ 4246 w 4246"/>
                <a:gd name="T1" fmla="*/ 3414 h 4246"/>
                <a:gd name="T2" fmla="*/ 2233 w 4246"/>
                <a:gd name="T3" fmla="*/ 4246 h 4246"/>
                <a:gd name="T4" fmla="*/ 2233 w 4246"/>
                <a:gd name="T5" fmla="*/ 1760 h 4246"/>
                <a:gd name="T6" fmla="*/ 4246 w 4246"/>
                <a:gd name="T7" fmla="*/ 923 h 4246"/>
                <a:gd name="T8" fmla="*/ 4246 w 4246"/>
                <a:gd name="T9" fmla="*/ 3414 h 4246"/>
                <a:gd name="T10" fmla="*/ 4246 w 4246"/>
                <a:gd name="T11" fmla="*/ 3414 h 4246"/>
                <a:gd name="T12" fmla="*/ 4246 w 4246"/>
                <a:gd name="T13" fmla="*/ 3414 h 4246"/>
                <a:gd name="T14" fmla="*/ 2006 w 4246"/>
                <a:gd name="T15" fmla="*/ 1760 h 4246"/>
                <a:gd name="T16" fmla="*/ 0 w 4246"/>
                <a:gd name="T17" fmla="*/ 923 h 4246"/>
                <a:gd name="T18" fmla="*/ 0 w 4246"/>
                <a:gd name="T19" fmla="*/ 3414 h 4246"/>
                <a:gd name="T20" fmla="*/ 2006 w 4246"/>
                <a:gd name="T21" fmla="*/ 4246 h 4246"/>
                <a:gd name="T22" fmla="*/ 2006 w 4246"/>
                <a:gd name="T23" fmla="*/ 1760 h 4246"/>
                <a:gd name="T24" fmla="*/ 2006 w 4246"/>
                <a:gd name="T25" fmla="*/ 1760 h 4246"/>
                <a:gd name="T26" fmla="*/ 2006 w 4246"/>
                <a:gd name="T27" fmla="*/ 1760 h 4246"/>
                <a:gd name="T28" fmla="*/ 2120 w 4246"/>
                <a:gd name="T29" fmla="*/ 0 h 4246"/>
                <a:gd name="T30" fmla="*/ 0 w 4246"/>
                <a:gd name="T31" fmla="*/ 755 h 4246"/>
                <a:gd name="T32" fmla="*/ 2120 w 4246"/>
                <a:gd name="T33" fmla="*/ 1604 h 4246"/>
                <a:gd name="T34" fmla="*/ 4246 w 4246"/>
                <a:gd name="T35" fmla="*/ 755 h 4246"/>
                <a:gd name="T36" fmla="*/ 2120 w 4246"/>
                <a:gd name="T37" fmla="*/ 0 h 4246"/>
                <a:gd name="T38" fmla="*/ 2120 w 4246"/>
                <a:gd name="T39" fmla="*/ 0 h 4246"/>
                <a:gd name="T40" fmla="*/ 2120 w 4246"/>
                <a:gd name="T41" fmla="*/ 0 h 4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46" h="4246">
                  <a:moveTo>
                    <a:pt x="4246" y="3414"/>
                  </a:moveTo>
                  <a:lnTo>
                    <a:pt x="2233" y="4246"/>
                  </a:lnTo>
                  <a:lnTo>
                    <a:pt x="2233" y="1760"/>
                  </a:lnTo>
                  <a:lnTo>
                    <a:pt x="4246" y="923"/>
                  </a:lnTo>
                  <a:lnTo>
                    <a:pt x="4246" y="3414"/>
                  </a:lnTo>
                  <a:lnTo>
                    <a:pt x="4246" y="3414"/>
                  </a:lnTo>
                  <a:lnTo>
                    <a:pt x="4246" y="3414"/>
                  </a:lnTo>
                  <a:close/>
                  <a:moveTo>
                    <a:pt x="2006" y="1760"/>
                  </a:moveTo>
                  <a:lnTo>
                    <a:pt x="0" y="923"/>
                  </a:lnTo>
                  <a:lnTo>
                    <a:pt x="0" y="3414"/>
                  </a:lnTo>
                  <a:lnTo>
                    <a:pt x="2006" y="4246"/>
                  </a:lnTo>
                  <a:lnTo>
                    <a:pt x="2006" y="1760"/>
                  </a:lnTo>
                  <a:lnTo>
                    <a:pt x="2006" y="1760"/>
                  </a:lnTo>
                  <a:lnTo>
                    <a:pt x="2006" y="1760"/>
                  </a:lnTo>
                  <a:close/>
                  <a:moveTo>
                    <a:pt x="2120" y="0"/>
                  </a:moveTo>
                  <a:lnTo>
                    <a:pt x="0" y="755"/>
                  </a:lnTo>
                  <a:lnTo>
                    <a:pt x="2120" y="1604"/>
                  </a:lnTo>
                  <a:lnTo>
                    <a:pt x="4246" y="755"/>
                  </a:lnTo>
                  <a:lnTo>
                    <a:pt x="2120" y="0"/>
                  </a:lnTo>
                  <a:lnTo>
                    <a:pt x="2120" y="0"/>
                  </a:lnTo>
                  <a:lnTo>
                    <a:pt x="2120" y="0"/>
                  </a:ln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7" name="Group 36"/>
            <p:cNvGrpSpPr/>
            <p:nvPr/>
          </p:nvGrpSpPr>
          <p:grpSpPr>
            <a:xfrm>
              <a:off x="6326883" y="2070063"/>
              <a:ext cx="2186909" cy="738664"/>
              <a:chOff x="6326883" y="2267288"/>
              <a:chExt cx="2186909" cy="738664"/>
            </a:xfrm>
          </p:grpSpPr>
          <p:sp>
            <p:nvSpPr>
              <p:cNvPr id="13" name="TextBox 12"/>
              <p:cNvSpPr txBox="1"/>
              <p:nvPr/>
            </p:nvSpPr>
            <p:spPr>
              <a:xfrm>
                <a:off x="6326883" y="2267288"/>
                <a:ext cx="2186909" cy="738664"/>
              </a:xfrm>
              <a:prstGeom prst="rect">
                <a:avLst/>
              </a:prstGeom>
              <a:noFill/>
            </p:spPr>
            <p:txBody>
              <a:bodyPr wrap="squar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rPr>
                  <a:t>C#, VB</a:t>
                </a:r>
              </a:p>
              <a:p>
                <a:pPr>
                  <a:lnSpc>
                    <a:spcPct val="90000"/>
                  </a:lnSpc>
                </a:pPr>
                <a:r>
                  <a:rPr lang="en-US" sz="1600" dirty="0" smtClean="0">
                    <a:gradFill>
                      <a:gsLst>
                        <a:gs pos="2917">
                          <a:schemeClr val="tx1"/>
                        </a:gs>
                        <a:gs pos="30000">
                          <a:schemeClr val="tx1"/>
                        </a:gs>
                      </a:gsLst>
                      <a:lin ang="5400000" scaled="0"/>
                    </a:gradFill>
                  </a:rPr>
                  <a:t>Source code</a:t>
                </a:r>
              </a:p>
            </p:txBody>
          </p:sp>
          <p:cxnSp>
            <p:nvCxnSpPr>
              <p:cNvPr id="18" name="Straight Arrow Connector 17"/>
              <p:cNvCxnSpPr/>
              <p:nvPr/>
            </p:nvCxnSpPr>
            <p:spPr>
              <a:xfrm>
                <a:off x="769733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9820557" y="2070063"/>
              <a:ext cx="2753292" cy="738664"/>
              <a:chOff x="9820557" y="2267288"/>
              <a:chExt cx="2753292" cy="738664"/>
            </a:xfrm>
          </p:grpSpPr>
          <p:sp>
            <p:nvSpPr>
              <p:cNvPr id="17" name="TextBox 16"/>
              <p:cNvSpPr txBox="1"/>
              <p:nvPr/>
            </p:nvSpPr>
            <p:spPr>
              <a:xfrm>
                <a:off x="10386940" y="2267288"/>
                <a:ext cx="2186909" cy="738664"/>
              </a:xfrm>
              <a:prstGeom prst="rect">
                <a:avLst/>
              </a:prstGeom>
              <a:noFill/>
            </p:spPr>
            <p:txBody>
              <a:bodyPr wrap="squar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rPr>
                  <a:t>.exe/.</a:t>
                </a:r>
                <a:r>
                  <a:rPr lang="en-US" sz="1600" dirty="0" err="1" smtClean="0">
                    <a:gradFill>
                      <a:gsLst>
                        <a:gs pos="2917">
                          <a:schemeClr val="tx1"/>
                        </a:gs>
                        <a:gs pos="30000">
                          <a:schemeClr val="tx1"/>
                        </a:gs>
                      </a:gsLst>
                      <a:lin ang="5400000" scaled="0"/>
                    </a:gradFill>
                  </a:rPr>
                  <a:t>dil</a:t>
                </a:r>
                <a:endParaRPr lang="en-US" sz="1600" dirty="0" smtClean="0">
                  <a:gradFill>
                    <a:gsLst>
                      <a:gs pos="2917">
                        <a:schemeClr val="tx1"/>
                      </a:gs>
                      <a:gs pos="30000">
                        <a:schemeClr val="tx1"/>
                      </a:gs>
                    </a:gsLst>
                    <a:lin ang="5400000" scaled="0"/>
                  </a:gradFill>
                </a:endParaRPr>
              </a:p>
              <a:p>
                <a:pPr>
                  <a:lnSpc>
                    <a:spcPct val="90000"/>
                  </a:lnSpc>
                </a:pPr>
                <a:r>
                  <a:rPr lang="en-US" sz="1600" dirty="0" smtClean="0">
                    <a:gradFill>
                      <a:gsLst>
                        <a:gs pos="2917">
                          <a:schemeClr val="tx1"/>
                        </a:gs>
                        <a:gs pos="30000">
                          <a:schemeClr val="tx1"/>
                        </a:gs>
                      </a:gsLst>
                      <a:lin ang="5400000" scaled="0"/>
                    </a:gradFill>
                  </a:rPr>
                  <a:t>IL assemblies</a:t>
                </a:r>
              </a:p>
            </p:txBody>
          </p:sp>
          <p:cxnSp>
            <p:nvCxnSpPr>
              <p:cNvPr id="25" name="Straight Arrow Connector 24"/>
              <p:cNvCxnSpPr/>
              <p:nvPr/>
            </p:nvCxnSpPr>
            <p:spPr>
              <a:xfrm>
                <a:off x="982055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7536239" y="3035727"/>
              <a:ext cx="3115054" cy="517065"/>
            </a:xfrm>
            <a:prstGeom prst="rect">
              <a:avLst/>
            </a:prstGeom>
            <a:noFill/>
          </p:spPr>
          <p:txBody>
            <a:bodyPr wrap="square" lIns="182880" tIns="146304" rIns="182880" bIns="146304" rtlCol="0">
              <a:spAutoFit/>
            </a:bodyPr>
            <a:lstStyle/>
            <a:p>
              <a:pPr algn="ctr">
                <a:lnSpc>
                  <a:spcPct val="90000"/>
                </a:lnSpc>
              </a:pPr>
              <a:r>
                <a:rPr lang="en-US" sz="1600" dirty="0" smtClean="0">
                  <a:gradFill>
                    <a:gsLst>
                      <a:gs pos="9735">
                        <a:schemeClr val="tx1"/>
                      </a:gs>
                      <a:gs pos="30000">
                        <a:schemeClr val="tx1"/>
                      </a:gs>
                    </a:gsLst>
                    <a:lin ang="5400000" scaled="0"/>
                  </a:gradFill>
                </a:rPr>
                <a:t>Established .NET compilers</a:t>
              </a:r>
            </a:p>
          </p:txBody>
        </p:sp>
      </p:grpSp>
      <p:grpSp>
        <p:nvGrpSpPr>
          <p:cNvPr id="50" name="Group 49"/>
          <p:cNvGrpSpPr/>
          <p:nvPr/>
        </p:nvGrpSpPr>
        <p:grpSpPr>
          <a:xfrm>
            <a:off x="363539" y="3725862"/>
            <a:ext cx="12210310" cy="2861635"/>
            <a:chOff x="363539" y="3725862"/>
            <a:chExt cx="12210310" cy="2861635"/>
          </a:xfrm>
        </p:grpSpPr>
        <p:sp>
          <p:nvSpPr>
            <p:cNvPr id="19" name="Rectangle 18"/>
            <p:cNvSpPr/>
            <p:nvPr/>
          </p:nvSpPr>
          <p:spPr>
            <a:xfrm>
              <a:off x="363539" y="3725862"/>
              <a:ext cx="4971530" cy="2442207"/>
            </a:xfrm>
            <a:prstGeom prst="rect">
              <a:avLst/>
            </a:prstGeom>
          </p:spPr>
          <p:txBody>
            <a:bodyPr wrap="square">
              <a:spAutoFit/>
            </a:bodyPr>
            <a:lstStyle/>
            <a:p>
              <a:pPr defTabSz="932468">
                <a:lnSpc>
                  <a:spcPct val="90000"/>
                </a:lnSpc>
                <a:spcBef>
                  <a:spcPts val="900"/>
                </a:spcBef>
              </a:pPr>
              <a:r>
                <a:rPr lang="en-US" sz="2800"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TO</a:t>
              </a:r>
            </a:p>
            <a:p>
              <a:pPr defTabSz="932468">
                <a:lnSpc>
                  <a:spcPct val="90000"/>
                </a:lnSpc>
                <a:spcBef>
                  <a:spcPts val="900"/>
                </a:spcBef>
                <a:buClr>
                  <a:schemeClr val="bg2"/>
                </a:buClr>
                <a:buSzPct val="80000"/>
              </a:pPr>
              <a:r>
                <a:rPr lang="en-US" sz="2000" dirty="0" smtClean="0">
                  <a:gradFill>
                    <a:gsLst>
                      <a:gs pos="100000">
                        <a:srgbClr val="FFFFFF"/>
                      </a:gs>
                      <a:gs pos="0">
                        <a:srgbClr val="FFFFFF"/>
                      </a:gs>
                    </a:gsLst>
                    <a:lin ang="5400000" scaled="0"/>
                  </a:gradFill>
                  <a:ea typeface="ＭＳ Ｐゴシック" charset="0"/>
                </a:rPr>
                <a:t>API: open platform</a:t>
              </a:r>
              <a:endParaRPr lang="en-US" sz="2000" dirty="0">
                <a:gradFill>
                  <a:gsLst>
                    <a:gs pos="100000">
                      <a:srgbClr val="FFFFFF"/>
                    </a:gs>
                    <a:gs pos="0">
                      <a:srgbClr val="FFFFFF"/>
                    </a:gs>
                  </a:gsLst>
                  <a:lin ang="5400000" scaled="0"/>
                </a:gradFill>
                <a:ea typeface="ＭＳ Ｐゴシック" charset="0"/>
              </a:endParaRPr>
            </a:p>
            <a:p>
              <a:pPr defTabSz="932468">
                <a:lnSpc>
                  <a:spcPct val="90000"/>
                </a:lnSpc>
                <a:spcBef>
                  <a:spcPts val="900"/>
                </a:spcBef>
                <a:buClr>
                  <a:schemeClr val="bg2"/>
                </a:buClr>
                <a:buSzPct val="80000"/>
              </a:pPr>
              <a:r>
                <a:rPr lang="en-US" sz="2000" dirty="0" smtClean="0">
                  <a:gradFill>
                    <a:gsLst>
                      <a:gs pos="100000">
                        <a:srgbClr val="FFFFFF"/>
                      </a:gs>
                      <a:gs pos="0">
                        <a:srgbClr val="FFFFFF"/>
                      </a:gs>
                    </a:gsLst>
                    <a:lin ang="5400000" scaled="0"/>
                  </a:gradFill>
                  <a:ea typeface="ＭＳ Ｐゴシック" charset="0"/>
                </a:rPr>
                <a:t>Rich IDE experiences/refactoring</a:t>
              </a:r>
              <a:endParaRPr lang="en-US" sz="2000" dirty="0">
                <a:gradFill>
                  <a:gsLst>
                    <a:gs pos="100000">
                      <a:srgbClr val="FFFFFF"/>
                    </a:gs>
                    <a:gs pos="0">
                      <a:srgbClr val="FFFFFF"/>
                    </a:gs>
                  </a:gsLst>
                  <a:lin ang="5400000" scaled="0"/>
                </a:gradFill>
                <a:ea typeface="ＭＳ Ｐゴシック" charset="0"/>
              </a:endParaRPr>
            </a:p>
            <a:p>
              <a:pPr defTabSz="932468">
                <a:lnSpc>
                  <a:spcPct val="90000"/>
                </a:lnSpc>
                <a:spcBef>
                  <a:spcPts val="900"/>
                </a:spcBef>
                <a:buClr>
                  <a:schemeClr val="bg2"/>
                </a:buClr>
                <a:buSzPct val="80000"/>
              </a:pPr>
              <a:r>
                <a:rPr lang="en-US" sz="2000" dirty="0">
                  <a:gradFill>
                    <a:gsLst>
                      <a:gs pos="100000">
                        <a:srgbClr val="FFFFFF"/>
                      </a:gs>
                      <a:gs pos="0">
                        <a:srgbClr val="FFFFFF"/>
                      </a:gs>
                    </a:gsLst>
                    <a:lin ang="5400000" scaled="0"/>
                  </a:gradFill>
                  <a:ea typeface="ＭＳ Ｐゴシック" charset="0"/>
                </a:rPr>
                <a:t>Code analysis</a:t>
              </a:r>
            </a:p>
            <a:p>
              <a:pPr defTabSz="932468">
                <a:lnSpc>
                  <a:spcPct val="90000"/>
                </a:lnSpc>
                <a:spcBef>
                  <a:spcPts val="900"/>
                </a:spcBef>
                <a:buClr>
                  <a:schemeClr val="bg2"/>
                </a:buClr>
                <a:buSzPct val="80000"/>
              </a:pPr>
              <a:r>
                <a:rPr lang="en-US" sz="2000" dirty="0">
                  <a:gradFill>
                    <a:gsLst>
                      <a:gs pos="100000">
                        <a:srgbClr val="FFFFFF"/>
                      </a:gs>
                      <a:gs pos="0">
                        <a:srgbClr val="FFFFFF"/>
                      </a:gs>
                    </a:gsLst>
                    <a:lin ang="5400000" scaled="0"/>
                  </a:gradFill>
                  <a:ea typeface="ＭＳ Ｐゴシック" charset="0"/>
                </a:rPr>
                <a:t>Custom </a:t>
              </a:r>
              <a:r>
                <a:rPr lang="en-US" sz="2000" dirty="0" smtClean="0">
                  <a:gradFill>
                    <a:gsLst>
                      <a:gs pos="100000">
                        <a:srgbClr val="FFFFFF"/>
                      </a:gs>
                      <a:gs pos="0">
                        <a:srgbClr val="FFFFFF"/>
                      </a:gs>
                    </a:gsLst>
                    <a:lin ang="5400000" scaled="0"/>
                  </a:gradFill>
                  <a:ea typeface="ＭＳ Ｐゴシック" charset="0"/>
                </a:rPr>
                <a:t>diagnostics</a:t>
              </a:r>
            </a:p>
            <a:p>
              <a:pPr defTabSz="932468">
                <a:lnSpc>
                  <a:spcPct val="90000"/>
                </a:lnSpc>
                <a:spcBef>
                  <a:spcPts val="900"/>
                </a:spcBef>
                <a:buClr>
                  <a:schemeClr val="bg2"/>
                </a:buClr>
                <a:buSzPct val="80000"/>
              </a:pPr>
              <a:r>
                <a:rPr lang="en-US" sz="2000" dirty="0" smtClean="0">
                  <a:gradFill>
                    <a:gsLst>
                      <a:gs pos="100000">
                        <a:srgbClr val="FFFFFF"/>
                      </a:gs>
                      <a:gs pos="0">
                        <a:srgbClr val="FFFFFF"/>
                      </a:gs>
                    </a:gsLst>
                    <a:lin ang="5400000" scaled="0"/>
                  </a:gradFill>
                  <a:ea typeface="ＭＳ Ｐゴシック" charset="0"/>
                </a:rPr>
                <a:t>Open Source compilers</a:t>
              </a:r>
              <a:endParaRPr lang="en-US" sz="2000" dirty="0">
                <a:solidFill>
                  <a:srgbClr val="000000"/>
                </a:solidFill>
              </a:endParaRPr>
            </a:p>
          </p:txBody>
        </p:sp>
        <p:grpSp>
          <p:nvGrpSpPr>
            <p:cNvPr id="28" name="Group 8"/>
            <p:cNvGrpSpPr>
              <a:grpSpLocks noChangeAspect="1"/>
            </p:cNvGrpSpPr>
            <p:nvPr/>
          </p:nvGrpSpPr>
          <p:grpSpPr bwMode="auto">
            <a:xfrm>
              <a:off x="8242255" y="4303053"/>
              <a:ext cx="1690639" cy="1586889"/>
              <a:chOff x="1988" y="393"/>
              <a:chExt cx="3862" cy="3625"/>
            </a:xfrm>
            <a:solidFill>
              <a:srgbClr val="661F79"/>
            </a:solidFill>
          </p:grpSpPr>
          <p:sp>
            <p:nvSpPr>
              <p:cNvPr id="30" name="Freeform 9"/>
              <p:cNvSpPr>
                <a:spLocks/>
              </p:cNvSpPr>
              <p:nvPr/>
            </p:nvSpPr>
            <p:spPr bwMode="auto">
              <a:xfrm>
                <a:off x="2109" y="478"/>
                <a:ext cx="1777" cy="816"/>
              </a:xfrm>
              <a:custGeom>
                <a:avLst/>
                <a:gdLst>
                  <a:gd name="T0" fmla="*/ 729 w 751"/>
                  <a:gd name="T1" fmla="*/ 109 h 345"/>
                  <a:gd name="T2" fmla="*/ 723 w 751"/>
                  <a:gd name="T3" fmla="*/ 153 h 345"/>
                  <a:gd name="T4" fmla="*/ 231 w 751"/>
                  <a:gd name="T5" fmla="*/ 335 h 345"/>
                  <a:gd name="T6" fmla="*/ 152 w 751"/>
                  <a:gd name="T7" fmla="*/ 319 h 345"/>
                  <a:gd name="T8" fmla="*/ 19 w 751"/>
                  <a:gd name="T9" fmla="*/ 190 h 345"/>
                  <a:gd name="T10" fmla="*/ 31 w 751"/>
                  <a:gd name="T11" fmla="*/ 143 h 345"/>
                  <a:gd name="T12" fmla="*/ 514 w 751"/>
                  <a:gd name="T13" fmla="*/ 7 h 345"/>
                  <a:gd name="T14" fmla="*/ 600 w 751"/>
                  <a:gd name="T15" fmla="*/ 21 h 345"/>
                  <a:gd name="T16" fmla="*/ 729 w 751"/>
                  <a:gd name="T17" fmla="*/ 109 h 345"/>
                  <a:gd name="T18" fmla="*/ 729 w 751"/>
                  <a:gd name="T19" fmla="*/ 109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1" h="345">
                    <a:moveTo>
                      <a:pt x="729" y="109"/>
                    </a:moveTo>
                    <a:cubicBezTo>
                      <a:pt x="751" y="125"/>
                      <a:pt x="748" y="144"/>
                      <a:pt x="723" y="153"/>
                    </a:cubicBezTo>
                    <a:cubicBezTo>
                      <a:pt x="231" y="335"/>
                      <a:pt x="231" y="335"/>
                      <a:pt x="231" y="335"/>
                    </a:cubicBezTo>
                    <a:cubicBezTo>
                      <a:pt x="206" y="345"/>
                      <a:pt x="171" y="338"/>
                      <a:pt x="152" y="319"/>
                    </a:cubicBezTo>
                    <a:cubicBezTo>
                      <a:pt x="19" y="190"/>
                      <a:pt x="19" y="190"/>
                      <a:pt x="19" y="190"/>
                    </a:cubicBezTo>
                    <a:cubicBezTo>
                      <a:pt x="0" y="171"/>
                      <a:pt x="5" y="150"/>
                      <a:pt x="31" y="143"/>
                    </a:cubicBezTo>
                    <a:cubicBezTo>
                      <a:pt x="514" y="7"/>
                      <a:pt x="514" y="7"/>
                      <a:pt x="514" y="7"/>
                    </a:cubicBezTo>
                    <a:cubicBezTo>
                      <a:pt x="538" y="0"/>
                      <a:pt x="578" y="6"/>
                      <a:pt x="600" y="21"/>
                    </a:cubicBezTo>
                    <a:cubicBezTo>
                      <a:pt x="729" y="109"/>
                      <a:pt x="729" y="109"/>
                      <a:pt x="729" y="109"/>
                    </a:cubicBezTo>
                    <a:cubicBezTo>
                      <a:pt x="729" y="109"/>
                      <a:pt x="729" y="109"/>
                      <a:pt x="729"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p:cNvSpPr>
                <a:spLocks/>
              </p:cNvSpPr>
              <p:nvPr/>
            </p:nvSpPr>
            <p:spPr bwMode="auto">
              <a:xfrm>
                <a:off x="4026" y="393"/>
                <a:ext cx="1749" cy="901"/>
              </a:xfrm>
              <a:custGeom>
                <a:avLst/>
                <a:gdLst>
                  <a:gd name="T0" fmla="*/ 597 w 739"/>
                  <a:gd name="T1" fmla="*/ 351 h 381"/>
                  <a:gd name="T2" fmla="*/ 522 w 739"/>
                  <a:gd name="T3" fmla="*/ 371 h 381"/>
                  <a:gd name="T4" fmla="*/ 32 w 739"/>
                  <a:gd name="T5" fmla="*/ 189 h 381"/>
                  <a:gd name="T6" fmla="*/ 17 w 739"/>
                  <a:gd name="T7" fmla="*/ 135 h 381"/>
                  <a:gd name="T8" fmla="*/ 103 w 739"/>
                  <a:gd name="T9" fmla="*/ 31 h 381"/>
                  <a:gd name="T10" fmla="*/ 180 w 739"/>
                  <a:gd name="T11" fmla="*/ 7 h 381"/>
                  <a:gd name="T12" fmla="*/ 706 w 739"/>
                  <a:gd name="T13" fmla="*/ 147 h 381"/>
                  <a:gd name="T14" fmla="*/ 722 w 739"/>
                  <a:gd name="T15" fmla="*/ 197 h 381"/>
                  <a:gd name="T16" fmla="*/ 597 w 739"/>
                  <a:gd name="T17" fmla="*/ 351 h 381"/>
                  <a:gd name="T18" fmla="*/ 597 w 739"/>
                  <a:gd name="T19" fmla="*/ 35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9" h="381">
                    <a:moveTo>
                      <a:pt x="597" y="351"/>
                    </a:moveTo>
                    <a:cubicBezTo>
                      <a:pt x="581" y="371"/>
                      <a:pt x="547" y="381"/>
                      <a:pt x="522" y="371"/>
                    </a:cubicBezTo>
                    <a:cubicBezTo>
                      <a:pt x="32" y="189"/>
                      <a:pt x="32" y="189"/>
                      <a:pt x="32" y="189"/>
                    </a:cubicBezTo>
                    <a:cubicBezTo>
                      <a:pt x="7" y="179"/>
                      <a:pt x="0" y="155"/>
                      <a:pt x="17" y="135"/>
                    </a:cubicBezTo>
                    <a:cubicBezTo>
                      <a:pt x="103" y="31"/>
                      <a:pt x="103" y="31"/>
                      <a:pt x="103" y="31"/>
                    </a:cubicBezTo>
                    <a:cubicBezTo>
                      <a:pt x="120" y="11"/>
                      <a:pt x="155" y="0"/>
                      <a:pt x="180" y="7"/>
                    </a:cubicBezTo>
                    <a:cubicBezTo>
                      <a:pt x="706" y="147"/>
                      <a:pt x="706" y="147"/>
                      <a:pt x="706" y="147"/>
                    </a:cubicBezTo>
                    <a:cubicBezTo>
                      <a:pt x="732" y="154"/>
                      <a:pt x="739" y="177"/>
                      <a:pt x="722" y="197"/>
                    </a:cubicBezTo>
                    <a:cubicBezTo>
                      <a:pt x="597" y="351"/>
                      <a:pt x="597" y="351"/>
                      <a:pt x="597" y="351"/>
                    </a:cubicBezTo>
                    <a:cubicBezTo>
                      <a:pt x="597" y="351"/>
                      <a:pt x="597" y="351"/>
                      <a:pt x="597"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
              <p:cNvSpPr>
                <a:spLocks/>
              </p:cNvSpPr>
              <p:nvPr/>
            </p:nvSpPr>
            <p:spPr bwMode="auto">
              <a:xfrm>
                <a:off x="4035" y="1370"/>
                <a:ext cx="1815" cy="1117"/>
              </a:xfrm>
              <a:custGeom>
                <a:avLst/>
                <a:gdLst>
                  <a:gd name="T0" fmla="*/ 234 w 767"/>
                  <a:gd name="T1" fmla="*/ 453 h 472"/>
                  <a:gd name="T2" fmla="*/ 316 w 767"/>
                  <a:gd name="T3" fmla="*/ 460 h 472"/>
                  <a:gd name="T4" fmla="*/ 738 w 767"/>
                  <a:gd name="T5" fmla="*/ 245 h 472"/>
                  <a:gd name="T6" fmla="*/ 748 w 767"/>
                  <a:gd name="T7" fmla="*/ 188 h 472"/>
                  <a:gd name="T8" fmla="*/ 597 w 767"/>
                  <a:gd name="T9" fmla="*/ 26 h 472"/>
                  <a:gd name="T10" fmla="*/ 520 w 767"/>
                  <a:gd name="T11" fmla="*/ 10 h 472"/>
                  <a:gd name="T12" fmla="*/ 27 w 767"/>
                  <a:gd name="T13" fmla="*/ 238 h 472"/>
                  <a:gd name="T14" fmla="*/ 21 w 767"/>
                  <a:gd name="T15" fmla="*/ 288 h 472"/>
                  <a:gd name="T16" fmla="*/ 234 w 767"/>
                  <a:gd name="T17" fmla="*/ 453 h 472"/>
                  <a:gd name="T18" fmla="*/ 234 w 767"/>
                  <a:gd name="T19" fmla="*/ 45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7" h="472">
                    <a:moveTo>
                      <a:pt x="234" y="453"/>
                    </a:moveTo>
                    <a:cubicBezTo>
                      <a:pt x="256" y="469"/>
                      <a:pt x="292" y="472"/>
                      <a:pt x="316" y="460"/>
                    </a:cubicBezTo>
                    <a:cubicBezTo>
                      <a:pt x="738" y="245"/>
                      <a:pt x="738" y="245"/>
                      <a:pt x="738" y="245"/>
                    </a:cubicBezTo>
                    <a:cubicBezTo>
                      <a:pt x="762" y="233"/>
                      <a:pt x="767" y="207"/>
                      <a:pt x="748" y="188"/>
                    </a:cubicBezTo>
                    <a:cubicBezTo>
                      <a:pt x="597" y="26"/>
                      <a:pt x="597" y="26"/>
                      <a:pt x="597" y="26"/>
                    </a:cubicBezTo>
                    <a:cubicBezTo>
                      <a:pt x="579" y="6"/>
                      <a:pt x="544" y="0"/>
                      <a:pt x="520" y="10"/>
                    </a:cubicBezTo>
                    <a:cubicBezTo>
                      <a:pt x="27" y="238"/>
                      <a:pt x="27" y="238"/>
                      <a:pt x="27" y="238"/>
                    </a:cubicBezTo>
                    <a:cubicBezTo>
                      <a:pt x="3" y="249"/>
                      <a:pt x="0" y="271"/>
                      <a:pt x="21" y="288"/>
                    </a:cubicBezTo>
                    <a:cubicBezTo>
                      <a:pt x="234" y="453"/>
                      <a:pt x="234" y="453"/>
                      <a:pt x="234" y="453"/>
                    </a:cubicBezTo>
                    <a:cubicBezTo>
                      <a:pt x="234" y="453"/>
                      <a:pt x="234" y="453"/>
                      <a:pt x="234" y="4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2"/>
              <p:cNvSpPr>
                <a:spLocks/>
              </p:cNvSpPr>
              <p:nvPr/>
            </p:nvSpPr>
            <p:spPr bwMode="auto">
              <a:xfrm>
                <a:off x="1988" y="1370"/>
                <a:ext cx="1908" cy="1212"/>
              </a:xfrm>
              <a:custGeom>
                <a:avLst/>
                <a:gdLst>
                  <a:gd name="T0" fmla="*/ 565 w 806"/>
                  <a:gd name="T1" fmla="*/ 490 h 512"/>
                  <a:gd name="T2" fmla="*/ 488 w 806"/>
                  <a:gd name="T3" fmla="*/ 498 h 512"/>
                  <a:gd name="T4" fmla="*/ 25 w 806"/>
                  <a:gd name="T5" fmla="*/ 234 h 512"/>
                  <a:gd name="T6" fmla="*/ 20 w 806"/>
                  <a:gd name="T7" fmla="*/ 179 h 512"/>
                  <a:gd name="T8" fmla="*/ 202 w 806"/>
                  <a:gd name="T9" fmla="*/ 22 h 512"/>
                  <a:gd name="T10" fmla="*/ 283 w 806"/>
                  <a:gd name="T11" fmla="*/ 10 h 512"/>
                  <a:gd name="T12" fmla="*/ 778 w 806"/>
                  <a:gd name="T13" fmla="*/ 238 h 512"/>
                  <a:gd name="T14" fmla="*/ 786 w 806"/>
                  <a:gd name="T15" fmla="*/ 290 h 512"/>
                  <a:gd name="T16" fmla="*/ 565 w 806"/>
                  <a:gd name="T17" fmla="*/ 490 h 512"/>
                  <a:gd name="T18" fmla="*/ 565 w 806"/>
                  <a:gd name="T19" fmla="*/ 49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6" h="512">
                    <a:moveTo>
                      <a:pt x="565" y="490"/>
                    </a:moveTo>
                    <a:cubicBezTo>
                      <a:pt x="545" y="508"/>
                      <a:pt x="511" y="512"/>
                      <a:pt x="488" y="498"/>
                    </a:cubicBezTo>
                    <a:cubicBezTo>
                      <a:pt x="25" y="234"/>
                      <a:pt x="25" y="234"/>
                      <a:pt x="25" y="234"/>
                    </a:cubicBezTo>
                    <a:cubicBezTo>
                      <a:pt x="1" y="220"/>
                      <a:pt x="0" y="195"/>
                      <a:pt x="20" y="179"/>
                    </a:cubicBezTo>
                    <a:cubicBezTo>
                      <a:pt x="202" y="22"/>
                      <a:pt x="202" y="22"/>
                      <a:pt x="202" y="22"/>
                    </a:cubicBezTo>
                    <a:cubicBezTo>
                      <a:pt x="223" y="5"/>
                      <a:pt x="259" y="0"/>
                      <a:pt x="283" y="10"/>
                    </a:cubicBezTo>
                    <a:cubicBezTo>
                      <a:pt x="778" y="238"/>
                      <a:pt x="778" y="238"/>
                      <a:pt x="778" y="238"/>
                    </a:cubicBezTo>
                    <a:cubicBezTo>
                      <a:pt x="802" y="249"/>
                      <a:pt x="806" y="273"/>
                      <a:pt x="786" y="290"/>
                    </a:cubicBezTo>
                    <a:cubicBezTo>
                      <a:pt x="565" y="490"/>
                      <a:pt x="565" y="490"/>
                      <a:pt x="565" y="490"/>
                    </a:cubicBezTo>
                    <a:cubicBezTo>
                      <a:pt x="565" y="490"/>
                      <a:pt x="565" y="490"/>
                      <a:pt x="565" y="4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3"/>
              <p:cNvSpPr>
                <a:spLocks/>
              </p:cNvSpPr>
              <p:nvPr/>
            </p:nvSpPr>
            <p:spPr bwMode="auto">
              <a:xfrm>
                <a:off x="2542" y="2291"/>
                <a:ext cx="1325" cy="1727"/>
              </a:xfrm>
              <a:custGeom>
                <a:avLst/>
                <a:gdLst>
                  <a:gd name="T0" fmla="*/ 560 w 560"/>
                  <a:gd name="T1" fmla="*/ 34 h 730"/>
                  <a:gd name="T2" fmla="*/ 524 w 560"/>
                  <a:gd name="T3" fmla="*/ 18 h 730"/>
                  <a:gd name="T4" fmla="*/ 335 w 560"/>
                  <a:gd name="T5" fmla="*/ 188 h 730"/>
                  <a:gd name="T6" fmla="*/ 257 w 560"/>
                  <a:gd name="T7" fmla="*/ 197 h 730"/>
                  <a:gd name="T8" fmla="*/ 42 w 560"/>
                  <a:gd name="T9" fmla="*/ 74 h 730"/>
                  <a:gd name="T10" fmla="*/ 0 w 560"/>
                  <a:gd name="T11" fmla="*/ 98 h 730"/>
                  <a:gd name="T12" fmla="*/ 0 w 560"/>
                  <a:gd name="T13" fmla="*/ 427 h 730"/>
                  <a:gd name="T14" fmla="*/ 43 w 560"/>
                  <a:gd name="T15" fmla="*/ 495 h 730"/>
                  <a:gd name="T16" fmla="*/ 516 w 560"/>
                  <a:gd name="T17" fmla="*/ 719 h 730"/>
                  <a:gd name="T18" fmla="*/ 560 w 560"/>
                  <a:gd name="T19" fmla="*/ 692 h 730"/>
                  <a:gd name="T20" fmla="*/ 560 w 560"/>
                  <a:gd name="T21" fmla="*/ 34 h 730"/>
                  <a:gd name="T22" fmla="*/ 560 w 560"/>
                  <a:gd name="T23" fmla="*/ 34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0" h="730">
                    <a:moveTo>
                      <a:pt x="560" y="34"/>
                    </a:moveTo>
                    <a:cubicBezTo>
                      <a:pt x="560" y="7"/>
                      <a:pt x="544" y="0"/>
                      <a:pt x="524" y="18"/>
                    </a:cubicBezTo>
                    <a:cubicBezTo>
                      <a:pt x="335" y="188"/>
                      <a:pt x="335" y="188"/>
                      <a:pt x="335" y="188"/>
                    </a:cubicBezTo>
                    <a:cubicBezTo>
                      <a:pt x="316" y="206"/>
                      <a:pt x="281" y="210"/>
                      <a:pt x="257" y="197"/>
                    </a:cubicBezTo>
                    <a:cubicBezTo>
                      <a:pt x="42" y="74"/>
                      <a:pt x="42" y="74"/>
                      <a:pt x="42" y="74"/>
                    </a:cubicBezTo>
                    <a:cubicBezTo>
                      <a:pt x="19" y="60"/>
                      <a:pt x="0" y="72"/>
                      <a:pt x="0" y="98"/>
                    </a:cubicBezTo>
                    <a:cubicBezTo>
                      <a:pt x="0" y="427"/>
                      <a:pt x="0" y="427"/>
                      <a:pt x="0" y="427"/>
                    </a:cubicBezTo>
                    <a:cubicBezTo>
                      <a:pt x="0" y="453"/>
                      <a:pt x="19" y="484"/>
                      <a:pt x="43" y="495"/>
                    </a:cubicBezTo>
                    <a:cubicBezTo>
                      <a:pt x="516" y="719"/>
                      <a:pt x="516" y="719"/>
                      <a:pt x="516" y="719"/>
                    </a:cubicBezTo>
                    <a:cubicBezTo>
                      <a:pt x="541" y="730"/>
                      <a:pt x="560" y="718"/>
                      <a:pt x="560" y="692"/>
                    </a:cubicBezTo>
                    <a:cubicBezTo>
                      <a:pt x="560" y="34"/>
                      <a:pt x="560" y="34"/>
                      <a:pt x="560" y="34"/>
                    </a:cubicBezTo>
                    <a:cubicBezTo>
                      <a:pt x="560" y="34"/>
                      <a:pt x="560" y="34"/>
                      <a:pt x="56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4"/>
              <p:cNvSpPr>
                <a:spLocks/>
              </p:cNvSpPr>
              <p:nvPr/>
            </p:nvSpPr>
            <p:spPr bwMode="auto">
              <a:xfrm>
                <a:off x="4045" y="2262"/>
                <a:ext cx="1316" cy="1746"/>
              </a:xfrm>
              <a:custGeom>
                <a:avLst/>
                <a:gdLst>
                  <a:gd name="T0" fmla="*/ 304 w 556"/>
                  <a:gd name="T1" fmla="*/ 166 h 738"/>
                  <a:gd name="T2" fmla="*/ 223 w 556"/>
                  <a:gd name="T3" fmla="*/ 158 h 738"/>
                  <a:gd name="T4" fmla="*/ 39 w 556"/>
                  <a:gd name="T5" fmla="*/ 16 h 738"/>
                  <a:gd name="T6" fmla="*/ 0 w 556"/>
                  <a:gd name="T7" fmla="*/ 35 h 738"/>
                  <a:gd name="T8" fmla="*/ 0 w 556"/>
                  <a:gd name="T9" fmla="*/ 700 h 738"/>
                  <a:gd name="T10" fmla="*/ 44 w 556"/>
                  <a:gd name="T11" fmla="*/ 727 h 738"/>
                  <a:gd name="T12" fmla="*/ 513 w 556"/>
                  <a:gd name="T13" fmla="*/ 505 h 738"/>
                  <a:gd name="T14" fmla="*/ 556 w 556"/>
                  <a:gd name="T15" fmla="*/ 437 h 738"/>
                  <a:gd name="T16" fmla="*/ 556 w 556"/>
                  <a:gd name="T17" fmla="*/ 87 h 738"/>
                  <a:gd name="T18" fmla="*/ 513 w 556"/>
                  <a:gd name="T19" fmla="*/ 60 h 738"/>
                  <a:gd name="T20" fmla="*/ 304 w 556"/>
                  <a:gd name="T21" fmla="*/ 166 h 738"/>
                  <a:gd name="T22" fmla="*/ 304 w 556"/>
                  <a:gd name="T23" fmla="*/ 166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6" h="738">
                    <a:moveTo>
                      <a:pt x="304" y="166"/>
                    </a:moveTo>
                    <a:cubicBezTo>
                      <a:pt x="281" y="179"/>
                      <a:pt x="244" y="175"/>
                      <a:pt x="223" y="158"/>
                    </a:cubicBezTo>
                    <a:cubicBezTo>
                      <a:pt x="39" y="16"/>
                      <a:pt x="39" y="16"/>
                      <a:pt x="39" y="16"/>
                    </a:cubicBezTo>
                    <a:cubicBezTo>
                      <a:pt x="17" y="0"/>
                      <a:pt x="0" y="8"/>
                      <a:pt x="0" y="35"/>
                    </a:cubicBezTo>
                    <a:cubicBezTo>
                      <a:pt x="0" y="700"/>
                      <a:pt x="0" y="700"/>
                      <a:pt x="0" y="700"/>
                    </a:cubicBezTo>
                    <a:cubicBezTo>
                      <a:pt x="0" y="726"/>
                      <a:pt x="20" y="738"/>
                      <a:pt x="44" y="727"/>
                    </a:cubicBezTo>
                    <a:cubicBezTo>
                      <a:pt x="513" y="505"/>
                      <a:pt x="513" y="505"/>
                      <a:pt x="513" y="505"/>
                    </a:cubicBezTo>
                    <a:cubicBezTo>
                      <a:pt x="537" y="494"/>
                      <a:pt x="556" y="463"/>
                      <a:pt x="556" y="437"/>
                    </a:cubicBezTo>
                    <a:cubicBezTo>
                      <a:pt x="556" y="87"/>
                      <a:pt x="556" y="87"/>
                      <a:pt x="556" y="87"/>
                    </a:cubicBezTo>
                    <a:cubicBezTo>
                      <a:pt x="556" y="60"/>
                      <a:pt x="537" y="48"/>
                      <a:pt x="513" y="60"/>
                    </a:cubicBezTo>
                    <a:cubicBezTo>
                      <a:pt x="304" y="166"/>
                      <a:pt x="304" y="166"/>
                      <a:pt x="304" y="166"/>
                    </a:cubicBezTo>
                    <a:cubicBezTo>
                      <a:pt x="304" y="166"/>
                      <a:pt x="304" y="166"/>
                      <a:pt x="304"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TextBox 35"/>
            <p:cNvSpPr txBox="1"/>
            <p:nvPr/>
          </p:nvSpPr>
          <p:spPr>
            <a:xfrm>
              <a:off x="7507283" y="5848833"/>
              <a:ext cx="3115054" cy="738664"/>
            </a:xfrm>
            <a:prstGeom prst="rect">
              <a:avLst/>
            </a:prstGeom>
            <a:noFill/>
          </p:spPr>
          <p:txBody>
            <a:bodyPr wrap="square" lIns="182880" tIns="146304" rIns="182880" bIns="146304" rtlCol="0">
              <a:spAutoFit/>
            </a:bodyPr>
            <a:lstStyle/>
            <a:p>
              <a:pPr algn="ctr">
                <a:lnSpc>
                  <a:spcPct val="90000"/>
                </a:lnSpc>
              </a:pPr>
              <a:r>
                <a:rPr lang="en-US" sz="1600" dirty="0" smtClean="0">
                  <a:gradFill>
                    <a:gsLst>
                      <a:gs pos="9735">
                        <a:schemeClr val="tx1"/>
                      </a:gs>
                      <a:gs pos="30000">
                        <a:schemeClr val="tx1"/>
                      </a:gs>
                    </a:gsLst>
                    <a:lin ang="5400000" scaled="0"/>
                  </a:gradFill>
                </a:rPr>
                <a:t>.NET Compilers </a:t>
              </a:r>
              <a:r>
                <a:rPr lang="en-US" sz="1600" dirty="0">
                  <a:gradFill>
                    <a:gsLst>
                      <a:gs pos="9735">
                        <a:schemeClr val="tx1"/>
                      </a:gs>
                      <a:gs pos="30000">
                        <a:schemeClr val="tx1"/>
                      </a:gs>
                    </a:gsLst>
                    <a:lin ang="5400000" scaled="0"/>
                  </a:gradFill>
                </a:rPr>
                <a:t>P</a:t>
              </a:r>
              <a:r>
                <a:rPr lang="en-US" sz="1600" dirty="0" smtClean="0">
                  <a:gradFill>
                    <a:gsLst>
                      <a:gs pos="9735">
                        <a:schemeClr val="tx1"/>
                      </a:gs>
                      <a:gs pos="30000">
                        <a:schemeClr val="tx1"/>
                      </a:gs>
                    </a:gsLst>
                    <a:lin ang="5400000" scaled="0"/>
                  </a:gradFill>
                </a:rPr>
                <a:t>latform</a:t>
              </a:r>
            </a:p>
            <a:p>
              <a:pPr algn="ctr">
                <a:lnSpc>
                  <a:spcPct val="90000"/>
                </a:lnSpc>
              </a:pPr>
              <a:r>
                <a:rPr lang="en-US" sz="1600" dirty="0" smtClean="0">
                  <a:gradFill>
                    <a:gsLst>
                      <a:gs pos="9735">
                        <a:schemeClr val="tx1"/>
                      </a:gs>
                      <a:gs pos="30000">
                        <a:schemeClr val="tx1"/>
                      </a:gs>
                    </a:gsLst>
                    <a:lin ang="5400000" scaled="0"/>
                  </a:gradFill>
                </a:rPr>
                <a:t>(a.k.a. ROSLYN)</a:t>
              </a:r>
            </a:p>
          </p:txBody>
        </p:sp>
        <p:grpSp>
          <p:nvGrpSpPr>
            <p:cNvPr id="38" name="Group 37"/>
            <p:cNvGrpSpPr/>
            <p:nvPr/>
          </p:nvGrpSpPr>
          <p:grpSpPr>
            <a:xfrm>
              <a:off x="6326883" y="4852668"/>
              <a:ext cx="2186909" cy="738664"/>
              <a:chOff x="6326883" y="2267288"/>
              <a:chExt cx="2186909" cy="738664"/>
            </a:xfrm>
          </p:grpSpPr>
          <p:sp>
            <p:nvSpPr>
              <p:cNvPr id="39" name="TextBox 38"/>
              <p:cNvSpPr txBox="1"/>
              <p:nvPr/>
            </p:nvSpPr>
            <p:spPr>
              <a:xfrm>
                <a:off x="6326883" y="2267288"/>
                <a:ext cx="2186909" cy="738664"/>
              </a:xfrm>
              <a:prstGeom prst="rect">
                <a:avLst/>
              </a:prstGeom>
              <a:noFill/>
            </p:spPr>
            <p:txBody>
              <a:bodyPr wrap="squar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rPr>
                  <a:t>C#, VB</a:t>
                </a:r>
              </a:p>
              <a:p>
                <a:pPr>
                  <a:lnSpc>
                    <a:spcPct val="90000"/>
                  </a:lnSpc>
                </a:pPr>
                <a:r>
                  <a:rPr lang="en-US" sz="1600" dirty="0" smtClean="0">
                    <a:gradFill>
                      <a:gsLst>
                        <a:gs pos="2917">
                          <a:schemeClr val="tx1"/>
                        </a:gs>
                        <a:gs pos="30000">
                          <a:schemeClr val="tx1"/>
                        </a:gs>
                      </a:gsLst>
                      <a:lin ang="5400000" scaled="0"/>
                    </a:gradFill>
                  </a:rPr>
                  <a:t>Source code</a:t>
                </a:r>
              </a:p>
            </p:txBody>
          </p:sp>
          <p:cxnSp>
            <p:nvCxnSpPr>
              <p:cNvPr id="40" name="Straight Arrow Connector 39"/>
              <p:cNvCxnSpPr/>
              <p:nvPr/>
            </p:nvCxnSpPr>
            <p:spPr>
              <a:xfrm>
                <a:off x="769733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9820557" y="4852668"/>
              <a:ext cx="2753292" cy="738664"/>
              <a:chOff x="9820557" y="2267288"/>
              <a:chExt cx="2753292" cy="738664"/>
            </a:xfrm>
          </p:grpSpPr>
          <p:sp>
            <p:nvSpPr>
              <p:cNvPr id="43" name="TextBox 42"/>
              <p:cNvSpPr txBox="1"/>
              <p:nvPr/>
            </p:nvSpPr>
            <p:spPr>
              <a:xfrm>
                <a:off x="10386940" y="2267288"/>
                <a:ext cx="2186909" cy="738664"/>
              </a:xfrm>
              <a:prstGeom prst="rect">
                <a:avLst/>
              </a:prstGeom>
              <a:noFill/>
            </p:spPr>
            <p:txBody>
              <a:bodyPr wrap="squar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rPr>
                  <a:t>.exe/.</a:t>
                </a:r>
                <a:r>
                  <a:rPr lang="en-US" sz="1600" dirty="0" err="1" smtClean="0">
                    <a:gradFill>
                      <a:gsLst>
                        <a:gs pos="2917">
                          <a:schemeClr val="tx1"/>
                        </a:gs>
                        <a:gs pos="30000">
                          <a:schemeClr val="tx1"/>
                        </a:gs>
                      </a:gsLst>
                      <a:lin ang="5400000" scaled="0"/>
                    </a:gradFill>
                  </a:rPr>
                  <a:t>dil</a:t>
                </a:r>
                <a:endParaRPr lang="en-US" sz="1600" dirty="0" smtClean="0">
                  <a:gradFill>
                    <a:gsLst>
                      <a:gs pos="2917">
                        <a:schemeClr val="tx1"/>
                      </a:gs>
                      <a:gs pos="30000">
                        <a:schemeClr val="tx1"/>
                      </a:gs>
                    </a:gsLst>
                    <a:lin ang="5400000" scaled="0"/>
                  </a:gradFill>
                </a:endParaRPr>
              </a:p>
              <a:p>
                <a:pPr>
                  <a:lnSpc>
                    <a:spcPct val="90000"/>
                  </a:lnSpc>
                </a:pPr>
                <a:r>
                  <a:rPr lang="en-US" sz="1600" dirty="0" smtClean="0">
                    <a:gradFill>
                      <a:gsLst>
                        <a:gs pos="2917">
                          <a:schemeClr val="tx1"/>
                        </a:gs>
                        <a:gs pos="30000">
                          <a:schemeClr val="tx1"/>
                        </a:gs>
                      </a:gsLst>
                      <a:lin ang="5400000" scaled="0"/>
                    </a:gradFill>
                  </a:rPr>
                  <a:t>IL assemblies</a:t>
                </a:r>
              </a:p>
            </p:txBody>
          </p:sp>
          <p:cxnSp>
            <p:nvCxnSpPr>
              <p:cNvPr id="44" name="Straight Arrow Connector 43"/>
              <p:cNvCxnSpPr/>
              <p:nvPr/>
            </p:nvCxnSpPr>
            <p:spPr>
              <a:xfrm>
                <a:off x="982055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49" name="Group 48"/>
          <p:cNvGrpSpPr/>
          <p:nvPr/>
        </p:nvGrpSpPr>
        <p:grpSpPr>
          <a:xfrm>
            <a:off x="9087575" y="3482896"/>
            <a:ext cx="2977572" cy="738664"/>
            <a:chOff x="9087575" y="3482896"/>
            <a:chExt cx="2977572" cy="738664"/>
          </a:xfrm>
        </p:grpSpPr>
        <p:cxnSp>
          <p:nvCxnSpPr>
            <p:cNvPr id="46" name="Straight Arrow Connector 45"/>
            <p:cNvCxnSpPr/>
            <p:nvPr/>
          </p:nvCxnSpPr>
          <p:spPr>
            <a:xfrm rot="5400000">
              <a:off x="8766852" y="3852103"/>
              <a:ext cx="641445" cy="0"/>
            </a:xfrm>
            <a:prstGeom prst="straightConnector1">
              <a:avLst/>
            </a:prstGeom>
            <a:ln w="38100">
              <a:solidFill>
                <a:srgbClr val="661F79"/>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9142732" y="3482896"/>
              <a:ext cx="2922415" cy="738664"/>
            </a:xfrm>
            <a:prstGeom prst="rect">
              <a:avLst/>
            </a:prstGeom>
            <a:noFill/>
          </p:spPr>
          <p:txBody>
            <a:bodyPr wrap="square" lIns="182880" tIns="146304" rIns="182880" bIns="146304" rtlCol="0">
              <a:spAutoFit/>
            </a:bodyPr>
            <a:lstStyle/>
            <a:p>
              <a:pPr>
                <a:lnSpc>
                  <a:spcPct val="90000"/>
                </a:lnSpc>
              </a:pPr>
              <a:r>
                <a:rPr lang="en-US" sz="1600" dirty="0" smtClean="0">
                  <a:gradFill>
                    <a:gsLst>
                      <a:gs pos="76991">
                        <a:srgbClr val="661F79"/>
                      </a:gs>
                      <a:gs pos="30000">
                        <a:srgbClr val="661F79"/>
                      </a:gs>
                    </a:gsLst>
                    <a:lin ang="5400000" scaled="0"/>
                  </a:gradFill>
                </a:rPr>
                <a:t>Open platform </a:t>
              </a:r>
              <a:br>
                <a:rPr lang="en-US" sz="1600" dirty="0" smtClean="0">
                  <a:gradFill>
                    <a:gsLst>
                      <a:gs pos="76991">
                        <a:srgbClr val="661F79"/>
                      </a:gs>
                      <a:gs pos="30000">
                        <a:srgbClr val="661F79"/>
                      </a:gs>
                    </a:gsLst>
                    <a:lin ang="5400000" scaled="0"/>
                  </a:gradFill>
                </a:rPr>
              </a:br>
              <a:r>
                <a:rPr lang="en-US" sz="1600" dirty="0" smtClean="0">
                  <a:gradFill>
                    <a:gsLst>
                      <a:gs pos="76991">
                        <a:srgbClr val="661F79"/>
                      </a:gs>
                      <a:gs pos="30000">
                        <a:srgbClr val="661F79"/>
                      </a:gs>
                    </a:gsLst>
                    <a:lin ang="5400000" scaled="0"/>
                  </a:gradFill>
                </a:rPr>
                <a:t>for developers</a:t>
              </a:r>
            </a:p>
          </p:txBody>
        </p:sp>
      </p:grpSp>
    </p:spTree>
    <p:extLst>
      <p:ext uri="{BB962C8B-B14F-4D97-AF65-F5344CB8AC3E}">
        <p14:creationId xmlns:p14="http://schemas.microsoft.com/office/powerpoint/2010/main" val="1100663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00" fill="hold"/>
                                        <p:tgtEl>
                                          <p:spTgt spid="15"/>
                                        </p:tgtEl>
                                        <p:attrNameLst>
                                          <p:attrName>ppt_x</p:attrName>
                                        </p:attrNameLst>
                                      </p:cBhvr>
                                      <p:tavLst>
                                        <p:tav tm="0">
                                          <p:val>
                                            <p:strVal val="0-#ppt_w/2"/>
                                          </p:val>
                                        </p:tav>
                                        <p:tav tm="100000">
                                          <p:val>
                                            <p:strVal val="#ppt_x"/>
                                          </p:val>
                                        </p:tav>
                                      </p:tavLst>
                                    </p:anim>
                                    <p:anim calcmode="lin" valueType="num">
                                      <p:cBhvr additive="base">
                                        <p:cTn id="8" dur="7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200"/>
                            </p:stCondLst>
                            <p:childTnLst>
                              <p:par>
                                <p:cTn id="14" presetID="10" presetClass="entr" presetSubtype="0"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5D3B3FA9-0122-4B31-B139-E383C37B88C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2015-04-29T00:00:00-07:00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Jay Schmelzer</External_x0020_Speaker>
    <Session_x0020_Code xmlns="12a172fe-0250-434a-85cf-03b10810c5e5">2-614</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12a172fe-0250-434a-85cf-03b10810c5e5"/>
    <ds:schemaRef ds:uri="http://schemas.microsoft.com/sharepoint/v3"/>
    <ds:schemaRef ds:uri="230e9df3-be65-4c73-a93b-d1236ebd677e"/>
    <ds:schemaRef ds:uri="http://schemas.microsoft.com/office/2006/documentManagement/types"/>
    <ds:schemaRef ds:uri="http://www.w3.org/XML/1998/namespace"/>
    <ds:schemaRef ds:uri="http://purl.org/dc/terms/"/>
  </ds:schemaRefs>
</ds:datastoreItem>
</file>

<file path=customXml/itemProps2.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Build_2015_Template_v02</Template>
  <TotalTime>1464</TotalTime>
  <Words>2619</Words>
  <Application>Microsoft Office PowerPoint</Application>
  <PresentationFormat>Custom</PresentationFormat>
  <Paragraphs>370</Paragraphs>
  <Slides>27</Slides>
  <Notes>15</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ＭＳ Ｐゴシック</vt:lpstr>
      <vt:lpstr>Arial</vt:lpstr>
      <vt:lpstr>Avenir LT Pro 45 Book</vt:lpstr>
      <vt:lpstr>Consolas</vt:lpstr>
      <vt:lpstr>Segoe UI</vt:lpstr>
      <vt:lpstr>Segoe UI Light</vt:lpstr>
      <vt:lpstr>Segoe ui light (Headings)</vt:lpstr>
      <vt:lpstr>Segoe UI Semibold</vt:lpstr>
      <vt:lpstr>Wingdings</vt:lpstr>
      <vt:lpstr>5-30629_Build_Template_WHITE</vt:lpstr>
      <vt:lpstr>5-30629_Build_Template_DARK BLUE</vt:lpstr>
      <vt:lpstr>PowerPoint Presentation</vt:lpstr>
      <vt:lpstr>Lap Around .NET 2015</vt:lpstr>
      <vt:lpstr>The road ahead for .NET</vt:lpstr>
      <vt:lpstr>.NET 2015</vt:lpstr>
      <vt:lpstr>.NET Framework 4.6</vt:lpstr>
      <vt:lpstr>WPF Improvements in .NET 4.6</vt:lpstr>
      <vt:lpstr>WPF Tooling in VS 2015</vt:lpstr>
      <vt:lpstr>Demo: UI Debugging Tools for XAML</vt:lpstr>
      <vt:lpstr>.NET Compiler  Platform (“Roslyn”) </vt:lpstr>
      <vt:lpstr>.NET Compiler  Platform (“Roslyn”) </vt:lpstr>
      <vt:lpstr>Universal Windows Platform</vt:lpstr>
      <vt:lpstr>Demo: .NET Native</vt:lpstr>
      <vt:lpstr>.NET and Xamarin</vt:lpstr>
      <vt:lpstr>PowerPoint Presentation</vt:lpstr>
      <vt:lpstr>Demo: .NET and Xamarin</vt:lpstr>
      <vt:lpstr>ASP.NET 5.0 / Core 1.0</vt:lpstr>
      <vt:lpstr>ASP.NET Core 1.0 - Summary</vt:lpstr>
      <vt:lpstr>Demo: ASP.NET 5</vt:lpstr>
      <vt:lpstr>.NET Cross-Platform</vt:lpstr>
      <vt:lpstr>Demo: .NET Core on Linux</vt:lpstr>
      <vt:lpstr>.NET Core Preview</vt:lpstr>
      <vt:lpstr>PowerPoint Presentation</vt:lpstr>
      <vt:lpstr>The .NET Foundation </vt:lpstr>
      <vt:lpstr>Fostering a vibrant .NET ecosystem</vt:lpstr>
      <vt:lpstr>The road ahead for .NET</vt:lpstr>
      <vt:lpstr>Learn More</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 Around .NET 2015</dc:title>
  <dc:subject>Build 2015</dc:subject>
  <dc:creator>Jay Schmelzer</dc:creator>
  <cp:keywords>Build 2015</cp:keywords>
  <dc:description>Template: Mitchell Derrey, Silver Fox Productions
Formatting: 
Audience Type:</dc:description>
  <cp:lastModifiedBy>Venkatakrishnan B</cp:lastModifiedBy>
  <cp:revision>30</cp:revision>
  <cp:lastPrinted>2016-01-29T12:57:09Z</cp:lastPrinted>
  <dcterms:created xsi:type="dcterms:W3CDTF">2015-04-28T20:38:54Z</dcterms:created>
  <dcterms:modified xsi:type="dcterms:W3CDTF">2018-01-27T09:39:31Z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