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9"/>
  </p:notesMasterIdLst>
  <p:sldIdLst>
    <p:sldId id="256" r:id="rId2"/>
    <p:sldId id="257" r:id="rId3"/>
    <p:sldId id="258" r:id="rId4"/>
    <p:sldId id="329" r:id="rId5"/>
    <p:sldId id="297" r:id="rId6"/>
    <p:sldId id="298" r:id="rId7"/>
    <p:sldId id="259" r:id="rId8"/>
    <p:sldId id="299" r:id="rId9"/>
    <p:sldId id="300" r:id="rId10"/>
    <p:sldId id="301" r:id="rId11"/>
    <p:sldId id="304" r:id="rId12"/>
    <p:sldId id="303" r:id="rId13"/>
    <p:sldId id="305" r:id="rId14"/>
    <p:sldId id="315" r:id="rId15"/>
    <p:sldId id="320" r:id="rId16"/>
    <p:sldId id="321" r:id="rId17"/>
    <p:sldId id="316" r:id="rId18"/>
    <p:sldId id="317" r:id="rId19"/>
    <p:sldId id="318" r:id="rId20"/>
    <p:sldId id="306" r:id="rId21"/>
    <p:sldId id="307" r:id="rId22"/>
    <p:sldId id="308" r:id="rId23"/>
    <p:sldId id="260" r:id="rId24"/>
    <p:sldId id="302" r:id="rId25"/>
    <p:sldId id="295" r:id="rId26"/>
    <p:sldId id="322" r:id="rId27"/>
    <p:sldId id="330" r:id="rId28"/>
    <p:sldId id="323" r:id="rId29"/>
    <p:sldId id="328" r:id="rId30"/>
    <p:sldId id="324" r:id="rId31"/>
    <p:sldId id="325" r:id="rId32"/>
    <p:sldId id="326" r:id="rId33"/>
    <p:sldId id="327" r:id="rId34"/>
    <p:sldId id="332" r:id="rId35"/>
    <p:sldId id="265" r:id="rId36"/>
    <p:sldId id="266" r:id="rId37"/>
    <p:sldId id="268" r:id="rId38"/>
    <p:sldId id="269" r:id="rId39"/>
    <p:sldId id="331" r:id="rId40"/>
    <p:sldId id="333" r:id="rId41"/>
    <p:sldId id="334" r:id="rId42"/>
    <p:sldId id="335" r:id="rId43"/>
    <p:sldId id="336" r:id="rId44"/>
    <p:sldId id="337" r:id="rId45"/>
    <p:sldId id="270" r:id="rId46"/>
    <p:sldId id="271" r:id="rId47"/>
    <p:sldId id="27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DFB9D-5403-4797-966F-6CAB07A43123}" type="datetimeFigureOut">
              <a:rPr lang="en-IN" smtClean="0"/>
              <a:pPr/>
              <a:t>29-08-2017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6853-C833-4C61-92F8-B397EB3EF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2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6853-C833-4C61-92F8-B397EB3EF1B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4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HomeController</a:t>
            </a:r>
            <a:r>
              <a:rPr lang="en-IN" dirty="0" smtClean="0"/>
              <a:t> class has three action methods that are marked with the Authorize attribute, and two that are not marked. </a:t>
            </a:r>
          </a:p>
          <a:p>
            <a:r>
              <a:rPr lang="en-IN" dirty="0" smtClean="0"/>
              <a:t>On the </a:t>
            </a:r>
            <a:r>
              <a:rPr lang="en-IN" dirty="0" err="1" smtClean="0"/>
              <a:t>AuthenticatedUsers</a:t>
            </a:r>
            <a:r>
              <a:rPr lang="en-IN" dirty="0" smtClean="0"/>
              <a:t> method, the attribute limits access to users who are logged in. </a:t>
            </a:r>
          </a:p>
          <a:p>
            <a:r>
              <a:rPr lang="en-IN" dirty="0" smtClean="0"/>
              <a:t>On the </a:t>
            </a:r>
            <a:r>
              <a:rPr lang="en-IN" dirty="0" err="1" smtClean="0"/>
              <a:t>AdministratorsOnly</a:t>
            </a:r>
            <a:r>
              <a:rPr lang="en-IN" dirty="0" smtClean="0"/>
              <a:t> method, the attribute limits access to users who have been assigned to either the Admin role or the Super User role. </a:t>
            </a:r>
          </a:p>
          <a:p>
            <a:r>
              <a:rPr lang="en-IN" dirty="0" smtClean="0"/>
              <a:t>On the </a:t>
            </a:r>
            <a:r>
              <a:rPr lang="en-IN" dirty="0" err="1" smtClean="0"/>
              <a:t>SpecificUserOnly</a:t>
            </a:r>
            <a:r>
              <a:rPr lang="en-IN" dirty="0" smtClean="0"/>
              <a:t> method, the attribute limits access to the users whose names are Betty or Johnny.</a:t>
            </a:r>
          </a:p>
          <a:p>
            <a:r>
              <a:rPr lang="en-IN" dirty="0" smtClean="0"/>
              <a:t>The Index and About methods can be accessed by anyone, even anonymous users.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6853-C833-4C61-92F8-B397EB3EF1B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8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above example shows how to use the </a:t>
            </a:r>
            <a:r>
              <a:rPr lang="en-IN" b="1" dirty="0" err="1" smtClean="0"/>
              <a:t>HandleErrorAttribute</a:t>
            </a:r>
            <a:r>
              <a:rPr lang="en-IN" dirty="0" smtClean="0"/>
              <a:t> class to customize error handling for controllers and action methods.</a:t>
            </a:r>
          </a:p>
          <a:p>
            <a:r>
              <a:rPr lang="en-IN" dirty="0" smtClean="0"/>
              <a:t>The </a:t>
            </a:r>
            <a:r>
              <a:rPr lang="en-IN" b="1" dirty="0" err="1" smtClean="0"/>
              <a:t>ThrowNotImplemented</a:t>
            </a:r>
            <a:r>
              <a:rPr lang="en-IN" dirty="0" smtClean="0"/>
              <a:t> method is marked with a </a:t>
            </a:r>
            <a:r>
              <a:rPr lang="en-IN" b="1" dirty="0" err="1" smtClean="0"/>
              <a:t>HandleErrorAttribute</a:t>
            </a:r>
            <a:r>
              <a:rPr lang="en-IN" dirty="0" smtClean="0"/>
              <a:t> attribute that has two parameters. The View parameter specifies which </a:t>
            </a:r>
            <a:r>
              <a:rPr lang="en-IN" b="1" dirty="0" err="1" smtClean="0"/>
              <a:t>CustomErrorView</a:t>
            </a:r>
            <a:r>
              <a:rPr lang="en-IN" dirty="0" smtClean="0"/>
              <a:t> instance to display. </a:t>
            </a:r>
          </a:p>
          <a:p>
            <a:r>
              <a:rPr lang="en-IN" dirty="0" smtClean="0"/>
              <a:t>The </a:t>
            </a:r>
            <a:r>
              <a:rPr lang="en-IN" b="1" dirty="0" err="1" smtClean="0"/>
              <a:t>ExceptionType</a:t>
            </a:r>
            <a:r>
              <a:rPr lang="en-IN" dirty="0" smtClean="0"/>
              <a:t> parameter specifies that this filter should be called only for a </a:t>
            </a:r>
            <a:r>
              <a:rPr lang="en-US" b="1" dirty="0" err="1" smtClean="0">
                <a:solidFill>
                  <a:srgbClr val="00B0F0"/>
                </a:solidFill>
              </a:rPr>
              <a:t>NullReferenceException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IN" dirty="0" smtClean="0"/>
              <a:t>error.</a:t>
            </a:r>
          </a:p>
          <a:p>
            <a:r>
              <a:rPr lang="en-IN" dirty="0" smtClean="0"/>
              <a:t>The Order parameter of the </a:t>
            </a:r>
            <a:r>
              <a:rPr lang="en-IN" b="1" dirty="0" err="1" smtClean="0"/>
              <a:t>HandleErrorAttribute</a:t>
            </a:r>
            <a:r>
              <a:rPr lang="en-IN" dirty="0" smtClean="0"/>
              <a:t> attribute for the controller has been set to 2.</a:t>
            </a:r>
          </a:p>
          <a:p>
            <a:r>
              <a:rPr lang="en-IN" dirty="0" smtClean="0"/>
              <a:t> This means that it will be called only if an exception occurs in the Index or About methods.</a:t>
            </a:r>
          </a:p>
          <a:p>
            <a:r>
              <a:rPr lang="en-IN" dirty="0" smtClean="0"/>
              <a:t>This example also shows the content of </a:t>
            </a:r>
            <a:r>
              <a:rPr lang="en-IN" dirty="0" err="1" smtClean="0"/>
              <a:t>CustomErrorView</a:t>
            </a:r>
            <a:r>
              <a:rPr lang="en-IN" dirty="0" smtClean="0"/>
              <a:t> and </a:t>
            </a:r>
            <a:r>
              <a:rPr lang="en-IN" dirty="0" err="1" smtClean="0"/>
              <a:t>CustomError.Master</a:t>
            </a:r>
            <a:r>
              <a:rPr lang="en-IN" dirty="0" smtClean="0"/>
              <a:t>, views, and shows an updated Index view. </a:t>
            </a:r>
            <a:r>
              <a:rPr lang="en-IN" dirty="0" err="1" smtClean="0"/>
              <a:t>CustomErrorView</a:t>
            </a:r>
            <a:r>
              <a:rPr lang="en-IN" dirty="0" smtClean="0"/>
              <a:t> displays information about the exception, such as the name of the controller and action method that threw the exception, the exception message, and the stack-trace data. </a:t>
            </a:r>
          </a:p>
          <a:p>
            <a:r>
              <a:rPr lang="en-IN" dirty="0" smtClean="0"/>
              <a:t>In this example, the Index view contains links to the </a:t>
            </a:r>
            <a:r>
              <a:rPr lang="en-IN" dirty="0" err="1" smtClean="0"/>
              <a:t>ThrowException</a:t>
            </a:r>
            <a:r>
              <a:rPr lang="en-IN" dirty="0" smtClean="0"/>
              <a:t> and </a:t>
            </a:r>
            <a:r>
              <a:rPr lang="en-IN" dirty="0" err="1" smtClean="0"/>
              <a:t>ThrowNotImplemented</a:t>
            </a:r>
            <a:r>
              <a:rPr lang="en-IN" dirty="0" smtClean="0"/>
              <a:t> methods.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6853-C833-4C61-92F8-B397EB3EF1B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7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7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7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4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622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1987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7201585" cy="47244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8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71988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599"/>
            <a:ext cx="7201585" cy="473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6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web.mvc.filterattribute.order(v=vs.98)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doc/filters/How%20to%20%20Create%20a%20Custom%20Action%20Filter.docx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mvc.controller.onauthorization(v=vs.98).aspx" TargetMode="External"/><Relationship Id="rId2" Type="http://schemas.openxmlformats.org/officeDocument/2006/relationships/hyperlink" Target="http://msdn.microsoft.com/en-us/library/system.web.mvc.controller(v=vs.98).asp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mvc.controller.onexception(v=vs.98).aspx" TargetMode="External"/><Relationship Id="rId7" Type="http://schemas.openxmlformats.org/officeDocument/2006/relationships/hyperlink" Target="http://msdn.microsoft.com/en-us/library/system.web.mvc.controller.onresultexecuted(v=vs.98).aspx" TargetMode="External"/><Relationship Id="rId2" Type="http://schemas.openxmlformats.org/officeDocument/2006/relationships/hyperlink" Target="http://msdn.microsoft.com/en-us/library/system.web.mvc.controller.onauthorization(v=vs.98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web.mvc.controller.onresultexecuting(v=vs.98).aspx" TargetMode="External"/><Relationship Id="rId5" Type="http://schemas.openxmlformats.org/officeDocument/2006/relationships/hyperlink" Target="http://msdn.microsoft.com/en-us/library/system.web.mvc.controller.onactionexecuted(v=vs.98).aspx" TargetMode="External"/><Relationship Id="rId4" Type="http://schemas.openxmlformats.org/officeDocument/2006/relationships/hyperlink" Target="http://msdn.microsoft.com/en-us/library/system.web.mvc.controller.onactionexecuting(v=vs.98).aspx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mvc.filterproviders(v=vs.98).aspx" TargetMode="External"/><Relationship Id="rId2" Type="http://schemas.openxmlformats.org/officeDocument/2006/relationships/hyperlink" Target="http://msdn.microsoft.com/en-us/library/system.web.mvc.actionfilterattribute(v=vs.98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system.web.mvc.globalfiltercollection(v=vs.98).aspx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mvc.handleerrorattribute(v=vs.98).aspx" TargetMode="External"/><Relationship Id="rId2" Type="http://schemas.openxmlformats.org/officeDocument/2006/relationships/hyperlink" Target="http://msdn.microsoft.com/en-us/library/system.web.mvc.authorizeattribute(v=vs.98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system.web.mvc.requirehttpsattribute(v=vs.98).aspx" TargetMode="External"/><Relationship Id="rId4" Type="http://schemas.openxmlformats.org/officeDocument/2006/relationships/hyperlink" Target="http://msdn.microsoft.com/en-us/library/system.web.mvc.outputcacheattribute(v=vs.98).asp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mvc.filterprovidercollection.getfilters(v=vs.98).aspx" TargetMode="External"/><Relationship Id="rId2" Type="http://schemas.openxmlformats.org/officeDocument/2006/relationships/hyperlink" Target="http://msdn.microsoft.com/en-us/library/system.web.mvc.filterproviders.providers(v=vs.98).aspx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mvc.filterattributefilterprovider(v=vs.98).aspx" TargetMode="External"/><Relationship Id="rId2" Type="http://schemas.openxmlformats.org/officeDocument/2006/relationships/hyperlink" Target="http://msdn.microsoft.com/en-us/library/system.web.mvc.globalfilters.filters(v=vs.98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web.mvc.ifilterprovider(v=vs.98).aspx" TargetMode="External"/><Relationship Id="rId5" Type="http://schemas.openxmlformats.org/officeDocument/2006/relationships/hyperlink" Target="http://msdn.microsoft.com/en-us/library/system.web.mvc.actiondescriptor.getfilters(v=vs.98).aspx" TargetMode="External"/><Relationship Id="rId4" Type="http://schemas.openxmlformats.org/officeDocument/2006/relationships/hyperlink" Target="http://msdn.microsoft.com/en-us/library/system.web.mvc.controllerinstancefilterprovider(v=vs.98).aspx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smtClean="0"/>
              <a:t>MVC 5.2.3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0"/>
            <a:ext cx="7239000" cy="6477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HomeController</a:t>
            </a:r>
            <a:r>
              <a:rPr lang="en-IN" dirty="0" smtClean="0"/>
              <a:t> : Controller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{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public </a:t>
            </a:r>
            <a:r>
              <a:rPr lang="en-IN" dirty="0" err="1" smtClean="0"/>
              <a:t>ActionResult</a:t>
            </a:r>
            <a:r>
              <a:rPr lang="en-IN" dirty="0" smtClean="0"/>
              <a:t> Index()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{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 smtClean="0"/>
              <a:t>ViewData</a:t>
            </a:r>
            <a:r>
              <a:rPr lang="en-IN" dirty="0" smtClean="0"/>
              <a:t>["Message"] = "Welcome to ASP.NET MVC!";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return View();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}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public </a:t>
            </a:r>
            <a:r>
              <a:rPr lang="en-IN" dirty="0" err="1" smtClean="0"/>
              <a:t>ActionResult</a:t>
            </a:r>
            <a:r>
              <a:rPr lang="en-IN" dirty="0" smtClean="0"/>
              <a:t> About() { return View(); }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smtClean="0"/>
              <a:t>[Authorize]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public </a:t>
            </a:r>
            <a:r>
              <a:rPr lang="en-IN" dirty="0" err="1" smtClean="0"/>
              <a:t>ActionResult</a:t>
            </a:r>
            <a:r>
              <a:rPr lang="en-IN" dirty="0" smtClean="0"/>
              <a:t> </a:t>
            </a:r>
            <a:r>
              <a:rPr lang="en-IN" dirty="0" err="1" smtClean="0"/>
              <a:t>AuthenticatedUsers</a:t>
            </a:r>
            <a:r>
              <a:rPr lang="en-IN" dirty="0" smtClean="0"/>
              <a:t>()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{ return View(); }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smtClean="0"/>
              <a:t>[Authorize(Roles = "Admin, Super User")]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public </a:t>
            </a:r>
            <a:r>
              <a:rPr lang="en-IN" dirty="0" err="1" smtClean="0"/>
              <a:t>ActionResult</a:t>
            </a:r>
            <a:r>
              <a:rPr lang="en-IN" dirty="0" smtClean="0"/>
              <a:t> </a:t>
            </a:r>
            <a:r>
              <a:rPr lang="en-IN" dirty="0" err="1" smtClean="0"/>
              <a:t>AdministratorsOnly</a:t>
            </a:r>
            <a:r>
              <a:rPr lang="en-IN" dirty="0" smtClean="0"/>
              <a:t>()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{ return View(); }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1" dirty="0" smtClean="0"/>
              <a:t>[Authorize(Users = "Betty, Johnny")]</a:t>
            </a:r>
            <a:r>
              <a:rPr lang="en-IN" dirty="0" smtClean="0"/>
              <a:t>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public </a:t>
            </a:r>
            <a:r>
              <a:rPr lang="en-IN" dirty="0" err="1" smtClean="0"/>
              <a:t>ActionResult</a:t>
            </a:r>
            <a:r>
              <a:rPr lang="en-IN" dirty="0" smtClean="0"/>
              <a:t> </a:t>
            </a:r>
            <a:r>
              <a:rPr lang="en-IN" dirty="0" err="1" smtClean="0"/>
              <a:t>SpecificUserOnly</a:t>
            </a:r>
            <a:r>
              <a:rPr lang="en-IN" dirty="0" smtClean="0"/>
              <a:t>() { return View();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HandleErrorAttribute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04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These implement </a:t>
            </a:r>
            <a:r>
              <a:rPr lang="en-IN" sz="2400" b="1" dirty="0" err="1" smtClean="0"/>
              <a:t>IExceptionFilter</a:t>
            </a:r>
            <a:r>
              <a:rPr lang="en-IN" sz="2400" dirty="0" smtClean="0"/>
              <a:t> and execute if there is an unhandled exception thrown during the execution of the ASP.NET MVC pipeline.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Exception filters can be used for tasks such as logging or displaying an error page.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The </a:t>
            </a:r>
            <a:r>
              <a:rPr lang="en-IN" sz="2400" b="1" dirty="0" err="1" smtClean="0"/>
              <a:t>HandleErrorAttribute</a:t>
            </a:r>
            <a:r>
              <a:rPr lang="en-IN" sz="2400" dirty="0" smtClean="0"/>
              <a:t> class is one example of an exception filter.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55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filters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5200" y="1600200"/>
            <a:ext cx="7198800" cy="525780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00B0F0"/>
                </a:solidFill>
              </a:rPr>
              <a:t>HandleErrorAttribute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smtClean="0"/>
              <a:t>attribute in ASP.NET MVC lets you specify how to handle an exception that is thrown by an action method. 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By default, when an action method with the </a:t>
            </a:r>
            <a:r>
              <a:rPr lang="en-IN" sz="2400" b="1" dirty="0" err="1" smtClean="0"/>
              <a:t>HandleErrorAttribute</a:t>
            </a:r>
            <a:r>
              <a:rPr lang="en-IN" sz="2400" dirty="0" smtClean="0"/>
              <a:t> attribute throws any exception, MVC displays the </a:t>
            </a:r>
            <a:r>
              <a:rPr lang="en-IN" sz="2400" b="1" dirty="0" smtClean="0"/>
              <a:t>Error view </a:t>
            </a:r>
            <a:r>
              <a:rPr lang="en-IN" sz="2400" dirty="0" smtClean="0"/>
              <a:t>that is located in the </a:t>
            </a:r>
            <a:r>
              <a:rPr lang="en-IN" sz="2400" b="1" dirty="0" smtClean="0"/>
              <a:t>~/Views/Shared</a:t>
            </a:r>
            <a:r>
              <a:rPr lang="en-IN" sz="2400" dirty="0" smtClean="0"/>
              <a:t> folder.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81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Exception Data in the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47800"/>
            <a:ext cx="7201585" cy="541020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MVC framework passes information about an exception to the error view in the </a:t>
            </a:r>
            <a:r>
              <a:rPr lang="en-IN" sz="2400" b="1" dirty="0" err="1" smtClean="0"/>
              <a:t>ViewData</a:t>
            </a:r>
            <a:r>
              <a:rPr lang="en-IN" sz="2400" b="1" dirty="0" smtClean="0"/>
              <a:t> </a:t>
            </a:r>
            <a:r>
              <a:rPr lang="en-IN" sz="2400" dirty="0" smtClean="0"/>
              <a:t>Dictionary object whose Model property is set to an instance of the </a:t>
            </a:r>
            <a:r>
              <a:rPr lang="en-IN" sz="2400" b="1" dirty="0" err="1" smtClean="0"/>
              <a:t>ExceptionContext</a:t>
            </a:r>
            <a:r>
              <a:rPr lang="en-IN" sz="2400" dirty="0" smtClean="0"/>
              <a:t> class. </a:t>
            </a:r>
          </a:p>
          <a:p>
            <a:r>
              <a:rPr lang="en-IN" sz="2400" dirty="0" smtClean="0"/>
              <a:t>The </a:t>
            </a:r>
            <a:r>
              <a:rPr lang="en-IN" sz="2400" b="1" dirty="0" err="1" smtClean="0"/>
              <a:t>ViewData</a:t>
            </a:r>
            <a:r>
              <a:rPr lang="en-IN" sz="2400" dirty="0" smtClean="0"/>
              <a:t> dictionary contains values for the following keys:</a:t>
            </a:r>
          </a:p>
          <a:p>
            <a:pPr lvl="1"/>
            <a:r>
              <a:rPr lang="en-IN" sz="2000" b="1" dirty="0" err="1" smtClean="0"/>
              <a:t>ActionName</a:t>
            </a:r>
            <a:r>
              <a:rPr lang="en-IN" sz="2000" dirty="0" smtClean="0"/>
              <a:t>. The intended action method.</a:t>
            </a:r>
          </a:p>
          <a:p>
            <a:pPr lvl="1"/>
            <a:r>
              <a:rPr lang="en-IN" sz="2000" b="1" dirty="0" err="1" smtClean="0"/>
              <a:t>ControllerName</a:t>
            </a:r>
            <a:r>
              <a:rPr lang="en-IN" sz="2000" dirty="0" smtClean="0"/>
              <a:t>. The intended controller.</a:t>
            </a:r>
          </a:p>
          <a:p>
            <a:pPr lvl="1"/>
            <a:r>
              <a:rPr lang="en-IN" sz="2000" b="1" dirty="0" smtClean="0"/>
              <a:t>Exception</a:t>
            </a:r>
            <a:r>
              <a:rPr lang="en-IN" sz="2000" dirty="0" smtClean="0"/>
              <a:t>. The exception object.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869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Method with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9342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[</a:t>
            </a:r>
            <a:r>
              <a:rPr lang="en-US" dirty="0" err="1"/>
              <a:t>HandleError</a:t>
            </a:r>
            <a:r>
              <a:rPr lang="en-US" dirty="0"/>
              <a:t>(View ="Error")]</a:t>
            </a:r>
          </a:p>
          <a:p>
            <a:pPr marL="0" indent="0">
              <a:buNone/>
            </a:pPr>
            <a:r>
              <a:rPr lang="en-US" dirty="0"/>
              <a:t>    public class </a:t>
            </a:r>
            <a:r>
              <a:rPr lang="en-US" dirty="0" err="1"/>
              <a:t>HomeController</a:t>
            </a:r>
            <a:r>
              <a:rPr lang="en-US" dirty="0"/>
              <a:t> : Controller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RunC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fr-FR" dirty="0"/>
              <a:t>            </a:t>
            </a:r>
            <a:r>
              <a:rPr lang="fr-FR" dirty="0" err="1"/>
              <a:t>int</a:t>
            </a:r>
            <a:r>
              <a:rPr lang="fr-FR" dirty="0"/>
              <a:t> x = 100; </a:t>
            </a:r>
            <a:r>
              <a:rPr lang="fr-FR" dirty="0" err="1"/>
              <a:t>int</a:t>
            </a:r>
            <a:r>
              <a:rPr lang="fr-FR" dirty="0"/>
              <a:t> y = 0;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z = x / y;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ViewData.Add</a:t>
            </a:r>
            <a:r>
              <a:rPr lang="en-US" dirty="0"/>
              <a:t>("</a:t>
            </a:r>
            <a:r>
              <a:rPr lang="en-US" dirty="0" err="1"/>
              <a:t>Result",z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return View();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8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73152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@model </a:t>
            </a:r>
            <a:r>
              <a:rPr lang="en-US" b="1" dirty="0" err="1"/>
              <a:t>System.Web.Mvc.HandleErrorInfo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@{     </a:t>
            </a:r>
            <a:r>
              <a:rPr lang="en-US" dirty="0" err="1"/>
              <a:t>ViewBag.Title</a:t>
            </a:r>
            <a:r>
              <a:rPr lang="en-US" dirty="0"/>
              <a:t> = "Error</a:t>
            </a:r>
            <a:r>
              <a:rPr lang="en-US" dirty="0" smtClean="0"/>
              <a:t>";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h1 </a:t>
            </a:r>
            <a:r>
              <a:rPr lang="en-US" dirty="0" smtClean="0"/>
              <a:t>&gt; Error</a:t>
            </a:r>
            <a:r>
              <a:rPr lang="en-US" dirty="0"/>
              <a:t>.&lt;/h1&gt;</a:t>
            </a:r>
          </a:p>
          <a:p>
            <a:pPr marL="0" indent="0">
              <a:buNone/>
            </a:pPr>
            <a:r>
              <a:rPr lang="en-US" dirty="0"/>
              <a:t>&lt;h2 </a:t>
            </a:r>
            <a:r>
              <a:rPr lang="en-US" dirty="0" smtClean="0"/>
              <a:t>&gt; An </a:t>
            </a:r>
            <a:r>
              <a:rPr lang="en-US" dirty="0"/>
              <a:t>error occurred while processing your request</a:t>
            </a:r>
            <a:r>
              <a:rPr lang="en-US" dirty="0" smtClean="0"/>
              <a:t>. &lt;/</a:t>
            </a:r>
            <a:r>
              <a:rPr lang="en-US" dirty="0"/>
              <a:t>h2&gt;</a:t>
            </a:r>
          </a:p>
          <a:p>
            <a:pPr marL="0" indent="0">
              <a:buNone/>
            </a:pPr>
            <a:r>
              <a:rPr lang="en-US" dirty="0"/>
              <a:t>&lt;p&gt;Error </a:t>
            </a:r>
            <a:r>
              <a:rPr lang="en-US" dirty="0" err="1"/>
              <a:t>Msg</a:t>
            </a:r>
            <a:r>
              <a:rPr lang="en-US" dirty="0"/>
              <a:t>: @</a:t>
            </a:r>
            <a:r>
              <a:rPr lang="en-US" b="1" dirty="0" err="1"/>
              <a:t>Model.Exception.Message</a:t>
            </a:r>
            <a:r>
              <a:rPr lang="en-US" dirty="0"/>
              <a:t>&lt;/p&gt; </a:t>
            </a:r>
          </a:p>
          <a:p>
            <a:pPr marL="0" indent="0">
              <a:buNone/>
            </a:pPr>
            <a:r>
              <a:rPr lang="en-US" dirty="0" smtClean="0"/>
              <a:t>&lt;p&gt;Action Name: @</a:t>
            </a:r>
            <a:r>
              <a:rPr lang="en-US" b="1" dirty="0" err="1" smtClean="0"/>
              <a:t>Model.ActionName</a:t>
            </a:r>
            <a:r>
              <a:rPr lang="en-US" b="1" dirty="0" smtClean="0"/>
              <a:t> </a:t>
            </a:r>
            <a:r>
              <a:rPr lang="en-US" dirty="0" smtClean="0"/>
              <a:t>&lt;/p&gt;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p&gt;</a:t>
            </a:r>
            <a:r>
              <a:rPr lang="en-US" dirty="0" err="1"/>
              <a:t>ControllerName</a:t>
            </a:r>
            <a:r>
              <a:rPr lang="en-US" dirty="0"/>
              <a:t>: @</a:t>
            </a:r>
            <a:r>
              <a:rPr lang="en-US" b="1" dirty="0" err="1"/>
              <a:t>Model.ControllerName</a:t>
            </a: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6683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Enabling Custom Error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0" y="1524000"/>
            <a:ext cx="7198799" cy="5334000"/>
          </a:xfrm>
        </p:spPr>
        <p:txBody>
          <a:bodyPr>
            <a:normAutofit/>
          </a:bodyPr>
          <a:lstStyle/>
          <a:p>
            <a:r>
              <a:rPr lang="en-IN" dirty="0" smtClean="0"/>
              <a:t>To enable custom error handling for use by a </a:t>
            </a:r>
            <a:r>
              <a:rPr lang="en-IN" dirty="0" err="1" smtClean="0"/>
              <a:t>HandleErrorAttribute</a:t>
            </a:r>
            <a:r>
              <a:rPr lang="en-IN" dirty="0" smtClean="0"/>
              <a:t> filter, add a </a:t>
            </a:r>
            <a:r>
              <a:rPr lang="en-IN" dirty="0" err="1" smtClean="0"/>
              <a:t>customErrors</a:t>
            </a:r>
            <a:r>
              <a:rPr lang="en-IN" dirty="0" smtClean="0"/>
              <a:t> element to the </a:t>
            </a:r>
            <a:r>
              <a:rPr lang="en-IN" b="1" dirty="0" smtClean="0"/>
              <a:t>system.web</a:t>
            </a:r>
            <a:r>
              <a:rPr lang="en-IN" dirty="0" smtClean="0"/>
              <a:t> section of </a:t>
            </a:r>
            <a:r>
              <a:rPr lang="en-IN" b="1" dirty="0" err="1" smtClean="0"/>
              <a:t>Web.config</a:t>
            </a:r>
            <a:r>
              <a:rPr lang="en-IN" b="1" dirty="0" smtClean="0"/>
              <a:t> </a:t>
            </a:r>
            <a:r>
              <a:rPr lang="en-IN" dirty="0" smtClean="0"/>
              <a:t>file.</a:t>
            </a:r>
          </a:p>
          <a:p>
            <a:pPr>
              <a:buNone/>
            </a:pPr>
            <a:r>
              <a:rPr lang="en-IN" sz="2400" b="1" dirty="0" smtClean="0"/>
              <a:t>&lt;system.web&gt;</a:t>
            </a:r>
          </a:p>
          <a:p>
            <a:pPr>
              <a:buNone/>
            </a:pPr>
            <a:r>
              <a:rPr lang="en-IN" sz="2400" b="1" dirty="0" smtClean="0"/>
              <a:t>  &lt;</a:t>
            </a:r>
            <a:r>
              <a:rPr lang="en-IN" sz="2400" b="1" dirty="0" err="1" smtClean="0"/>
              <a:t>customErrors</a:t>
            </a:r>
            <a:r>
              <a:rPr lang="en-IN" sz="2400" b="1" dirty="0" smtClean="0"/>
              <a:t> mode="On" </a:t>
            </a:r>
            <a:r>
              <a:rPr lang="en-IN" sz="2400" b="1" dirty="0" err="1" smtClean="0"/>
              <a:t>defaultRedirect</a:t>
            </a:r>
            <a:r>
              <a:rPr lang="en-IN" sz="2400" b="1" dirty="0" smtClean="0"/>
              <a:t>="Error" /&gt;</a:t>
            </a:r>
          </a:p>
          <a:p>
            <a:pPr>
              <a:buNone/>
            </a:pPr>
            <a:r>
              <a:rPr lang="en-IN" sz="2400" b="1" dirty="0" smtClean="0"/>
              <a:t>&lt;/</a:t>
            </a:r>
            <a:r>
              <a:rPr lang="en-IN" sz="2400" b="1" dirty="0" err="1" smtClean="0"/>
              <a:t>system.web</a:t>
            </a:r>
            <a:r>
              <a:rPr lang="en-IN" sz="2400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38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198799" cy="747490"/>
          </a:xfrm>
        </p:spPr>
        <p:txBody>
          <a:bodyPr/>
          <a:lstStyle/>
          <a:p>
            <a:r>
              <a:rPr lang="en-IN" b="1" dirty="0" smtClean="0"/>
              <a:t>Handling Errors in the Error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7467601" cy="5486400"/>
          </a:xfrm>
        </p:spPr>
        <p:txBody>
          <a:bodyPr>
            <a:noAutofit/>
          </a:bodyPr>
          <a:lstStyle/>
          <a:p>
            <a:r>
              <a:rPr lang="en-IN" dirty="0" smtClean="0"/>
              <a:t>Errors can occur in the error view itself. In that case, the default </a:t>
            </a:r>
            <a:r>
              <a:rPr lang="en-IN" b="1" dirty="0" smtClean="0"/>
              <a:t>ASP.NET error page </a:t>
            </a:r>
            <a:r>
              <a:rPr lang="en-IN" dirty="0" smtClean="0"/>
              <a:t>is displayed. </a:t>
            </a:r>
          </a:p>
          <a:p>
            <a:r>
              <a:rPr lang="en-IN" dirty="0" smtClean="0"/>
              <a:t>To avoid this, configure the application to display an error file in the </a:t>
            </a:r>
            <a:r>
              <a:rPr lang="en-IN" b="1" dirty="0" err="1" smtClean="0"/>
              <a:t>customErrors</a:t>
            </a:r>
            <a:r>
              <a:rPr lang="en-IN" dirty="0" smtClean="0"/>
              <a:t> section of the </a:t>
            </a:r>
            <a:r>
              <a:rPr lang="en-IN" b="1" dirty="0" err="1" smtClean="0"/>
              <a:t>Web.config</a:t>
            </a:r>
            <a:r>
              <a:rPr lang="en-IN" dirty="0" smtClean="0"/>
              <a:t> file.</a:t>
            </a:r>
          </a:p>
          <a:p>
            <a:pPr>
              <a:lnSpc>
                <a:spcPct val="120000"/>
              </a:lnSpc>
              <a:buNone/>
            </a:pPr>
            <a:r>
              <a:rPr lang="en-IN" sz="2000" dirty="0" smtClean="0">
                <a:solidFill>
                  <a:srgbClr val="00B0F0"/>
                </a:solidFill>
              </a:rPr>
              <a:t>&lt;</a:t>
            </a:r>
            <a:r>
              <a:rPr lang="en-IN" sz="2000" dirty="0" err="1" smtClean="0">
                <a:solidFill>
                  <a:srgbClr val="00B0F0"/>
                </a:solidFill>
              </a:rPr>
              <a:t>system.web</a:t>
            </a:r>
            <a:r>
              <a:rPr lang="en-IN" sz="2000" dirty="0" smtClean="0">
                <a:solidFill>
                  <a:srgbClr val="00B0F0"/>
                </a:solidFill>
              </a:rPr>
              <a:t>&gt;  &lt;</a:t>
            </a:r>
            <a:r>
              <a:rPr lang="en-IN" sz="2000" dirty="0" err="1" smtClean="0">
                <a:solidFill>
                  <a:srgbClr val="00B0F0"/>
                </a:solidFill>
              </a:rPr>
              <a:t>customErrors</a:t>
            </a:r>
            <a:r>
              <a:rPr lang="en-IN" sz="2000" dirty="0" smtClean="0">
                <a:solidFill>
                  <a:srgbClr val="00B0F0"/>
                </a:solidFill>
              </a:rPr>
              <a:t> mode="On" </a:t>
            </a:r>
            <a:r>
              <a:rPr lang="en-IN" sz="2000" dirty="0" err="1" smtClean="0">
                <a:solidFill>
                  <a:srgbClr val="00B0F0"/>
                </a:solidFill>
              </a:rPr>
              <a:t>defaultRedirect</a:t>
            </a:r>
            <a:r>
              <a:rPr lang="en-IN" sz="2000" dirty="0" smtClean="0">
                <a:solidFill>
                  <a:srgbClr val="00B0F0"/>
                </a:solidFill>
              </a:rPr>
              <a:t>="GenericErrorPage.htm"&gt;</a:t>
            </a:r>
          </a:p>
          <a:p>
            <a:pPr>
              <a:lnSpc>
                <a:spcPct val="120000"/>
              </a:lnSpc>
              <a:buNone/>
            </a:pPr>
            <a:r>
              <a:rPr lang="en-IN" sz="2000" dirty="0" smtClean="0">
                <a:solidFill>
                  <a:srgbClr val="00B0F0"/>
                </a:solidFill>
              </a:rPr>
              <a:t>&lt;error </a:t>
            </a:r>
            <a:r>
              <a:rPr lang="en-IN" sz="2000" dirty="0" err="1" smtClean="0">
                <a:solidFill>
                  <a:srgbClr val="00B0F0"/>
                </a:solidFill>
              </a:rPr>
              <a:t>statusCode</a:t>
            </a:r>
            <a:r>
              <a:rPr lang="en-IN" sz="2000" dirty="0" smtClean="0">
                <a:solidFill>
                  <a:srgbClr val="00B0F0"/>
                </a:solidFill>
              </a:rPr>
              <a:t>="500"redirect="/Error500.htm" /&gt;</a:t>
            </a:r>
          </a:p>
          <a:p>
            <a:pPr>
              <a:lnSpc>
                <a:spcPct val="120000"/>
              </a:lnSpc>
              <a:buNone/>
            </a:pPr>
            <a:r>
              <a:rPr lang="en-IN" sz="2000" dirty="0" smtClean="0">
                <a:solidFill>
                  <a:srgbClr val="00B0F0"/>
                </a:solidFill>
              </a:rPr>
              <a:t>  &lt;/</a:t>
            </a:r>
            <a:r>
              <a:rPr lang="en-IN" sz="2000" dirty="0" err="1" smtClean="0">
                <a:solidFill>
                  <a:srgbClr val="00B0F0"/>
                </a:solidFill>
              </a:rPr>
              <a:t>customErrors</a:t>
            </a:r>
            <a:r>
              <a:rPr lang="en-IN" sz="2000" dirty="0" smtClean="0">
                <a:solidFill>
                  <a:srgbClr val="00B0F0"/>
                </a:solidFill>
              </a:rPr>
              <a:t>&gt; &lt;/</a:t>
            </a:r>
            <a:r>
              <a:rPr lang="en-IN" sz="2000" dirty="0" err="1" smtClean="0">
                <a:solidFill>
                  <a:srgbClr val="00B0F0"/>
                </a:solidFill>
              </a:rPr>
              <a:t>system.web</a:t>
            </a:r>
            <a:r>
              <a:rPr lang="en-IN" sz="2000" dirty="0" smtClean="0">
                <a:solidFill>
                  <a:srgbClr val="00B0F0"/>
                </a:solidFill>
              </a:rPr>
              <a:t>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5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0"/>
            <a:ext cx="7696200" cy="6858000"/>
          </a:xfrm>
        </p:spPr>
        <p:txBody>
          <a:bodyPr>
            <a:normAutofit fontScale="85000" lnSpcReduction="20000"/>
          </a:bodyPr>
          <a:lstStyle/>
          <a:p>
            <a:pPr indent="0">
              <a:spcBef>
                <a:spcPts val="0"/>
              </a:spcBef>
              <a:buNone/>
            </a:pPr>
            <a:r>
              <a:rPr lang="en-IN" b="1" dirty="0" smtClean="0"/>
              <a:t>[</a:t>
            </a:r>
            <a:r>
              <a:rPr lang="en-IN" b="1" dirty="0" err="1" smtClean="0"/>
              <a:t>HandleError</a:t>
            </a:r>
            <a:r>
              <a:rPr lang="en-IN" b="1" dirty="0" smtClean="0"/>
              <a:t>(</a:t>
            </a:r>
            <a:r>
              <a:rPr lang="en-IN" b="1" dirty="0" err="1" smtClean="0"/>
              <a:t>ExceptionType</a:t>
            </a:r>
            <a:r>
              <a:rPr lang="en-IN" b="1" dirty="0" smtClean="0"/>
              <a:t>=</a:t>
            </a:r>
          </a:p>
          <a:p>
            <a:pPr indent="0">
              <a:spcBef>
                <a:spcPts val="0"/>
              </a:spcBef>
              <a:buNone/>
            </a:pPr>
            <a:r>
              <a:rPr lang="en-IN" b="1" dirty="0">
                <a:solidFill>
                  <a:srgbClr val="00B0F0"/>
                </a:solidFill>
              </a:rPr>
              <a:t>	</a:t>
            </a:r>
            <a:r>
              <a:rPr lang="en-IN" b="1" dirty="0" smtClean="0">
                <a:solidFill>
                  <a:srgbClr val="00B0F0"/>
                </a:solidFill>
              </a:rPr>
              <a:t>		</a:t>
            </a:r>
            <a:r>
              <a:rPr lang="en-IN" b="1" dirty="0" err="1" smtClean="0">
                <a:solidFill>
                  <a:srgbClr val="00B0F0"/>
                </a:solidFill>
              </a:rPr>
              <a:t>typeof</a:t>
            </a:r>
            <a:r>
              <a:rPr lang="en-IN" b="1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InvalidOperationException</a:t>
            </a:r>
            <a:r>
              <a:rPr lang="en-IN" b="1" dirty="0">
                <a:solidFill>
                  <a:srgbClr val="00B0F0"/>
                </a:solidFill>
              </a:rPr>
              <a:t>)</a:t>
            </a:r>
            <a:r>
              <a:rPr lang="en-IN" b="1" dirty="0"/>
              <a:t> </a:t>
            </a:r>
            <a:r>
              <a:rPr lang="en-IN" b="1" dirty="0" smtClean="0"/>
              <a:t>,Order = 2)]</a:t>
            </a:r>
          </a:p>
          <a:p>
            <a:pPr indent="0">
              <a:spcBef>
                <a:spcPts val="0"/>
              </a:spcBef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HomeController</a:t>
            </a:r>
            <a:r>
              <a:rPr lang="en-IN" dirty="0" smtClean="0"/>
              <a:t> : Controller</a:t>
            </a:r>
          </a:p>
          <a:p>
            <a:pPr indent="0">
              <a:spcBef>
                <a:spcPts val="0"/>
              </a:spcBef>
              <a:buNone/>
            </a:pPr>
            <a:r>
              <a:rPr lang="en-IN" dirty="0" smtClean="0"/>
              <a:t>{</a:t>
            </a:r>
          </a:p>
          <a:p>
            <a:pPr indent="0">
              <a:spcBef>
                <a:spcPts val="0"/>
              </a:spcBef>
              <a:buNone/>
            </a:pPr>
            <a:r>
              <a:rPr lang="en-IN" b="1" dirty="0" smtClean="0"/>
              <a:t>    [</a:t>
            </a:r>
            <a:r>
              <a:rPr lang="en-IN" b="1" dirty="0" err="1" smtClean="0"/>
              <a:t>HandleError</a:t>
            </a:r>
            <a:r>
              <a:rPr lang="en-IN" b="1" dirty="0" smtClean="0"/>
              <a:t>]</a:t>
            </a:r>
          </a:p>
          <a:p>
            <a:pPr indent="0">
              <a:spcBef>
                <a:spcPts val="0"/>
              </a:spcBef>
              <a:buNone/>
            </a:pPr>
            <a:r>
              <a:rPr lang="en-IN" dirty="0" smtClean="0"/>
              <a:t>    public </a:t>
            </a:r>
            <a:r>
              <a:rPr lang="en-IN" dirty="0" err="1" smtClean="0"/>
              <a:t>ActionResult</a:t>
            </a:r>
            <a:r>
              <a:rPr lang="en-IN" dirty="0" smtClean="0"/>
              <a:t> </a:t>
            </a:r>
            <a:r>
              <a:rPr lang="en-IN" dirty="0" err="1" smtClean="0"/>
              <a:t>ThrowException</a:t>
            </a:r>
            <a:r>
              <a:rPr lang="en-IN" dirty="0" smtClean="0"/>
              <a:t>()</a:t>
            </a:r>
          </a:p>
          <a:p>
            <a:pPr indent="0">
              <a:spcBef>
                <a:spcPts val="0"/>
              </a:spcBef>
              <a:buNone/>
            </a:pPr>
            <a:r>
              <a:rPr lang="en-IN" dirty="0" smtClean="0"/>
              <a:t>    {</a:t>
            </a:r>
          </a:p>
          <a:p>
            <a:pPr indent="0">
              <a:spcBef>
                <a:spcPts val="0"/>
              </a:spcBef>
              <a:buNone/>
            </a:pPr>
            <a:r>
              <a:rPr lang="en-IN" dirty="0" smtClean="0"/>
              <a:t>        throw new </a:t>
            </a:r>
            <a:r>
              <a:rPr lang="en-IN" dirty="0" err="1" smtClean="0"/>
              <a:t>ApplicationException</a:t>
            </a:r>
            <a:r>
              <a:rPr lang="en-IN" dirty="0" smtClean="0"/>
              <a:t>();</a:t>
            </a:r>
          </a:p>
          <a:p>
            <a:pPr indent="0">
              <a:spcBef>
                <a:spcPts val="0"/>
              </a:spcBef>
              <a:buNone/>
            </a:pPr>
            <a:r>
              <a:rPr lang="en-IN" dirty="0" smtClean="0"/>
              <a:t>    }</a:t>
            </a:r>
          </a:p>
          <a:p>
            <a:pPr indent="0">
              <a:spcBef>
                <a:spcPts val="0"/>
              </a:spcBef>
              <a:buNone/>
            </a:pPr>
            <a:r>
              <a:rPr lang="en-IN" b="1" dirty="0" smtClean="0"/>
              <a:t>	  [</a:t>
            </a:r>
            <a:r>
              <a:rPr lang="en-IN" b="1" dirty="0" err="1" smtClean="0"/>
              <a:t>HandleError</a:t>
            </a:r>
            <a:r>
              <a:rPr lang="en-IN" b="1" dirty="0" smtClean="0">
                <a:solidFill>
                  <a:srgbClr val="00B050"/>
                </a:solidFill>
              </a:rPr>
              <a:t>(</a:t>
            </a:r>
            <a:r>
              <a:rPr lang="en-IN" b="1" dirty="0" smtClean="0"/>
              <a:t>View = “</a:t>
            </a:r>
            <a:r>
              <a:rPr lang="en-IN" b="1" dirty="0" err="1" smtClean="0">
                <a:solidFill>
                  <a:srgbClr val="00B0F0"/>
                </a:solidFill>
              </a:rPr>
              <a:t>NullErrorView</a:t>
            </a:r>
            <a:r>
              <a:rPr lang="en-IN" b="1" dirty="0" smtClean="0"/>
              <a:t>", </a:t>
            </a:r>
          </a:p>
          <a:p>
            <a:pPr indent="0">
              <a:spcBef>
                <a:spcPts val="0"/>
              </a:spcBef>
              <a:buNone/>
            </a:pPr>
            <a:r>
              <a:rPr lang="en-IN" b="1" dirty="0" smtClean="0"/>
              <a:t>    </a:t>
            </a:r>
            <a:r>
              <a:rPr lang="en-IN" b="1" dirty="0" err="1" smtClean="0"/>
              <a:t>ExceptionType</a:t>
            </a:r>
            <a:r>
              <a:rPr lang="en-IN" b="1" dirty="0" smtClean="0"/>
              <a:t>=</a:t>
            </a:r>
            <a:r>
              <a:rPr lang="en-IN" b="1" dirty="0" err="1" smtClean="0">
                <a:solidFill>
                  <a:srgbClr val="00B0F0"/>
                </a:solidFill>
              </a:rPr>
              <a:t>typeof</a:t>
            </a:r>
            <a:r>
              <a:rPr lang="en-IN" b="1" dirty="0" smtClean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NullReferenceException</a:t>
            </a:r>
            <a:r>
              <a:rPr lang="en-IN" b="1" dirty="0" smtClean="0">
                <a:solidFill>
                  <a:srgbClr val="00B0F0"/>
                </a:solidFill>
              </a:rPr>
              <a:t>)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)</a:t>
            </a:r>
            <a:r>
              <a:rPr lang="en-IN" b="1" dirty="0" smtClean="0"/>
              <a:t>]</a:t>
            </a:r>
          </a:p>
          <a:p>
            <a:pPr indent="0">
              <a:spcBef>
                <a:spcPts val="0"/>
              </a:spcBef>
              <a:buNone/>
            </a:pPr>
            <a:r>
              <a:rPr lang="en-IN" dirty="0" smtClean="0"/>
              <a:t>    public </a:t>
            </a:r>
            <a:r>
              <a:rPr lang="en-IN" dirty="0" err="1" smtClean="0"/>
              <a:t>ActionResult</a:t>
            </a:r>
            <a:r>
              <a:rPr lang="en-IN" dirty="0" smtClean="0"/>
              <a:t> </a:t>
            </a:r>
            <a:r>
              <a:rPr lang="en-IN" dirty="0" err="1" smtClean="0"/>
              <a:t>ThrowNull</a:t>
            </a:r>
            <a:r>
              <a:rPr lang="en-IN" dirty="0" smtClean="0"/>
              <a:t>()</a:t>
            </a:r>
          </a:p>
          <a:p>
            <a:pPr indent="0">
              <a:spcBef>
                <a:spcPts val="0"/>
              </a:spcBef>
              <a:buNone/>
            </a:pPr>
            <a:r>
              <a:rPr lang="en-IN" dirty="0" smtClean="0"/>
              <a:t>    {</a:t>
            </a:r>
          </a:p>
          <a:p>
            <a:pPr indent="0">
              <a:spcBef>
                <a:spcPts val="0"/>
              </a:spcBef>
              <a:buNone/>
            </a:pPr>
            <a:r>
              <a:rPr lang="en-IN" dirty="0" smtClean="0"/>
              <a:t>        throw new </a:t>
            </a:r>
            <a:r>
              <a:rPr lang="en-US" dirty="0" err="1" smtClean="0"/>
              <a:t>NullReferenceException</a:t>
            </a:r>
            <a:r>
              <a:rPr lang="en-IN" dirty="0" smtClean="0"/>
              <a:t>();</a:t>
            </a:r>
          </a:p>
          <a:p>
            <a:pPr indent="0">
              <a:spcBef>
                <a:spcPts val="0"/>
              </a:spcBef>
              <a:buNone/>
            </a:pPr>
            <a:r>
              <a:rPr lang="en-IN" dirty="0" smtClean="0"/>
              <a:t>    }</a:t>
            </a:r>
          </a:p>
          <a:p>
            <a:pPr indent="0"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2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6591985" cy="438722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Sometimes a logic must be executed either </a:t>
            </a:r>
            <a:r>
              <a:rPr lang="en-IN" b="1" dirty="0" smtClean="0"/>
              <a:t>before</a:t>
            </a:r>
            <a:r>
              <a:rPr lang="en-IN" dirty="0" smtClean="0"/>
              <a:t> an action method is called or </a:t>
            </a:r>
            <a:r>
              <a:rPr lang="en-IN" b="1" dirty="0" smtClean="0"/>
              <a:t>after</a:t>
            </a:r>
            <a:r>
              <a:rPr lang="en-IN" dirty="0" smtClean="0"/>
              <a:t> an action method runs</a:t>
            </a:r>
          </a:p>
          <a:p>
            <a:r>
              <a:rPr lang="en-IN" dirty="0" smtClean="0"/>
              <a:t>Filters are custom classes that provide both a </a:t>
            </a:r>
            <a:r>
              <a:rPr lang="en-IN" b="1" dirty="0" smtClean="0"/>
              <a:t>declarative</a:t>
            </a:r>
            <a:r>
              <a:rPr lang="en-IN" dirty="0" smtClean="0"/>
              <a:t> and </a:t>
            </a:r>
            <a:r>
              <a:rPr lang="en-IN" b="1" dirty="0" smtClean="0"/>
              <a:t>programmatic</a:t>
            </a:r>
            <a:r>
              <a:rPr lang="en-IN" dirty="0" smtClean="0"/>
              <a:t> means to add </a:t>
            </a:r>
            <a:r>
              <a:rPr lang="en-IN" b="1" dirty="0" smtClean="0"/>
              <a:t>pre-action</a:t>
            </a:r>
            <a:r>
              <a:rPr lang="en-IN" dirty="0" smtClean="0"/>
              <a:t> and </a:t>
            </a:r>
            <a:r>
              <a:rPr lang="en-IN" b="1" dirty="0" smtClean="0"/>
              <a:t>post-action</a:t>
            </a:r>
            <a:r>
              <a:rPr lang="en-IN" dirty="0" smtClean="0"/>
              <a:t> behaviour to controller action methods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198799" cy="671290"/>
          </a:xfrm>
        </p:spPr>
        <p:txBody>
          <a:bodyPr>
            <a:normAutofit/>
          </a:bodyPr>
          <a:lstStyle/>
          <a:p>
            <a:r>
              <a:rPr lang="en-IN" sz="3600" b="1" dirty="0" err="1" smtClean="0"/>
              <a:t>HandleErrorAttribute</a:t>
            </a:r>
            <a:r>
              <a:rPr lang="en-IN" sz="3600" b="1" dirty="0" smtClean="0"/>
              <a:t> Properties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47800"/>
            <a:ext cx="7198799" cy="5410200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ExceptionType</a:t>
            </a:r>
            <a:r>
              <a:rPr lang="en-IN" dirty="0" smtClean="0"/>
              <a:t>. the exception type or types that the filter will handle. If this property is not specified, the filter handles all exceptions</a:t>
            </a:r>
          </a:p>
          <a:p>
            <a:r>
              <a:rPr lang="en-IN" b="1" dirty="0" smtClean="0"/>
              <a:t>View</a:t>
            </a:r>
            <a:r>
              <a:rPr lang="en-IN" dirty="0" smtClean="0"/>
              <a:t>. the name of the view to display</a:t>
            </a:r>
          </a:p>
          <a:p>
            <a:r>
              <a:rPr lang="en-IN" b="1" dirty="0" smtClean="0"/>
              <a:t>Order</a:t>
            </a:r>
            <a:r>
              <a:rPr lang="en-IN" dirty="0" smtClean="0"/>
              <a:t>. the order in which the filters are applied, if more than one </a:t>
            </a:r>
            <a:r>
              <a:rPr lang="en-IN" b="1" dirty="0" err="1" smtClean="0">
                <a:solidFill>
                  <a:srgbClr val="00B0F0"/>
                </a:solidFill>
              </a:rPr>
              <a:t>HandleErrorAttribute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/>
              <a:t>filter is available for a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8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Specifying the Order Property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24000"/>
            <a:ext cx="7201585" cy="5334000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 smtClean="0">
                <a:hlinkClick r:id="rId2"/>
              </a:rPr>
              <a:t>Order</a:t>
            </a:r>
            <a:r>
              <a:rPr lang="en-IN" dirty="0" smtClean="0"/>
              <a:t> property of the </a:t>
            </a:r>
            <a:r>
              <a:rPr lang="en-IN" b="1" dirty="0" err="1" smtClean="0"/>
              <a:t>HandleErrorAttribute</a:t>
            </a:r>
            <a:r>
              <a:rPr lang="en-IN" dirty="0" smtClean="0"/>
              <a:t> attribute helps determine which </a:t>
            </a:r>
            <a:r>
              <a:rPr lang="en-IN" b="1" dirty="0" err="1" smtClean="0"/>
              <a:t>HandleErrorAttribute</a:t>
            </a:r>
            <a:r>
              <a:rPr lang="en-IN" dirty="0" smtClean="0"/>
              <a:t> filter is used to handle an exception. </a:t>
            </a:r>
          </a:p>
          <a:p>
            <a:r>
              <a:rPr lang="en-IN" dirty="0" smtClean="0"/>
              <a:t>You can set the Order property to an integer value that specifies a priority from </a:t>
            </a:r>
            <a:r>
              <a:rPr lang="en-IN" b="1" dirty="0" smtClean="0"/>
              <a:t>-1 (highest priority)</a:t>
            </a:r>
            <a:r>
              <a:rPr lang="en-IN" dirty="0" smtClean="0"/>
              <a:t> to any positive integer value. </a:t>
            </a:r>
          </a:p>
          <a:p>
            <a:r>
              <a:rPr lang="en-IN" dirty="0" smtClean="0"/>
              <a:t>The greater the integer value is, the lower the priority of the filter 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1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198799" cy="595090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The Order property rules: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924800" cy="54864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 smtClean="0"/>
              <a:t>Filters that are applied to the controller run before filters that are applied to an action method, as long as the order numbers are the same.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 smtClean="0"/>
              <a:t>Filters with the same order number are applied in an undetermined order.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 smtClean="0"/>
              <a:t>If no order number is specified, the order number is -1. This means that the filter is applied before any other </a:t>
            </a:r>
            <a:r>
              <a:rPr lang="en-IN" b="1" dirty="0" err="1" smtClean="0"/>
              <a:t>HandleErrorAttribute</a:t>
            </a:r>
            <a:r>
              <a:rPr lang="en-IN" dirty="0" smtClean="0"/>
              <a:t> filters, except other filters whose order is also -1.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 smtClean="0"/>
              <a:t>The first </a:t>
            </a:r>
            <a:r>
              <a:rPr lang="en-IN" b="1" dirty="0" err="1" smtClean="0"/>
              <a:t>HandleErrorAttribute</a:t>
            </a:r>
            <a:r>
              <a:rPr lang="en-IN" dirty="0" smtClean="0"/>
              <a:t> filter that can handle the exception will be called, after which exception handling stops for that exception.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7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Action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71600"/>
            <a:ext cx="7201585" cy="54864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These implement </a:t>
            </a:r>
            <a:r>
              <a:rPr lang="en-IN" b="1" dirty="0" err="1" smtClean="0"/>
              <a:t>IActionFilter</a:t>
            </a:r>
            <a:r>
              <a:rPr lang="en-IN" dirty="0" smtClean="0"/>
              <a:t> and wrap the action method execution. </a:t>
            </a:r>
          </a:p>
          <a:p>
            <a:r>
              <a:rPr lang="en-IN" dirty="0" smtClean="0"/>
              <a:t>The </a:t>
            </a:r>
            <a:r>
              <a:rPr lang="en-IN" b="1" dirty="0" err="1" smtClean="0"/>
              <a:t>IActionFilter</a:t>
            </a:r>
            <a:r>
              <a:rPr lang="en-IN" dirty="0" smtClean="0"/>
              <a:t> interface declares two methods: </a:t>
            </a:r>
            <a:r>
              <a:rPr lang="en-IN" b="1" dirty="0" err="1" smtClean="0"/>
              <a:t>OnActionExecuting</a:t>
            </a:r>
            <a:r>
              <a:rPr lang="en-IN" dirty="0" smtClean="0"/>
              <a:t> and </a:t>
            </a:r>
            <a:r>
              <a:rPr lang="en-IN" b="1" dirty="0" err="1" smtClean="0"/>
              <a:t>OnActionExecuted</a:t>
            </a:r>
            <a:r>
              <a:rPr lang="en-IN" dirty="0" smtClean="0"/>
              <a:t>. </a:t>
            </a:r>
          </a:p>
          <a:p>
            <a:r>
              <a:rPr lang="en-IN" b="1" dirty="0" err="1" smtClean="0"/>
              <a:t>OnActionExecuting</a:t>
            </a:r>
            <a:r>
              <a:rPr lang="en-IN" dirty="0" smtClean="0"/>
              <a:t> runs </a:t>
            </a:r>
            <a:r>
              <a:rPr lang="en-IN" b="1" dirty="0" smtClean="0"/>
              <a:t>before</a:t>
            </a:r>
            <a:r>
              <a:rPr lang="en-IN" dirty="0" smtClean="0"/>
              <a:t> the action method. </a:t>
            </a:r>
          </a:p>
          <a:p>
            <a:r>
              <a:rPr lang="en-IN" b="1" dirty="0" err="1" smtClean="0"/>
              <a:t>OnActionExecuted</a:t>
            </a:r>
            <a:r>
              <a:rPr lang="en-IN" dirty="0" smtClean="0"/>
              <a:t> runs </a:t>
            </a:r>
            <a:r>
              <a:rPr lang="en-IN" b="1" dirty="0" smtClean="0"/>
              <a:t>after</a:t>
            </a:r>
            <a:r>
              <a:rPr lang="en-IN" dirty="0" smtClean="0"/>
              <a:t> the action method.</a:t>
            </a:r>
          </a:p>
          <a:p>
            <a:r>
              <a:rPr lang="en-IN" dirty="0" smtClean="0"/>
              <a:t>These methods can perform additional processing, such as providing extra data to the action method, inspecting the return value, or cancelling execution of the action method.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47800"/>
            <a:ext cx="7198799" cy="54102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ChildActionOnly</a:t>
            </a:r>
            <a:endParaRPr lang="en-US" b="1" dirty="0" smtClean="0"/>
          </a:p>
          <a:p>
            <a:pPr lvl="1"/>
            <a:r>
              <a:rPr lang="en-US" dirty="0"/>
              <a:t>The </a:t>
            </a:r>
            <a:r>
              <a:rPr lang="en-US" sz="2400" dirty="0" err="1"/>
              <a:t>ChildActionOnly</a:t>
            </a:r>
            <a:r>
              <a:rPr lang="en-US" sz="2400" dirty="0"/>
              <a:t> </a:t>
            </a:r>
            <a:r>
              <a:rPr lang="en-US" dirty="0"/>
              <a:t>attribute prevents the </a:t>
            </a:r>
            <a:r>
              <a:rPr lang="en-US" sz="2400" dirty="0" err="1"/>
              <a:t>ChildAction</a:t>
            </a:r>
            <a:r>
              <a:rPr lang="en-US" sz="2400" dirty="0"/>
              <a:t> </a:t>
            </a:r>
            <a:r>
              <a:rPr lang="en-US" dirty="0"/>
              <a:t>method from </a:t>
            </a:r>
            <a:r>
              <a:rPr lang="en-US" dirty="0" smtClean="0"/>
              <a:t>being exposed </a:t>
            </a:r>
            <a:r>
              <a:rPr lang="en-US" dirty="0"/>
              <a:t>as a web-callable action that can be invoked by a web browser. But it can </a:t>
            </a:r>
            <a:r>
              <a:rPr lang="en-US" dirty="0" smtClean="0"/>
              <a:t>still be </a:t>
            </a:r>
            <a:r>
              <a:rPr lang="en-US" dirty="0"/>
              <a:t>invoked by making a call to </a:t>
            </a:r>
            <a:r>
              <a:rPr lang="en-US" sz="2400" dirty="0" err="1"/>
              <a:t>Html.Action</a:t>
            </a:r>
            <a:r>
              <a:rPr lang="en-US" sz="2400" dirty="0"/>
              <a:t>() </a:t>
            </a:r>
            <a:r>
              <a:rPr lang="en-US" dirty="0"/>
              <a:t>from within a view, as follows: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Html.Action</a:t>
            </a:r>
            <a:r>
              <a:rPr lang="en-US" dirty="0"/>
              <a:t>("</a:t>
            </a:r>
            <a:r>
              <a:rPr lang="en-US" dirty="0" err="1"/>
              <a:t>ChildAction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799" y="2590800"/>
            <a:ext cx="5888865" cy="114300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Doc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OutputCacheAttribute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Filters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1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609600"/>
            <a:ext cx="7086601" cy="685800"/>
          </a:xfrm>
        </p:spPr>
        <p:txBody>
          <a:bodyPr>
            <a:normAutofit/>
          </a:bodyPr>
          <a:lstStyle/>
          <a:p>
            <a:r>
              <a:rPr lang="en-IN" dirty="0" smtClean="0"/>
              <a:t>Result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1609859"/>
            <a:ext cx="7550239" cy="52578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These implement </a:t>
            </a:r>
            <a:r>
              <a:rPr lang="en-IN" b="1" dirty="0" err="1" smtClean="0"/>
              <a:t>IResultFilter</a:t>
            </a:r>
            <a:r>
              <a:rPr lang="en-IN" dirty="0" smtClean="0"/>
              <a:t> and wrap execution of the </a:t>
            </a:r>
            <a:r>
              <a:rPr lang="en-IN" b="1" dirty="0" err="1" smtClean="0"/>
              <a:t>ActionResult</a:t>
            </a:r>
            <a:r>
              <a:rPr lang="en-IN" dirty="0" smtClean="0"/>
              <a:t> object.</a:t>
            </a:r>
          </a:p>
          <a:p>
            <a:r>
              <a:rPr lang="en-IN" b="1" dirty="0" err="1" smtClean="0"/>
              <a:t>IResultFilter</a:t>
            </a:r>
            <a:r>
              <a:rPr lang="en-IN" dirty="0" smtClean="0"/>
              <a:t> declares two methods: </a:t>
            </a:r>
            <a:r>
              <a:rPr lang="en-IN" b="1" dirty="0" err="1" smtClean="0"/>
              <a:t>OnResultExecuting</a:t>
            </a:r>
            <a:r>
              <a:rPr lang="en-IN" dirty="0" smtClean="0"/>
              <a:t> and </a:t>
            </a:r>
            <a:r>
              <a:rPr lang="en-IN" b="1" dirty="0" err="1" smtClean="0"/>
              <a:t>OnResultExecuted</a:t>
            </a:r>
            <a:r>
              <a:rPr lang="en-IN" dirty="0" smtClean="0"/>
              <a:t>. </a:t>
            </a:r>
          </a:p>
          <a:p>
            <a:r>
              <a:rPr lang="en-IN" b="1" dirty="0" err="1" smtClean="0"/>
              <a:t>OnResultExecuting</a:t>
            </a:r>
            <a:r>
              <a:rPr lang="en-IN" dirty="0" smtClean="0"/>
              <a:t> runs </a:t>
            </a:r>
            <a:r>
              <a:rPr lang="en-IN" b="1" dirty="0" smtClean="0"/>
              <a:t>before</a:t>
            </a:r>
            <a:r>
              <a:rPr lang="en-IN" dirty="0" smtClean="0"/>
              <a:t> the </a:t>
            </a:r>
            <a:r>
              <a:rPr lang="en-IN" b="1" dirty="0" err="1" smtClean="0"/>
              <a:t>ActionResult</a:t>
            </a:r>
            <a:r>
              <a:rPr lang="en-IN" dirty="0" smtClean="0"/>
              <a:t> object is executed. </a:t>
            </a:r>
          </a:p>
          <a:p>
            <a:r>
              <a:rPr lang="en-IN" b="1" dirty="0" err="1" smtClean="0"/>
              <a:t>OnResultExecuted</a:t>
            </a:r>
            <a:r>
              <a:rPr lang="en-IN" dirty="0" smtClean="0"/>
              <a:t> runs </a:t>
            </a:r>
            <a:r>
              <a:rPr lang="en-IN" b="1" dirty="0" smtClean="0"/>
              <a:t>after</a:t>
            </a:r>
            <a:r>
              <a:rPr lang="en-IN" dirty="0" smtClean="0"/>
              <a:t> the result and can perform additional processing of the result, such as modifying the HTTP response. </a:t>
            </a:r>
          </a:p>
          <a:p>
            <a:r>
              <a:rPr lang="en-IN" dirty="0" smtClean="0"/>
              <a:t>The </a:t>
            </a:r>
            <a:r>
              <a:rPr lang="en-IN" b="1" dirty="0" err="1" smtClean="0"/>
              <a:t>OutputCacheAttribute</a:t>
            </a:r>
            <a:r>
              <a:rPr lang="en-IN" dirty="0" smtClean="0"/>
              <a:t> class is one example of a </a:t>
            </a:r>
            <a:r>
              <a:rPr lang="en-IN" b="1" dirty="0" smtClean="0"/>
              <a:t>Result filter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9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7799" y="0"/>
            <a:ext cx="7705859" cy="68365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In ASP.NET MVC, you can use the </a:t>
            </a:r>
            <a:r>
              <a:rPr lang="en-IN" b="1" dirty="0" err="1" smtClean="0"/>
              <a:t>OutputCacheAttribute</a:t>
            </a:r>
            <a:r>
              <a:rPr lang="en-IN" dirty="0" smtClean="0"/>
              <a:t> attribute to mark action methods whose output you want to cache. </a:t>
            </a:r>
          </a:p>
          <a:p>
            <a:r>
              <a:rPr lang="en-IN" dirty="0" smtClean="0"/>
              <a:t>If you mark a controller with the </a:t>
            </a:r>
            <a:r>
              <a:rPr lang="en-IN" b="1" dirty="0" err="1" smtClean="0"/>
              <a:t>OutputCacheAttribute</a:t>
            </a:r>
            <a:r>
              <a:rPr lang="en-IN" dirty="0" smtClean="0"/>
              <a:t> attribute, the output of all action methods in the controller will be cached.</a:t>
            </a:r>
          </a:p>
          <a:p>
            <a:r>
              <a:rPr lang="en-IN" dirty="0" smtClean="0"/>
              <a:t>The properties contained in </a:t>
            </a:r>
            <a:r>
              <a:rPr lang="en-IN" b="1" dirty="0" err="1" smtClean="0"/>
              <a:t>OutputCacheAttribute</a:t>
            </a:r>
            <a:r>
              <a:rPr lang="en-IN" dirty="0" smtClean="0"/>
              <a:t> are almost the same as the properties of the @ </a:t>
            </a:r>
            <a:r>
              <a:rPr lang="en-IN" b="1" dirty="0" err="1" smtClean="0"/>
              <a:t>OutputCache</a:t>
            </a:r>
            <a:r>
              <a:rPr lang="en-IN" dirty="0" smtClean="0"/>
              <a:t> directive. </a:t>
            </a:r>
          </a:p>
          <a:p>
            <a:r>
              <a:rPr lang="en-IN" dirty="0" smtClean="0"/>
              <a:t>The only @ </a:t>
            </a:r>
            <a:r>
              <a:rPr lang="en-IN" b="1" dirty="0" err="1" smtClean="0"/>
              <a:t>OutputCache</a:t>
            </a:r>
            <a:r>
              <a:rPr lang="en-IN" dirty="0" smtClean="0"/>
              <a:t> property that is not supported by </a:t>
            </a:r>
            <a:r>
              <a:rPr lang="en-IN" dirty="0" err="1" smtClean="0"/>
              <a:t>OutputCacheAttribute</a:t>
            </a:r>
            <a:r>
              <a:rPr lang="en-IN" dirty="0" smtClean="0"/>
              <a:t> is </a:t>
            </a:r>
            <a:r>
              <a:rPr lang="en-IN" dirty="0" err="1" smtClean="0"/>
              <a:t>VaryByControl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1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err="1"/>
              <a:t>OutputCache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ASP.NET MVC Filter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Authentication filters (New in ASP.NET MVC5)</a:t>
            </a:r>
            <a:endParaRPr lang="en-IN" smtClean="0"/>
          </a:p>
          <a:p>
            <a:r>
              <a:rPr lang="en-IN" dirty="0" smtClean="0"/>
              <a:t>Authorization filters</a:t>
            </a:r>
          </a:p>
          <a:p>
            <a:r>
              <a:rPr lang="en-IN" dirty="0" smtClean="0"/>
              <a:t>Action filters</a:t>
            </a:r>
          </a:p>
          <a:p>
            <a:r>
              <a:rPr lang="en-IN" dirty="0" smtClean="0"/>
              <a:t>Result filters</a:t>
            </a:r>
          </a:p>
          <a:p>
            <a:r>
              <a:rPr lang="en-IN" dirty="0" smtClean="0"/>
              <a:t>Exception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Using a Cache Profile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584" y="1447800"/>
            <a:ext cx="7201585" cy="5410200"/>
          </a:xfrm>
        </p:spPr>
        <p:txBody>
          <a:bodyPr>
            <a:normAutofit/>
          </a:bodyPr>
          <a:lstStyle/>
          <a:p>
            <a:r>
              <a:rPr lang="en-IN" dirty="0" smtClean="0"/>
              <a:t>To avoid code duplication, you can set a cache profile in the </a:t>
            </a:r>
            <a:r>
              <a:rPr lang="en-IN" b="1" dirty="0" err="1" smtClean="0"/>
              <a:t>Web.config</a:t>
            </a:r>
            <a:r>
              <a:rPr lang="en-IN" dirty="0" smtClean="0"/>
              <a:t> file instead of setting cache values individually in pages. </a:t>
            </a:r>
          </a:p>
          <a:p>
            <a:r>
              <a:rPr lang="en-IN" dirty="0" smtClean="0"/>
              <a:t>You can then reference the profile by using the </a:t>
            </a:r>
            <a:r>
              <a:rPr lang="en-IN" b="1" dirty="0" err="1" smtClean="0"/>
              <a:t>CacheProfile</a:t>
            </a:r>
            <a:r>
              <a:rPr lang="en-IN" dirty="0" smtClean="0"/>
              <a:t> property of the </a:t>
            </a:r>
            <a:r>
              <a:rPr lang="en-IN" dirty="0" err="1" smtClean="0"/>
              <a:t>OutputCache</a:t>
            </a:r>
            <a:r>
              <a:rPr lang="en-IN" dirty="0" smtClean="0"/>
              <a:t> attribute. </a:t>
            </a:r>
          </a:p>
          <a:p>
            <a:r>
              <a:rPr lang="en-IN" dirty="0" smtClean="0"/>
              <a:t>This cache profile will apply to all pages unless the page overrides these settings.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1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57200"/>
            <a:ext cx="7724104" cy="6400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&lt;system.web&gt;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 &lt;caching&gt; </a:t>
            </a:r>
          </a:p>
          <a:p>
            <a:pPr marL="91440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 smtClean="0"/>
              <a:t>&lt;</a:t>
            </a:r>
            <a:r>
              <a:rPr lang="en-IN" sz="2400" dirty="0" err="1" smtClean="0"/>
              <a:t>outputCacheSettings</a:t>
            </a:r>
            <a:r>
              <a:rPr lang="en-IN" sz="2400" dirty="0" smtClean="0"/>
              <a:t>&gt; </a:t>
            </a:r>
          </a:p>
          <a:p>
            <a:pPr marL="1371600" lvl="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 smtClean="0"/>
              <a:t>&lt;</a:t>
            </a:r>
            <a:r>
              <a:rPr lang="en-IN" sz="2400" dirty="0" err="1" smtClean="0"/>
              <a:t>outputCacheProfiles</a:t>
            </a:r>
            <a:r>
              <a:rPr lang="en-IN" sz="2400" dirty="0" smtClean="0"/>
              <a:t>&gt; </a:t>
            </a:r>
          </a:p>
          <a:p>
            <a:pPr marL="1371600" lvl="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 smtClean="0"/>
              <a:t>	&lt;add name="</a:t>
            </a:r>
            <a:r>
              <a:rPr lang="en-IN" sz="2400" dirty="0" err="1" smtClean="0"/>
              <a:t>MyProfile</a:t>
            </a:r>
            <a:r>
              <a:rPr lang="en-IN" sz="2400" dirty="0" smtClean="0"/>
              <a:t>" duration="60“</a:t>
            </a:r>
          </a:p>
          <a:p>
            <a:pPr marL="1371600" lvl="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varyByParam</a:t>
            </a:r>
            <a:r>
              <a:rPr lang="en-IN" sz="2400" dirty="0" smtClean="0"/>
              <a:t>="*" /&gt; </a:t>
            </a:r>
          </a:p>
          <a:p>
            <a:pPr marL="1371600" lvl="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 smtClean="0"/>
              <a:t>&lt;/</a:t>
            </a:r>
            <a:r>
              <a:rPr lang="en-IN" sz="2400" dirty="0" err="1" smtClean="0"/>
              <a:t>outputCacheProfiles</a:t>
            </a:r>
            <a:r>
              <a:rPr lang="en-IN" sz="2400" dirty="0" smtClean="0"/>
              <a:t>&gt;</a:t>
            </a:r>
          </a:p>
          <a:p>
            <a:pPr marL="91440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 smtClean="0"/>
              <a:t> &lt;/</a:t>
            </a:r>
            <a:r>
              <a:rPr lang="en-IN" sz="2400" dirty="0" err="1" smtClean="0"/>
              <a:t>outputCacheSettings</a:t>
            </a:r>
            <a:r>
              <a:rPr lang="en-IN" sz="2400" dirty="0" smtClean="0"/>
              <a:t>&gt;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 &lt;/caching&gt;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&lt;/system.web&gt;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4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131" y="1447800"/>
            <a:ext cx="7848601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[</a:t>
            </a:r>
            <a:r>
              <a:rPr lang="en-IN" sz="2400" dirty="0" err="1" smtClean="0"/>
              <a:t>OutputCache</a:t>
            </a:r>
            <a:r>
              <a:rPr lang="en-IN" sz="2400" dirty="0" smtClean="0"/>
              <a:t>(</a:t>
            </a:r>
            <a:r>
              <a:rPr lang="en-IN" sz="2400" dirty="0" err="1" smtClean="0"/>
              <a:t>CacheProfile</a:t>
            </a:r>
            <a:r>
              <a:rPr lang="en-IN" sz="2400" dirty="0" smtClean="0"/>
              <a:t> = "</a:t>
            </a:r>
            <a:r>
              <a:rPr lang="en-IN" sz="2400" dirty="0" err="1" smtClean="0"/>
              <a:t>MyProfile</a:t>
            </a:r>
            <a:r>
              <a:rPr lang="en-IN" sz="2400" dirty="0" smtClean="0"/>
              <a:t>”)] 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public </a:t>
            </a:r>
            <a:r>
              <a:rPr lang="en-IN" sz="2400" dirty="0" err="1" smtClean="0"/>
              <a:t>ActionResult</a:t>
            </a:r>
            <a:r>
              <a:rPr lang="en-IN" sz="2400" dirty="0" smtClean="0"/>
              <a:t> About() </a:t>
            </a:r>
          </a:p>
          <a:p>
            <a:pPr>
              <a:buNone/>
            </a:pPr>
            <a:r>
              <a:rPr lang="en-IN" sz="2400" dirty="0" smtClean="0"/>
              <a:t>{</a:t>
            </a:r>
          </a:p>
          <a:p>
            <a:pPr>
              <a:buNone/>
            </a:pPr>
            <a:r>
              <a:rPr lang="en-IN" sz="2400" dirty="0" smtClean="0"/>
              <a:t>	 </a:t>
            </a:r>
            <a:r>
              <a:rPr lang="en-IN" sz="2400" dirty="0" err="1" smtClean="0"/>
              <a:t>ViewData</a:t>
            </a:r>
            <a:r>
              <a:rPr lang="en-IN" sz="2400" dirty="0" smtClean="0"/>
              <a:t>["Message"] = </a:t>
            </a:r>
            <a:endParaRPr lang="en-IN" sz="2400" dirty="0" smtClean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  <a:r>
              <a:rPr lang="en-IN" sz="2400" dirty="0" smtClean="0"/>
              <a:t>"</a:t>
            </a:r>
            <a:r>
              <a:rPr lang="en-IN" sz="2400" dirty="0" smtClean="0"/>
              <a:t>This page was cached at " + </a:t>
            </a:r>
            <a:r>
              <a:rPr lang="en-IN" sz="2400" dirty="0" err="1" smtClean="0"/>
              <a:t>DateTime.Now</a:t>
            </a:r>
            <a:r>
              <a:rPr lang="en-IN" sz="2400" dirty="0" smtClean="0"/>
              <a:t>; </a:t>
            </a:r>
          </a:p>
          <a:p>
            <a:pPr>
              <a:buNone/>
            </a:pPr>
            <a:r>
              <a:rPr lang="en-IN" sz="2400" dirty="0" smtClean="0"/>
              <a:t>	return View();</a:t>
            </a:r>
          </a:p>
          <a:p>
            <a:pPr>
              <a:buNone/>
            </a:pPr>
            <a:r>
              <a:rPr lang="en-IN" sz="2400" dirty="0" smtClean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4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934200" cy="228600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IN" sz="2400" dirty="0" smtClean="0"/>
              <a:t>&lt;h2&gt;About&lt;/h2&gt; </a:t>
            </a:r>
          </a:p>
          <a:p>
            <a:pPr lvl="1">
              <a:buNone/>
            </a:pPr>
            <a:r>
              <a:rPr lang="en-IN" sz="2400" dirty="0" smtClean="0"/>
              <a:t>&lt;p&gt; </a:t>
            </a:r>
          </a:p>
          <a:p>
            <a:pPr lvl="1">
              <a:buNone/>
            </a:pPr>
            <a:r>
              <a:rPr lang="en-IN" sz="2400" dirty="0" smtClean="0"/>
              <a:t>	@ </a:t>
            </a:r>
            <a:r>
              <a:rPr lang="en-IN" sz="2400" dirty="0" err="1" smtClean="0"/>
              <a:t>Html.Encode</a:t>
            </a:r>
            <a:r>
              <a:rPr lang="en-IN" sz="2400" dirty="0" smtClean="0"/>
              <a:t>(</a:t>
            </a:r>
            <a:r>
              <a:rPr lang="en-IN" sz="2400" dirty="0" err="1" smtClean="0"/>
              <a:t>ViewData</a:t>
            </a:r>
            <a:r>
              <a:rPr lang="en-IN" sz="2400" dirty="0" smtClean="0"/>
              <a:t>["Message"])</a:t>
            </a:r>
          </a:p>
          <a:p>
            <a:pPr lvl="1">
              <a:buNone/>
            </a:pPr>
            <a:r>
              <a:rPr lang="en-IN" sz="2400" dirty="0" smtClean="0"/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37164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Filter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Custom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198799" cy="823690"/>
          </a:xfrm>
        </p:spPr>
        <p:txBody>
          <a:bodyPr/>
          <a:lstStyle/>
          <a:p>
            <a:r>
              <a:rPr lang="en-US" dirty="0" smtClean="0"/>
              <a:t>Implementing a 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7201585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The </a:t>
            </a:r>
            <a:r>
              <a:rPr lang="en-IN" dirty="0" smtClean="0">
                <a:hlinkClick r:id="rId2"/>
              </a:rPr>
              <a:t>Controller</a:t>
            </a:r>
            <a:r>
              <a:rPr lang="en-IN" dirty="0" smtClean="0"/>
              <a:t> class implements each of the filter interfaces.</a:t>
            </a:r>
          </a:p>
          <a:p>
            <a:pPr>
              <a:buNone/>
            </a:pPr>
            <a:r>
              <a:rPr lang="en-IN" dirty="0" smtClean="0"/>
              <a:t> Filters can be implement for a specific controller by overriding the controller's </a:t>
            </a:r>
            <a:r>
              <a:rPr lang="en-IN" b="1" dirty="0" smtClean="0"/>
              <a:t>On&lt;Filter&gt;</a:t>
            </a:r>
            <a:r>
              <a:rPr lang="en-IN" dirty="0" smtClean="0"/>
              <a:t> method. </a:t>
            </a:r>
          </a:p>
          <a:p>
            <a:pPr>
              <a:buNone/>
            </a:pPr>
            <a:r>
              <a:rPr lang="en-IN" dirty="0" smtClean="0"/>
              <a:t>For example, a controller can override the </a:t>
            </a:r>
            <a:r>
              <a:rPr lang="en-IN" dirty="0" err="1" smtClean="0">
                <a:hlinkClick r:id="rId3"/>
              </a:rPr>
              <a:t>OnAuthorization</a:t>
            </a:r>
            <a:r>
              <a:rPr lang="en-IN" dirty="0" smtClean="0"/>
              <a:t> method.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7201585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Filters can be implemented by the following </a:t>
            </a:r>
            <a:r>
              <a:rPr lang="en-IN" b="1" dirty="0" smtClean="0"/>
              <a:t>On&lt;Filter&gt;</a:t>
            </a:r>
            <a:r>
              <a:rPr lang="en-IN" dirty="0" smtClean="0"/>
              <a:t> methods in a controller:</a:t>
            </a:r>
          </a:p>
          <a:p>
            <a:pPr lvl="1"/>
            <a:r>
              <a:rPr lang="en-IN" dirty="0" err="1" smtClean="0">
                <a:hlinkClick r:id="rId2"/>
              </a:rPr>
              <a:t>OnAuthorization</a:t>
            </a:r>
            <a:endParaRPr lang="en-IN" dirty="0" smtClean="0"/>
          </a:p>
          <a:p>
            <a:pPr lvl="1"/>
            <a:r>
              <a:rPr lang="en-IN" dirty="0" err="1" smtClean="0">
                <a:hlinkClick r:id="rId3"/>
              </a:rPr>
              <a:t>OnException</a:t>
            </a:r>
            <a:endParaRPr lang="en-IN" dirty="0" smtClean="0"/>
          </a:p>
          <a:p>
            <a:pPr lvl="1"/>
            <a:r>
              <a:rPr lang="en-IN" dirty="0" err="1" smtClean="0">
                <a:hlinkClick r:id="rId4"/>
              </a:rPr>
              <a:t>OnActionExecuting</a:t>
            </a:r>
            <a:endParaRPr lang="en-IN" dirty="0" smtClean="0"/>
          </a:p>
          <a:p>
            <a:pPr lvl="1"/>
            <a:r>
              <a:rPr lang="en-IN" dirty="0" err="1" smtClean="0">
                <a:hlinkClick r:id="rId5"/>
              </a:rPr>
              <a:t>OnActionExecuted</a:t>
            </a:r>
            <a:endParaRPr lang="en-IN" dirty="0" smtClean="0"/>
          </a:p>
          <a:p>
            <a:pPr lvl="1"/>
            <a:r>
              <a:rPr lang="en-IN" dirty="0" err="1" smtClean="0">
                <a:hlinkClick r:id="rId6"/>
              </a:rPr>
              <a:t>OnResultExecuting</a:t>
            </a:r>
            <a:endParaRPr lang="en-IN" dirty="0" smtClean="0"/>
          </a:p>
          <a:p>
            <a:pPr lvl="1"/>
            <a:r>
              <a:rPr lang="en-IN" dirty="0" err="1" smtClean="0">
                <a:hlinkClick r:id="rId7"/>
              </a:rPr>
              <a:t>OnResultExecuted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How To Create a 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371600"/>
            <a:ext cx="7848600" cy="5486400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Override one or more of the controller's </a:t>
            </a:r>
            <a:r>
              <a:rPr lang="en-IN" b="1" dirty="0" smtClean="0"/>
              <a:t>On&lt;Filter&gt;</a:t>
            </a:r>
            <a:r>
              <a:rPr lang="en-IN" dirty="0" smtClean="0"/>
              <a:t> methods.</a:t>
            </a:r>
          </a:p>
          <a:p>
            <a:pPr lvl="0"/>
            <a:r>
              <a:rPr lang="en-IN" dirty="0" smtClean="0"/>
              <a:t>Create an attribute class that derives from </a:t>
            </a:r>
            <a:r>
              <a:rPr lang="en-IN" dirty="0" err="1" smtClean="0">
                <a:hlinkClick r:id="rId2"/>
              </a:rPr>
              <a:t>ActionFilterAttribute</a:t>
            </a:r>
            <a:r>
              <a:rPr lang="en-IN" dirty="0" smtClean="0"/>
              <a:t> and apply the attribute to a controller or an action method.</a:t>
            </a:r>
          </a:p>
          <a:p>
            <a:pPr lvl="0"/>
            <a:r>
              <a:rPr lang="en-IN" dirty="0" smtClean="0"/>
              <a:t>Register a filter with the filter provider (the </a:t>
            </a:r>
            <a:r>
              <a:rPr lang="en-IN" dirty="0" err="1" smtClean="0">
                <a:hlinkClick r:id="rId3"/>
              </a:rPr>
              <a:t>FilterProviders</a:t>
            </a:r>
            <a:r>
              <a:rPr lang="en-IN" dirty="0" smtClean="0"/>
              <a:t> class).</a:t>
            </a:r>
          </a:p>
          <a:p>
            <a:pPr lvl="0"/>
            <a:r>
              <a:rPr lang="en-IN" dirty="0" smtClean="0"/>
              <a:t>Register a global filter using the </a:t>
            </a:r>
            <a:r>
              <a:rPr lang="en-IN" dirty="0" err="1" smtClean="0">
                <a:hlinkClick r:id="rId4"/>
              </a:rPr>
              <a:t>GlobalFilterCollection</a:t>
            </a:r>
            <a:r>
              <a:rPr lang="en-IN" dirty="0" smtClean="0"/>
              <a:t> class.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0"/>
            <a:ext cx="7772400" cy="6858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filter can inherit from the </a:t>
            </a:r>
            <a:r>
              <a:rPr lang="en-IN" b="1" dirty="0" smtClean="0"/>
              <a:t>abstract</a:t>
            </a:r>
            <a:r>
              <a:rPr lang="en-IN" dirty="0" smtClean="0"/>
              <a:t> </a:t>
            </a:r>
            <a:r>
              <a:rPr lang="en-IN" b="1" dirty="0" err="1" smtClean="0"/>
              <a:t>ActionFilterAttribute</a:t>
            </a:r>
            <a:r>
              <a:rPr lang="en-IN" dirty="0" smtClean="0"/>
              <a:t> class. </a:t>
            </a:r>
          </a:p>
          <a:p>
            <a:r>
              <a:rPr lang="en-IN" dirty="0" smtClean="0"/>
              <a:t>Some filters, such as </a:t>
            </a:r>
            <a:r>
              <a:rPr lang="en-IN" b="1" dirty="0" err="1" smtClean="0"/>
              <a:t>AuthorizeAttribute</a:t>
            </a:r>
            <a:r>
              <a:rPr lang="en-IN" dirty="0" smtClean="0"/>
              <a:t>, inherit from the </a:t>
            </a:r>
            <a:r>
              <a:rPr lang="en-IN" b="1" dirty="0" err="1" smtClean="0"/>
              <a:t>FilterAttribute</a:t>
            </a:r>
            <a:r>
              <a:rPr lang="en-IN" dirty="0" smtClean="0"/>
              <a:t> class directly. </a:t>
            </a:r>
          </a:p>
          <a:p>
            <a:r>
              <a:rPr lang="en-IN" b="1" dirty="0" smtClean="0"/>
              <a:t>Authorization</a:t>
            </a:r>
            <a:r>
              <a:rPr lang="en-IN" dirty="0" smtClean="0"/>
              <a:t> filters are always called </a:t>
            </a:r>
            <a:r>
              <a:rPr lang="en-IN" b="1" dirty="0" smtClean="0"/>
              <a:t>before</a:t>
            </a:r>
            <a:r>
              <a:rPr lang="en-IN" dirty="0" smtClean="0"/>
              <a:t> the action method runs and </a:t>
            </a:r>
            <a:r>
              <a:rPr lang="en-IN" b="1" dirty="0" smtClean="0">
                <a:solidFill>
                  <a:srgbClr val="FF0000"/>
                </a:solidFill>
              </a:rPr>
              <a:t>called before all other filter types</a:t>
            </a:r>
            <a:r>
              <a:rPr lang="en-IN" dirty="0" smtClean="0"/>
              <a:t>. </a:t>
            </a:r>
          </a:p>
          <a:p>
            <a:r>
              <a:rPr lang="en-IN" dirty="0" smtClean="0"/>
              <a:t>Other action filters, such as </a:t>
            </a:r>
            <a:r>
              <a:rPr lang="en-IN" b="1" dirty="0" err="1" smtClean="0"/>
              <a:t>OutputCacheAttribute</a:t>
            </a:r>
            <a:r>
              <a:rPr lang="en-IN" dirty="0" smtClean="0"/>
              <a:t>, implement the abstract </a:t>
            </a:r>
            <a:r>
              <a:rPr lang="en-IN" b="1" dirty="0" err="1" smtClean="0"/>
              <a:t>ActionFilterAttribute</a:t>
            </a:r>
            <a:r>
              <a:rPr lang="en-IN" dirty="0" smtClean="0"/>
              <a:t> class, which enables the action filter to run </a:t>
            </a:r>
            <a:r>
              <a:rPr lang="en-IN" b="1" dirty="0" smtClean="0"/>
              <a:t>either before</a:t>
            </a:r>
            <a:r>
              <a:rPr lang="en-IN" dirty="0" smtClean="0"/>
              <a:t> or </a:t>
            </a:r>
            <a:r>
              <a:rPr lang="en-IN" b="1" dirty="0" smtClean="0"/>
              <a:t>after</a:t>
            </a:r>
            <a:r>
              <a:rPr lang="en-IN" dirty="0" smtClean="0"/>
              <a:t> the action method runs.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Filters Provided in ASP.NET 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ASP.NET MVC includes the following filters, which are implemented as attributes. The filters can be applied at the action method, controller, or application level.</a:t>
            </a:r>
          </a:p>
          <a:p>
            <a:pPr lvl="1"/>
            <a:r>
              <a:rPr lang="en-IN" dirty="0" err="1" smtClean="0">
                <a:hlinkClick r:id="rId2"/>
              </a:rPr>
              <a:t>AuthorizeAttribute</a:t>
            </a:r>
            <a:r>
              <a:rPr lang="en-IN" dirty="0" smtClean="0"/>
              <a:t>. Restricts access by authentication and optionally authorization. </a:t>
            </a:r>
          </a:p>
          <a:p>
            <a:pPr lvl="1"/>
            <a:r>
              <a:rPr lang="en-IN" dirty="0" err="1" smtClean="0">
                <a:hlinkClick r:id="rId3"/>
              </a:rPr>
              <a:t>HandleErrorAttribute</a:t>
            </a:r>
            <a:r>
              <a:rPr lang="en-IN" dirty="0" smtClean="0"/>
              <a:t>. Specifies how to handle an exception that is thrown by an action method. </a:t>
            </a:r>
          </a:p>
          <a:p>
            <a:pPr lvl="1"/>
            <a:r>
              <a:rPr lang="en-IN" dirty="0" err="1" smtClean="0">
                <a:hlinkClick r:id="rId4"/>
              </a:rPr>
              <a:t>OutputCacheAttribute</a:t>
            </a:r>
            <a:r>
              <a:rPr lang="en-IN" dirty="0" smtClean="0"/>
              <a:t>. Provides output caching.</a:t>
            </a:r>
          </a:p>
          <a:p>
            <a:pPr lvl="1"/>
            <a:r>
              <a:rPr lang="en-IN" dirty="0" err="1" smtClean="0">
                <a:hlinkClick r:id="rId5"/>
              </a:rPr>
              <a:t>RequireHttpsAttribute</a:t>
            </a:r>
            <a:r>
              <a:rPr lang="en-IN" dirty="0" smtClean="0"/>
              <a:t>. Forces unsecured HTTP requests to be resent over HTTPS.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2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ActionExecutingContext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72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3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9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09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FilterContext.Result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74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Filter Providers</a:t>
            </a:r>
            <a:br>
              <a:rPr lang="en-IN" dirty="0" smtClean="0"/>
            </a:br>
            <a:r>
              <a:rPr lang="en-IN" sz="2200" dirty="0" smtClean="0">
                <a:solidFill>
                  <a:srgbClr val="FF0000"/>
                </a:solidFill>
              </a:rPr>
              <a:t>Filter providers are a new feature to ASP.NET MVC 3.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400"/>
            <a:ext cx="7201585" cy="51816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Multiple filter providers can be registered. Filter providers are registered using the static </a:t>
            </a:r>
            <a:r>
              <a:rPr lang="en-IN" dirty="0" smtClean="0">
                <a:hlinkClick r:id="rId2"/>
              </a:rPr>
              <a:t>Providers</a:t>
            </a:r>
            <a:r>
              <a:rPr lang="en-IN" dirty="0" smtClean="0"/>
              <a:t> property. </a:t>
            </a:r>
          </a:p>
          <a:p>
            <a:r>
              <a:rPr lang="en-IN" dirty="0" smtClean="0"/>
              <a:t>The </a:t>
            </a:r>
            <a:r>
              <a:rPr lang="en-IN" dirty="0" err="1" smtClean="0">
                <a:hlinkClick r:id="rId3"/>
              </a:rPr>
              <a:t>GetFilters</a:t>
            </a:r>
            <a:r>
              <a:rPr lang="en-IN" dirty="0" smtClean="0">
                <a:hlinkClick r:id="rId3"/>
              </a:rPr>
              <a:t>(</a:t>
            </a:r>
            <a:r>
              <a:rPr lang="en-IN" dirty="0" err="1" smtClean="0">
                <a:hlinkClick r:id="rId3"/>
              </a:rPr>
              <a:t>ControllerContext</a:t>
            </a:r>
            <a:r>
              <a:rPr lang="en-IN" dirty="0" smtClean="0">
                <a:hlinkClick r:id="rId3"/>
              </a:rPr>
              <a:t>, </a:t>
            </a:r>
            <a:r>
              <a:rPr lang="en-IN" dirty="0" err="1" smtClean="0">
                <a:hlinkClick r:id="rId3"/>
              </a:rPr>
              <a:t>ActionDescriptor</a:t>
            </a:r>
            <a:r>
              <a:rPr lang="en-IN" dirty="0" smtClean="0">
                <a:hlinkClick r:id="rId3"/>
              </a:rPr>
              <a:t>)</a:t>
            </a:r>
            <a:r>
              <a:rPr lang="en-IN" dirty="0" smtClean="0"/>
              <a:t> method aggregates the filters from all of the providers into a single list. </a:t>
            </a:r>
          </a:p>
          <a:p>
            <a:r>
              <a:rPr lang="en-IN" dirty="0" smtClean="0"/>
              <a:t>Providers can be registered in any order; the order they are registered has no impact on the order in which the filter run.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"/>
            <a:ext cx="7620000" cy="6553200"/>
          </a:xfrm>
        </p:spPr>
        <p:txBody>
          <a:bodyPr>
            <a:normAutofit/>
          </a:bodyPr>
          <a:lstStyle/>
          <a:p>
            <a:r>
              <a:rPr lang="en-IN" dirty="0" smtClean="0"/>
              <a:t>By default, ASP.NET MVC registers the following filter providers:</a:t>
            </a:r>
          </a:p>
          <a:p>
            <a:pPr lvl="1"/>
            <a:r>
              <a:rPr lang="en-IN" dirty="0" smtClean="0">
                <a:hlinkClick r:id="rId2"/>
              </a:rPr>
              <a:t>Filters</a:t>
            </a:r>
            <a:r>
              <a:rPr lang="en-IN" dirty="0" smtClean="0"/>
              <a:t> for global filters.</a:t>
            </a:r>
          </a:p>
          <a:p>
            <a:pPr lvl="1"/>
            <a:r>
              <a:rPr lang="en-IN" dirty="0" err="1" smtClean="0">
                <a:hlinkClick r:id="rId3"/>
              </a:rPr>
              <a:t>FilterAttributeFilterProvider</a:t>
            </a:r>
            <a:r>
              <a:rPr lang="en-IN" dirty="0" smtClean="0"/>
              <a:t> for filter attributes.</a:t>
            </a:r>
          </a:p>
          <a:p>
            <a:pPr lvl="1"/>
            <a:r>
              <a:rPr lang="en-IN" dirty="0" err="1" smtClean="0">
                <a:hlinkClick r:id="rId4"/>
              </a:rPr>
              <a:t>ControllerInstanceFilterProvider</a:t>
            </a:r>
            <a:r>
              <a:rPr lang="en-IN" dirty="0" smtClean="0"/>
              <a:t> for controller instances.</a:t>
            </a:r>
          </a:p>
          <a:p>
            <a:pPr lvl="1"/>
            <a:r>
              <a:rPr lang="en-IN" dirty="0" smtClean="0"/>
              <a:t>The </a:t>
            </a:r>
            <a:r>
              <a:rPr lang="en-IN" dirty="0" err="1" smtClean="0">
                <a:hlinkClick r:id="rId5"/>
              </a:rPr>
              <a:t>GetFilters</a:t>
            </a:r>
            <a:r>
              <a:rPr lang="en-IN" dirty="0" smtClean="0"/>
              <a:t> method returns all of the </a:t>
            </a:r>
            <a:r>
              <a:rPr lang="en-IN" dirty="0" err="1" smtClean="0">
                <a:hlinkClick r:id="rId6"/>
              </a:rPr>
              <a:t>IFilterProvider</a:t>
            </a:r>
            <a:r>
              <a:rPr lang="en-IN" dirty="0" smtClean="0"/>
              <a:t> instances in the service locator.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Filter Order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Filters run in the following order:</a:t>
            </a:r>
          </a:p>
          <a:p>
            <a:pPr lvl="1"/>
            <a:r>
              <a:rPr lang="en-IN" dirty="0" smtClean="0"/>
              <a:t>Authorization filters</a:t>
            </a:r>
          </a:p>
          <a:p>
            <a:pPr lvl="1"/>
            <a:r>
              <a:rPr lang="en-IN" dirty="0" smtClean="0"/>
              <a:t>Action filters</a:t>
            </a:r>
          </a:p>
          <a:p>
            <a:pPr lvl="1"/>
            <a:r>
              <a:rPr lang="en-IN" dirty="0" smtClean="0"/>
              <a:t>Response filters</a:t>
            </a:r>
          </a:p>
          <a:p>
            <a:pPr lvl="1"/>
            <a:r>
              <a:rPr lang="en-IN" dirty="0" smtClean="0"/>
              <a:t>Exception filters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5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AuthorizeAttribute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9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Authorization filters.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400"/>
            <a:ext cx="7201585" cy="5181600"/>
          </a:xfrm>
        </p:spPr>
        <p:txBody>
          <a:bodyPr>
            <a:normAutofit/>
          </a:bodyPr>
          <a:lstStyle/>
          <a:p>
            <a:r>
              <a:rPr lang="en-IN" dirty="0" smtClean="0"/>
              <a:t>To restrict access to an ASP.NET MVC view, you restrict access to the action method that renders the view. </a:t>
            </a:r>
          </a:p>
          <a:p>
            <a:r>
              <a:rPr lang="en-IN" dirty="0" smtClean="0"/>
              <a:t>To accomplish this, the MVC framework provides the </a:t>
            </a:r>
            <a:r>
              <a:rPr lang="en-IN" b="1" dirty="0" err="1" smtClean="0"/>
              <a:t>AuthorizeAttribute</a:t>
            </a:r>
            <a:r>
              <a:rPr lang="en-IN" dirty="0" smtClean="0"/>
              <a:t>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2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Authorization filters.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7201585" cy="5257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These implement </a:t>
            </a:r>
            <a:r>
              <a:rPr lang="en-IN" b="1" dirty="0" err="1" smtClean="0"/>
              <a:t>IAuthorizationFilter</a:t>
            </a:r>
            <a:r>
              <a:rPr lang="en-IN" dirty="0" smtClean="0"/>
              <a:t> and make security decisions about whether to execute an action method, such as performing authentication or validating properties of the request. </a:t>
            </a:r>
          </a:p>
          <a:p>
            <a:r>
              <a:rPr lang="en-IN" dirty="0" smtClean="0"/>
              <a:t>The </a:t>
            </a:r>
            <a:r>
              <a:rPr lang="en-IN" b="1" dirty="0" err="1" smtClean="0"/>
              <a:t>AuthorizeAttribute</a:t>
            </a:r>
            <a:r>
              <a:rPr lang="en-IN" dirty="0" smtClean="0"/>
              <a:t> class and the </a:t>
            </a:r>
            <a:r>
              <a:rPr lang="en-IN" b="1" dirty="0" err="1" smtClean="0"/>
              <a:t>RequireHttpsAttribute</a:t>
            </a:r>
            <a:r>
              <a:rPr lang="en-IN" dirty="0" smtClean="0"/>
              <a:t> class are examples of an authorization filter. </a:t>
            </a:r>
          </a:p>
          <a:p>
            <a:r>
              <a:rPr lang="en-IN" dirty="0" smtClean="0"/>
              <a:t>Authorization filters run </a:t>
            </a:r>
            <a:r>
              <a:rPr lang="en-IN" b="1" dirty="0" smtClean="0"/>
              <a:t>before</a:t>
            </a:r>
            <a:r>
              <a:rPr lang="en-IN" dirty="0" smtClean="0"/>
              <a:t> any other filter.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Using </a:t>
            </a:r>
            <a:r>
              <a:rPr lang="en-IN" dirty="0" err="1" smtClean="0"/>
              <a:t>AuthorizeAttribute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0" y="1600200"/>
            <a:ext cx="7198800" cy="5257800"/>
          </a:xfrm>
        </p:spPr>
        <p:txBody>
          <a:bodyPr>
            <a:noAutofit/>
          </a:bodyPr>
          <a:lstStyle/>
          <a:p>
            <a:r>
              <a:rPr lang="en-IN" b="1" dirty="0" smtClean="0"/>
              <a:t>An </a:t>
            </a:r>
            <a:r>
              <a:rPr lang="en-IN" b="1" dirty="0"/>
              <a:t>action </a:t>
            </a:r>
            <a:r>
              <a:rPr lang="en-IN" dirty="0" smtClean="0"/>
              <a:t>method when marked with </a:t>
            </a:r>
            <a:r>
              <a:rPr lang="en-IN" b="1" dirty="0" err="1" smtClean="0"/>
              <a:t>AuthorizeAttribute</a:t>
            </a:r>
            <a:r>
              <a:rPr lang="en-IN" dirty="0" smtClean="0"/>
              <a:t>, access to the action is restricted to users who are both authenticated and authorized.</a:t>
            </a:r>
          </a:p>
          <a:p>
            <a:r>
              <a:rPr lang="en-IN" dirty="0" smtClean="0"/>
              <a:t>If </a:t>
            </a:r>
            <a:r>
              <a:rPr lang="en-IN" b="1" dirty="0" smtClean="0"/>
              <a:t>a controller </a:t>
            </a:r>
            <a:r>
              <a:rPr lang="en-IN" dirty="0"/>
              <a:t>is </a:t>
            </a:r>
            <a:r>
              <a:rPr lang="en-IN" dirty="0" smtClean="0"/>
              <a:t>marked with the attribute, </a:t>
            </a:r>
            <a:r>
              <a:rPr lang="en-IN" b="1" dirty="0" smtClean="0"/>
              <a:t>all action methods</a:t>
            </a:r>
            <a:r>
              <a:rPr lang="en-IN" dirty="0" smtClean="0"/>
              <a:t> in the controller are restricted.</a:t>
            </a:r>
          </a:p>
          <a:p>
            <a:r>
              <a:rPr lang="en-IN" dirty="0" smtClean="0"/>
              <a:t>It indicates that authorization is restricted to predefined roles or to individual users. </a:t>
            </a:r>
          </a:p>
        </p:txBody>
      </p:sp>
    </p:spTree>
    <p:extLst>
      <p:ext uri="{BB962C8B-B14F-4D97-AF65-F5344CB8AC3E}">
        <p14:creationId xmlns:p14="http://schemas.microsoft.com/office/powerpoint/2010/main" val="2883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401</a:t>
            </a:r>
            <a:r>
              <a:rPr lang="en-IN" dirty="0" smtClean="0"/>
              <a:t> HTTP status code.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If an unauthorized user tries to access a method that is marked with the Authorize attribute, the MVC framework returns a </a:t>
            </a:r>
            <a:r>
              <a:rPr lang="en-IN" dirty="0" smtClean="0">
                <a:solidFill>
                  <a:srgbClr val="FF0000"/>
                </a:solidFill>
              </a:rPr>
              <a:t>401 HTTP status code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If the site is configured to use ASP.NET </a:t>
            </a:r>
            <a:r>
              <a:rPr lang="en-IN" b="1" dirty="0" smtClean="0">
                <a:solidFill>
                  <a:srgbClr val="00B0F0"/>
                </a:solidFill>
              </a:rPr>
              <a:t>Forms authentication</a:t>
            </a:r>
            <a:r>
              <a:rPr lang="en-IN" dirty="0" smtClean="0"/>
              <a:t>, the 401 status code causes the browser to redirect the user to the </a:t>
            </a:r>
            <a:r>
              <a:rPr lang="en-IN" dirty="0" smtClean="0">
                <a:solidFill>
                  <a:srgbClr val="00B0F0"/>
                </a:solidFill>
              </a:rPr>
              <a:t>login page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2759</TotalTime>
  <Words>2010</Words>
  <Application>Microsoft Office PowerPoint</Application>
  <PresentationFormat>On-screen Show (4:3)</PresentationFormat>
  <Paragraphs>230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Century Gothic</vt:lpstr>
      <vt:lpstr>Wingdings 3</vt:lpstr>
      <vt:lpstr>Wisp</vt:lpstr>
      <vt:lpstr>Filters</vt:lpstr>
      <vt:lpstr>Introduction</vt:lpstr>
      <vt:lpstr>ASP.NET MVC Filter Types</vt:lpstr>
      <vt:lpstr>Filters Provided in ASP.NET MVC</vt:lpstr>
      <vt:lpstr>AuthorizeAttribute</vt:lpstr>
      <vt:lpstr>Authorization filters.</vt:lpstr>
      <vt:lpstr>Authorization filters.</vt:lpstr>
      <vt:lpstr>Using AuthorizeAttribute</vt:lpstr>
      <vt:lpstr>401 HTTP status code.</vt:lpstr>
      <vt:lpstr>PowerPoint Presentation</vt:lpstr>
      <vt:lpstr>HandleErrorAttribute</vt:lpstr>
      <vt:lpstr>Exception filters</vt:lpstr>
      <vt:lpstr>Exception filters</vt:lpstr>
      <vt:lpstr>Exception Data in the View</vt:lpstr>
      <vt:lpstr>Action Method with Error</vt:lpstr>
      <vt:lpstr>Error View</vt:lpstr>
      <vt:lpstr>Enabling Custom Error Handling</vt:lpstr>
      <vt:lpstr>Handling Errors in the Error View</vt:lpstr>
      <vt:lpstr>PowerPoint Presentation</vt:lpstr>
      <vt:lpstr>HandleErrorAttribute Properties</vt:lpstr>
      <vt:lpstr>Specifying the Order Property</vt:lpstr>
      <vt:lpstr>The Order property rules:</vt:lpstr>
      <vt:lpstr>Action filters</vt:lpstr>
      <vt:lpstr>Demo</vt:lpstr>
      <vt:lpstr>Doc</vt:lpstr>
      <vt:lpstr>OutputCacheAttribute</vt:lpstr>
      <vt:lpstr>Result filters</vt:lpstr>
      <vt:lpstr>PowerPoint Presentation</vt:lpstr>
      <vt:lpstr>Demo</vt:lpstr>
      <vt:lpstr>Using a Cache Profile</vt:lpstr>
      <vt:lpstr>PowerPoint Presentation</vt:lpstr>
      <vt:lpstr>PowerPoint Presentation</vt:lpstr>
      <vt:lpstr>View</vt:lpstr>
      <vt:lpstr>Implementing a Filter</vt:lpstr>
      <vt:lpstr>Implementing a Filter</vt:lpstr>
      <vt:lpstr>PowerPoint Presentation</vt:lpstr>
      <vt:lpstr>How To Create a Filter</vt:lpstr>
      <vt:lpstr>PowerPoint Presentation</vt:lpstr>
      <vt:lpstr>Demo</vt:lpstr>
      <vt:lpstr>ActionExecutingContext</vt:lpstr>
      <vt:lpstr>PowerPoint Presentation</vt:lpstr>
      <vt:lpstr>RouteData</vt:lpstr>
      <vt:lpstr>PowerPoint Presentation</vt:lpstr>
      <vt:lpstr>FilterContext.Result</vt:lpstr>
      <vt:lpstr>Filter Providers Filter providers are a new feature to ASP.NET MVC 3.</vt:lpstr>
      <vt:lpstr>PowerPoint Presentation</vt:lpstr>
      <vt:lpstr>Filter Order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Fiters</dc:title>
  <dc:creator>User1</dc:creator>
  <cp:lastModifiedBy>Venkatakrishnan B</cp:lastModifiedBy>
  <cp:revision>165</cp:revision>
  <dcterms:created xsi:type="dcterms:W3CDTF">2006-08-16T00:00:00Z</dcterms:created>
  <dcterms:modified xsi:type="dcterms:W3CDTF">2017-08-29T01:51:11Z</dcterms:modified>
</cp:coreProperties>
</file>