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4" r:id="rId9"/>
    <p:sldId id="265" r:id="rId10"/>
    <p:sldId id="277" r:id="rId11"/>
    <p:sldId id="270" r:id="rId12"/>
    <p:sldId id="278" r:id="rId13"/>
    <p:sldId id="279" r:id="rId14"/>
    <p:sldId id="280" r:id="rId15"/>
    <p:sldId id="281" r:id="rId16"/>
    <p:sldId id="284" r:id="rId17"/>
    <p:sldId id="282" r:id="rId18"/>
    <p:sldId id="283" r:id="rId19"/>
    <p:sldId id="285" r:id="rId20"/>
    <p:sldId id="286" r:id="rId21"/>
    <p:sldId id="271" r:id="rId22"/>
    <p:sldId id="272" r:id="rId23"/>
    <p:sldId id="276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8633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AD990-741A-4256-908F-3BB55D340A00}" type="datetimeFigureOut">
              <a:rPr lang="en-IN" smtClean="0"/>
              <a:pPr/>
              <a:t>29-01-2015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726EE-0080-4367-A55D-71A850C6AA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4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View Start File</a:t>
            </a:r>
            <a:endParaRPr lang="en-I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to specify the layout file we want in every view.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 that if we need to rename the layout file, we are going to have to find every view that refers to it and make a change, which will be an error-prone process and counter to the general theme of easy maintenance that runs through the MVC framework.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resolve this by using a view start file.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ASP.NET renders a view, the MVC framework will look for a file called 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I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ViewStart.cshtml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this file will be treated as though they were contained in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file itself and we can use this feature to automatically set a value for the 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 property.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view start file, add a new layout file to the 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folder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Set the name of the file to </a:t>
            </a:r>
            <a:r>
              <a:rPr lang="en-IN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IN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ViewStart.cshtml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726EE-0080-4367-A55D-71A850C6AACE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 Engines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IsPost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Is..() and As…()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AsInt</a:t>
            </a:r>
            <a:r>
              <a:rPr lang="en-US" dirty="0" smtClean="0"/>
              <a:t>() </a:t>
            </a:r>
          </a:p>
          <a:p>
            <a:r>
              <a:rPr lang="en-IN" dirty="0" err="1" smtClean="0"/>
              <a:t>IsInt</a:t>
            </a:r>
            <a:r>
              <a:rPr lang="en-IN" dirty="0" smtClean="0"/>
              <a:t>()</a:t>
            </a:r>
          </a:p>
          <a:p>
            <a:r>
              <a:rPr lang="en-US" dirty="0" err="1" smtClean="0"/>
              <a:t>AsBool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IsBool</a:t>
            </a:r>
            <a:r>
              <a:rPr lang="en-US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Razor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&lt;div </a:t>
            </a:r>
          </a:p>
          <a:p>
            <a:pPr>
              <a:buNone/>
            </a:pPr>
            <a:r>
              <a:rPr lang="en-IN" dirty="0" smtClean="0"/>
              <a:t>    data-discount="@</a:t>
            </a:r>
            <a:r>
              <a:rPr lang="en-IN" dirty="0" err="1" smtClean="0"/>
              <a:t>ViewBag.ApplyDiscount</a:t>
            </a:r>
            <a:r>
              <a:rPr lang="en-IN" dirty="0" smtClean="0"/>
              <a:t>" data-express="@</a:t>
            </a:r>
            <a:r>
              <a:rPr lang="en-IN" dirty="0" err="1" smtClean="0"/>
              <a:t>ViewBag.ExpressShip</a:t>
            </a:r>
            <a:r>
              <a:rPr lang="en-IN" dirty="0" smtClean="0"/>
              <a:t>"</a:t>
            </a:r>
          </a:p>
          <a:p>
            <a:pPr>
              <a:buNone/>
            </a:pPr>
            <a:r>
              <a:rPr lang="en-IN" dirty="0" smtClean="0"/>
              <a:t>    data-supplier="@</a:t>
            </a:r>
            <a:r>
              <a:rPr lang="en-IN" dirty="0" err="1" smtClean="0"/>
              <a:t>ViewBag.Supplier</a:t>
            </a:r>
            <a:r>
              <a:rPr lang="en-IN" dirty="0" smtClean="0"/>
              <a:t>"&gt;</a:t>
            </a:r>
          </a:p>
          <a:p>
            <a:pPr>
              <a:buNone/>
            </a:pPr>
            <a:r>
              <a:rPr lang="en-IN" dirty="0" smtClean="0"/>
              <a:t>The containing element has data attributes</a:t>
            </a:r>
          </a:p>
          <a:p>
            <a:pPr>
              <a:buNone/>
            </a:pPr>
            <a:r>
              <a:rPr lang="en-IN" dirty="0" smtClean="0"/>
              <a:t>&lt;/div&gt;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Dealing with Namespaces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@</a:t>
            </a:r>
            <a:r>
              <a:rPr lang="en-IN" b="1" dirty="0" err="1" smtClean="0"/>
              <a:t>foreach</a:t>
            </a:r>
            <a:r>
              <a:rPr lang="en-IN" b="1" dirty="0" smtClean="0"/>
              <a:t> (</a:t>
            </a:r>
            <a:r>
              <a:rPr lang="en-IN" b="1" dirty="0" err="1" smtClean="0"/>
              <a:t>Razor.Models.Product</a:t>
            </a:r>
            <a:r>
              <a:rPr lang="en-IN" b="1" dirty="0" smtClean="0"/>
              <a:t> p in Model) {</a:t>
            </a:r>
          </a:p>
          <a:p>
            <a:pPr>
              <a:buNone/>
            </a:pPr>
            <a:r>
              <a:rPr lang="en-IN" b="1" dirty="0" smtClean="0"/>
              <a:t>...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  <a:p>
            <a:pPr>
              <a:buNone/>
            </a:pPr>
            <a:r>
              <a:rPr lang="en-US" dirty="0" smtClean="0"/>
              <a:t>{or}</a:t>
            </a:r>
          </a:p>
          <a:p>
            <a:pPr>
              <a:buNone/>
            </a:pPr>
            <a:r>
              <a:rPr lang="en-IN" dirty="0" smtClean="0"/>
              <a:t>@using </a:t>
            </a:r>
            <a:r>
              <a:rPr lang="en-IN" dirty="0" err="1" smtClean="0"/>
              <a:t>Razor.Models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@model </a:t>
            </a:r>
            <a:r>
              <a:rPr lang="en-IN" dirty="0" err="1" smtClean="0"/>
              <a:t>SampleA.Models.Emp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@using </a:t>
            </a:r>
            <a:r>
              <a:rPr lang="en-IN" dirty="0" err="1" smtClean="0"/>
              <a:t>SampleA.Models</a:t>
            </a:r>
            <a:endParaRPr lang="en-IN" dirty="0" smtClean="0"/>
          </a:p>
          <a:p>
            <a:pPr>
              <a:buNone/>
            </a:pPr>
            <a:r>
              <a:rPr lang="en-IN" b="1" dirty="0" smtClean="0"/>
              <a:t>@model Product[]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smtClean="0"/>
              <a:t>Sections</a:t>
            </a:r>
          </a:p>
          <a:p>
            <a:pPr marL="0" indent="0">
              <a:buNone/>
            </a:pPr>
            <a:r>
              <a:rPr lang="en-US" dirty="0"/>
              <a:t>@section Header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&lt;div class="view"&gt;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foreach</a:t>
            </a:r>
            <a:r>
              <a:rPr lang="en-US" dirty="0"/>
              <a:t> (string </a:t>
            </a:r>
            <a:r>
              <a:rPr lang="en-US" dirty="0" err="1"/>
              <a:t>str</a:t>
            </a:r>
            <a:r>
              <a:rPr lang="en-US" dirty="0"/>
              <a:t> in new [] {"Home", "List", "Edit"})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@</a:t>
            </a:r>
            <a:r>
              <a:rPr lang="en-US" dirty="0" err="1"/>
              <a:t>Html.ActionLink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, null, new { style = "margin: 5px" })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4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@section Body {</a:t>
            </a:r>
          </a:p>
          <a:p>
            <a:pPr marL="400050" lvl="1" indent="0">
              <a:buNone/>
            </a:pPr>
            <a:r>
              <a:rPr lang="en-US" dirty="0"/>
              <a:t>&lt;div class="view"&gt;</a:t>
            </a:r>
          </a:p>
          <a:p>
            <a:pPr marL="800100" lvl="2" indent="0">
              <a:buNone/>
            </a:pPr>
            <a:r>
              <a:rPr lang="en-US" dirty="0"/>
              <a:t>This is a list of fruit names:</a:t>
            </a:r>
          </a:p>
          <a:p>
            <a:pPr marL="800100" lvl="2" indent="0">
              <a:buNone/>
            </a:pPr>
            <a:r>
              <a:rPr lang="en-US" dirty="0"/>
              <a:t>@</a:t>
            </a:r>
            <a:r>
              <a:rPr lang="en-US" dirty="0" err="1"/>
              <a:t>foreach</a:t>
            </a:r>
            <a:r>
              <a:rPr lang="en-US" dirty="0"/>
              <a:t> (string name in Model)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	&lt;</a:t>
            </a:r>
            <a:r>
              <a:rPr lang="en-US" dirty="0"/>
              <a:t>span&gt;&lt;b&gt;@name&lt;/b&gt;&lt;/span&gt;</a:t>
            </a:r>
          </a:p>
          <a:p>
            <a:pPr marL="800100" lvl="2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@section Footer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&lt;div class="view"&gt;</a:t>
            </a:r>
          </a:p>
          <a:p>
            <a:pPr marL="400050" lvl="1" indent="0">
              <a:buNone/>
            </a:pPr>
            <a:r>
              <a:rPr lang="en-US" dirty="0"/>
              <a:t>This is the footer</a:t>
            </a:r>
          </a:p>
          <a:p>
            <a:pPr marL="400050" lvl="1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1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RenderSection</a:t>
            </a:r>
            <a:r>
              <a:rPr lang="en-US" dirty="0"/>
              <a:t>("Header")</a:t>
            </a:r>
          </a:p>
          <a:p>
            <a:pPr marL="400050" lvl="1" indent="0">
              <a:buNone/>
            </a:pPr>
            <a:r>
              <a:rPr lang="en-US" b="1" dirty="0"/>
              <a:t>&lt;div class="layout"&gt;</a:t>
            </a:r>
          </a:p>
          <a:p>
            <a:pPr marL="400050" lvl="1" indent="0">
              <a:buNone/>
            </a:pPr>
            <a:r>
              <a:rPr lang="en-US" b="1" dirty="0"/>
              <a:t>This is part of the layout</a:t>
            </a:r>
          </a:p>
          <a:p>
            <a:pPr marL="400050" lvl="1" indent="0">
              <a:buNone/>
            </a:pPr>
            <a:r>
              <a:rPr lang="en-US" b="1" dirty="0"/>
              <a:t>&lt;/div&gt;</a:t>
            </a:r>
          </a:p>
          <a:p>
            <a:pPr marL="400050" lvl="1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@</a:t>
            </a:r>
            <a:r>
              <a:rPr lang="en-US" strike="sngStrike" dirty="0" err="1">
                <a:solidFill>
                  <a:srgbClr val="FF0000"/>
                </a:solidFill>
              </a:rPr>
              <a:t>RenderBody</a:t>
            </a:r>
            <a:r>
              <a:rPr lang="en-US" strike="sngStrike" dirty="0" smtClean="0">
                <a:solidFill>
                  <a:srgbClr val="FF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RenderSection</a:t>
            </a:r>
            <a:r>
              <a:rPr lang="en-US" dirty="0"/>
              <a:t>("Body")</a:t>
            </a:r>
            <a:endParaRPr lang="en-US" strike="sngStrike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/>
              <a:t>&lt;div class="layout"&gt;</a:t>
            </a:r>
          </a:p>
          <a:p>
            <a:pPr marL="400050" lvl="1" indent="0">
              <a:buNone/>
            </a:pPr>
            <a:r>
              <a:rPr lang="en-US" b="1" dirty="0"/>
              <a:t>This is part of the layout</a:t>
            </a:r>
          </a:p>
          <a:p>
            <a:pPr marL="400050" lvl="1" indent="0">
              <a:buNone/>
            </a:pPr>
            <a:r>
              <a:rPr lang="en-US" b="1" dirty="0"/>
              <a:t>&lt;/div</a:t>
            </a:r>
            <a:r>
              <a:rPr lang="en-US" b="1" dirty="0" smtClean="0"/>
              <a:t>&gt;</a:t>
            </a:r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/>
              <a:t>RenderSection</a:t>
            </a:r>
            <a:r>
              <a:rPr lang="en-US" dirty="0"/>
              <a:t>("</a:t>
            </a:r>
            <a:r>
              <a:rPr lang="en-US" dirty="0" err="1" smtClean="0"/>
              <a:t>scripts“,false</a:t>
            </a:r>
            <a:r>
              <a:rPr lang="en-US" dirty="0" smtClean="0"/>
              <a:t>)</a:t>
            </a:r>
            <a:r>
              <a:rPr lang="en-US" dirty="0" smtClean="0">
                <a:sym typeface="Wingdings" panose="05000000000000000000" pitchFamily="2" charset="2"/>
              </a:rPr>
              <a:t>------- optional section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@</a:t>
            </a:r>
            <a:r>
              <a:rPr lang="en-US" dirty="0" err="1" smtClean="0"/>
              <a:t>RenderSection</a:t>
            </a:r>
            <a:r>
              <a:rPr lang="en-US" dirty="0" smtClean="0"/>
              <a:t>("Footer")</a:t>
            </a:r>
          </a:p>
          <a:p>
            <a:pPr marL="400050" lvl="1" indent="0">
              <a:buNone/>
            </a:pPr>
            <a:r>
              <a:rPr lang="en-US" b="1" dirty="0"/>
              <a:t>&lt;div class="layout"&gt;</a:t>
            </a:r>
          </a:p>
          <a:p>
            <a:pPr marL="400050" lvl="1" indent="0">
              <a:buNone/>
            </a:pPr>
            <a:r>
              <a:rPr lang="en-US" b="1" dirty="0"/>
              <a:t>This is part of the layout</a:t>
            </a:r>
          </a:p>
          <a:p>
            <a:pPr marL="400050" lvl="1" indent="0">
              <a:buNone/>
            </a:pPr>
            <a:r>
              <a:rPr lang="en-US" b="1" dirty="0"/>
              <a:t>&lt;/div&gt;</a:t>
            </a:r>
          </a:p>
          <a:p>
            <a:pPr marL="0" indent="0">
              <a:buNone/>
            </a:pPr>
            <a:r>
              <a:rPr lang="en-US" b="1" dirty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/</a:t>
            </a:r>
            <a:r>
              <a:rPr lang="en-US" b="1" dirty="0" smtClean="0"/>
              <a:t>Views/Shared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Html.Partial</a:t>
            </a:r>
            <a:r>
              <a:rPr lang="en-US" dirty="0" smtClean="0"/>
              <a:t>(“</a:t>
            </a:r>
            <a:r>
              <a:rPr lang="en-US" dirty="0" err="1" smtClean="0"/>
              <a:t>AccountPartial</a:t>
            </a:r>
            <a:r>
              <a:rPr lang="en-US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1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What is view engine? </a:t>
            </a:r>
            <a:br>
              <a:rPr lang="en-IN" b="1" dirty="0" smtClean="0"/>
            </a:br>
            <a:r>
              <a:rPr lang="en-IN" b="1" dirty="0" smtClean="0"/>
              <a:t>What does it actually do?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The view engine is responsible for creating HTML from your views.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Views are usually some kind of </a:t>
            </a:r>
            <a:r>
              <a:rPr lang="en-IN" sz="2800" dirty="0" err="1" smtClean="0"/>
              <a:t>mixup</a:t>
            </a:r>
            <a:r>
              <a:rPr lang="en-IN" sz="2800" dirty="0" smtClean="0"/>
              <a:t> of HTML and a programming language. 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The pattern behind most of these is called </a:t>
            </a:r>
            <a:r>
              <a:rPr lang="en-IN" sz="2800" b="1" dirty="0" smtClean="0"/>
              <a:t>two-step view</a:t>
            </a:r>
            <a:r>
              <a:rPr lang="en-IN" sz="28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5486400"/>
            <a:ext cx="82296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Typed Partial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@model </a:t>
            </a:r>
            <a:r>
              <a:rPr lang="en-US" b="1" dirty="0" err="1"/>
              <a:t>IEnumerable</a:t>
            </a:r>
            <a:r>
              <a:rPr lang="en-US" b="1" dirty="0"/>
              <a:t>&lt;string&gt;</a:t>
            </a:r>
          </a:p>
          <a:p>
            <a:pPr marL="400050" lvl="1" indent="0">
              <a:buNone/>
            </a:pPr>
            <a:r>
              <a:rPr lang="en-US" dirty="0"/>
              <a:t>&lt;div&gt;</a:t>
            </a:r>
          </a:p>
          <a:p>
            <a:pPr marL="400050" lvl="1" indent="0">
              <a:buNone/>
            </a:pPr>
            <a:r>
              <a:rPr lang="en-US" dirty="0"/>
              <a:t>This is the message from the partial view.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sv-SE" dirty="0"/>
              <a:t>@foreach (string str in Model</a:t>
            </a:r>
            <a:r>
              <a:rPr lang="sv-SE" dirty="0" smtClean="0"/>
              <a:t>)</a:t>
            </a:r>
          </a:p>
          <a:p>
            <a:pPr marL="400050" lvl="1" indent="0">
              <a:buNone/>
            </a:pPr>
            <a:r>
              <a:rPr lang="sv-SE" dirty="0" smtClean="0"/>
              <a:t> </a:t>
            </a:r>
            <a:r>
              <a:rPr lang="sv-SE" dirty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	&lt;</a:t>
            </a:r>
            <a:r>
              <a:rPr lang="en-US" dirty="0"/>
              <a:t>li&gt;@</a:t>
            </a:r>
            <a:r>
              <a:rPr lang="en-US" dirty="0" err="1"/>
              <a:t>str</a:t>
            </a:r>
            <a:r>
              <a:rPr lang="en-US" dirty="0"/>
              <a:t>&lt;/li&gt;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b="1" dirty="0"/>
              <a:t>@</a:t>
            </a:r>
            <a:r>
              <a:rPr lang="en-US" b="1" dirty="0" err="1"/>
              <a:t>Html.Partial</a:t>
            </a:r>
            <a:r>
              <a:rPr lang="en-US" b="1" dirty="0" smtClean="0"/>
              <a:t>( "</a:t>
            </a:r>
            <a:r>
              <a:rPr lang="en-US" b="1" dirty="0" err="1"/>
              <a:t>MyStronglyTypedPartial</a:t>
            </a:r>
            <a:r>
              <a:rPr lang="en-US" b="1" dirty="0"/>
              <a:t>", </a:t>
            </a:r>
            <a:r>
              <a:rPr lang="en-US" b="1" dirty="0" smtClean="0"/>
              <a:t> </a:t>
            </a:r>
          </a:p>
          <a:p>
            <a:pPr marL="400050" lvl="1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dirty="0" smtClean="0"/>
              <a:t>new </a:t>
            </a:r>
            <a:r>
              <a:rPr lang="en-US" dirty="0"/>
              <a:t>[] {"Apple", "Orange", "Pear"}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56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Layouts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40080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Creating the Layout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Applying a Layout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Using a View Start File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If your view is self-contained and you do not want to use a layout, then </a:t>
            </a:r>
            <a:r>
              <a:rPr lang="en-IN" u="sng" dirty="0" smtClean="0"/>
              <a:t>set the </a:t>
            </a:r>
            <a:r>
              <a:rPr lang="en-IN" sz="2400" b="1" u="sng" dirty="0" smtClean="0"/>
              <a:t>Layout </a:t>
            </a:r>
            <a:r>
              <a:rPr lang="en-IN" u="sng" dirty="0" smtClean="0"/>
              <a:t>property to </a:t>
            </a:r>
            <a:r>
              <a:rPr lang="en-IN" sz="2400" b="1" dirty="0" smtClean="0">
                <a:solidFill>
                  <a:srgbClr val="FF0000"/>
                </a:solidFill>
              </a:rPr>
              <a:t>null</a:t>
            </a:r>
            <a:r>
              <a:rPr lang="en-IN" b="1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IN" b="1" dirty="0" smtClean="0"/>
              <a:t>If you omit the </a:t>
            </a:r>
            <a:r>
              <a:rPr lang="en-IN" sz="2400" b="1" dirty="0" smtClean="0"/>
              <a:t>Layout </a:t>
            </a:r>
            <a:r>
              <a:rPr lang="en-IN" b="1" dirty="0" smtClean="0"/>
              <a:t>property, then the MVC framework will assume that </a:t>
            </a:r>
            <a:r>
              <a:rPr lang="en-IN" b="1" dirty="0" smtClean="0">
                <a:solidFill>
                  <a:srgbClr val="00B050"/>
                </a:solidFill>
              </a:rPr>
              <a:t>you </a:t>
            </a:r>
            <a:r>
              <a:rPr lang="en-IN" b="1" i="1" dirty="0" smtClean="0">
                <a:solidFill>
                  <a:srgbClr val="00B050"/>
                </a:solidFill>
              </a:rPr>
              <a:t>do want a layout</a:t>
            </a:r>
            <a:r>
              <a:rPr lang="en-IN" b="1" i="1" dirty="0" smtClean="0"/>
              <a:t> </a:t>
            </a:r>
            <a:r>
              <a:rPr lang="en-IN" dirty="0" smtClean="0"/>
              <a:t>and that it should use the value it finds in the </a:t>
            </a:r>
            <a:r>
              <a:rPr lang="en-IN" b="1" dirty="0" smtClean="0"/>
              <a:t>view start </a:t>
            </a:r>
            <a:r>
              <a:rPr lang="en-IN" dirty="0" smtClean="0"/>
              <a:t>file.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Helper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IN" dirty="0" smtClean="0"/>
              <a:t>Helper Method</a:t>
            </a:r>
            <a:endParaRPr lang="en-US" dirty="0" smtClean="0"/>
          </a:p>
          <a:p>
            <a:r>
              <a:rPr lang="en-IN" dirty="0" smtClean="0"/>
              <a:t>External Helper Method</a:t>
            </a:r>
          </a:p>
          <a:p>
            <a:pPr lvl="1"/>
            <a:r>
              <a:rPr lang="en-IN" b="1" dirty="0" smtClean="0"/>
              <a:t>Infrastructure &lt;folder&gt;</a:t>
            </a:r>
          </a:p>
          <a:p>
            <a:r>
              <a:rPr lang="en-IN" dirty="0" smtClean="0"/>
              <a:t>Encoding Helper Method Content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Web Helpers Library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a Helper in a Page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Two Step 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i="1" dirty="0" smtClean="0"/>
              <a:t>Turns domain data into HTML in </a:t>
            </a:r>
            <a:r>
              <a:rPr lang="en-IN" b="1" i="1" dirty="0" smtClean="0"/>
              <a:t>two steps</a:t>
            </a:r>
            <a:r>
              <a:rPr lang="en-IN" i="1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IN" i="1" dirty="0" smtClean="0"/>
              <a:t>first by forming some kind of logical page, </a:t>
            </a:r>
          </a:p>
          <a:p>
            <a:pPr lvl="1">
              <a:lnSpc>
                <a:spcPct val="200000"/>
              </a:lnSpc>
            </a:pPr>
            <a:r>
              <a:rPr lang="en-IN" i="1" dirty="0" smtClean="0"/>
              <a:t>then rendering the logical page into HTML.</a:t>
            </a:r>
            <a:endParaRPr lang="en-IN" dirty="0" smtClean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Two Step View</a:t>
            </a:r>
            <a:endParaRPr lang="en-IN" b="1" dirty="0"/>
          </a:p>
        </p:txBody>
      </p:sp>
      <p:pic>
        <p:nvPicPr>
          <p:cNvPr id="1026" name="Picture 2" descr="http://martinfowler.com/eaaCatalog/twoStageViewSket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5413091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 smtClean="0"/>
              <a:t>Two Step View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If a Web application has many pages, then it requires a consistent look and organization.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If every page looks different, then the users find the site </a:t>
            </a:r>
            <a:r>
              <a:rPr lang="en-IN" sz="2400" b="1" dirty="0" smtClean="0"/>
              <a:t>confusing</a:t>
            </a:r>
            <a:r>
              <a:rPr lang="en-IN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Making </a:t>
            </a:r>
            <a:r>
              <a:rPr lang="en-IN" sz="2400" b="1" dirty="0" smtClean="0"/>
              <a:t>global changes </a:t>
            </a:r>
            <a:r>
              <a:rPr lang="en-IN" sz="2400" dirty="0" smtClean="0"/>
              <a:t>to the appearance of the site may also become </a:t>
            </a:r>
            <a:r>
              <a:rPr lang="en-IN" sz="2400" b="1" dirty="0" smtClean="0"/>
              <a:t>difficult</a:t>
            </a:r>
            <a:r>
              <a:rPr lang="en-IN" sz="2400" dirty="0" smtClean="0"/>
              <a:t>, because presentation decisions are often </a:t>
            </a:r>
            <a:r>
              <a:rPr lang="en-IN" sz="2400" b="1" dirty="0" smtClean="0"/>
              <a:t>duplicated</a:t>
            </a:r>
            <a:r>
              <a:rPr lang="en-IN" sz="2400" dirty="0" smtClean="0"/>
              <a:t> across multiple pages or transform modules.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A global change can force you to </a:t>
            </a:r>
            <a:r>
              <a:rPr lang="en-IN" sz="2400" b="1" dirty="0" smtClean="0"/>
              <a:t>change several files. (find/replace)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Two Step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800" dirty="0" smtClean="0"/>
              <a:t>Two Step View deals with the problem of making global changes to the site by splitting the output transformation into two stages.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800" dirty="0" smtClean="0"/>
              <a:t>The </a:t>
            </a:r>
            <a:r>
              <a:rPr lang="en-IN" sz="2800" b="1" dirty="0" smtClean="0"/>
              <a:t>first stage</a:t>
            </a:r>
            <a:r>
              <a:rPr lang="en-IN" sz="2800" dirty="0" smtClean="0"/>
              <a:t> transforms the </a:t>
            </a:r>
            <a:r>
              <a:rPr lang="en-IN" sz="2800" b="1" dirty="0" smtClean="0"/>
              <a:t>model</a:t>
            </a:r>
            <a:r>
              <a:rPr lang="en-IN" sz="2800" dirty="0" smtClean="0"/>
              <a:t> data into a </a:t>
            </a:r>
            <a:r>
              <a:rPr lang="en-IN" sz="2800" b="1" dirty="0" smtClean="0"/>
              <a:t>logical presentation </a:t>
            </a:r>
            <a:r>
              <a:rPr lang="en-IN" sz="2800" dirty="0" smtClean="0"/>
              <a:t>without any specific formatting;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800" dirty="0" smtClean="0"/>
              <a:t>The </a:t>
            </a:r>
            <a:r>
              <a:rPr lang="en-IN" sz="2800" b="1" dirty="0" smtClean="0"/>
              <a:t>second stage </a:t>
            </a:r>
            <a:r>
              <a:rPr lang="en-IN" sz="2800" dirty="0" smtClean="0"/>
              <a:t>converts that logical presentation with the actual formatting needed. This way you can make a global change by altering the second stage, or you can support multiple output looks and feels.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Web Programming Using the Razor Syntax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Razor</a:t>
            </a:r>
            <a:endParaRPr lang="en-IN" dirty="0" smtClean="0"/>
          </a:p>
          <a:p>
            <a:r>
              <a:rPr lang="en-IN" dirty="0" smtClean="0"/>
              <a:t>Programming Basics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basic "Razor" syntax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@{ 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sz="2400" dirty="0" smtClean="0"/>
              <a:t>// Working with numbers 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  a = 4; 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  b = 5; </a:t>
            </a:r>
          </a:p>
          <a:p>
            <a:pPr lvl="2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  </a:t>
            </a:r>
            <a:r>
              <a:rPr lang="en-IN" dirty="0" err="1" smtClean="0"/>
              <a:t>theSum</a:t>
            </a:r>
            <a:r>
              <a:rPr lang="en-IN" dirty="0" smtClean="0"/>
              <a:t> = a + b; </a:t>
            </a:r>
          </a:p>
          <a:p>
            <a:pPr lvl="2">
              <a:buNone/>
            </a:pPr>
            <a:r>
              <a:rPr lang="en-IN" dirty="0" smtClean="0"/>
              <a:t>// Working with characters (strings) </a:t>
            </a:r>
          </a:p>
          <a:p>
            <a:pPr lvl="2">
              <a:buNone/>
            </a:pPr>
            <a:r>
              <a:rPr lang="en-IN" dirty="0" smtClean="0"/>
              <a:t>String technology = "ASP.NET"; </a:t>
            </a:r>
          </a:p>
          <a:p>
            <a:pPr lvl="2">
              <a:buNone/>
            </a:pPr>
            <a:r>
              <a:rPr lang="en-IN" dirty="0" smtClean="0"/>
              <a:t>String product ="Web Pages"; </a:t>
            </a:r>
          </a:p>
          <a:p>
            <a:pPr lvl="2">
              <a:buNone/>
            </a:pPr>
            <a:r>
              <a:rPr lang="en-IN" dirty="0" smtClean="0"/>
              <a:t>// Working with objects </a:t>
            </a:r>
          </a:p>
          <a:p>
            <a:pPr lvl="2">
              <a:buNone/>
            </a:pPr>
            <a:r>
              <a:rPr lang="en-IN" dirty="0" err="1" smtClean="0"/>
              <a:t>DateTime</a:t>
            </a:r>
            <a:r>
              <a:rPr lang="en-IN" dirty="0" smtClean="0"/>
              <a:t> </a:t>
            </a:r>
            <a:r>
              <a:rPr lang="en-IN" dirty="0" err="1" smtClean="0"/>
              <a:t>rightNow</a:t>
            </a:r>
            <a:r>
              <a:rPr lang="en-IN" dirty="0" smtClean="0"/>
              <a:t> = </a:t>
            </a:r>
            <a:r>
              <a:rPr lang="en-IN" dirty="0" err="1" smtClean="0"/>
              <a:t>DateTime.Now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    &lt;div&gt;</a:t>
            </a:r>
          </a:p>
          <a:p>
            <a:pPr>
              <a:buNone/>
            </a:pPr>
            <a:r>
              <a:rPr lang="en-IN" dirty="0" smtClean="0"/>
              <a:t>       &lt;p&gt;The @technology @product are very easy</a:t>
            </a:r>
          </a:p>
          <a:p>
            <a:pPr>
              <a:buNone/>
            </a:pPr>
            <a:r>
              <a:rPr lang="en-IN" dirty="0" smtClean="0"/>
              <a:t>			to build web Sites &lt;/p&gt;</a:t>
            </a:r>
          </a:p>
          <a:p>
            <a:pPr>
              <a:buNone/>
            </a:pPr>
            <a:r>
              <a:rPr lang="en-IN" dirty="0" smtClean="0"/>
              <a:t>       &lt;p&gt;Sum is @</a:t>
            </a:r>
            <a:r>
              <a:rPr lang="en-IN" dirty="0" err="1" smtClean="0"/>
              <a:t>theSum</a:t>
            </a:r>
            <a:r>
              <a:rPr lang="en-IN" dirty="0" smtClean="0"/>
              <a:t>&lt;/p&gt;</a:t>
            </a:r>
          </a:p>
          <a:p>
            <a:pPr>
              <a:buNone/>
            </a:pPr>
            <a:r>
              <a:rPr lang="en-IN" dirty="0" smtClean="0"/>
              <a:t>       &lt;p&gt;Time is @</a:t>
            </a:r>
            <a:r>
              <a:rPr lang="en-IN" dirty="0" err="1" smtClean="0"/>
              <a:t>rightNow</a:t>
            </a:r>
            <a:r>
              <a:rPr lang="en-IN" dirty="0" smtClean="0"/>
              <a:t>&lt;/p&gt;</a:t>
            </a:r>
          </a:p>
          <a:p>
            <a:pPr>
              <a:buNone/>
            </a:pPr>
            <a:r>
              <a:rPr lang="en-IN" dirty="0" smtClean="0"/>
              <a:t>    &lt;/div&gt;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811</Words>
  <Application>Microsoft Office PowerPoint</Application>
  <PresentationFormat>On-screen Show (4:3)</PresentationFormat>
  <Paragraphs>149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View Engines</vt:lpstr>
      <vt:lpstr>What is view engine?  What does it actually do?</vt:lpstr>
      <vt:lpstr>Two Step View</vt:lpstr>
      <vt:lpstr>Two Step View</vt:lpstr>
      <vt:lpstr>Two Step View</vt:lpstr>
      <vt:lpstr>Two Step View</vt:lpstr>
      <vt:lpstr>ASP.NET Web Programming Using the Razor Syntax</vt:lpstr>
      <vt:lpstr>The basic "Razor" syntax</vt:lpstr>
      <vt:lpstr>PowerPoint Presentation</vt:lpstr>
      <vt:lpstr>IsPost</vt:lpstr>
      <vt:lpstr>Is..() and As…() Methods</vt:lpstr>
      <vt:lpstr>Razor Expressions</vt:lpstr>
      <vt:lpstr>Dealing with Namespaces</vt:lpstr>
      <vt:lpstr>Collections</vt:lpstr>
      <vt:lpstr>Dynamic Content</vt:lpstr>
      <vt:lpstr>Body</vt:lpstr>
      <vt:lpstr>Footer</vt:lpstr>
      <vt:lpstr>Layout</vt:lpstr>
      <vt:lpstr>Partial View</vt:lpstr>
      <vt:lpstr>Strongly Typed Partial View</vt:lpstr>
      <vt:lpstr>Working with Layouts</vt:lpstr>
      <vt:lpstr>PowerPoint Presentation</vt:lpstr>
      <vt:lpstr>Helper Methods</vt:lpstr>
      <vt:lpstr>ASP.NET Web Helpers Library</vt:lpstr>
      <vt:lpstr>Using a Helper in a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Engines</dc:title>
  <dc:creator>User1</dc:creator>
  <cp:lastModifiedBy>Venkatakrishnan Bindusaran</cp:lastModifiedBy>
  <cp:revision>82</cp:revision>
  <dcterms:created xsi:type="dcterms:W3CDTF">2006-08-16T00:00:00Z</dcterms:created>
  <dcterms:modified xsi:type="dcterms:W3CDTF">2015-01-29T08:37:29Z</dcterms:modified>
</cp:coreProperties>
</file>