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4"/>
    <p:sldMasterId id="2147483718" r:id="rId5"/>
    <p:sldMasterId id="2147483741" r:id="rId6"/>
    <p:sldMasterId id="2147483761" r:id="rId7"/>
  </p:sldMasterIdLst>
  <p:notesMasterIdLst>
    <p:notesMasterId r:id="rId31"/>
  </p:notesMasterIdLst>
  <p:handoutMasterIdLst>
    <p:handoutMasterId r:id="rId32"/>
  </p:handoutMasterIdLst>
  <p:sldIdLst>
    <p:sldId id="369" r:id="rId8"/>
    <p:sldId id="337" r:id="rId9"/>
    <p:sldId id="338" r:id="rId10"/>
    <p:sldId id="339" r:id="rId11"/>
    <p:sldId id="341" r:id="rId12"/>
    <p:sldId id="353" r:id="rId13"/>
    <p:sldId id="343" r:id="rId14"/>
    <p:sldId id="344" r:id="rId15"/>
    <p:sldId id="345" r:id="rId16"/>
    <p:sldId id="346" r:id="rId17"/>
    <p:sldId id="354" r:id="rId18"/>
    <p:sldId id="340" r:id="rId19"/>
    <p:sldId id="356" r:id="rId20"/>
    <p:sldId id="362" r:id="rId21"/>
    <p:sldId id="355" r:id="rId22"/>
    <p:sldId id="363" r:id="rId23"/>
    <p:sldId id="364" r:id="rId24"/>
    <p:sldId id="351" r:id="rId25"/>
    <p:sldId id="365" r:id="rId26"/>
    <p:sldId id="366" r:id="rId27"/>
    <p:sldId id="367" r:id="rId28"/>
    <p:sldId id="368" r:id="rId29"/>
    <p:sldId id="319" r:id="rId30"/>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C2F1"/>
    <a:srgbClr val="FFFFFF"/>
    <a:srgbClr val="000000"/>
    <a:srgbClr val="429A16"/>
    <a:srgbClr val="F8F57B"/>
    <a:srgbClr val="59D01E"/>
    <a:srgbClr val="ACE58F"/>
    <a:srgbClr val="292929"/>
    <a:srgbClr val="333333"/>
    <a:srgbClr val="F6AE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2856" autoAdjust="0"/>
    <p:restoredTop sz="78693" autoAdjust="0"/>
  </p:normalViewPr>
  <p:slideViewPr>
    <p:cSldViewPr snapToGrid="0">
      <p:cViewPr varScale="1">
        <p:scale>
          <a:sx n="106" d="100"/>
          <a:sy n="106" d="100"/>
        </p:scale>
        <p:origin x="-810" y="-84"/>
      </p:cViewPr>
      <p:guideLst>
        <p:guide orient="horz" pos="144"/>
        <p:guide orient="horz" pos="1200"/>
        <p:guide orient="horz" pos="2736"/>
        <p:guide orient="horz" pos="4176"/>
        <p:guide orient="horz" pos="1488"/>
        <p:guide orient="horz" pos="912"/>
        <p:guide pos="3839"/>
        <p:guide pos="327"/>
        <p:guide pos="1190"/>
        <p:guide pos="7350"/>
        <p:guide pos="7063"/>
        <p:guide pos="611"/>
      </p:guideLst>
    </p:cSldViewPr>
  </p:slideViewPr>
  <p:outlineViewPr>
    <p:cViewPr>
      <p:scale>
        <a:sx n="33" d="100"/>
        <a:sy n="33" d="100"/>
      </p:scale>
      <p:origin x="0" y="6060"/>
    </p:cViewPr>
  </p:outlineViewPr>
  <p:notesTextViewPr>
    <p:cViewPr>
      <p:scale>
        <a:sx n="100" d="100"/>
        <a:sy n="100" d="100"/>
      </p:scale>
      <p:origin x="0" y="0"/>
    </p:cViewPr>
  </p:notesTextViewPr>
  <p:sorterViewPr>
    <p:cViewPr>
      <p:scale>
        <a:sx n="50" d="100"/>
        <a:sy n="50" d="100"/>
      </p:scale>
      <p:origin x="0" y="0"/>
    </p:cViewPr>
  </p:sorterViewPr>
  <p:notesViewPr>
    <p:cSldViewPr snapToGrid="0" showGuides="1">
      <p:cViewPr>
        <p:scale>
          <a:sx n="148" d="100"/>
          <a:sy n="148" d="100"/>
        </p:scale>
        <p:origin x="-1686"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latin typeface="Segoe UI" pitchFamily="34" charset="0"/>
              </a:rPr>
              <a:t>TechEd</a:t>
            </a:r>
            <a:r>
              <a:rPr lang="en-US" dirty="0" smtClean="0">
                <a:latin typeface="Segoe UI" pitchFamily="34" charset="0"/>
              </a:rPr>
              <a:t> 2011</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5/18/2011</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12079664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err="1" smtClean="0"/>
              <a:t>TechEd</a:t>
            </a:r>
            <a:r>
              <a:rPr lang="en-US" dirty="0" smtClean="0"/>
              <a:t> 2011</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5/18/2011</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2528957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5/18/2011 1:32 PM</a:t>
            </a:fld>
            <a:endParaRPr lang="en-US" dirty="0">
              <a:solidFill>
                <a:prstClr val="black"/>
              </a:solidFill>
            </a:endParaRPr>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a:p>
            <a:endParaRPr lang="en-US" sz="500" dirty="0">
              <a:solidFill>
                <a:prstClr val="black"/>
              </a:solidFill>
              <a:latin typeface="Segoe UI"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solidFill>
                  <a:prstClr val="black"/>
                </a:solidFill>
              </a:rPr>
              <a:pPr/>
              <a:t>1</a:t>
            </a:fld>
            <a:endParaRPr lang="en-US" dirty="0">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5/18/2011 1:32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13</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5/18/2011 1:32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15</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5/18/2011 1:32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17</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20</a:t>
            </a:fld>
            <a:endParaRPr lang="en-US" dirty="0">
              <a:solidFill>
                <a:prstClr val="black"/>
              </a:solidFill>
            </a:endParaRPr>
          </a:p>
        </p:txBody>
      </p:sp>
      <p:sp>
        <p:nvSpPr>
          <p:cNvPr id="5" name="Header Placeholder 3"/>
          <p:cNvSpPr>
            <a:spLocks noGrp="1"/>
          </p:cNvSpPr>
          <p:nvPr>
            <p:ph type="hdr" sz="quarter"/>
          </p:nvPr>
        </p:nvSpPr>
        <p:spPr>
          <a:xfrm>
            <a:off x="0" y="0"/>
            <a:ext cx="2971800" cy="457200"/>
          </a:xfrm>
        </p:spPr>
        <p:txBody>
          <a:bodyPr/>
          <a:lstStyle/>
          <a:p>
            <a:r>
              <a:rPr lang="en-US" dirty="0" smtClean="0">
                <a:solidFill>
                  <a:prstClr val="black"/>
                </a:solidFill>
              </a:rPr>
              <a:t>Tech Ed North America 2010</a:t>
            </a:r>
            <a:endParaRPr lang="en-US" dirty="0">
              <a:solidFill>
                <a:prstClr val="black"/>
              </a:solidFill>
            </a:endParaRPr>
          </a:p>
        </p:txBody>
      </p:sp>
      <p:sp>
        <p:nvSpPr>
          <p:cNvPr id="6" name="Date Placeholder 4"/>
          <p:cNvSpPr>
            <a:spLocks noGrp="1"/>
          </p:cNvSpPr>
          <p:nvPr>
            <p:ph type="dt" idx="1"/>
          </p:nvPr>
        </p:nvSpPr>
        <p:spPr>
          <a:xfrm>
            <a:off x="3884613" y="0"/>
            <a:ext cx="2971800" cy="457200"/>
          </a:xfrm>
        </p:spPr>
        <p:txBody>
          <a:bodyPr/>
          <a:lstStyle/>
          <a:p>
            <a:fld id="{81331B57-0BE5-4F82-AA58-76F53EFF3ADA}" type="datetime8">
              <a:rPr lang="en-US" smtClean="0">
                <a:solidFill>
                  <a:prstClr val="black"/>
                </a:solidFill>
              </a:rPr>
              <a:pPr/>
              <a:t>5/18/2011 1:32 PM</a:t>
            </a:fld>
            <a:endParaRPr lang="en-US" dirty="0">
              <a:solidFill>
                <a:prstClr val="black"/>
              </a:solidFill>
            </a:endParaRPr>
          </a:p>
        </p:txBody>
      </p:sp>
      <p:sp>
        <p:nvSpPr>
          <p:cNvPr id="7" name="Footer Placeholder 5"/>
          <p:cNvSpPr>
            <a:spLocks noGrp="1"/>
          </p:cNvSpPr>
          <p:nvPr>
            <p:ph type="ftr" sz="quarter" idx="4"/>
          </p:nvPr>
        </p:nvSpPr>
        <p:spPr>
          <a:xfrm>
            <a:off x="0" y="8685213"/>
            <a:ext cx="6172200" cy="457200"/>
          </a:xfrm>
        </p:spPr>
        <p:txBody>
          <a:bodyPr/>
          <a:lstStyle/>
          <a:p>
            <a:r>
              <a:rPr lang="en-US" dirty="0" smtClean="0">
                <a:solidFill>
                  <a:prstClr val="black"/>
                </a:solidFill>
              </a:rPr>
              <a:t>© 2010 Microsoft Corporation. All rights reserved. Microsoft, Windows, Windows Vista and other product names are or may be registered trademarks and/or trademarks in the U.S. and/or other countries.</a:t>
            </a:r>
          </a:p>
          <a:p>
            <a:r>
              <a:rPr lang="en-US" dirty="0" smtClean="0">
                <a:solidFill>
                  <a:prstClr val="black"/>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prstClr val="black"/>
                </a:solidFill>
              </a:rPr>
            </a:br>
            <a:r>
              <a:rPr lang="en-US" dirty="0" smtClean="0">
                <a:solidFill>
                  <a:prstClr val="black"/>
                </a:solidFill>
              </a:rPr>
              <a:t>MICROSOFT MAKES NO WARRANTIES, EXPRESS, IMPLIED OR STATUTORY, AS TO THE INFORMATION IN THIS PRESENTATION.</a:t>
            </a:r>
          </a:p>
          <a:p>
            <a:endParaRPr lang="en-US" dirty="0">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21</a:t>
            </a:fld>
            <a:endParaRPr lang="en-US" dirty="0">
              <a:solidFill>
                <a:prstClr val="black"/>
              </a:solidFill>
            </a:endParaRPr>
          </a:p>
        </p:txBody>
      </p:sp>
      <p:sp>
        <p:nvSpPr>
          <p:cNvPr id="5" name="Header Placeholder 3"/>
          <p:cNvSpPr>
            <a:spLocks noGrp="1"/>
          </p:cNvSpPr>
          <p:nvPr>
            <p:ph type="hdr" sz="quarter"/>
          </p:nvPr>
        </p:nvSpPr>
        <p:spPr>
          <a:xfrm>
            <a:off x="0" y="0"/>
            <a:ext cx="2971800" cy="457200"/>
          </a:xfrm>
        </p:spPr>
        <p:txBody>
          <a:bodyPr/>
          <a:lstStyle/>
          <a:p>
            <a:r>
              <a:rPr lang="en-US" dirty="0" smtClean="0">
                <a:solidFill>
                  <a:prstClr val="black"/>
                </a:solidFill>
              </a:rPr>
              <a:t>Tech Ed North America 2010</a:t>
            </a:r>
            <a:endParaRPr lang="en-US" dirty="0">
              <a:solidFill>
                <a:prstClr val="black"/>
              </a:solidFill>
            </a:endParaRPr>
          </a:p>
        </p:txBody>
      </p:sp>
      <p:sp>
        <p:nvSpPr>
          <p:cNvPr id="6" name="Date Placeholder 4"/>
          <p:cNvSpPr>
            <a:spLocks noGrp="1"/>
          </p:cNvSpPr>
          <p:nvPr>
            <p:ph type="dt" idx="1"/>
          </p:nvPr>
        </p:nvSpPr>
        <p:spPr>
          <a:xfrm>
            <a:off x="3884613" y="0"/>
            <a:ext cx="2971800" cy="457200"/>
          </a:xfrm>
        </p:spPr>
        <p:txBody>
          <a:bodyPr/>
          <a:lstStyle/>
          <a:p>
            <a:fld id="{81331B57-0BE5-4F82-AA58-76F53EFF3ADA}" type="datetime8">
              <a:rPr lang="en-US" smtClean="0">
                <a:solidFill>
                  <a:prstClr val="black"/>
                </a:solidFill>
              </a:rPr>
              <a:pPr/>
              <a:t>5/18/2011 1:32 PM</a:t>
            </a:fld>
            <a:endParaRPr lang="en-US" dirty="0">
              <a:solidFill>
                <a:prstClr val="black"/>
              </a:solidFill>
            </a:endParaRPr>
          </a:p>
        </p:txBody>
      </p:sp>
      <p:sp>
        <p:nvSpPr>
          <p:cNvPr id="7" name="Footer Placeholder 5"/>
          <p:cNvSpPr>
            <a:spLocks noGrp="1"/>
          </p:cNvSpPr>
          <p:nvPr>
            <p:ph type="ftr" sz="quarter" idx="4"/>
          </p:nvPr>
        </p:nvSpPr>
        <p:spPr>
          <a:xfrm>
            <a:off x="0" y="8685213"/>
            <a:ext cx="6172200" cy="457200"/>
          </a:xfrm>
        </p:spPr>
        <p:txBody>
          <a:bodyPr/>
          <a:lstStyle/>
          <a:p>
            <a:r>
              <a:rPr lang="en-US" dirty="0" smtClean="0">
                <a:solidFill>
                  <a:prstClr val="black"/>
                </a:solidFill>
              </a:rPr>
              <a:t>© 2010 Microsoft Corporation. All rights reserved. Microsoft, Windows, Windows Vista and other product names are or may be registered trademarks and/or trademarks in the U.S. and/or other countries.</a:t>
            </a:r>
          </a:p>
          <a:p>
            <a:r>
              <a:rPr lang="en-US" dirty="0" smtClean="0">
                <a:solidFill>
                  <a:prstClr val="black"/>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prstClr val="black"/>
                </a:solidFill>
              </a:rPr>
            </a:br>
            <a:r>
              <a:rPr lang="en-US" dirty="0" smtClean="0">
                <a:solidFill>
                  <a:prstClr val="black"/>
                </a:solidFill>
              </a:rPr>
              <a:t>MICROSOFT MAKES NO WARRANTIES, EXPRESS, IMPLIED OR STATUTORY, AS TO THE INFORMATION IN THIS PRESENTATION.</a:t>
            </a:r>
          </a:p>
          <a:p>
            <a:endParaRPr lang="en-US" dirty="0">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22</a:t>
            </a:fld>
            <a:endParaRPr lang="en-US" dirty="0">
              <a:solidFill>
                <a:prstClr val="black"/>
              </a:solidFill>
            </a:endParaRPr>
          </a:p>
        </p:txBody>
      </p:sp>
      <p:sp>
        <p:nvSpPr>
          <p:cNvPr id="5" name="Header Placeholder 3"/>
          <p:cNvSpPr>
            <a:spLocks noGrp="1"/>
          </p:cNvSpPr>
          <p:nvPr>
            <p:ph type="hdr" sz="quarter"/>
          </p:nvPr>
        </p:nvSpPr>
        <p:spPr>
          <a:xfrm>
            <a:off x="0" y="0"/>
            <a:ext cx="2971800" cy="457200"/>
          </a:xfrm>
        </p:spPr>
        <p:txBody>
          <a:bodyPr/>
          <a:lstStyle/>
          <a:p>
            <a:r>
              <a:rPr lang="en-US" dirty="0" smtClean="0">
                <a:solidFill>
                  <a:prstClr val="black"/>
                </a:solidFill>
              </a:rPr>
              <a:t>Tech Ed North America 2010</a:t>
            </a:r>
            <a:endParaRPr lang="en-US" dirty="0">
              <a:solidFill>
                <a:prstClr val="black"/>
              </a:solidFill>
            </a:endParaRPr>
          </a:p>
        </p:txBody>
      </p:sp>
      <p:sp>
        <p:nvSpPr>
          <p:cNvPr id="6" name="Date Placeholder 4"/>
          <p:cNvSpPr>
            <a:spLocks noGrp="1"/>
          </p:cNvSpPr>
          <p:nvPr>
            <p:ph type="dt" idx="1"/>
          </p:nvPr>
        </p:nvSpPr>
        <p:spPr>
          <a:xfrm>
            <a:off x="3884613" y="0"/>
            <a:ext cx="2971800" cy="457200"/>
          </a:xfrm>
        </p:spPr>
        <p:txBody>
          <a:bodyPr/>
          <a:lstStyle/>
          <a:p>
            <a:fld id="{81331B57-0BE5-4F82-AA58-76F53EFF3ADA}" type="datetime8">
              <a:rPr lang="en-US" smtClean="0">
                <a:solidFill>
                  <a:prstClr val="black"/>
                </a:solidFill>
              </a:rPr>
              <a:pPr/>
              <a:t>5/18/2011 1:32 PM</a:t>
            </a:fld>
            <a:endParaRPr lang="en-US" dirty="0">
              <a:solidFill>
                <a:prstClr val="black"/>
              </a:solidFill>
            </a:endParaRPr>
          </a:p>
        </p:txBody>
      </p:sp>
      <p:sp>
        <p:nvSpPr>
          <p:cNvPr id="7" name="Footer Placeholder 5"/>
          <p:cNvSpPr>
            <a:spLocks noGrp="1"/>
          </p:cNvSpPr>
          <p:nvPr>
            <p:ph type="ftr" sz="quarter" idx="4"/>
          </p:nvPr>
        </p:nvSpPr>
        <p:spPr>
          <a:xfrm>
            <a:off x="0" y="8685213"/>
            <a:ext cx="6172200" cy="457200"/>
          </a:xfrm>
        </p:spPr>
        <p:txBody>
          <a:bodyPr/>
          <a:lstStyle/>
          <a:p>
            <a:r>
              <a:rPr lang="en-US" dirty="0" smtClean="0">
                <a:solidFill>
                  <a:prstClr val="black"/>
                </a:solidFill>
              </a:rPr>
              <a:t>© 2010 Microsoft Corporation. All rights reserved. Microsoft, Windows, Windows Vista and other product names are or may be registered trademarks and/or trademarks in the U.S. and/or other countries.</a:t>
            </a:r>
          </a:p>
          <a:p>
            <a:r>
              <a:rPr lang="en-US" dirty="0" smtClean="0">
                <a:solidFill>
                  <a:prstClr val="black"/>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prstClr val="black"/>
                </a:solidFill>
              </a:rPr>
            </a:br>
            <a:r>
              <a:rPr lang="en-US" dirty="0" smtClean="0">
                <a:solidFill>
                  <a:prstClr val="black"/>
                </a:solidFill>
              </a:rPr>
              <a:t>MICROSOFT MAKES NO WARRANTIES, EXPRESS, IMPLIED OR STATUTORY, AS TO THE INFORMATION IN THIS PRESENTATION.</a:t>
            </a:r>
          </a:p>
          <a:p>
            <a:endParaRPr lang="en-US" dirty="0">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Tree>
    <p:extLst>
      <p:ext uri="{BB962C8B-B14F-4D97-AF65-F5344CB8AC3E}">
        <p14:creationId xmlns:p14="http://schemas.microsoft.com/office/powerpoint/2010/main" val="2153231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1F801F-8079-4115-A4ED-0C7AED829E9B}" type="slidenum">
              <a:rPr lang="en-US" smtClean="0"/>
              <a:t>2</a:t>
            </a:fld>
            <a:endParaRPr lang="en-US"/>
          </a:p>
        </p:txBody>
      </p:sp>
    </p:spTree>
    <p:extLst>
      <p:ext uri="{BB962C8B-B14F-4D97-AF65-F5344CB8AC3E}">
        <p14:creationId xmlns:p14="http://schemas.microsoft.com/office/powerpoint/2010/main" val="478696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1F801F-8079-4115-A4ED-0C7AED829E9B}" type="slidenum">
              <a:rPr lang="en-US" smtClean="0"/>
              <a:t>4</a:t>
            </a:fld>
            <a:endParaRPr lang="en-US"/>
          </a:p>
        </p:txBody>
      </p:sp>
    </p:spTree>
    <p:extLst>
      <p:ext uri="{BB962C8B-B14F-4D97-AF65-F5344CB8AC3E}">
        <p14:creationId xmlns:p14="http://schemas.microsoft.com/office/powerpoint/2010/main" val="4003761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5/18/2011 1:32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6</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1F801F-8079-4115-A4ED-0C7AED829E9B}" type="slidenum">
              <a:rPr lang="en-US" smtClean="0"/>
              <a:t>8</a:t>
            </a:fld>
            <a:endParaRPr lang="en-US"/>
          </a:p>
        </p:txBody>
      </p:sp>
    </p:spTree>
    <p:extLst>
      <p:ext uri="{BB962C8B-B14F-4D97-AF65-F5344CB8AC3E}">
        <p14:creationId xmlns:p14="http://schemas.microsoft.com/office/powerpoint/2010/main" val="2325445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1F801F-8079-4115-A4ED-0C7AED829E9B}" type="slidenum">
              <a:rPr lang="en-US" smtClean="0"/>
              <a:t>9</a:t>
            </a:fld>
            <a:endParaRPr lang="en-US"/>
          </a:p>
        </p:txBody>
      </p:sp>
    </p:spTree>
    <p:extLst>
      <p:ext uri="{BB962C8B-B14F-4D97-AF65-F5344CB8AC3E}">
        <p14:creationId xmlns:p14="http://schemas.microsoft.com/office/powerpoint/2010/main" val="15723552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1F801F-8079-4115-A4ED-0C7AED829E9B}" type="slidenum">
              <a:rPr lang="en-US" smtClean="0"/>
              <a:t>10</a:t>
            </a:fld>
            <a:endParaRPr lang="en-US"/>
          </a:p>
        </p:txBody>
      </p:sp>
    </p:spTree>
    <p:extLst>
      <p:ext uri="{BB962C8B-B14F-4D97-AF65-F5344CB8AC3E}">
        <p14:creationId xmlns:p14="http://schemas.microsoft.com/office/powerpoint/2010/main" val="239520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5/18/2011 1:32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11</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1F801F-8079-4115-A4ED-0C7AED829E9B}" type="slidenum">
              <a:rPr lang="en-US" smtClean="0"/>
              <a:t>12</a:t>
            </a:fld>
            <a:endParaRPr lang="en-US"/>
          </a:p>
        </p:txBody>
      </p:sp>
    </p:spTree>
    <p:extLst>
      <p:ext uri="{BB962C8B-B14F-4D97-AF65-F5344CB8AC3E}">
        <p14:creationId xmlns:p14="http://schemas.microsoft.com/office/powerpoint/2010/main" val="3172599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3.xml"/><Relationship Id="rId6" Type="http://schemas.microsoft.com/office/2007/relationships/hdphoto" Target="../media/hdphoto1.wdp"/><Relationship Id="rId5" Type="http://schemas.openxmlformats.org/officeDocument/2006/relationships/image" Target="../media/image19.png"/><Relationship Id="rId4" Type="http://schemas.openxmlformats.org/officeDocument/2006/relationships/image" Target="../media/image18.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e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4.xml"/><Relationship Id="rId6" Type="http://schemas.microsoft.com/office/2007/relationships/hdphoto" Target="../media/hdphoto1.wdp"/><Relationship Id="rId5" Type="http://schemas.openxmlformats.org/officeDocument/2006/relationships/image" Target="../media/image19.png"/><Relationship Id="rId4" Type="http://schemas.openxmlformats.org/officeDocument/2006/relationships/image" Target="../media/image18.png"/></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7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9964" y="2265472"/>
            <a:ext cx="10242549" cy="1523497"/>
          </a:xfrm>
        </p:spPr>
        <p:txBody>
          <a:bodyPr anchor="ctr">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969964" y="4703872"/>
            <a:ext cx="10242550" cy="46325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194111883"/>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2" y="1447799"/>
            <a:ext cx="11149013" cy="2000548"/>
          </a:xfrm>
        </p:spPr>
        <p:txBody>
          <a:bodyPr/>
          <a:lstStyle>
            <a:lvl1pPr marL="460375" indent="-460375">
              <a:lnSpc>
                <a:spcPct val="90000"/>
              </a:lnSpc>
              <a:buFontTx/>
              <a:buBlip>
                <a:blip r:embed="rId2"/>
              </a:buBlip>
              <a:defRPr/>
            </a:lvl1pPr>
            <a:lvl2pPr marL="855663" indent="-395288">
              <a:lnSpc>
                <a:spcPct val="90000"/>
              </a:lnSpc>
              <a:buFontTx/>
              <a:buBlip>
                <a:blip r:embed="rId2"/>
              </a:buBlip>
              <a:defRPr/>
            </a:lvl2pPr>
            <a:lvl3pPr marL="1258888" indent="-403225">
              <a:lnSpc>
                <a:spcPct val="90000"/>
              </a:lnSpc>
              <a:buFontTx/>
              <a:buBlip>
                <a:blip r:embed="rId2"/>
              </a:buBlip>
              <a:defRPr/>
            </a:lvl3pPr>
            <a:lvl4pPr marL="1604963" indent="-346075">
              <a:lnSpc>
                <a:spcPct val="90000"/>
              </a:lnSpc>
              <a:buFontTx/>
              <a:buBlip>
                <a:blip r:embed="rId2"/>
              </a:buBlip>
              <a:defRPr/>
            </a:lvl4pPr>
            <a:lvl5pPr marL="1941513" indent="-336550">
              <a:lnSpc>
                <a:spcPct val="90000"/>
              </a:lnSpc>
              <a:buFontTx/>
              <a:buBlip>
                <a:blip r:embed="rId2"/>
              </a:buBlip>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1742015"/>
          </a:xfrm>
        </p:spPr>
        <p:txBody>
          <a:bodyPr/>
          <a:lstStyle>
            <a:lvl1pPr marL="339976" indent="-339976">
              <a:lnSpc>
                <a:spcPct val="90000"/>
              </a:lnSpc>
              <a:buFontTx/>
              <a:buBlip>
                <a:blip r:embed="rId2"/>
              </a:buBlip>
              <a:defRPr sz="2800"/>
            </a:lvl1pPr>
            <a:lvl2pPr marL="673338" indent="-325424">
              <a:lnSpc>
                <a:spcPct val="90000"/>
              </a:lnSpc>
              <a:buFontTx/>
              <a:buBlip>
                <a:blip r:embed="rId2"/>
              </a:buBlip>
              <a:defRPr sz="2400"/>
            </a:lvl2pPr>
            <a:lvl3pPr marL="953785" indent="-288384">
              <a:lnSpc>
                <a:spcPct val="90000"/>
              </a:lnSpc>
              <a:buFontTx/>
              <a:buBlip>
                <a:blip r:embed="rId2"/>
              </a:buBlip>
              <a:defRPr sz="2000"/>
            </a:lvl3pPr>
            <a:lvl4pPr marL="1227618" indent="-273833">
              <a:lnSpc>
                <a:spcPct val="90000"/>
              </a:lnSpc>
              <a:buFontTx/>
              <a:buBlip>
                <a:blip r:embed="rId2"/>
              </a:buBlip>
              <a:defRPr sz="1800"/>
            </a:lvl4pPr>
            <a:lvl5pPr marL="1516002" indent="-280447">
              <a:lnSpc>
                <a:spcPct val="90000"/>
              </a:lnSpc>
              <a:buFontTx/>
              <a:buBlip>
                <a:blip r:embed="rId2"/>
              </a:buBlip>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1742015"/>
          </a:xfrm>
        </p:spPr>
        <p:txBody>
          <a:bodyPr/>
          <a:lstStyle>
            <a:lvl1pPr marL="347914" indent="-347914">
              <a:lnSpc>
                <a:spcPct val="90000"/>
              </a:lnSpc>
              <a:buFontTx/>
              <a:buBlip>
                <a:blip r:embed="rId2"/>
              </a:buBlip>
              <a:defRPr sz="2800"/>
            </a:lvl1pPr>
            <a:lvl2pPr marL="673338" indent="-339976">
              <a:lnSpc>
                <a:spcPct val="90000"/>
              </a:lnSpc>
              <a:buFontTx/>
              <a:buBlip>
                <a:blip r:embed="rId2"/>
              </a:buBlip>
              <a:defRPr sz="2400"/>
            </a:lvl2pPr>
            <a:lvl3pPr marL="961722" indent="-302936">
              <a:lnSpc>
                <a:spcPct val="90000"/>
              </a:lnSpc>
              <a:buFontTx/>
              <a:buBlip>
                <a:blip r:embed="rId2"/>
              </a:buBlip>
              <a:defRPr sz="2000"/>
            </a:lvl3pPr>
            <a:lvl4pPr marL="1227618" indent="-265896">
              <a:lnSpc>
                <a:spcPct val="90000"/>
              </a:lnSpc>
              <a:buFontTx/>
              <a:buBlip>
                <a:blip r:embed="rId2"/>
              </a:buBlip>
              <a:defRPr sz="1800"/>
            </a:lvl4pPr>
            <a:lvl5pPr marL="1516002" indent="-273833">
              <a:lnSpc>
                <a:spcPct val="90000"/>
              </a:lnSpc>
              <a:buFontTx/>
              <a:buBlip>
                <a:blip r:embed="rId2"/>
              </a:buBlip>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133600"/>
            <a:ext cx="5484971" cy="1537344"/>
          </a:xfrm>
        </p:spPr>
        <p:txBody>
          <a:bodyPr/>
          <a:lstStyle>
            <a:lvl1pPr marL="281770" indent="-281770">
              <a:buFontTx/>
              <a:buBlip>
                <a:blip r:embed="rId2"/>
              </a:buBlip>
              <a:defRPr sz="2300"/>
            </a:lvl1pPr>
            <a:lvl2pPr marL="562218" indent="-265896">
              <a:buFontTx/>
              <a:buBlip>
                <a:blip r:embed="rId2"/>
              </a:buBlip>
              <a:defRPr sz="2000"/>
            </a:lvl2pPr>
            <a:lvl3pPr marL="813562" indent="-243407">
              <a:buFontTx/>
              <a:buBlip>
                <a:blip r:embed="rId2"/>
              </a:buBlip>
              <a:defRPr sz="1800"/>
            </a:lvl3pPr>
            <a:lvl4pPr marL="1050354" indent="-228856">
              <a:buFontTx/>
              <a:buBlip>
                <a:blip r:embed="rId2"/>
              </a:buBlip>
              <a:defRPr sz="1700"/>
            </a:lvl4pPr>
            <a:lvl5pPr marL="1279210" indent="-206367">
              <a:buFontTx/>
              <a:buBlip>
                <a:blip r:embed="rId2"/>
              </a:buBlip>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0"/>
            <a:ext cx="5486400" cy="1578619"/>
          </a:xfrm>
        </p:spPr>
        <p:txBody>
          <a:bodyPr/>
          <a:lstStyle>
            <a:lvl1pPr marL="296321" indent="-296321">
              <a:buFontTx/>
              <a:buBlip>
                <a:blip r:embed="rId2"/>
              </a:buBlip>
              <a:defRPr sz="2300"/>
            </a:lvl1pPr>
            <a:lvl2pPr marL="570155" indent="-273833">
              <a:buFontTx/>
              <a:buBlip>
                <a:blip r:embed="rId2"/>
              </a:buBlip>
              <a:defRPr sz="2000"/>
            </a:lvl2pPr>
            <a:lvl3pPr marL="821499" indent="-244730">
              <a:buFontTx/>
              <a:buBlip>
                <a:blip r:embed="rId2"/>
              </a:buBlip>
              <a:defRPr sz="1800"/>
            </a:lvl3pPr>
            <a:lvl4pPr marL="1050354" indent="-236793">
              <a:buFontTx/>
              <a:buBlip>
                <a:blip r:embed="rId2"/>
              </a:buBlip>
              <a:defRPr sz="1700"/>
            </a:lvl4pPr>
            <a:lvl5pPr marL="1279210" indent="-220919">
              <a:buFontTx/>
              <a:buBlip>
                <a:blip r:embed="rId2"/>
              </a:buBlip>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1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871896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1_WALKIN - Prints in GRAYSCALE">
    <p:bg bwMode="ltGray">
      <p:bgPr>
        <a:blipFill dpi="0" rotWithShape="1">
          <a:blip r:embed="rId2">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207690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Use for slides with Software Code">
    <p:bg>
      <p:bgPr>
        <a:blipFill dpi="0" rotWithShape="1">
          <a:blip r:embed="rId2">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alpha val="99000"/>
                  </a:schemeClr>
                </a:solidFill>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 Placeholder 6"/>
          <p:cNvSpPr>
            <a:spLocks noGrp="1"/>
          </p:cNvSpPr>
          <p:nvPr>
            <p:ph type="body" sz="quarter" idx="10" hasCustomPrompt="1"/>
          </p:nvPr>
        </p:nvSpPr>
        <p:spPr>
          <a:xfrm>
            <a:off x="1065212" y="4876800"/>
            <a:ext cx="10242550"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
        <p:nvSpPr>
          <p:cNvPr id="5" name="Title 1"/>
          <p:cNvSpPr>
            <a:spLocks noGrp="1"/>
          </p:cNvSpPr>
          <p:nvPr>
            <p:ph type="ctrTitle"/>
          </p:nvPr>
        </p:nvSpPr>
        <p:spPr>
          <a:xfrm>
            <a:off x="836612" y="2431024"/>
            <a:ext cx="9323388"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6" name="Subtitle 2"/>
          <p:cNvSpPr>
            <a:spLocks noGrp="1"/>
          </p:cNvSpPr>
          <p:nvPr>
            <p:ph type="subTitle" idx="1"/>
          </p:nvPr>
        </p:nvSpPr>
        <p:spPr>
          <a:xfrm>
            <a:off x="836612" y="4191000"/>
            <a:ext cx="9323389"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7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auto">
          <a:xfrm>
            <a:off x="3621743" y="1644651"/>
            <a:ext cx="1810871" cy="56832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smtClean="0">
              <a:solidFill>
                <a:srgbClr val="FFFFFF">
                  <a:alpha val="99000"/>
                </a:srgbClr>
              </a:solidFill>
            </a:endParaRPr>
          </a:p>
        </p:txBody>
      </p:sp>
      <p:sp>
        <p:nvSpPr>
          <p:cNvPr id="2" name="Title 1"/>
          <p:cNvSpPr>
            <a:spLocks noGrp="1"/>
          </p:cNvSpPr>
          <p:nvPr>
            <p:ph type="ctrTitle" hasCustomPrompt="1"/>
          </p:nvPr>
        </p:nvSpPr>
        <p:spPr>
          <a:xfrm>
            <a:off x="969965" y="2265473"/>
            <a:ext cx="10242549" cy="1523497"/>
          </a:xfrm>
        </p:spPr>
        <p:txBody>
          <a:bodyPr anchor="ctr">
            <a:noAutofit/>
          </a:bodyPr>
          <a:lstStyle>
            <a:lvl1pPr>
              <a:lnSpc>
                <a:spcPct val="90000"/>
              </a:lnSpc>
              <a:defRPr sz="4800"/>
            </a:lvl1pPr>
          </a:lstStyle>
          <a:p>
            <a:r>
              <a:rPr lang="en-US" dirty="0" smtClean="0"/>
              <a:t>Title of Presentation</a:t>
            </a:r>
            <a:endParaRPr lang="en-US" dirty="0"/>
          </a:p>
        </p:txBody>
      </p:sp>
      <p:sp>
        <p:nvSpPr>
          <p:cNvPr id="3" name="Subtitle 2"/>
          <p:cNvSpPr>
            <a:spLocks noGrp="1"/>
          </p:cNvSpPr>
          <p:nvPr>
            <p:ph type="subTitle" idx="1" hasCustomPrompt="1"/>
          </p:nvPr>
        </p:nvSpPr>
        <p:spPr>
          <a:xfrm>
            <a:off x="969963" y="4703874"/>
            <a:ext cx="10242551" cy="46325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dirty="0" smtClean="0"/>
              <a:t>Name</a:t>
            </a:r>
          </a:p>
          <a:p>
            <a:r>
              <a:rPr lang="en-US" dirty="0" smtClean="0"/>
              <a:t>Title</a:t>
            </a:r>
          </a:p>
          <a:p>
            <a:r>
              <a:rPr lang="en-US" dirty="0" smtClean="0"/>
              <a:t>Company</a:t>
            </a:r>
            <a:endParaRPr lang="en-US" dirty="0"/>
          </a:p>
        </p:txBody>
      </p:sp>
      <p:pic>
        <p:nvPicPr>
          <p:cNvPr id="10" name="Picture 3" descr="E:\Duotone_02.png"/>
          <p:cNvPicPr>
            <a:picLocks noChangeAspect="1" noChangeArrowheads="1"/>
          </p:cNvPicPr>
          <p:nvPr/>
        </p:nvPicPr>
        <p:blipFill rotWithShape="1">
          <a:blip r:embed="rId3">
            <a:extLst>
              <a:ext uri="{28A0092B-C50C-407E-A947-70E740481C1C}">
                <a14:useLocalDpi xmlns:a14="http://schemas.microsoft.com/office/drawing/2010/main" val="0"/>
              </a:ext>
            </a:extLst>
          </a:blip>
          <a:srcRect l="40613" t="78783" r="37784"/>
          <a:stretch/>
        </p:blipFill>
        <p:spPr bwMode="auto">
          <a:xfrm rot="10800000">
            <a:off x="5429248" y="1644647"/>
            <a:ext cx="1028700" cy="568325"/>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6"/>
          <p:cNvSpPr>
            <a:spLocks noGrp="1"/>
          </p:cNvSpPr>
          <p:nvPr>
            <p:ph type="body" sz="quarter" idx="10" hasCustomPrompt="1"/>
          </p:nvPr>
        </p:nvSpPr>
        <p:spPr>
          <a:xfrm>
            <a:off x="3737368" y="1837301"/>
            <a:ext cx="2188302" cy="263149"/>
          </a:xfrm>
        </p:spPr>
        <p:txBody>
          <a:bodyPr/>
          <a:lstStyle>
            <a:lvl1pPr marL="0" indent="0">
              <a:buFont typeface="Arial" pitchFamily="34" charset="0"/>
              <a:buNone/>
              <a:defRPr sz="1900" b="0">
                <a:solidFill>
                  <a:srgbClr val="F09A1F"/>
                </a:solidFill>
              </a:defRPr>
            </a:lvl1pPr>
          </a:lstStyle>
          <a:p>
            <a:pPr lvl="0"/>
            <a:r>
              <a:rPr lang="en-US" dirty="0" smtClean="0"/>
              <a:t>Session Code</a:t>
            </a:r>
            <a:endParaRPr lang="en-US" dirty="0"/>
          </a:p>
        </p:txBody>
      </p:sp>
    </p:spTree>
    <p:extLst>
      <p:ext uri="{BB962C8B-B14F-4D97-AF65-F5344CB8AC3E}">
        <p14:creationId xmlns:p14="http://schemas.microsoft.com/office/powerpoint/2010/main" val="2759580365"/>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 Placeholder 6"/>
          <p:cNvSpPr>
            <a:spLocks noGrp="1"/>
          </p:cNvSpPr>
          <p:nvPr>
            <p:ph type="body" sz="quarter" idx="10" hasCustomPrompt="1"/>
          </p:nvPr>
        </p:nvSpPr>
        <p:spPr>
          <a:xfrm>
            <a:off x="1065212" y="4876801"/>
            <a:ext cx="10242551"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3"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
        <p:nvSpPr>
          <p:cNvPr id="5" name="Title 1"/>
          <p:cNvSpPr>
            <a:spLocks noGrp="1"/>
          </p:cNvSpPr>
          <p:nvPr>
            <p:ph type="ctrTitle"/>
          </p:nvPr>
        </p:nvSpPr>
        <p:spPr>
          <a:xfrm>
            <a:off x="836613" y="2431025"/>
            <a:ext cx="9323387" cy="1523495"/>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6" name="Subtitle 2"/>
          <p:cNvSpPr>
            <a:spLocks noGrp="1"/>
          </p:cNvSpPr>
          <p:nvPr>
            <p:ph type="subTitle" idx="1"/>
          </p:nvPr>
        </p:nvSpPr>
        <p:spPr>
          <a:xfrm>
            <a:off x="836613" y="4191001"/>
            <a:ext cx="9323389"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59358809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36613" y="2455047"/>
            <a:ext cx="9323387" cy="1523495"/>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836613" y="4189145"/>
            <a:ext cx="9323389"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4" name="Text Placeholder 6"/>
          <p:cNvSpPr>
            <a:spLocks noGrp="1"/>
          </p:cNvSpPr>
          <p:nvPr>
            <p:ph type="body" sz="quarter" idx="10" hasCustomPrompt="1"/>
          </p:nvPr>
        </p:nvSpPr>
        <p:spPr>
          <a:xfrm>
            <a:off x="1065212" y="4876801"/>
            <a:ext cx="10242551"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3"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78505480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36613" y="2442175"/>
            <a:ext cx="9323387" cy="1523495"/>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836613" y="4191001"/>
            <a:ext cx="9323389"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5" name="Text Placeholder 6"/>
          <p:cNvSpPr>
            <a:spLocks noGrp="1"/>
          </p:cNvSpPr>
          <p:nvPr>
            <p:ph type="body" sz="quarter" idx="10" hasCustomPrompt="1"/>
          </p:nvPr>
        </p:nvSpPr>
        <p:spPr>
          <a:xfrm>
            <a:off x="1065212" y="4876801"/>
            <a:ext cx="10242551"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3"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41443494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36613" y="2442175"/>
            <a:ext cx="9323387" cy="1523495"/>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836613" y="4191001"/>
            <a:ext cx="9323389"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5" name="Text Placeholder 6"/>
          <p:cNvSpPr>
            <a:spLocks noGrp="1"/>
          </p:cNvSpPr>
          <p:nvPr>
            <p:ph type="body" sz="quarter" idx="10" hasCustomPrompt="1"/>
          </p:nvPr>
        </p:nvSpPr>
        <p:spPr>
          <a:xfrm>
            <a:off x="1065212" y="4876801"/>
            <a:ext cx="10242551"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3"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3995093870"/>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36613" y="2442175"/>
            <a:ext cx="9323387" cy="1523495"/>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836613" y="4191001"/>
            <a:ext cx="9323389"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5" name="Text Placeholder 6"/>
          <p:cNvSpPr>
            <a:spLocks noGrp="1"/>
          </p:cNvSpPr>
          <p:nvPr>
            <p:ph type="body" sz="quarter" idx="10" hasCustomPrompt="1"/>
          </p:nvPr>
        </p:nvSpPr>
        <p:spPr>
          <a:xfrm>
            <a:off x="1065212" y="4876801"/>
            <a:ext cx="10242551"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3"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179728267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6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36613" y="2442175"/>
            <a:ext cx="9323387" cy="1523495"/>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836613" y="4191001"/>
            <a:ext cx="9323389"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5" name="Text Placeholder 6"/>
          <p:cNvSpPr>
            <a:spLocks noGrp="1"/>
          </p:cNvSpPr>
          <p:nvPr>
            <p:ph type="body" sz="quarter" idx="10" hasCustomPrompt="1"/>
          </p:nvPr>
        </p:nvSpPr>
        <p:spPr>
          <a:xfrm>
            <a:off x="1065212" y="4876801"/>
            <a:ext cx="10242551"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3"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3964250304"/>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609399"/>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801"/>
            <a:ext cx="11149013" cy="20005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5137853"/>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Title and Content">
    <p:bg>
      <p:bgPr>
        <a:blipFill dpi="0" rotWithShape="1">
          <a:blip r:embed="rId2">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609399"/>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00548"/>
          </a:xfrm>
        </p:spPr>
        <p:txBody>
          <a:bodyPr/>
          <a:lstStyle>
            <a:lvl1pPr marL="460355" indent="-460355">
              <a:buFontTx/>
              <a:buBlip>
                <a:blip r:embed="rId3"/>
              </a:buBlip>
              <a:defRPr/>
            </a:lvl1pPr>
            <a:lvl2pPr marL="855628" indent="-395272">
              <a:buFontTx/>
              <a:buBlip>
                <a:blip r:embed="rId3"/>
              </a:buBlip>
              <a:defRPr/>
            </a:lvl2pPr>
            <a:lvl3pPr marL="1258836" indent="-403208">
              <a:buFontTx/>
              <a:buBlip>
                <a:blip r:embed="rId3"/>
              </a:buBlip>
              <a:defRPr/>
            </a:lvl3pPr>
            <a:lvl4pPr marL="1604896" indent="-346061">
              <a:buFontTx/>
              <a:buBlip>
                <a:blip r:embed="rId3"/>
              </a:buBlip>
              <a:defRPr/>
            </a:lvl4pPr>
            <a:lvl5pPr marL="1941432" indent="-336536">
              <a:buFontTx/>
              <a:buBlip>
                <a:blip r:embed="rId3"/>
              </a:buBlip>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40681097"/>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3" y="1447799"/>
            <a:ext cx="11149013" cy="2000548"/>
          </a:xfrm>
        </p:spPr>
        <p:txBody>
          <a:bodyPr/>
          <a:lstStyle>
            <a:lvl1pPr marL="460355" indent="-460355">
              <a:lnSpc>
                <a:spcPct val="90000"/>
              </a:lnSpc>
              <a:buFontTx/>
              <a:buBlip>
                <a:blip r:embed="rId2"/>
              </a:buBlip>
              <a:defRPr/>
            </a:lvl1pPr>
            <a:lvl2pPr marL="855628" indent="-395272">
              <a:lnSpc>
                <a:spcPct val="90000"/>
              </a:lnSpc>
              <a:buFontTx/>
              <a:buBlip>
                <a:blip r:embed="rId2"/>
              </a:buBlip>
              <a:defRPr/>
            </a:lvl2pPr>
            <a:lvl3pPr marL="1258836" indent="-403208">
              <a:lnSpc>
                <a:spcPct val="90000"/>
              </a:lnSpc>
              <a:buFontTx/>
              <a:buBlip>
                <a:blip r:embed="rId2"/>
              </a:buBlip>
              <a:defRPr/>
            </a:lvl3pPr>
            <a:lvl4pPr marL="1604896" indent="-346061">
              <a:lnSpc>
                <a:spcPct val="90000"/>
              </a:lnSpc>
              <a:buFontTx/>
              <a:buBlip>
                <a:blip r:embed="rId2"/>
              </a:buBlip>
              <a:defRPr/>
            </a:lvl4pPr>
            <a:lvl5pPr marL="1941432" indent="-336536">
              <a:lnSpc>
                <a:spcPct val="90000"/>
              </a:lnSpc>
              <a:buFontTx/>
              <a:buBlip>
                <a:blip r:embed="rId2"/>
              </a:buBlip>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4751371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36612" y="2455047"/>
            <a:ext cx="9323388"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836612" y="4189143"/>
            <a:ext cx="9323389"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4" name="Text Placeholder 6"/>
          <p:cNvSpPr>
            <a:spLocks noGrp="1"/>
          </p:cNvSpPr>
          <p:nvPr>
            <p:ph type="body" sz="quarter" idx="10" hasCustomPrompt="1"/>
          </p:nvPr>
        </p:nvSpPr>
        <p:spPr>
          <a:xfrm>
            <a:off x="1065212" y="4876800"/>
            <a:ext cx="10242550"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1450589864"/>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2"/>
            <a:ext cx="5486400" cy="1764585"/>
          </a:xfrm>
        </p:spPr>
        <p:txBody>
          <a:bodyPr/>
          <a:lstStyle>
            <a:lvl1pPr marL="339962" indent="-339962">
              <a:lnSpc>
                <a:spcPct val="90000"/>
              </a:lnSpc>
              <a:buFontTx/>
              <a:buBlip>
                <a:blip r:embed="rId2"/>
              </a:buBlip>
              <a:defRPr sz="2800"/>
            </a:lvl1pPr>
            <a:lvl2pPr marL="673310" indent="-325411">
              <a:lnSpc>
                <a:spcPct val="90000"/>
              </a:lnSpc>
              <a:buFontTx/>
              <a:buBlip>
                <a:blip r:embed="rId2"/>
              </a:buBlip>
              <a:defRPr sz="2400"/>
            </a:lvl2pPr>
            <a:lvl3pPr marL="953745" indent="-288372">
              <a:lnSpc>
                <a:spcPct val="90000"/>
              </a:lnSpc>
              <a:buFontTx/>
              <a:buBlip>
                <a:blip r:embed="rId2"/>
              </a:buBlip>
              <a:defRPr sz="2000"/>
            </a:lvl3pPr>
            <a:lvl4pPr marL="1227566" indent="-273821">
              <a:lnSpc>
                <a:spcPct val="90000"/>
              </a:lnSpc>
              <a:buFontTx/>
              <a:buBlip>
                <a:blip r:embed="rId2"/>
              </a:buBlip>
              <a:defRPr sz="1900"/>
            </a:lvl4pPr>
            <a:lvl5pPr marL="1515939" indent="-280435">
              <a:lnSpc>
                <a:spcPct val="90000"/>
              </a:lnSpc>
              <a:buFontTx/>
              <a:buBlip>
                <a:blip r:embed="rId2"/>
              </a:buBlip>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2"/>
            <a:ext cx="5486400" cy="1764585"/>
          </a:xfrm>
        </p:spPr>
        <p:txBody>
          <a:bodyPr/>
          <a:lstStyle>
            <a:lvl1pPr marL="347899" indent="-347899">
              <a:lnSpc>
                <a:spcPct val="90000"/>
              </a:lnSpc>
              <a:buFontTx/>
              <a:buBlip>
                <a:blip r:embed="rId2"/>
              </a:buBlip>
              <a:defRPr sz="2800"/>
            </a:lvl1pPr>
            <a:lvl2pPr marL="673310" indent="-339962">
              <a:lnSpc>
                <a:spcPct val="90000"/>
              </a:lnSpc>
              <a:buFontTx/>
              <a:buBlip>
                <a:blip r:embed="rId2"/>
              </a:buBlip>
              <a:defRPr sz="2400"/>
            </a:lvl2pPr>
            <a:lvl3pPr marL="961682" indent="-302923">
              <a:lnSpc>
                <a:spcPct val="90000"/>
              </a:lnSpc>
              <a:buFontTx/>
              <a:buBlip>
                <a:blip r:embed="rId2"/>
              </a:buBlip>
              <a:defRPr sz="2000"/>
            </a:lvl3pPr>
            <a:lvl4pPr marL="1227566" indent="-265885">
              <a:lnSpc>
                <a:spcPct val="90000"/>
              </a:lnSpc>
              <a:buFontTx/>
              <a:buBlip>
                <a:blip r:embed="rId2"/>
              </a:buBlip>
              <a:defRPr sz="1900"/>
            </a:lvl4pPr>
            <a:lvl5pPr marL="1515939" indent="-273821">
              <a:lnSpc>
                <a:spcPct val="90000"/>
              </a:lnSpc>
              <a:buFontTx/>
              <a:buBlip>
                <a:blip r:embed="rId2"/>
              </a:buBlip>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27551005"/>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06938"/>
            <a:ext cx="5486400" cy="350865"/>
          </a:xfrm>
        </p:spPr>
        <p:txBody>
          <a:bodyPr anchor="b"/>
          <a:lstStyle>
            <a:lvl1pPr marL="0" indent="0">
              <a:lnSpc>
                <a:spcPct val="90000"/>
              </a:lnSpc>
              <a:spcBef>
                <a:spcPts val="0"/>
              </a:spcBef>
              <a:buNone/>
              <a:defRPr sz="2500" b="1"/>
            </a:lvl1pPr>
            <a:lvl2pPr marL="457163" indent="0">
              <a:buNone/>
              <a:defRPr sz="2000" b="1"/>
            </a:lvl2pPr>
            <a:lvl3pPr marL="914325" indent="0">
              <a:buNone/>
              <a:defRPr sz="1900" b="1"/>
            </a:lvl3pPr>
            <a:lvl4pPr marL="1371488" indent="0">
              <a:buNone/>
              <a:defRPr sz="1600" b="1"/>
            </a:lvl4pPr>
            <a:lvl5pPr marL="1828651" indent="0">
              <a:buNone/>
              <a:defRPr sz="1600" b="1"/>
            </a:lvl5pPr>
            <a:lvl6pPr marL="2285813" indent="0">
              <a:buNone/>
              <a:defRPr sz="1600" b="1"/>
            </a:lvl6pPr>
            <a:lvl7pPr marL="2742976" indent="0">
              <a:buNone/>
              <a:defRPr sz="1600" b="1"/>
            </a:lvl7pPr>
            <a:lvl8pPr marL="3200139" indent="0">
              <a:buNone/>
              <a:defRPr sz="1600" b="1"/>
            </a:lvl8pPr>
            <a:lvl9pPr marL="3657301"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8" y="2133601"/>
            <a:ext cx="5484971" cy="1555297"/>
          </a:xfrm>
        </p:spPr>
        <p:txBody>
          <a:bodyPr/>
          <a:lstStyle>
            <a:lvl1pPr marL="281759" indent="-281759">
              <a:buFontTx/>
              <a:buBlip>
                <a:blip r:embed="rId2"/>
              </a:buBlip>
              <a:defRPr sz="2300"/>
            </a:lvl1pPr>
            <a:lvl2pPr marL="562195" indent="-265885">
              <a:buFontTx/>
              <a:buBlip>
                <a:blip r:embed="rId2"/>
              </a:buBlip>
              <a:defRPr sz="2000"/>
            </a:lvl2pPr>
            <a:lvl3pPr marL="813528" indent="-243397">
              <a:buFontTx/>
              <a:buBlip>
                <a:blip r:embed="rId2"/>
              </a:buBlip>
              <a:defRPr sz="1900"/>
            </a:lvl3pPr>
            <a:lvl4pPr marL="1050311" indent="-228847">
              <a:buFontTx/>
              <a:buBlip>
                <a:blip r:embed="rId2"/>
              </a:buBlip>
              <a:defRPr sz="1700"/>
            </a:lvl4pPr>
            <a:lvl5pPr marL="1279156" indent="-206359">
              <a:buFontTx/>
              <a:buBlip>
                <a:blip r:embed="rId2"/>
              </a:buBlip>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06938"/>
            <a:ext cx="5486400" cy="350865"/>
          </a:xfrm>
        </p:spPr>
        <p:txBody>
          <a:bodyPr anchor="b"/>
          <a:lstStyle>
            <a:lvl1pPr marL="0" indent="0">
              <a:lnSpc>
                <a:spcPct val="90000"/>
              </a:lnSpc>
              <a:spcBef>
                <a:spcPts val="0"/>
              </a:spcBef>
              <a:buNone/>
              <a:defRPr sz="2500" b="1"/>
            </a:lvl1pPr>
            <a:lvl2pPr marL="457163" indent="0">
              <a:buNone/>
              <a:defRPr sz="2000" b="1"/>
            </a:lvl2pPr>
            <a:lvl3pPr marL="914325" indent="0">
              <a:buNone/>
              <a:defRPr sz="1900" b="1"/>
            </a:lvl3pPr>
            <a:lvl4pPr marL="1371488" indent="0">
              <a:buNone/>
              <a:defRPr sz="1600" b="1"/>
            </a:lvl4pPr>
            <a:lvl5pPr marL="1828651" indent="0">
              <a:buNone/>
              <a:defRPr sz="1600" b="1"/>
            </a:lvl5pPr>
            <a:lvl6pPr marL="2285813" indent="0">
              <a:buNone/>
              <a:defRPr sz="1600" b="1"/>
            </a:lvl6pPr>
            <a:lvl7pPr marL="2742976" indent="0">
              <a:buNone/>
              <a:defRPr sz="1600" b="1"/>
            </a:lvl7pPr>
            <a:lvl8pPr marL="3200139" indent="0">
              <a:buNone/>
              <a:defRPr sz="1600" b="1"/>
            </a:lvl8pPr>
            <a:lvl9pPr marL="3657301"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1"/>
            <a:ext cx="5486400" cy="1578619"/>
          </a:xfrm>
        </p:spPr>
        <p:txBody>
          <a:bodyPr/>
          <a:lstStyle>
            <a:lvl1pPr marL="296308" indent="-296308">
              <a:buFontTx/>
              <a:buBlip>
                <a:blip r:embed="rId2"/>
              </a:buBlip>
              <a:defRPr sz="2300"/>
            </a:lvl1pPr>
            <a:lvl2pPr marL="570131" indent="-273821">
              <a:buFontTx/>
              <a:buBlip>
                <a:blip r:embed="rId2"/>
              </a:buBlip>
              <a:defRPr sz="2000"/>
            </a:lvl2pPr>
            <a:lvl3pPr marL="821464" indent="-244720">
              <a:buFontTx/>
              <a:buBlip>
                <a:blip r:embed="rId2"/>
              </a:buBlip>
              <a:defRPr sz="1900"/>
            </a:lvl3pPr>
            <a:lvl4pPr marL="1050311" indent="-236783">
              <a:buFontTx/>
              <a:buBlip>
                <a:blip r:embed="rId2"/>
              </a:buBlip>
              <a:defRPr sz="1700"/>
            </a:lvl4pPr>
            <a:lvl5pPr marL="1279156" indent="-220909">
              <a:buFontTx/>
              <a:buBlip>
                <a:blip r:embed="rId2"/>
              </a:buBlip>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25850654"/>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2133592196"/>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217368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1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1701533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1_WALKIN - Prints in GRAYSCALE">
    <p:bg bwMode="ltGray">
      <p:bgPr>
        <a:blipFill dpi="0" rotWithShape="1">
          <a:blip r:embed="rId2">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0109763"/>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MS Tag Slide">
    <p:spTree>
      <p:nvGrpSpPr>
        <p:cNvPr id="1" name=""/>
        <p:cNvGrpSpPr/>
        <p:nvPr/>
      </p:nvGrpSpPr>
      <p:grpSpPr>
        <a:xfrm>
          <a:off x="0" y="0"/>
          <a:ext cx="0" cy="0"/>
          <a:chOff x="0" y="0"/>
          <a:chExt cx="0" cy="0"/>
        </a:xfrm>
      </p:grpSpPr>
      <p:pic>
        <p:nvPicPr>
          <p:cNvPr id="12" name="Picture 3" descr="E:\Duotone_02.pn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r="4297"/>
          <a:stretch/>
        </p:blipFill>
        <p:spPr bwMode="auto">
          <a:xfrm flipH="1">
            <a:off x="0" y="0"/>
            <a:ext cx="11668125"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Picture Placeholder 3"/>
          <p:cNvSpPr>
            <a:spLocks noGrp="1"/>
          </p:cNvSpPr>
          <p:nvPr>
            <p:ph type="pic" sz="quarter" idx="10"/>
          </p:nvPr>
        </p:nvSpPr>
        <p:spPr>
          <a:xfrm>
            <a:off x="6051430" y="1941978"/>
            <a:ext cx="4114800" cy="443199"/>
          </a:xfrm>
        </p:spPr>
        <p:txBody>
          <a:bodyPr/>
          <a:lstStyle>
            <a:lvl1pPr marL="0" indent="0" algn="ctr">
              <a:buFont typeface="Arial" pitchFamily="34" charset="0"/>
              <a:buNone/>
              <a:defRPr/>
            </a:lvl1pPr>
          </a:lstStyle>
          <a:p>
            <a:endParaRPr lang="en-US" dirty="0"/>
          </a:p>
        </p:txBody>
      </p:sp>
      <p:grpSp>
        <p:nvGrpSpPr>
          <p:cNvPr id="5" name="Group 4"/>
          <p:cNvGrpSpPr/>
          <p:nvPr userDrawn="1"/>
        </p:nvGrpSpPr>
        <p:grpSpPr>
          <a:xfrm>
            <a:off x="878542" y="5637071"/>
            <a:ext cx="2269288" cy="988240"/>
            <a:chOff x="8941983" y="3690298"/>
            <a:chExt cx="2594343" cy="1129797"/>
          </a:xfrm>
          <a:effectLst>
            <a:reflection blurRad="6350" stA="11000" endPos="15000" dist="101600" dir="5400000" sy="-100000" algn="bl" rotWithShape="0"/>
          </a:effectLst>
        </p:grpSpPr>
        <p:sp>
          <p:nvSpPr>
            <p:cNvPr id="6" name="Rectangle 5"/>
            <p:cNvSpPr/>
            <p:nvPr/>
          </p:nvSpPr>
          <p:spPr bwMode="auto">
            <a:xfrm>
              <a:off x="8941983" y="4426691"/>
              <a:ext cx="2594343" cy="39340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defTabSz="914061" fontAlgn="base">
                <a:spcBef>
                  <a:spcPct val="0"/>
                </a:spcBef>
                <a:spcAft>
                  <a:spcPct val="0"/>
                </a:spcAft>
              </a:pPr>
              <a:endParaRPr lang="en-US" sz="2300" b="1" dirty="0" smtClean="0">
                <a:gradFill>
                  <a:gsLst>
                    <a:gs pos="0">
                      <a:srgbClr val="FFFFFF"/>
                    </a:gs>
                    <a:gs pos="100000">
                      <a:srgbClr val="FFFFFF"/>
                    </a:gs>
                  </a:gsLst>
                  <a:lin ang="5400000" scaled="0"/>
                </a:gradFill>
                <a:latin typeface="Segoe Condensed" pitchFamily="34" charset="0"/>
              </a:endParaRPr>
            </a:p>
          </p:txBody>
        </p:sp>
        <p:pic>
          <p:nvPicPr>
            <p:cNvPr id="7" name="Picture 3" descr="\\SFP\Work\White_Whale\7-20753_TechEd_Keynote\Walk_In_Deck\Format\e_Keynote_Walkin_-_TechEd_NA_2011_2011415182315.jpeg"/>
            <p:cNvPicPr>
              <a:picLocks noChangeAspect="1" noChangeArrowheads="1"/>
            </p:cNvPicPr>
            <p:nvPr/>
          </p:nvPicPr>
          <p:blipFill rotWithShape="1">
            <a:blip r:embed="rId3">
              <a:extLst>
                <a:ext uri="{28A0092B-C50C-407E-A947-70E740481C1C}">
                  <a14:useLocalDpi xmlns:a14="http://schemas.microsoft.com/office/drawing/2010/main" val="0"/>
                </a:ext>
              </a:extLst>
            </a:blip>
            <a:srcRect t="68897"/>
            <a:stretch/>
          </p:blipFill>
          <p:spPr bwMode="auto">
            <a:xfrm>
              <a:off x="8943772" y="3690298"/>
              <a:ext cx="2589196" cy="744036"/>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TextBox 7"/>
          <p:cNvSpPr txBox="1"/>
          <p:nvPr userDrawn="1"/>
        </p:nvSpPr>
        <p:spPr>
          <a:xfrm>
            <a:off x="169984" y="158469"/>
            <a:ext cx="3118500" cy="2769989"/>
          </a:xfrm>
          <a:prstGeom prst="rect">
            <a:avLst/>
          </a:prstGeom>
          <a:noFill/>
        </p:spPr>
        <p:txBody>
          <a:bodyPr wrap="square" lIns="0" tIns="0" rIns="0" bIns="0" rtlCol="0">
            <a:spAutoFit/>
          </a:bodyPr>
          <a:lstStyle/>
          <a:p>
            <a:pPr defTabSz="914325"/>
            <a:r>
              <a:rPr lang="en-US" sz="3600" b="1" dirty="0" smtClean="0">
                <a:solidFill>
                  <a:srgbClr val="03C2F1">
                    <a:alpha val="99000"/>
                  </a:srgbClr>
                </a:solidFill>
              </a:rPr>
              <a:t>Scan the Tag </a:t>
            </a:r>
            <a:r>
              <a:rPr lang="en-US" sz="3600" b="1" dirty="0" smtClean="0">
                <a:solidFill>
                  <a:srgbClr val="FFC425">
                    <a:alpha val="99000"/>
                  </a:srgbClr>
                </a:solidFill>
              </a:rPr>
              <a:t/>
            </a:r>
            <a:br>
              <a:rPr lang="en-US" sz="3600" b="1" dirty="0" smtClean="0">
                <a:solidFill>
                  <a:srgbClr val="FFC425">
                    <a:alpha val="99000"/>
                  </a:srgbClr>
                </a:solidFill>
              </a:rPr>
            </a:br>
            <a:r>
              <a:rPr lang="en-US" sz="3600" dirty="0" smtClean="0">
                <a:solidFill>
                  <a:srgbClr val="000000">
                    <a:lumMod val="50000"/>
                    <a:lumOff val="50000"/>
                    <a:alpha val="99000"/>
                  </a:srgbClr>
                </a:solidFill>
              </a:rPr>
              <a:t>to evaluate this session now on </a:t>
            </a:r>
            <a:r>
              <a:rPr lang="en-US" sz="3600" b="1" dirty="0" err="1" smtClean="0">
                <a:solidFill>
                  <a:srgbClr val="03C2F1">
                    <a:alpha val="99000"/>
                  </a:srgbClr>
                </a:solidFill>
              </a:rPr>
              <a:t>myTech•Ed</a:t>
            </a:r>
            <a:r>
              <a:rPr lang="en-US" sz="3600" b="1" dirty="0" smtClean="0">
                <a:solidFill>
                  <a:srgbClr val="03C2F1">
                    <a:alpha val="99000"/>
                  </a:srgbClr>
                </a:solidFill>
              </a:rPr>
              <a:t> Mobile</a:t>
            </a:r>
            <a:endParaRPr lang="en-US" sz="3600" b="1" dirty="0" smtClean="0">
              <a:solidFill>
                <a:srgbClr val="F09A1F"/>
              </a:solidFill>
            </a:endParaRPr>
          </a:p>
        </p:txBody>
      </p:sp>
      <p:sp>
        <p:nvSpPr>
          <p:cNvPr id="9" name="Isosceles Triangle 8"/>
          <p:cNvSpPr/>
          <p:nvPr userDrawn="1"/>
        </p:nvSpPr>
        <p:spPr bwMode="auto">
          <a:xfrm rot="16200000">
            <a:off x="2982782" y="3004651"/>
            <a:ext cx="4131321" cy="2005976"/>
          </a:xfrm>
          <a:prstGeom prst="triangle">
            <a:avLst>
              <a:gd name="adj" fmla="val 50000"/>
            </a:avLst>
          </a:prstGeom>
          <a:gradFill flip="none" rotWithShape="1">
            <a:gsLst>
              <a:gs pos="0">
                <a:schemeClr val="tx1">
                  <a:alpha val="0"/>
                </a:schemeClr>
              </a:gs>
              <a:gs pos="80000">
                <a:schemeClr val="tx1"/>
              </a:gs>
              <a:gs pos="100000">
                <a:schemeClr val="accent1">
                  <a:alpha val="72000"/>
                </a:schemeClr>
              </a:gs>
            </a:gsLst>
            <a:lin ang="16200000" scaled="1"/>
            <a:tileRect/>
          </a:grad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smtClean="0">
              <a:solidFill>
                <a:srgbClr val="FFFFFF">
                  <a:alpha val="99000"/>
                </a:srgbClr>
              </a:solidFill>
            </a:endParaRPr>
          </a:p>
        </p:txBody>
      </p:sp>
      <p:pic>
        <p:nvPicPr>
          <p:cNvPr id="10" name="Picture 7" descr="\\adisvr2\Shared\ADI_Projects\Microsoft\MS_10-01098_SpeechTek_Template_&amp;_Slides\ADI_Art\Working_Art\winphone2.png"/>
          <p:cNvPicPr>
            <a:picLocks noChangeAspect="1" noChangeArrowheads="1"/>
          </p:cNvPicPr>
          <p:nvPr userDrawn="1"/>
        </p:nvPicPr>
        <p:blipFill>
          <a:blip r:embed="rId4" cstate="email">
            <a:extLst>
              <a:ext uri="{28A0092B-C50C-407E-A947-70E740481C1C}">
                <a14:useLocalDpi xmlns:a14="http://schemas.microsoft.com/office/drawing/2010/main" val="0"/>
              </a:ext>
            </a:extLst>
          </a:blip>
          <a:srcRect/>
          <a:stretch>
            <a:fillRect/>
          </a:stretch>
        </p:blipFill>
        <p:spPr bwMode="auto">
          <a:xfrm>
            <a:off x="3147057" y="2769643"/>
            <a:ext cx="1356653" cy="2642647"/>
          </a:xfrm>
          <a:prstGeom prst="rect">
            <a:avLst/>
          </a:prstGeom>
          <a:noFill/>
          <a:effectLst>
            <a:outerShdw blurRad="76200" dir="18900000" sy="23000" kx="-1200000" algn="bl" rotWithShape="0">
              <a:prstClr val="black">
                <a:alpha val="20000"/>
              </a:prstClr>
            </a:outerShdw>
          </a:effectLst>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8533353" y="497189"/>
            <a:ext cx="2271292" cy="811495"/>
          </a:xfrm>
          <a:prstGeom prst="rect">
            <a:avLst/>
          </a:prstGeom>
        </p:spPr>
      </p:pic>
    </p:spTree>
    <p:extLst>
      <p:ext uri="{BB962C8B-B14F-4D97-AF65-F5344CB8AC3E}">
        <p14:creationId xmlns:p14="http://schemas.microsoft.com/office/powerpoint/2010/main" val="282458109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801"/>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37409600"/>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801"/>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6"/>
            <a:ext cx="12188826" cy="619125"/>
          </a:xfrm>
          <a:solidFill>
            <a:srgbClr val="FFFF99"/>
          </a:solidFill>
        </p:spPr>
        <p:txBody>
          <a:bodyPr wrap="square" lIns="152388" tIns="76193" rIns="152388" bIns="76193" anchor="b" anchorCtr="0">
            <a:noAutofit/>
          </a:bodyPr>
          <a:lstStyle>
            <a:lvl1pPr algn="r">
              <a:buFont typeface="Arial" pitchFamily="34" charset="0"/>
              <a:buNone/>
              <a:defRPr spc="-51"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74091295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7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auto">
          <a:xfrm>
            <a:off x="3621741" y="1644650"/>
            <a:ext cx="1810871" cy="56832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smtClean="0">
              <a:solidFill>
                <a:srgbClr val="FFFFFF">
                  <a:alpha val="99000"/>
                </a:srgbClr>
              </a:solidFill>
            </a:endParaRPr>
          </a:p>
        </p:txBody>
      </p:sp>
      <p:sp>
        <p:nvSpPr>
          <p:cNvPr id="2" name="Title 1"/>
          <p:cNvSpPr>
            <a:spLocks noGrp="1"/>
          </p:cNvSpPr>
          <p:nvPr>
            <p:ph type="ctrTitle" hasCustomPrompt="1"/>
          </p:nvPr>
        </p:nvSpPr>
        <p:spPr>
          <a:xfrm>
            <a:off x="969964" y="2265472"/>
            <a:ext cx="10242549" cy="1523497"/>
          </a:xfrm>
        </p:spPr>
        <p:txBody>
          <a:bodyPr anchor="ctr">
            <a:noAutofit/>
          </a:bodyPr>
          <a:lstStyle>
            <a:lvl1pPr>
              <a:lnSpc>
                <a:spcPct val="90000"/>
              </a:lnSpc>
              <a:defRPr sz="4800"/>
            </a:lvl1pPr>
          </a:lstStyle>
          <a:p>
            <a:r>
              <a:rPr lang="en-US" dirty="0" smtClean="0"/>
              <a:t>Title of Presentation</a:t>
            </a:r>
            <a:endParaRPr lang="en-US" dirty="0"/>
          </a:p>
        </p:txBody>
      </p:sp>
      <p:sp>
        <p:nvSpPr>
          <p:cNvPr id="3" name="Subtitle 2"/>
          <p:cNvSpPr>
            <a:spLocks noGrp="1"/>
          </p:cNvSpPr>
          <p:nvPr>
            <p:ph type="subTitle" idx="1" hasCustomPrompt="1"/>
          </p:nvPr>
        </p:nvSpPr>
        <p:spPr>
          <a:xfrm>
            <a:off x="969964" y="4703872"/>
            <a:ext cx="10242550" cy="46325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Name</a:t>
            </a:r>
          </a:p>
          <a:p>
            <a:r>
              <a:rPr lang="en-US" dirty="0" smtClean="0"/>
              <a:t>Title</a:t>
            </a:r>
          </a:p>
          <a:p>
            <a:r>
              <a:rPr lang="en-US" dirty="0" smtClean="0"/>
              <a:t>Company</a:t>
            </a:r>
            <a:endParaRPr lang="en-US" dirty="0"/>
          </a:p>
        </p:txBody>
      </p:sp>
      <p:pic>
        <p:nvPicPr>
          <p:cNvPr id="10" name="Picture 3" descr="E:\Duotone_02.png"/>
          <p:cNvPicPr>
            <a:picLocks noChangeAspect="1" noChangeArrowheads="1"/>
          </p:cNvPicPr>
          <p:nvPr/>
        </p:nvPicPr>
        <p:blipFill rotWithShape="1">
          <a:blip r:embed="rId3">
            <a:extLst>
              <a:ext uri="{28A0092B-C50C-407E-A947-70E740481C1C}">
                <a14:useLocalDpi xmlns:a14="http://schemas.microsoft.com/office/drawing/2010/main" val="0"/>
              </a:ext>
            </a:extLst>
          </a:blip>
          <a:srcRect l="40613" t="78783" r="37784"/>
          <a:stretch/>
        </p:blipFill>
        <p:spPr bwMode="auto">
          <a:xfrm rot="10800000">
            <a:off x="5429248" y="1644647"/>
            <a:ext cx="1028700" cy="568325"/>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6"/>
          <p:cNvSpPr>
            <a:spLocks noGrp="1"/>
          </p:cNvSpPr>
          <p:nvPr>
            <p:ph type="body" sz="quarter" idx="10" hasCustomPrompt="1"/>
          </p:nvPr>
        </p:nvSpPr>
        <p:spPr>
          <a:xfrm>
            <a:off x="3737368" y="1837299"/>
            <a:ext cx="2188302" cy="249299"/>
          </a:xfrm>
        </p:spPr>
        <p:txBody>
          <a:bodyPr/>
          <a:lstStyle>
            <a:lvl1pPr marL="0" indent="0">
              <a:buFont typeface="Arial" pitchFamily="34" charset="0"/>
              <a:buNone/>
              <a:defRPr sz="1800" b="0">
                <a:solidFill>
                  <a:srgbClr val="F09A1F"/>
                </a:solidFill>
              </a:defRPr>
            </a:lvl1pPr>
          </a:lstStyle>
          <a:p>
            <a:pPr lvl="0"/>
            <a:r>
              <a:rPr lang="en-US" dirty="0" smtClean="0"/>
              <a:t>Session Code</a:t>
            </a:r>
            <a:endParaRPr lang="en-US" dirty="0"/>
          </a:p>
        </p:txBody>
      </p:sp>
    </p:spTree>
    <p:extLst>
      <p:ext uri="{BB962C8B-B14F-4D97-AF65-F5344CB8AC3E}">
        <p14:creationId xmlns:p14="http://schemas.microsoft.com/office/powerpoint/2010/main" val="2435946262"/>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36612" y="2442175"/>
            <a:ext cx="9323388"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836612" y="4191000"/>
            <a:ext cx="9323389"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Text Placeholder 6"/>
          <p:cNvSpPr>
            <a:spLocks noGrp="1"/>
          </p:cNvSpPr>
          <p:nvPr>
            <p:ph type="body" sz="quarter" idx="10" hasCustomPrompt="1"/>
          </p:nvPr>
        </p:nvSpPr>
        <p:spPr>
          <a:xfrm>
            <a:off x="1065212" y="4876800"/>
            <a:ext cx="10242550"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112882157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 Placeholder 6"/>
          <p:cNvSpPr>
            <a:spLocks noGrp="1"/>
          </p:cNvSpPr>
          <p:nvPr>
            <p:ph type="body" sz="quarter" idx="10" hasCustomPrompt="1"/>
          </p:nvPr>
        </p:nvSpPr>
        <p:spPr>
          <a:xfrm>
            <a:off x="1065212" y="4876800"/>
            <a:ext cx="10242550"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
        <p:nvSpPr>
          <p:cNvPr id="5" name="Title 1"/>
          <p:cNvSpPr>
            <a:spLocks noGrp="1"/>
          </p:cNvSpPr>
          <p:nvPr>
            <p:ph type="ctrTitle"/>
          </p:nvPr>
        </p:nvSpPr>
        <p:spPr>
          <a:xfrm>
            <a:off x="836612" y="2431024"/>
            <a:ext cx="9323388"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6" name="Subtitle 2"/>
          <p:cNvSpPr>
            <a:spLocks noGrp="1"/>
          </p:cNvSpPr>
          <p:nvPr>
            <p:ph type="subTitle" idx="1"/>
          </p:nvPr>
        </p:nvSpPr>
        <p:spPr>
          <a:xfrm>
            <a:off x="836612" y="4191000"/>
            <a:ext cx="9323389"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862224709"/>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36612" y="2455047"/>
            <a:ext cx="9323388"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836612" y="4189143"/>
            <a:ext cx="9323389"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4" name="Text Placeholder 6"/>
          <p:cNvSpPr>
            <a:spLocks noGrp="1"/>
          </p:cNvSpPr>
          <p:nvPr>
            <p:ph type="body" sz="quarter" idx="10" hasCustomPrompt="1"/>
          </p:nvPr>
        </p:nvSpPr>
        <p:spPr>
          <a:xfrm>
            <a:off x="1065212" y="4876800"/>
            <a:ext cx="10242550"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3566020302"/>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36612" y="2442175"/>
            <a:ext cx="9323388"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836612" y="4191000"/>
            <a:ext cx="9323389"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Text Placeholder 6"/>
          <p:cNvSpPr>
            <a:spLocks noGrp="1"/>
          </p:cNvSpPr>
          <p:nvPr>
            <p:ph type="body" sz="quarter" idx="10" hasCustomPrompt="1"/>
          </p:nvPr>
        </p:nvSpPr>
        <p:spPr>
          <a:xfrm>
            <a:off x="1065212" y="4876800"/>
            <a:ext cx="10242550"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2067501694"/>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36612" y="2442175"/>
            <a:ext cx="9323388"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836612" y="4191000"/>
            <a:ext cx="9323389"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Text Placeholder 6"/>
          <p:cNvSpPr>
            <a:spLocks noGrp="1"/>
          </p:cNvSpPr>
          <p:nvPr>
            <p:ph type="body" sz="quarter" idx="10" hasCustomPrompt="1"/>
          </p:nvPr>
        </p:nvSpPr>
        <p:spPr>
          <a:xfrm>
            <a:off x="1065212" y="4876800"/>
            <a:ext cx="10242550"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1040940239"/>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36612" y="2442175"/>
            <a:ext cx="9323388"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836612" y="4191000"/>
            <a:ext cx="9323389"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Text Placeholder 6"/>
          <p:cNvSpPr>
            <a:spLocks noGrp="1"/>
          </p:cNvSpPr>
          <p:nvPr>
            <p:ph type="body" sz="quarter" idx="10" hasCustomPrompt="1"/>
          </p:nvPr>
        </p:nvSpPr>
        <p:spPr>
          <a:xfrm>
            <a:off x="1065212" y="4876800"/>
            <a:ext cx="10242550"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3636029246"/>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6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36612" y="2442175"/>
            <a:ext cx="9323388"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836612" y="4191000"/>
            <a:ext cx="9323389"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Text Placeholder 6"/>
          <p:cNvSpPr>
            <a:spLocks noGrp="1"/>
          </p:cNvSpPr>
          <p:nvPr>
            <p:ph type="body" sz="quarter" idx="10" hasCustomPrompt="1"/>
          </p:nvPr>
        </p:nvSpPr>
        <p:spPr>
          <a:xfrm>
            <a:off x="1065212" y="4876800"/>
            <a:ext cx="10242550"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2497996794"/>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62707322"/>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4_Title and Content">
    <p:bg>
      <p:bgPr>
        <a:blipFill dpi="0" rotWithShape="1">
          <a:blip r:embed="rId2">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00548"/>
          </a:xfrm>
        </p:spPr>
        <p:txBody>
          <a:bodyPr/>
          <a:lstStyle>
            <a:lvl1pPr marL="460375" indent="-460375">
              <a:buFontTx/>
              <a:buBlip>
                <a:blip r:embed="rId3"/>
              </a:buBlip>
              <a:defRPr/>
            </a:lvl1pPr>
            <a:lvl2pPr marL="855663" indent="-395288">
              <a:buFontTx/>
              <a:buBlip>
                <a:blip r:embed="rId3"/>
              </a:buBlip>
              <a:defRPr/>
            </a:lvl2pPr>
            <a:lvl3pPr marL="1258888" indent="-403225">
              <a:buFontTx/>
              <a:buBlip>
                <a:blip r:embed="rId3"/>
              </a:buBlip>
              <a:defRPr/>
            </a:lvl3pPr>
            <a:lvl4pPr marL="1604963" indent="-346075">
              <a:buFontTx/>
              <a:buBlip>
                <a:blip r:embed="rId3"/>
              </a:buBlip>
              <a:defRPr/>
            </a:lvl4pPr>
            <a:lvl5pPr marL="1941513" indent="-336550">
              <a:buFontTx/>
              <a:buBlip>
                <a:blip r:embed="rId3"/>
              </a:buBlip>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58533016"/>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2" y="1447799"/>
            <a:ext cx="11149013" cy="2000548"/>
          </a:xfrm>
        </p:spPr>
        <p:txBody>
          <a:bodyPr/>
          <a:lstStyle>
            <a:lvl1pPr marL="460375" indent="-460375">
              <a:lnSpc>
                <a:spcPct val="90000"/>
              </a:lnSpc>
              <a:buFontTx/>
              <a:buBlip>
                <a:blip r:embed="rId2"/>
              </a:buBlip>
              <a:defRPr/>
            </a:lvl1pPr>
            <a:lvl2pPr marL="855663" indent="-395288">
              <a:lnSpc>
                <a:spcPct val="90000"/>
              </a:lnSpc>
              <a:buFontTx/>
              <a:buBlip>
                <a:blip r:embed="rId2"/>
              </a:buBlip>
              <a:defRPr/>
            </a:lvl2pPr>
            <a:lvl3pPr marL="1258888" indent="-403225">
              <a:lnSpc>
                <a:spcPct val="90000"/>
              </a:lnSpc>
              <a:buFontTx/>
              <a:buBlip>
                <a:blip r:embed="rId2"/>
              </a:buBlip>
              <a:defRPr/>
            </a:lvl3pPr>
            <a:lvl4pPr marL="1604963" indent="-346075">
              <a:lnSpc>
                <a:spcPct val="90000"/>
              </a:lnSpc>
              <a:buFontTx/>
              <a:buBlip>
                <a:blip r:embed="rId2"/>
              </a:buBlip>
              <a:defRPr/>
            </a:lvl4pPr>
            <a:lvl5pPr marL="1941513" indent="-336550">
              <a:lnSpc>
                <a:spcPct val="90000"/>
              </a:lnSpc>
              <a:buFontTx/>
              <a:buBlip>
                <a:blip r:embed="rId2"/>
              </a:buBlip>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41841214"/>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1742015"/>
          </a:xfrm>
        </p:spPr>
        <p:txBody>
          <a:bodyPr/>
          <a:lstStyle>
            <a:lvl1pPr marL="339976" indent="-339976">
              <a:lnSpc>
                <a:spcPct val="90000"/>
              </a:lnSpc>
              <a:buFontTx/>
              <a:buBlip>
                <a:blip r:embed="rId2"/>
              </a:buBlip>
              <a:defRPr sz="2800"/>
            </a:lvl1pPr>
            <a:lvl2pPr marL="673338" indent="-325424">
              <a:lnSpc>
                <a:spcPct val="90000"/>
              </a:lnSpc>
              <a:buFontTx/>
              <a:buBlip>
                <a:blip r:embed="rId2"/>
              </a:buBlip>
              <a:defRPr sz="2400"/>
            </a:lvl2pPr>
            <a:lvl3pPr marL="953785" indent="-288384">
              <a:lnSpc>
                <a:spcPct val="90000"/>
              </a:lnSpc>
              <a:buFontTx/>
              <a:buBlip>
                <a:blip r:embed="rId2"/>
              </a:buBlip>
              <a:defRPr sz="2000"/>
            </a:lvl3pPr>
            <a:lvl4pPr marL="1227618" indent="-273833">
              <a:lnSpc>
                <a:spcPct val="90000"/>
              </a:lnSpc>
              <a:buFontTx/>
              <a:buBlip>
                <a:blip r:embed="rId2"/>
              </a:buBlip>
              <a:defRPr sz="1800"/>
            </a:lvl4pPr>
            <a:lvl5pPr marL="1516002" indent="-280447">
              <a:lnSpc>
                <a:spcPct val="90000"/>
              </a:lnSpc>
              <a:buFontTx/>
              <a:buBlip>
                <a:blip r:embed="rId2"/>
              </a:buBlip>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1742015"/>
          </a:xfrm>
        </p:spPr>
        <p:txBody>
          <a:bodyPr/>
          <a:lstStyle>
            <a:lvl1pPr marL="347914" indent="-347914">
              <a:lnSpc>
                <a:spcPct val="90000"/>
              </a:lnSpc>
              <a:buFontTx/>
              <a:buBlip>
                <a:blip r:embed="rId2"/>
              </a:buBlip>
              <a:defRPr sz="2800"/>
            </a:lvl1pPr>
            <a:lvl2pPr marL="673338" indent="-339976">
              <a:lnSpc>
                <a:spcPct val="90000"/>
              </a:lnSpc>
              <a:buFontTx/>
              <a:buBlip>
                <a:blip r:embed="rId2"/>
              </a:buBlip>
              <a:defRPr sz="2400"/>
            </a:lvl2pPr>
            <a:lvl3pPr marL="961722" indent="-302936">
              <a:lnSpc>
                <a:spcPct val="90000"/>
              </a:lnSpc>
              <a:buFontTx/>
              <a:buBlip>
                <a:blip r:embed="rId2"/>
              </a:buBlip>
              <a:defRPr sz="2000"/>
            </a:lvl3pPr>
            <a:lvl4pPr marL="1227618" indent="-265896">
              <a:lnSpc>
                <a:spcPct val="90000"/>
              </a:lnSpc>
              <a:buFontTx/>
              <a:buBlip>
                <a:blip r:embed="rId2"/>
              </a:buBlip>
              <a:defRPr sz="1800"/>
            </a:lvl4pPr>
            <a:lvl5pPr marL="1516002" indent="-273833">
              <a:lnSpc>
                <a:spcPct val="90000"/>
              </a:lnSpc>
              <a:buFontTx/>
              <a:buBlip>
                <a:blip r:embed="rId2"/>
              </a:buBlip>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3491255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36612" y="2442175"/>
            <a:ext cx="9323388"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836612" y="4191000"/>
            <a:ext cx="9323389"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Text Placeholder 6"/>
          <p:cNvSpPr>
            <a:spLocks noGrp="1"/>
          </p:cNvSpPr>
          <p:nvPr>
            <p:ph type="body" sz="quarter" idx="10" hasCustomPrompt="1"/>
          </p:nvPr>
        </p:nvSpPr>
        <p:spPr>
          <a:xfrm>
            <a:off x="1065212" y="4876800"/>
            <a:ext cx="10242550"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269119784"/>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133600"/>
            <a:ext cx="5484971" cy="1537344"/>
          </a:xfrm>
        </p:spPr>
        <p:txBody>
          <a:bodyPr/>
          <a:lstStyle>
            <a:lvl1pPr marL="281770" indent="-281770">
              <a:buFontTx/>
              <a:buBlip>
                <a:blip r:embed="rId2"/>
              </a:buBlip>
              <a:defRPr sz="2300"/>
            </a:lvl1pPr>
            <a:lvl2pPr marL="562218" indent="-265896">
              <a:buFontTx/>
              <a:buBlip>
                <a:blip r:embed="rId2"/>
              </a:buBlip>
              <a:defRPr sz="2000"/>
            </a:lvl2pPr>
            <a:lvl3pPr marL="813562" indent="-243407">
              <a:buFontTx/>
              <a:buBlip>
                <a:blip r:embed="rId2"/>
              </a:buBlip>
              <a:defRPr sz="1800"/>
            </a:lvl3pPr>
            <a:lvl4pPr marL="1050354" indent="-228856">
              <a:buFontTx/>
              <a:buBlip>
                <a:blip r:embed="rId2"/>
              </a:buBlip>
              <a:defRPr sz="1700"/>
            </a:lvl4pPr>
            <a:lvl5pPr marL="1279210" indent="-206367">
              <a:buFontTx/>
              <a:buBlip>
                <a:blip r:embed="rId2"/>
              </a:buBlip>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0"/>
            <a:ext cx="5486400" cy="1578619"/>
          </a:xfrm>
        </p:spPr>
        <p:txBody>
          <a:bodyPr/>
          <a:lstStyle>
            <a:lvl1pPr marL="296321" indent="-296321">
              <a:buFontTx/>
              <a:buBlip>
                <a:blip r:embed="rId2"/>
              </a:buBlip>
              <a:defRPr sz="2300"/>
            </a:lvl1pPr>
            <a:lvl2pPr marL="570155" indent="-273833">
              <a:buFontTx/>
              <a:buBlip>
                <a:blip r:embed="rId2"/>
              </a:buBlip>
              <a:defRPr sz="2000"/>
            </a:lvl2pPr>
            <a:lvl3pPr marL="821499" indent="-244730">
              <a:buFontTx/>
              <a:buBlip>
                <a:blip r:embed="rId2"/>
              </a:buBlip>
              <a:defRPr sz="1800"/>
            </a:lvl3pPr>
            <a:lvl4pPr marL="1050354" indent="-236793">
              <a:buFontTx/>
              <a:buBlip>
                <a:blip r:embed="rId2"/>
              </a:buBlip>
              <a:defRPr sz="1700"/>
            </a:lvl4pPr>
            <a:lvl5pPr marL="1279210" indent="-220919">
              <a:buFontTx/>
              <a:buBlip>
                <a:blip r:embed="rId2"/>
              </a:buBlip>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06104856"/>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3886949046"/>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20040"/>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1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0128019"/>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1_WALKIN - Prints in GRAYSCALE">
    <p:bg bwMode="ltGray">
      <p:bgPr>
        <a:blipFill dpi="0" rotWithShape="1">
          <a:blip r:embed="rId2">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3245113"/>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MS Tag Slide">
    <p:spTree>
      <p:nvGrpSpPr>
        <p:cNvPr id="1" name=""/>
        <p:cNvGrpSpPr/>
        <p:nvPr/>
      </p:nvGrpSpPr>
      <p:grpSpPr>
        <a:xfrm>
          <a:off x="0" y="0"/>
          <a:ext cx="0" cy="0"/>
          <a:chOff x="0" y="0"/>
          <a:chExt cx="0" cy="0"/>
        </a:xfrm>
      </p:grpSpPr>
      <p:pic>
        <p:nvPicPr>
          <p:cNvPr id="12" name="Picture 3" descr="E:\Duotone_02.pn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r="4297"/>
          <a:stretch/>
        </p:blipFill>
        <p:spPr bwMode="auto">
          <a:xfrm flipH="1">
            <a:off x="-1" y="0"/>
            <a:ext cx="11668125"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Picture Placeholder 3"/>
          <p:cNvSpPr>
            <a:spLocks noGrp="1"/>
          </p:cNvSpPr>
          <p:nvPr>
            <p:ph type="pic" sz="quarter" idx="10"/>
          </p:nvPr>
        </p:nvSpPr>
        <p:spPr>
          <a:xfrm>
            <a:off x="6051430" y="1941977"/>
            <a:ext cx="4114800" cy="4114800"/>
          </a:xfrm>
        </p:spPr>
        <p:txBody>
          <a:bodyPr/>
          <a:lstStyle>
            <a:lvl1pPr marL="0" indent="0" algn="ctr">
              <a:buFont typeface="Arial" pitchFamily="34" charset="0"/>
              <a:buNone/>
              <a:defRPr/>
            </a:lvl1pPr>
          </a:lstStyle>
          <a:p>
            <a:r>
              <a:rPr lang="en-US" smtClean="0"/>
              <a:t>Click icon to add picture</a:t>
            </a:r>
            <a:endParaRPr lang="en-US" dirty="0"/>
          </a:p>
        </p:txBody>
      </p:sp>
      <p:grpSp>
        <p:nvGrpSpPr>
          <p:cNvPr id="5" name="Group 4"/>
          <p:cNvGrpSpPr/>
          <p:nvPr userDrawn="1"/>
        </p:nvGrpSpPr>
        <p:grpSpPr>
          <a:xfrm>
            <a:off x="878542" y="5637071"/>
            <a:ext cx="2269288" cy="988240"/>
            <a:chOff x="8941983" y="3690298"/>
            <a:chExt cx="2594343" cy="1129797"/>
          </a:xfrm>
          <a:effectLst>
            <a:reflection blurRad="6350" stA="11000" endPos="15000" dist="101600" dir="5400000" sy="-100000" algn="bl" rotWithShape="0"/>
          </a:effectLst>
        </p:grpSpPr>
        <p:sp>
          <p:nvSpPr>
            <p:cNvPr id="6" name="Rectangle 5"/>
            <p:cNvSpPr/>
            <p:nvPr/>
          </p:nvSpPr>
          <p:spPr bwMode="auto">
            <a:xfrm>
              <a:off x="8941983" y="4426691"/>
              <a:ext cx="2594343" cy="39340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defTabSz="914099" fontAlgn="base">
                <a:spcBef>
                  <a:spcPct val="0"/>
                </a:spcBef>
                <a:spcAft>
                  <a:spcPct val="0"/>
                </a:spcAft>
              </a:pPr>
              <a:endParaRPr lang="en-US" sz="2200" b="1" dirty="0" smtClean="0">
                <a:gradFill>
                  <a:gsLst>
                    <a:gs pos="0">
                      <a:srgbClr val="FFFFFF"/>
                    </a:gs>
                    <a:gs pos="100000">
                      <a:srgbClr val="FFFFFF"/>
                    </a:gs>
                  </a:gsLst>
                  <a:lin ang="5400000" scaled="0"/>
                </a:gradFill>
                <a:latin typeface="Segoe Condensed" pitchFamily="34" charset="0"/>
              </a:endParaRPr>
            </a:p>
          </p:txBody>
        </p:sp>
        <p:pic>
          <p:nvPicPr>
            <p:cNvPr id="7" name="Picture 3" descr="\\SFP\Work\White_Whale\7-20753_TechEd_Keynote\Walk_In_Deck\Format\e_Keynote_Walkin_-_TechEd_NA_2011_2011415182315.jpeg"/>
            <p:cNvPicPr>
              <a:picLocks noChangeAspect="1" noChangeArrowheads="1"/>
            </p:cNvPicPr>
            <p:nvPr/>
          </p:nvPicPr>
          <p:blipFill rotWithShape="1">
            <a:blip r:embed="rId3">
              <a:extLst>
                <a:ext uri="{28A0092B-C50C-407E-A947-70E740481C1C}">
                  <a14:useLocalDpi xmlns:a14="http://schemas.microsoft.com/office/drawing/2010/main" val="0"/>
                </a:ext>
              </a:extLst>
            </a:blip>
            <a:srcRect t="68897"/>
            <a:stretch/>
          </p:blipFill>
          <p:spPr bwMode="auto">
            <a:xfrm>
              <a:off x="8943772" y="3690298"/>
              <a:ext cx="2589196" cy="744036"/>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TextBox 7"/>
          <p:cNvSpPr txBox="1"/>
          <p:nvPr userDrawn="1"/>
        </p:nvSpPr>
        <p:spPr>
          <a:xfrm>
            <a:off x="169984" y="158469"/>
            <a:ext cx="3118500" cy="2769989"/>
          </a:xfrm>
          <a:prstGeom prst="rect">
            <a:avLst/>
          </a:prstGeom>
          <a:noFill/>
        </p:spPr>
        <p:txBody>
          <a:bodyPr wrap="square" lIns="0" tIns="0" rIns="0" bIns="0" rtlCol="0">
            <a:spAutoFit/>
          </a:bodyPr>
          <a:lstStyle/>
          <a:p>
            <a:r>
              <a:rPr lang="en-US" sz="3600" b="1" dirty="0" smtClean="0">
                <a:solidFill>
                  <a:srgbClr val="03C2F1">
                    <a:alpha val="99000"/>
                  </a:srgbClr>
                </a:solidFill>
              </a:rPr>
              <a:t>Scan the Tag </a:t>
            </a:r>
            <a:r>
              <a:rPr lang="en-US" sz="3600" b="1" dirty="0" smtClean="0">
                <a:solidFill>
                  <a:srgbClr val="FFC425">
                    <a:alpha val="99000"/>
                  </a:srgbClr>
                </a:solidFill>
              </a:rPr>
              <a:t/>
            </a:r>
            <a:br>
              <a:rPr lang="en-US" sz="3600" b="1" dirty="0" smtClean="0">
                <a:solidFill>
                  <a:srgbClr val="FFC425">
                    <a:alpha val="99000"/>
                  </a:srgbClr>
                </a:solidFill>
              </a:rPr>
            </a:br>
            <a:r>
              <a:rPr lang="en-US" sz="3600" dirty="0" smtClean="0">
                <a:solidFill>
                  <a:srgbClr val="000000">
                    <a:lumMod val="50000"/>
                    <a:lumOff val="50000"/>
                    <a:alpha val="99000"/>
                  </a:srgbClr>
                </a:solidFill>
              </a:rPr>
              <a:t>to evaluate this session now on </a:t>
            </a:r>
            <a:r>
              <a:rPr lang="en-US" sz="3600" b="1" dirty="0" err="1" smtClean="0">
                <a:solidFill>
                  <a:srgbClr val="03C2F1">
                    <a:alpha val="99000"/>
                  </a:srgbClr>
                </a:solidFill>
              </a:rPr>
              <a:t>myTech•Ed</a:t>
            </a:r>
            <a:r>
              <a:rPr lang="en-US" sz="3600" b="1" dirty="0" smtClean="0">
                <a:solidFill>
                  <a:srgbClr val="03C2F1">
                    <a:alpha val="99000"/>
                  </a:srgbClr>
                </a:solidFill>
              </a:rPr>
              <a:t> Mobile</a:t>
            </a:r>
            <a:endParaRPr lang="en-US" sz="3600" b="1" dirty="0" smtClean="0">
              <a:solidFill>
                <a:srgbClr val="F09A1F"/>
              </a:solidFill>
            </a:endParaRPr>
          </a:p>
        </p:txBody>
      </p:sp>
      <p:sp>
        <p:nvSpPr>
          <p:cNvPr id="9" name="Isosceles Triangle 8"/>
          <p:cNvSpPr/>
          <p:nvPr userDrawn="1"/>
        </p:nvSpPr>
        <p:spPr bwMode="auto">
          <a:xfrm rot="16200000">
            <a:off x="2982781" y="3004650"/>
            <a:ext cx="4131321" cy="2005976"/>
          </a:xfrm>
          <a:prstGeom prst="triangle">
            <a:avLst>
              <a:gd name="adj" fmla="val 50000"/>
            </a:avLst>
          </a:prstGeom>
          <a:gradFill flip="none" rotWithShape="1">
            <a:gsLst>
              <a:gs pos="0">
                <a:schemeClr val="tx1">
                  <a:alpha val="0"/>
                </a:schemeClr>
              </a:gs>
              <a:gs pos="80000">
                <a:schemeClr val="tx1"/>
              </a:gs>
              <a:gs pos="100000">
                <a:schemeClr val="accent1">
                  <a:alpha val="72000"/>
                </a:schemeClr>
              </a:gs>
            </a:gsLst>
            <a:lin ang="16200000" scaled="1"/>
            <a:tileRect/>
          </a:grad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smtClean="0">
              <a:solidFill>
                <a:srgbClr val="FFFFFF">
                  <a:alpha val="99000"/>
                </a:srgbClr>
              </a:solidFill>
            </a:endParaRPr>
          </a:p>
        </p:txBody>
      </p:sp>
      <p:pic>
        <p:nvPicPr>
          <p:cNvPr id="10" name="Picture 7" descr="\\adisvr2\Shared\ADI_Projects\Microsoft\MS_10-01098_SpeechTek_Template_&amp;_Slides\ADI_Art\Working_Art\winphone2.png"/>
          <p:cNvPicPr>
            <a:picLocks noChangeAspect="1" noChangeArrowheads="1"/>
          </p:cNvPicPr>
          <p:nvPr userDrawn="1"/>
        </p:nvPicPr>
        <p:blipFill>
          <a:blip r:embed="rId4" cstate="email">
            <a:extLst>
              <a:ext uri="{28A0092B-C50C-407E-A947-70E740481C1C}">
                <a14:useLocalDpi xmlns:a14="http://schemas.microsoft.com/office/drawing/2010/main" val="0"/>
              </a:ext>
            </a:extLst>
          </a:blip>
          <a:srcRect/>
          <a:stretch>
            <a:fillRect/>
          </a:stretch>
        </p:blipFill>
        <p:spPr bwMode="auto">
          <a:xfrm>
            <a:off x="3147056" y="2769642"/>
            <a:ext cx="1356653" cy="2642647"/>
          </a:xfrm>
          <a:prstGeom prst="rect">
            <a:avLst/>
          </a:prstGeom>
          <a:noFill/>
          <a:effectLst>
            <a:outerShdw blurRad="76200" dir="18900000" sy="23000" kx="-1200000" algn="bl" rotWithShape="0">
              <a:prstClr val="black">
                <a:alpha val="20000"/>
              </a:prstClr>
            </a:outerShdw>
          </a:effectLst>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8533351" y="497187"/>
            <a:ext cx="2271293" cy="811495"/>
          </a:xfrm>
          <a:prstGeom prst="rect">
            <a:avLst/>
          </a:prstGeom>
        </p:spPr>
      </p:pic>
    </p:spTree>
    <p:extLst>
      <p:ext uri="{BB962C8B-B14F-4D97-AF65-F5344CB8AC3E}">
        <p14:creationId xmlns:p14="http://schemas.microsoft.com/office/powerpoint/2010/main" val="4116818530"/>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73322276"/>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101863909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36612" y="2442175"/>
            <a:ext cx="9323388"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836612" y="4191000"/>
            <a:ext cx="9323389"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Text Placeholder 6"/>
          <p:cNvSpPr>
            <a:spLocks noGrp="1"/>
          </p:cNvSpPr>
          <p:nvPr>
            <p:ph type="body" sz="quarter" idx="10" hasCustomPrompt="1"/>
          </p:nvPr>
        </p:nvSpPr>
        <p:spPr>
          <a:xfrm>
            <a:off x="1065212" y="4876800"/>
            <a:ext cx="10242550"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348803007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36612" y="2442175"/>
            <a:ext cx="9323388"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836612" y="4191000"/>
            <a:ext cx="9323389"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Text Placeholder 6"/>
          <p:cNvSpPr>
            <a:spLocks noGrp="1"/>
          </p:cNvSpPr>
          <p:nvPr>
            <p:ph type="body" sz="quarter" idx="10" hasCustomPrompt="1"/>
          </p:nvPr>
        </p:nvSpPr>
        <p:spPr>
          <a:xfrm>
            <a:off x="1065212" y="4876800"/>
            <a:ext cx="10242550"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310266953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Title and Content">
    <p:bg>
      <p:bgPr>
        <a:blipFill dpi="0" rotWithShape="1">
          <a:blip r:embed="rId2">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00548"/>
          </a:xfrm>
        </p:spPr>
        <p:txBody>
          <a:bodyPr/>
          <a:lstStyle>
            <a:lvl1pPr marL="460375" indent="-460375">
              <a:buFontTx/>
              <a:buBlip>
                <a:blip r:embed="rId3"/>
              </a:buBlip>
              <a:defRPr/>
            </a:lvl1pPr>
            <a:lvl2pPr marL="855663" indent="-395288">
              <a:buFontTx/>
              <a:buBlip>
                <a:blip r:embed="rId3"/>
              </a:buBlip>
              <a:defRPr/>
            </a:lvl2pPr>
            <a:lvl3pPr marL="1258888" indent="-403225">
              <a:buFontTx/>
              <a:buBlip>
                <a:blip r:embed="rId3"/>
              </a:buBlip>
              <a:defRPr/>
            </a:lvl3pPr>
            <a:lvl4pPr marL="1604963" indent="-346075">
              <a:buFontTx/>
              <a:buBlip>
                <a:blip r:embed="rId3"/>
              </a:buBlip>
              <a:defRPr/>
            </a:lvl4pPr>
            <a:lvl5pPr marL="1941513" indent="-336550">
              <a:buFontTx/>
              <a:buBlip>
                <a:blip r:embed="rId3"/>
              </a:buBlip>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0230449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3" Type="http://schemas.openxmlformats.org/officeDocument/2006/relationships/slideLayout" Target="../slideLayouts/slideLayout22.xml"/><Relationship Id="rId21" Type="http://schemas.openxmlformats.org/officeDocument/2006/relationships/image" Target="../media/image1.jpeg"/><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theme" Target="../theme/theme3.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19" Type="http://schemas.openxmlformats.org/officeDocument/2006/relationships/slideLayout" Target="../slideLayouts/slideLayout38.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 Id="rId22"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3" Type="http://schemas.openxmlformats.org/officeDocument/2006/relationships/slideLayout" Target="../slideLayouts/slideLayout41.xml"/><Relationship Id="rId21" Type="http://schemas.openxmlformats.org/officeDocument/2006/relationships/image" Target="../media/image1.jpeg"/><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theme" Target="../theme/theme4.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Pr>
        <a:blipFill dpi="0" rotWithShape="1">
          <a:blip r:embed="rId2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6093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740" r:id="rId1"/>
    <p:sldLayoutId id="2147483695" r:id="rId2"/>
    <p:sldLayoutId id="2147483726" r:id="rId3"/>
    <p:sldLayoutId id="2147483722" r:id="rId4"/>
    <p:sldLayoutId id="2147483727" r:id="rId5"/>
    <p:sldLayoutId id="2147483733" r:id="rId6"/>
    <p:sldLayoutId id="2147483734" r:id="rId7"/>
    <p:sldLayoutId id="2147483696" r:id="rId8"/>
    <p:sldLayoutId id="2147483731" r:id="rId9"/>
    <p:sldLayoutId id="2147483697" r:id="rId10"/>
    <p:sldLayoutId id="2147483698" r:id="rId11"/>
    <p:sldLayoutId id="2147483699" r:id="rId12"/>
    <p:sldLayoutId id="2147483700" r:id="rId13"/>
    <p:sldLayoutId id="2147483701" r:id="rId14"/>
    <p:sldLayoutId id="2147483728" r:id="rId15"/>
    <p:sldLayoutId id="2147483735" r:id="rId16"/>
    <p:sldLayoutId id="2147483703" r:id="rId17"/>
    <p:sldLayoutId id="2147483704" r:id="rId18"/>
  </p:sldLayoutIdLst>
  <p:transition>
    <p:fade/>
  </p:transition>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Tx/>
        <a:buBlip>
          <a:blip r:embed="rId21"/>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21"/>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21"/>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21"/>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21"/>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1"/>
            <a:ext cx="11149013" cy="609398"/>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4" y="1905000"/>
            <a:ext cx="11149011"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dk1" tx1="lt1" bg2="dk2" tx2="lt2" accent1="accent1" accent2="accent2" accent3="accent3" accent4="accent4" accent5="accent5" accent6="accent6" hlink="hlink" folHlink="folHlink"/>
  <p:sldLayoutIdLst>
    <p:sldLayoutId id="2147483721" r:id="rId1"/>
  </p:sldLayoutIdLst>
  <p:transition>
    <p:fade/>
  </p:transition>
  <p:txStyles>
    <p:titleStyle>
      <a:lvl1pPr algn="l" defTabSz="914363" rtl="0" eaLnBrk="1" latinLnBrk="0" hangingPunct="1">
        <a:lnSpc>
          <a:spcPct val="90000"/>
        </a:lnSpc>
        <a:spcBef>
          <a:spcPct val="0"/>
        </a:spcBef>
        <a:buNone/>
        <a:defRPr lang="en-US" sz="4400" b="0" kern="1200" cap="none" spc="-100" baseline="0" dirty="0">
          <a:ln w="3175">
            <a:noFill/>
          </a:ln>
          <a:solidFill>
            <a:schemeClr val="accent1">
              <a:alpha val="99000"/>
            </a:schemeClr>
          </a:solidFill>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gradFill>
            <a:gsLst>
              <a:gs pos="0">
                <a:srgbClr val="000000"/>
              </a:gs>
              <a:gs pos="86000">
                <a:srgbClr val="000000"/>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gradFill>
            <a:gsLst>
              <a:gs pos="0">
                <a:srgbClr val="000000"/>
              </a:gs>
              <a:gs pos="86000">
                <a:srgbClr val="000000"/>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blackWhite">
      <p:bgPr>
        <a:blipFill dpi="0" rotWithShape="1">
          <a:blip r:embed="rId2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1"/>
            <a:ext cx="11149013" cy="609399"/>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1"/>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72264832"/>
      </p:ext>
    </p:extLst>
  </p:cSld>
  <p:clrMap bg1="dk1" tx1="lt1" bg2="dk2" tx2="lt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 id="2147483757" r:id="rId16"/>
    <p:sldLayoutId id="2147483758" r:id="rId17"/>
    <p:sldLayoutId id="2147483759" r:id="rId18"/>
    <p:sldLayoutId id="2147483760" r:id="rId19"/>
  </p:sldLayoutIdLst>
  <p:transition>
    <p:fade/>
  </p:transition>
  <p:txStyles>
    <p:titleStyle>
      <a:lvl1pPr algn="l" defTabSz="914325"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55" indent="-460355" algn="l" defTabSz="914325" rtl="0" eaLnBrk="1" latinLnBrk="0" hangingPunct="1">
        <a:lnSpc>
          <a:spcPct val="90000"/>
        </a:lnSpc>
        <a:spcBef>
          <a:spcPct val="20000"/>
        </a:spcBef>
        <a:buSzPct val="90000"/>
        <a:buFontTx/>
        <a:buBlip>
          <a:blip r:embed="rId22"/>
        </a:buBlip>
        <a:defRPr sz="3200" kern="1200">
          <a:gradFill>
            <a:gsLst>
              <a:gs pos="0">
                <a:schemeClr val="tx1"/>
              </a:gs>
              <a:gs pos="86000">
                <a:schemeClr val="tx1"/>
              </a:gs>
            </a:gsLst>
            <a:lin ang="5400000" scaled="0"/>
          </a:gradFill>
          <a:latin typeface="+mn-lt"/>
          <a:ea typeface="+mn-ea"/>
          <a:cs typeface="+mn-cs"/>
        </a:defRPr>
      </a:lvl1pPr>
      <a:lvl2pPr marL="855628" indent="-395272" algn="l" defTabSz="914325" rtl="0" eaLnBrk="1" latinLnBrk="0" hangingPunct="1">
        <a:lnSpc>
          <a:spcPct val="90000"/>
        </a:lnSpc>
        <a:spcBef>
          <a:spcPct val="20000"/>
        </a:spcBef>
        <a:buSzPct val="90000"/>
        <a:buFontTx/>
        <a:buBlip>
          <a:blip r:embed="rId22"/>
        </a:buBlip>
        <a:defRPr sz="2800" kern="1200">
          <a:gradFill>
            <a:gsLst>
              <a:gs pos="0">
                <a:schemeClr val="tx1"/>
              </a:gs>
              <a:gs pos="86000">
                <a:schemeClr val="tx1"/>
              </a:gs>
            </a:gsLst>
            <a:lin ang="5400000" scaled="0"/>
          </a:gradFill>
          <a:latin typeface="+mn-lt"/>
          <a:ea typeface="+mn-ea"/>
          <a:cs typeface="+mn-cs"/>
        </a:defRPr>
      </a:lvl2pPr>
      <a:lvl3pPr marL="1258836" indent="-403208" algn="l" defTabSz="914325" rtl="0" eaLnBrk="1" latinLnBrk="0" hangingPunct="1">
        <a:lnSpc>
          <a:spcPct val="90000"/>
        </a:lnSpc>
        <a:spcBef>
          <a:spcPct val="20000"/>
        </a:spcBef>
        <a:buSzPct val="90000"/>
        <a:buFontTx/>
        <a:buBlip>
          <a:blip r:embed="rId22"/>
        </a:buBlip>
        <a:defRPr sz="2400" kern="1200">
          <a:gradFill>
            <a:gsLst>
              <a:gs pos="0">
                <a:schemeClr val="tx1"/>
              </a:gs>
              <a:gs pos="86000">
                <a:schemeClr val="tx1"/>
              </a:gs>
            </a:gsLst>
            <a:lin ang="5400000" scaled="0"/>
          </a:gradFill>
          <a:latin typeface="+mn-lt"/>
          <a:ea typeface="+mn-ea"/>
          <a:cs typeface="+mn-cs"/>
        </a:defRPr>
      </a:lvl3pPr>
      <a:lvl4pPr marL="1604896" indent="-346061" algn="l" defTabSz="914325" rtl="0" eaLnBrk="1" latinLnBrk="0" hangingPunct="1">
        <a:lnSpc>
          <a:spcPct val="90000"/>
        </a:lnSpc>
        <a:spcBef>
          <a:spcPct val="20000"/>
        </a:spcBef>
        <a:buSzPct val="90000"/>
        <a:buFontTx/>
        <a:buBlip>
          <a:blip r:embed="rId22"/>
        </a:buBlip>
        <a:defRPr sz="2000" kern="1200">
          <a:gradFill>
            <a:gsLst>
              <a:gs pos="0">
                <a:schemeClr val="tx1"/>
              </a:gs>
              <a:gs pos="86000">
                <a:schemeClr val="tx1"/>
              </a:gs>
            </a:gsLst>
            <a:lin ang="5400000" scaled="0"/>
          </a:gradFill>
          <a:latin typeface="+mn-lt"/>
          <a:ea typeface="+mn-ea"/>
          <a:cs typeface="+mn-cs"/>
        </a:defRPr>
      </a:lvl4pPr>
      <a:lvl5pPr marL="1941432" indent="-336536" algn="l" defTabSz="914325" rtl="0" eaLnBrk="1" latinLnBrk="0" hangingPunct="1">
        <a:lnSpc>
          <a:spcPct val="90000"/>
        </a:lnSpc>
        <a:spcBef>
          <a:spcPct val="20000"/>
        </a:spcBef>
        <a:buSzPct val="90000"/>
        <a:buFontTx/>
        <a:buBlip>
          <a:blip r:embed="rId22"/>
        </a:buBlip>
        <a:defRPr sz="2000" kern="1200">
          <a:gradFill>
            <a:gsLst>
              <a:gs pos="0">
                <a:schemeClr val="tx1"/>
              </a:gs>
              <a:gs pos="86000">
                <a:schemeClr val="tx1"/>
              </a:gs>
            </a:gsLst>
            <a:lin ang="5400000" scaled="0"/>
          </a:gradFill>
          <a:latin typeface="+mn-lt"/>
          <a:ea typeface="+mn-ea"/>
          <a:cs typeface="+mn-cs"/>
        </a:defRPr>
      </a:lvl5pPr>
      <a:lvl6pPr marL="2514395"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57"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0"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83"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25" rtl="0" eaLnBrk="1" latinLnBrk="0" hangingPunct="1">
        <a:defRPr sz="1900" kern="1200">
          <a:solidFill>
            <a:schemeClr val="tx1"/>
          </a:solidFill>
          <a:latin typeface="+mn-lt"/>
          <a:ea typeface="+mn-ea"/>
          <a:cs typeface="+mn-cs"/>
        </a:defRPr>
      </a:lvl1pPr>
      <a:lvl2pPr marL="457163" algn="l" defTabSz="914325" rtl="0" eaLnBrk="1" latinLnBrk="0" hangingPunct="1">
        <a:defRPr sz="1900" kern="1200">
          <a:solidFill>
            <a:schemeClr val="tx1"/>
          </a:solidFill>
          <a:latin typeface="+mn-lt"/>
          <a:ea typeface="+mn-ea"/>
          <a:cs typeface="+mn-cs"/>
        </a:defRPr>
      </a:lvl2pPr>
      <a:lvl3pPr marL="914325" algn="l" defTabSz="914325" rtl="0" eaLnBrk="1" latinLnBrk="0" hangingPunct="1">
        <a:defRPr sz="1900" kern="1200">
          <a:solidFill>
            <a:schemeClr val="tx1"/>
          </a:solidFill>
          <a:latin typeface="+mn-lt"/>
          <a:ea typeface="+mn-ea"/>
          <a:cs typeface="+mn-cs"/>
        </a:defRPr>
      </a:lvl3pPr>
      <a:lvl4pPr marL="1371488" algn="l" defTabSz="914325" rtl="0" eaLnBrk="1" latinLnBrk="0" hangingPunct="1">
        <a:defRPr sz="1900" kern="1200">
          <a:solidFill>
            <a:schemeClr val="tx1"/>
          </a:solidFill>
          <a:latin typeface="+mn-lt"/>
          <a:ea typeface="+mn-ea"/>
          <a:cs typeface="+mn-cs"/>
        </a:defRPr>
      </a:lvl4pPr>
      <a:lvl5pPr marL="1828651" algn="l" defTabSz="914325" rtl="0" eaLnBrk="1" latinLnBrk="0" hangingPunct="1">
        <a:defRPr sz="1900" kern="1200">
          <a:solidFill>
            <a:schemeClr val="tx1"/>
          </a:solidFill>
          <a:latin typeface="+mn-lt"/>
          <a:ea typeface="+mn-ea"/>
          <a:cs typeface="+mn-cs"/>
        </a:defRPr>
      </a:lvl5pPr>
      <a:lvl6pPr marL="2285813" algn="l" defTabSz="914325" rtl="0" eaLnBrk="1" latinLnBrk="0" hangingPunct="1">
        <a:defRPr sz="1900" kern="1200">
          <a:solidFill>
            <a:schemeClr val="tx1"/>
          </a:solidFill>
          <a:latin typeface="+mn-lt"/>
          <a:ea typeface="+mn-ea"/>
          <a:cs typeface="+mn-cs"/>
        </a:defRPr>
      </a:lvl6pPr>
      <a:lvl7pPr marL="2742976" algn="l" defTabSz="914325" rtl="0" eaLnBrk="1" latinLnBrk="0" hangingPunct="1">
        <a:defRPr sz="1900" kern="1200">
          <a:solidFill>
            <a:schemeClr val="tx1"/>
          </a:solidFill>
          <a:latin typeface="+mn-lt"/>
          <a:ea typeface="+mn-ea"/>
          <a:cs typeface="+mn-cs"/>
        </a:defRPr>
      </a:lvl7pPr>
      <a:lvl8pPr marL="3200139" algn="l" defTabSz="914325" rtl="0" eaLnBrk="1" latinLnBrk="0" hangingPunct="1">
        <a:defRPr sz="1900" kern="1200">
          <a:solidFill>
            <a:schemeClr val="tx1"/>
          </a:solidFill>
          <a:latin typeface="+mn-lt"/>
          <a:ea typeface="+mn-ea"/>
          <a:cs typeface="+mn-cs"/>
        </a:defRPr>
      </a:lvl8pPr>
      <a:lvl9pPr marL="3657301" algn="l" defTabSz="914325" rtl="0" eaLnBrk="1" latinLnBrk="0" hangingPunct="1">
        <a:defRPr sz="19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blackWhite">
      <p:bgPr>
        <a:blipFill dpi="0" rotWithShape="1">
          <a:blip r:embed="rId2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6093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65767525"/>
      </p:ext>
    </p:extLst>
  </p:cSld>
  <p:clrMap bg1="dk1" tx1="lt1" bg2="dk2" tx2="lt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 id="2147483777" r:id="rId16"/>
    <p:sldLayoutId id="2147483778" r:id="rId17"/>
    <p:sldLayoutId id="2147483779" r:id="rId18"/>
    <p:sldLayoutId id="2147483780" r:id="rId19"/>
  </p:sldLayoutIdLst>
  <p:transition>
    <p:fade/>
  </p:transition>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Tx/>
        <a:buBlip>
          <a:blip r:embed="rId22"/>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22"/>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22"/>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22"/>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2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xml"/><Relationship Id="rId1" Type="http://schemas.openxmlformats.org/officeDocument/2006/relationships/slideLayout" Target="../slideLayouts/slideLayout39.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hyperlink" Target="http://weblogs.asp.net/Scottgu/" TargetMode="External"/><Relationship Id="rId2" Type="http://schemas.openxmlformats.org/officeDocument/2006/relationships/hyperlink" Target="http://www.iis.net/" TargetMode="External"/><Relationship Id="rId1" Type="http://schemas.openxmlformats.org/officeDocument/2006/relationships/slideLayout" Target="../slideLayouts/slideLayout27.xml"/><Relationship Id="rId4" Type="http://schemas.openxmlformats.org/officeDocument/2006/relationships/hyperlink" Target="http://www.hanselman.com/blog/"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19.png"/><Relationship Id="rId3" Type="http://schemas.openxmlformats.org/officeDocument/2006/relationships/hyperlink" Target="http://www.microsoft.com/teched" TargetMode="External"/><Relationship Id="rId7" Type="http://schemas.openxmlformats.org/officeDocument/2006/relationships/hyperlink" Target="http://microsoft.com/msdn" TargetMode="External"/><Relationship Id="rId12" Type="http://schemas.openxmlformats.org/officeDocument/2006/relationships/hyperlink" Target="http://northamerica.msteched.com/" TargetMode="External"/><Relationship Id="rId2" Type="http://schemas.openxmlformats.org/officeDocument/2006/relationships/notesSlide" Target="../notesSlides/notesSlide13.xml"/><Relationship Id="rId1" Type="http://schemas.openxmlformats.org/officeDocument/2006/relationships/slideLayout" Target="../slideLayouts/slideLayout32.xml"/><Relationship Id="rId6" Type="http://schemas.openxmlformats.org/officeDocument/2006/relationships/hyperlink" Target="http://microsoft.com/technet" TargetMode="External"/><Relationship Id="rId11" Type="http://schemas.openxmlformats.org/officeDocument/2006/relationships/image" Target="../media/image28.png"/><Relationship Id="rId5" Type="http://schemas.openxmlformats.org/officeDocument/2006/relationships/hyperlink" Target="http://www.microsoft.com/learning" TargetMode="External"/><Relationship Id="rId10" Type="http://schemas.openxmlformats.org/officeDocument/2006/relationships/image" Target="../media/image27.emf"/><Relationship Id="rId4" Type="http://schemas.openxmlformats.org/officeDocument/2006/relationships/image" Target="../media/image24.png"/><Relationship Id="rId9" Type="http://schemas.openxmlformats.org/officeDocument/2006/relationships/image" Target="../media/image26.png"/><Relationship Id="rId14" Type="http://schemas.microsoft.com/office/2007/relationships/hdphoto" Target="../media/hdphoto1.wdp"/></Relationships>
</file>

<file path=ppt/slides/_rels/slide21.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png"/><Relationship Id="rId3" Type="http://schemas.openxmlformats.org/officeDocument/2006/relationships/image" Target="../media/image29.png"/><Relationship Id="rId7" Type="http://schemas.openxmlformats.org/officeDocument/2006/relationships/image" Target="../media/image33.png"/><Relationship Id="rId12" Type="http://schemas.openxmlformats.org/officeDocument/2006/relationships/image" Target="../media/image38.png"/><Relationship Id="rId2" Type="http://schemas.openxmlformats.org/officeDocument/2006/relationships/notesSlide" Target="../notesSlides/notesSlide14.xml"/><Relationship Id="rId1" Type="http://schemas.openxmlformats.org/officeDocument/2006/relationships/slideLayout" Target="../slideLayouts/slideLayout33.xml"/><Relationship Id="rId6" Type="http://schemas.openxmlformats.org/officeDocument/2006/relationships/image" Target="../media/image32.png"/><Relationship Id="rId11" Type="http://schemas.openxmlformats.org/officeDocument/2006/relationships/image" Target="../media/image37.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 Id="rId14" Type="http://schemas.openxmlformats.org/officeDocument/2006/relationships/image" Target="../media/image40.png"/></Relationships>
</file>

<file path=ppt/slides/_rels/slide22.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notesSlide" Target="../notesSlides/notesSlide15.xml"/><Relationship Id="rId1" Type="http://schemas.openxmlformats.org/officeDocument/2006/relationships/slideLayout" Target="../slideLayouts/slideLayout3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Writing an ASP.NET MVC View Engine</a:t>
            </a:r>
          </a:p>
        </p:txBody>
      </p:sp>
      <p:sp>
        <p:nvSpPr>
          <p:cNvPr id="3" name="Subtitle 2"/>
          <p:cNvSpPr>
            <a:spLocks noGrp="1"/>
          </p:cNvSpPr>
          <p:nvPr>
            <p:ph type="subTitle" idx="1"/>
          </p:nvPr>
        </p:nvSpPr>
        <p:spPr/>
        <p:txBody>
          <a:bodyPr/>
          <a:lstStyle/>
          <a:p>
            <a:r>
              <a:rPr lang="en-US" dirty="0"/>
              <a:t>Louis </a:t>
            </a:r>
            <a:r>
              <a:rPr lang="en-US" dirty="0" err="1"/>
              <a:t>DeJardin</a:t>
            </a:r>
            <a:endParaRPr lang="en-US" dirty="0"/>
          </a:p>
          <a:p>
            <a:r>
              <a:rPr lang="en-US" dirty="0"/>
              <a:t>Principal SDE</a:t>
            </a:r>
          </a:p>
          <a:p>
            <a:r>
              <a:rPr lang="en-US" dirty="0"/>
              <a:t>Microsoft</a:t>
            </a:r>
          </a:p>
        </p:txBody>
      </p:sp>
      <p:sp>
        <p:nvSpPr>
          <p:cNvPr id="6" name="Text Placeholder 5"/>
          <p:cNvSpPr>
            <a:spLocks noGrp="1"/>
          </p:cNvSpPr>
          <p:nvPr>
            <p:ph type="body" sz="quarter" idx="10"/>
          </p:nvPr>
        </p:nvSpPr>
        <p:spPr/>
        <p:txBody>
          <a:bodyPr/>
          <a:lstStyle/>
          <a:p>
            <a:r>
              <a:rPr lang="en-US" dirty="0" smtClean="0"/>
              <a:t>DEV345</a:t>
            </a:r>
            <a:endParaRPr lang="en-US" dirty="0"/>
          </a:p>
        </p:txBody>
      </p:sp>
    </p:spTree>
    <p:extLst>
      <p:ext uri="{BB962C8B-B14F-4D97-AF65-F5344CB8AC3E}">
        <p14:creationId xmlns:p14="http://schemas.microsoft.com/office/powerpoint/2010/main" val="2886072569"/>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Never jump the gun</a:t>
            </a:r>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097280"/>
            <a:ext cx="7779544"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1704612"/>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mtClean="0"/>
              <a:t>demo</a:t>
            </a:r>
            <a:endParaRPr lang="en-US" dirty="0"/>
          </a:p>
        </p:txBody>
      </p:sp>
      <p:sp>
        <p:nvSpPr>
          <p:cNvPr id="2" name="Title 1"/>
          <p:cNvSpPr>
            <a:spLocks noGrp="1"/>
          </p:cNvSpPr>
          <p:nvPr>
            <p:ph type="ctrTitle"/>
          </p:nvPr>
        </p:nvSpPr>
        <p:spPr/>
        <p:txBody>
          <a:bodyPr/>
          <a:lstStyle/>
          <a:p>
            <a:r>
              <a:rPr lang="en-US" dirty="0" smtClean="0"/>
              <a:t>Following the rules</a:t>
            </a:r>
            <a:endParaRPr lang="en-US" dirty="0"/>
          </a:p>
        </p:txBody>
      </p:sp>
      <p:sp>
        <p:nvSpPr>
          <p:cNvPr id="3" name="Subtitle 2"/>
          <p:cNvSpPr>
            <a:spLocks noGrp="1"/>
          </p:cNvSpPr>
          <p:nvPr>
            <p:ph type="subTitle" idx="1"/>
          </p:nvPr>
        </p:nvSpPr>
        <p:spPr/>
        <p:txBody>
          <a:bodyPr/>
          <a:lstStyle/>
          <a:p>
            <a:r>
              <a:rPr lang="en-US" dirty="0" smtClean="0"/>
              <a:t>What do you need to follow the rules?</a:t>
            </a:r>
            <a:endParaRPr lang="en-US" dirty="0"/>
          </a:p>
        </p:txBody>
      </p:sp>
    </p:spTree>
    <p:extLst>
      <p:ext uri="{BB962C8B-B14F-4D97-AF65-F5344CB8AC3E}">
        <p14:creationId xmlns:p14="http://schemas.microsoft.com/office/powerpoint/2010/main" val="354279993"/>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View Engines typically do</a:t>
            </a:r>
            <a:endParaRPr lang="en-US" dirty="0"/>
          </a:p>
        </p:txBody>
      </p:sp>
      <p:sp>
        <p:nvSpPr>
          <p:cNvPr id="3" name="Content Placeholder 2"/>
          <p:cNvSpPr>
            <a:spLocks noGrp="1"/>
          </p:cNvSpPr>
          <p:nvPr>
            <p:ph idx="1"/>
          </p:nvPr>
        </p:nvSpPr>
        <p:spPr>
          <a:xfrm>
            <a:off x="519112" y="1447799"/>
            <a:ext cx="11149013" cy="3422475"/>
          </a:xfrm>
        </p:spPr>
        <p:txBody>
          <a:bodyPr/>
          <a:lstStyle/>
          <a:p>
            <a:r>
              <a:rPr lang="en-US" dirty="0" smtClean="0"/>
              <a:t>Typically based on template files</a:t>
            </a:r>
          </a:p>
          <a:p>
            <a:r>
              <a:rPr lang="en-US" dirty="0" smtClean="0"/>
              <a:t>Most have a mix of literal HTML and code</a:t>
            </a:r>
          </a:p>
          <a:p>
            <a:pPr lvl="1"/>
            <a:r>
              <a:rPr lang="en-US" dirty="0" smtClean="0"/>
              <a:t>Some have interpreted code</a:t>
            </a:r>
          </a:p>
          <a:p>
            <a:pPr lvl="1"/>
            <a:r>
              <a:rPr lang="en-US" dirty="0" smtClean="0"/>
              <a:t>Others use actual C# compiler</a:t>
            </a:r>
          </a:p>
          <a:p>
            <a:pPr lvl="1"/>
            <a:r>
              <a:rPr lang="en-US" dirty="0" smtClean="0"/>
              <a:t>Some have an inspired approach to “Literal HTML”</a:t>
            </a:r>
          </a:p>
          <a:p>
            <a:pPr lvl="1"/>
            <a:endParaRPr lang="en-US" dirty="0" smtClean="0"/>
          </a:p>
          <a:p>
            <a:endParaRPr lang="en-US" dirty="0"/>
          </a:p>
        </p:txBody>
      </p:sp>
    </p:spTree>
    <p:extLst>
      <p:ext uri="{BB962C8B-B14F-4D97-AF65-F5344CB8AC3E}">
        <p14:creationId xmlns:p14="http://schemas.microsoft.com/office/powerpoint/2010/main" val="4085412346"/>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mtClean="0"/>
              <a:t>demo</a:t>
            </a:r>
            <a:endParaRPr lang="en-US" dirty="0"/>
          </a:p>
        </p:txBody>
      </p:sp>
      <p:sp>
        <p:nvSpPr>
          <p:cNvPr id="2" name="Title 1"/>
          <p:cNvSpPr>
            <a:spLocks noGrp="1"/>
          </p:cNvSpPr>
          <p:nvPr>
            <p:ph type="ctrTitle"/>
          </p:nvPr>
        </p:nvSpPr>
        <p:spPr/>
        <p:txBody>
          <a:bodyPr/>
          <a:lstStyle/>
          <a:p>
            <a:r>
              <a:rPr lang="en-US" dirty="0" smtClean="0"/>
              <a:t>Getting views from files</a:t>
            </a:r>
            <a:endParaRPr lang="en-US" dirty="0"/>
          </a:p>
        </p:txBody>
      </p:sp>
      <p:sp>
        <p:nvSpPr>
          <p:cNvPr id="3" name="Subtitle 2"/>
          <p:cNvSpPr>
            <a:spLocks noGrp="1"/>
          </p:cNvSpPr>
          <p:nvPr>
            <p:ph type="subTitle" idx="1"/>
          </p:nvPr>
        </p:nvSpPr>
        <p:spPr/>
        <p:txBody>
          <a:bodyPr/>
          <a:lstStyle/>
          <a:p>
            <a:r>
              <a:rPr lang="en-US" dirty="0" smtClean="0"/>
              <a:t>Rendering markdown from .md files</a:t>
            </a:r>
            <a:endParaRPr lang="en-US" dirty="0"/>
          </a:p>
        </p:txBody>
      </p:sp>
    </p:spTree>
    <p:extLst>
      <p:ext uri="{BB962C8B-B14F-4D97-AF65-F5344CB8AC3E}">
        <p14:creationId xmlns:p14="http://schemas.microsoft.com/office/powerpoint/2010/main" val="3607050932"/>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Things you’ll want on your IView base</a:t>
            </a:r>
            <a:endParaRPr lang="en-US" dirty="0"/>
          </a:p>
        </p:txBody>
      </p:sp>
      <p:sp>
        <p:nvSpPr>
          <p:cNvPr id="3" name="Content Placeholder 2"/>
          <p:cNvSpPr>
            <a:spLocks noGrp="1"/>
          </p:cNvSpPr>
          <p:nvPr>
            <p:ph idx="1"/>
          </p:nvPr>
        </p:nvSpPr>
        <p:spPr>
          <a:xfrm>
            <a:off x="519112" y="1447799"/>
            <a:ext cx="11149013" cy="5318379"/>
          </a:xfrm>
        </p:spPr>
        <p:txBody>
          <a:bodyPr/>
          <a:lstStyle/>
          <a:p>
            <a:r>
              <a:rPr lang="en-US" dirty="0" smtClean="0"/>
              <a:t>Context and </a:t>
            </a:r>
            <a:r>
              <a:rPr lang="en-US" dirty="0" err="1" smtClean="0"/>
              <a:t>ViewData</a:t>
            </a:r>
            <a:endParaRPr lang="en-US" dirty="0" smtClean="0"/>
          </a:p>
          <a:p>
            <a:pPr lvl="1"/>
            <a:r>
              <a:rPr lang="en-US" dirty="0" err="1" smtClean="0"/>
              <a:t>ViewDataDictionary</a:t>
            </a:r>
            <a:endParaRPr lang="en-US" dirty="0" smtClean="0"/>
          </a:p>
          <a:p>
            <a:pPr lvl="1"/>
            <a:r>
              <a:rPr lang="en-US" dirty="0" err="1" smtClean="0"/>
              <a:t>ViewContext</a:t>
            </a:r>
            <a:r>
              <a:rPr lang="en-US" dirty="0" smtClean="0"/>
              <a:t> and friends</a:t>
            </a:r>
          </a:p>
          <a:p>
            <a:r>
              <a:rPr lang="en-US" dirty="0" smtClean="0"/>
              <a:t>Support for Helpers is great</a:t>
            </a:r>
          </a:p>
          <a:p>
            <a:pPr lvl="1"/>
            <a:r>
              <a:rPr lang="en-US" dirty="0" err="1"/>
              <a:t>HtmlHelper</a:t>
            </a:r>
            <a:r>
              <a:rPr lang="en-US" dirty="0"/>
              <a:t> Html</a:t>
            </a:r>
          </a:p>
          <a:p>
            <a:pPr lvl="1"/>
            <a:r>
              <a:rPr lang="en-US" dirty="0" err="1" smtClean="0"/>
              <a:t>UrlHelper</a:t>
            </a:r>
            <a:r>
              <a:rPr lang="en-US" dirty="0" smtClean="0"/>
              <a:t> </a:t>
            </a:r>
            <a:r>
              <a:rPr lang="en-US" dirty="0" err="1" smtClean="0"/>
              <a:t>Url</a:t>
            </a:r>
            <a:endParaRPr lang="en-US" dirty="0" smtClean="0"/>
          </a:p>
          <a:p>
            <a:pPr lvl="1"/>
            <a:r>
              <a:rPr lang="en-US" dirty="0" err="1" smtClean="0"/>
              <a:t>AjaxHelper</a:t>
            </a:r>
            <a:r>
              <a:rPr lang="en-US" dirty="0" smtClean="0"/>
              <a:t> Ajax</a:t>
            </a:r>
          </a:p>
          <a:p>
            <a:r>
              <a:rPr lang="en-US" dirty="0" smtClean="0"/>
              <a:t>Output methods</a:t>
            </a:r>
          </a:p>
          <a:p>
            <a:pPr lvl="1"/>
            <a:r>
              <a:rPr lang="en-US" dirty="0" smtClean="0"/>
              <a:t>Write and </a:t>
            </a:r>
            <a:r>
              <a:rPr lang="en-US" dirty="0" err="1" smtClean="0"/>
              <a:t>WriteLiteral</a:t>
            </a:r>
            <a:endParaRPr lang="en-US" dirty="0" smtClean="0"/>
          </a:p>
          <a:p>
            <a:pPr lvl="1"/>
            <a:r>
              <a:rPr lang="en-US" dirty="0" smtClean="0"/>
              <a:t>Auto-Encoding is a Very Good Idea</a:t>
            </a:r>
          </a:p>
          <a:p>
            <a:pPr marL="460375" lvl="1" indent="0">
              <a:buNone/>
            </a:pPr>
            <a:endParaRPr lang="en-US" dirty="0"/>
          </a:p>
        </p:txBody>
      </p:sp>
    </p:spTree>
    <p:extLst>
      <p:ext uri="{BB962C8B-B14F-4D97-AF65-F5344CB8AC3E}">
        <p14:creationId xmlns:p14="http://schemas.microsoft.com/office/powerpoint/2010/main" val="3503865682"/>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mtClean="0"/>
              <a:t>demo</a:t>
            </a:r>
            <a:endParaRPr lang="en-US" dirty="0"/>
          </a:p>
        </p:txBody>
      </p:sp>
      <p:sp>
        <p:nvSpPr>
          <p:cNvPr id="2" name="Title 1"/>
          <p:cNvSpPr>
            <a:spLocks noGrp="1"/>
          </p:cNvSpPr>
          <p:nvPr>
            <p:ph type="ctrTitle"/>
          </p:nvPr>
        </p:nvSpPr>
        <p:spPr/>
        <p:txBody>
          <a:bodyPr/>
          <a:lstStyle/>
          <a:p>
            <a:r>
              <a:rPr lang="en-US" dirty="0" smtClean="0"/>
              <a:t>Bulking out the base View class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54279993"/>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Code: bringing templates to life</a:t>
            </a:r>
            <a:endParaRPr lang="en-US" dirty="0"/>
          </a:p>
        </p:txBody>
      </p:sp>
      <p:sp>
        <p:nvSpPr>
          <p:cNvPr id="3" name="Content Placeholder 2"/>
          <p:cNvSpPr>
            <a:spLocks noGrp="1"/>
          </p:cNvSpPr>
          <p:nvPr>
            <p:ph idx="1"/>
          </p:nvPr>
        </p:nvSpPr>
        <p:spPr>
          <a:xfrm>
            <a:off x="519112" y="1447799"/>
            <a:ext cx="11149013" cy="3896451"/>
          </a:xfrm>
        </p:spPr>
        <p:txBody>
          <a:bodyPr/>
          <a:lstStyle/>
          <a:p>
            <a:r>
              <a:rPr lang="en-US" dirty="0" smtClean="0"/>
              <a:t>Need something to control output</a:t>
            </a:r>
          </a:p>
          <a:p>
            <a:pPr lvl="1"/>
            <a:r>
              <a:rPr lang="en-US" dirty="0" smtClean="0"/>
              <a:t>Output expressions</a:t>
            </a:r>
          </a:p>
          <a:p>
            <a:pPr lvl="1"/>
            <a:r>
              <a:rPr lang="en-US" dirty="0" smtClean="0"/>
              <a:t>Conditional code, loops, etc.</a:t>
            </a:r>
          </a:p>
          <a:p>
            <a:r>
              <a:rPr lang="en-US" dirty="0" smtClean="0"/>
              <a:t>Many different approaches are taken</a:t>
            </a:r>
          </a:p>
          <a:p>
            <a:pPr lvl="1"/>
            <a:r>
              <a:rPr lang="en-US" dirty="0" smtClean="0"/>
              <a:t>CLR languages via </a:t>
            </a:r>
            <a:r>
              <a:rPr lang="en-US" dirty="0" err="1" smtClean="0"/>
              <a:t>CodeDom</a:t>
            </a:r>
            <a:r>
              <a:rPr lang="en-US" dirty="0" smtClean="0"/>
              <a:t> or </a:t>
            </a:r>
            <a:r>
              <a:rPr lang="en-US" dirty="0" err="1" smtClean="0"/>
              <a:t>BuildProvider</a:t>
            </a:r>
            <a:endParaRPr lang="en-US" dirty="0" smtClean="0"/>
          </a:p>
          <a:p>
            <a:pPr lvl="1"/>
            <a:r>
              <a:rPr lang="en-US" dirty="0" smtClean="0"/>
              <a:t>Other syntaxes, compiled or interpreted</a:t>
            </a:r>
          </a:p>
          <a:p>
            <a:r>
              <a:rPr lang="en-US" dirty="0" smtClean="0"/>
              <a:t>This is often the key differentiator</a:t>
            </a:r>
          </a:p>
          <a:p>
            <a:pPr marL="460375" lvl="1" indent="0">
              <a:buNone/>
            </a:pPr>
            <a:endParaRPr lang="en-US" dirty="0"/>
          </a:p>
        </p:txBody>
      </p:sp>
    </p:spTree>
    <p:extLst>
      <p:ext uri="{BB962C8B-B14F-4D97-AF65-F5344CB8AC3E}">
        <p14:creationId xmlns:p14="http://schemas.microsoft.com/office/powerpoint/2010/main" val="597489906"/>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mtClean="0"/>
              <a:t>demo</a:t>
            </a:r>
            <a:endParaRPr lang="en-US" dirty="0"/>
          </a:p>
        </p:txBody>
      </p:sp>
      <p:sp>
        <p:nvSpPr>
          <p:cNvPr id="2" name="Title 1"/>
          <p:cNvSpPr>
            <a:spLocks noGrp="1"/>
          </p:cNvSpPr>
          <p:nvPr>
            <p:ph type="ctrTitle"/>
          </p:nvPr>
        </p:nvSpPr>
        <p:spPr/>
        <p:txBody>
          <a:bodyPr/>
          <a:lstStyle/>
          <a:p>
            <a:r>
              <a:rPr lang="en-US" dirty="0" smtClean="0"/>
              <a:t>Parsing, generating and compiling</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489356281"/>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have we done?</a:t>
            </a:r>
            <a:endParaRPr lang="en-US" dirty="0"/>
          </a:p>
        </p:txBody>
      </p:sp>
      <p:sp>
        <p:nvSpPr>
          <p:cNvPr id="3" name="Content Placeholder 2"/>
          <p:cNvSpPr>
            <a:spLocks noGrp="1"/>
          </p:cNvSpPr>
          <p:nvPr>
            <p:ph idx="1"/>
          </p:nvPr>
        </p:nvSpPr>
        <p:spPr>
          <a:xfrm>
            <a:off x="519112" y="1447799"/>
            <a:ext cx="11149013" cy="3964162"/>
          </a:xfrm>
        </p:spPr>
        <p:txBody>
          <a:bodyPr/>
          <a:lstStyle/>
          <a:p>
            <a:r>
              <a:rPr lang="en-US" dirty="0" smtClean="0"/>
              <a:t>Create a new View Engine</a:t>
            </a:r>
          </a:p>
          <a:p>
            <a:r>
              <a:rPr lang="en-US" dirty="0" smtClean="0"/>
              <a:t>Took care of </a:t>
            </a:r>
            <a:r>
              <a:rPr lang="en-US" dirty="0" err="1" smtClean="0"/>
              <a:t>searchedLocations</a:t>
            </a:r>
            <a:r>
              <a:rPr lang="en-US" dirty="0" smtClean="0"/>
              <a:t> and </a:t>
            </a:r>
            <a:r>
              <a:rPr lang="en-US" dirty="0" err="1" smtClean="0"/>
              <a:t>useCache</a:t>
            </a:r>
            <a:endParaRPr lang="en-US" dirty="0" smtClean="0"/>
          </a:p>
          <a:p>
            <a:pPr lvl="1"/>
            <a:r>
              <a:rPr lang="en-US" dirty="0" smtClean="0"/>
              <a:t>Avoiding common problems</a:t>
            </a:r>
          </a:p>
          <a:p>
            <a:pPr lvl="1"/>
            <a:r>
              <a:rPr lang="en-US" dirty="0" smtClean="0"/>
              <a:t>Provided an factory _cache</a:t>
            </a:r>
          </a:p>
          <a:p>
            <a:r>
              <a:rPr lang="en-US" dirty="0" smtClean="0"/>
              <a:t>Instantiated from templates from files</a:t>
            </a:r>
          </a:p>
          <a:p>
            <a:pPr lvl="1"/>
            <a:r>
              <a:rPr lang="en-US" dirty="0" smtClean="0"/>
              <a:t>Turned an existing template library into a view engine</a:t>
            </a:r>
          </a:p>
          <a:p>
            <a:r>
              <a:rPr lang="en-US" dirty="0" smtClean="0"/>
              <a:t>Parsed and compiled template files</a:t>
            </a:r>
          </a:p>
          <a:p>
            <a:pPr marL="460375" lvl="1" indent="0">
              <a:buNone/>
            </a:pPr>
            <a:endParaRPr lang="en-US" dirty="0" smtClean="0"/>
          </a:p>
        </p:txBody>
      </p:sp>
    </p:spTree>
    <p:extLst>
      <p:ext uri="{BB962C8B-B14F-4D97-AF65-F5344CB8AC3E}">
        <p14:creationId xmlns:p14="http://schemas.microsoft.com/office/powerpoint/2010/main" val="4184313801"/>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Web Track Resources</a:t>
            </a:r>
            <a:endParaRPr lang="en-US" dirty="0"/>
          </a:p>
        </p:txBody>
      </p:sp>
      <p:sp>
        <p:nvSpPr>
          <p:cNvPr id="3" name="Content Placeholder 2"/>
          <p:cNvSpPr>
            <a:spLocks noGrp="1"/>
          </p:cNvSpPr>
          <p:nvPr>
            <p:ph type="body" sz="quarter" idx="10"/>
          </p:nvPr>
        </p:nvSpPr>
        <p:spPr/>
        <p:txBody>
          <a:bodyPr/>
          <a:lstStyle/>
          <a:p>
            <a:r>
              <a:rPr lang="en-US" dirty="0" smtClean="0">
                <a:hlinkClick r:id="rId2"/>
              </a:rPr>
              <a:t>http://www.asp.net/</a:t>
            </a:r>
          </a:p>
          <a:p>
            <a:r>
              <a:rPr lang="en-US" dirty="0" smtClean="0">
                <a:hlinkClick r:id="rId2"/>
              </a:rPr>
              <a:t>http://www.silverlight.net/</a:t>
            </a:r>
          </a:p>
          <a:p>
            <a:r>
              <a:rPr lang="en-US" dirty="0" smtClean="0">
                <a:hlinkClick r:id="rId2"/>
              </a:rPr>
              <a:t>http://www.microsoft.com/web/gallery/</a:t>
            </a:r>
          </a:p>
          <a:p>
            <a:r>
              <a:rPr lang="en-US" dirty="0" smtClean="0">
                <a:hlinkClick r:id="rId2"/>
              </a:rPr>
              <a:t>http://www.iis.net/</a:t>
            </a:r>
            <a:r>
              <a:rPr lang="en-US" dirty="0" smtClean="0"/>
              <a:t>	</a:t>
            </a:r>
          </a:p>
          <a:p>
            <a:r>
              <a:rPr lang="en-US" dirty="0" smtClean="0">
                <a:hlinkClick r:id="rId3"/>
              </a:rPr>
              <a:t>http://weblogs.asp.net/Scottgu/</a:t>
            </a:r>
            <a:r>
              <a:rPr lang="en-US" dirty="0" smtClean="0"/>
              <a:t>	</a:t>
            </a:r>
          </a:p>
          <a:p>
            <a:r>
              <a:rPr lang="en-US" dirty="0" smtClean="0">
                <a:hlinkClick r:id="rId4"/>
              </a:rPr>
              <a:t>http://www.hanselman.com/blog/</a:t>
            </a:r>
            <a:r>
              <a:rPr lang="en-US" dirty="0" smtClean="0"/>
              <a:t>	</a:t>
            </a:r>
            <a:endParaRPr lang="en-US" dirty="0"/>
          </a:p>
        </p:txBody>
      </p:sp>
    </p:spTree>
    <p:extLst>
      <p:ext uri="{BB962C8B-B14F-4D97-AF65-F5344CB8AC3E}">
        <p14:creationId xmlns:p14="http://schemas.microsoft.com/office/powerpoint/2010/main" val="144558482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This is a great extensibility point</a:t>
            </a:r>
            <a:endParaRPr lang="en-US" dirty="0"/>
          </a:p>
        </p:txBody>
      </p:sp>
      <p:sp>
        <p:nvSpPr>
          <p:cNvPr id="3" name="Content Placeholder 2"/>
          <p:cNvSpPr>
            <a:spLocks noGrp="1"/>
          </p:cNvSpPr>
          <p:nvPr>
            <p:ph idx="1"/>
          </p:nvPr>
        </p:nvSpPr>
        <p:spPr>
          <a:xfrm>
            <a:off x="519112" y="1447799"/>
            <a:ext cx="11149013" cy="4438138"/>
          </a:xfrm>
        </p:spPr>
        <p:txBody>
          <a:bodyPr/>
          <a:lstStyle/>
          <a:p>
            <a:r>
              <a:rPr lang="en-US" dirty="0" smtClean="0"/>
              <a:t>You can implement a new HTML DSL</a:t>
            </a:r>
          </a:p>
          <a:p>
            <a:pPr lvl="1"/>
            <a:r>
              <a:rPr lang="en-US" dirty="0" smtClean="0"/>
              <a:t>Existing libraries can become good view engines</a:t>
            </a:r>
          </a:p>
          <a:p>
            <a:pPr lvl="1"/>
            <a:r>
              <a:rPr lang="en-US" dirty="0" smtClean="0"/>
              <a:t>Built-in and </a:t>
            </a:r>
            <a:r>
              <a:rPr lang="en-US" dirty="0"/>
              <a:t>Custom </a:t>
            </a:r>
            <a:r>
              <a:rPr lang="en-US" dirty="0" err="1"/>
              <a:t>ViewEngines</a:t>
            </a:r>
            <a:r>
              <a:rPr lang="en-US" dirty="0"/>
              <a:t> can </a:t>
            </a:r>
            <a:r>
              <a:rPr lang="en-US" dirty="0" smtClean="0"/>
              <a:t>coexist</a:t>
            </a:r>
            <a:endParaRPr lang="en-US" dirty="0"/>
          </a:p>
          <a:p>
            <a:r>
              <a:rPr lang="en-US" dirty="0" smtClean="0"/>
              <a:t>You can take control of rendering</a:t>
            </a:r>
          </a:p>
          <a:p>
            <a:pPr lvl="1"/>
            <a:r>
              <a:rPr lang="en-US" dirty="0" smtClean="0"/>
              <a:t>Most </a:t>
            </a:r>
            <a:r>
              <a:rPr lang="en-US" dirty="0" err="1" smtClean="0"/>
              <a:t>ActionResults</a:t>
            </a:r>
            <a:r>
              <a:rPr lang="en-US" dirty="0" smtClean="0"/>
              <a:t> are View or </a:t>
            </a:r>
            <a:r>
              <a:rPr lang="en-US" dirty="0" err="1" smtClean="0"/>
              <a:t>PartialView</a:t>
            </a:r>
            <a:endParaRPr lang="en-US" dirty="0" smtClean="0"/>
          </a:p>
          <a:p>
            <a:pPr lvl="1"/>
            <a:r>
              <a:rPr lang="en-US" dirty="0" smtClean="0"/>
              <a:t>All </a:t>
            </a:r>
            <a:r>
              <a:rPr lang="en-US" dirty="0" err="1" smtClean="0"/>
              <a:t>Html.Partial</a:t>
            </a:r>
            <a:r>
              <a:rPr lang="en-US" dirty="0" smtClean="0"/>
              <a:t> calls pass through </a:t>
            </a:r>
            <a:r>
              <a:rPr lang="en-US" dirty="0" err="1" smtClean="0"/>
              <a:t>IViewEngine</a:t>
            </a:r>
            <a:endParaRPr lang="en-US" dirty="0" smtClean="0"/>
          </a:p>
          <a:p>
            <a:r>
              <a:rPr lang="en-US" dirty="0" smtClean="0"/>
              <a:t>You can expose APIs as views</a:t>
            </a:r>
            <a:endParaRPr lang="en-US" i="1" dirty="0"/>
          </a:p>
          <a:p>
            <a:pPr lvl="1"/>
            <a:r>
              <a:rPr lang="en-US" dirty="0" smtClean="0"/>
              <a:t>@</a:t>
            </a:r>
            <a:r>
              <a:rPr lang="en-US" dirty="0" err="1" smtClean="0"/>
              <a:t>Html.Partial</a:t>
            </a:r>
            <a:r>
              <a:rPr lang="en-US" dirty="0" smtClean="0"/>
              <a:t>(“</a:t>
            </a:r>
            <a:r>
              <a:rPr lang="en-US" dirty="0" err="1" smtClean="0"/>
              <a:t>AdBlock</a:t>
            </a:r>
            <a:r>
              <a:rPr lang="en-US" dirty="0" smtClean="0"/>
              <a:t>”, new {Zone=“Banner”})</a:t>
            </a:r>
          </a:p>
          <a:p>
            <a:endParaRPr lang="en-US" dirty="0" smtClean="0"/>
          </a:p>
        </p:txBody>
      </p:sp>
    </p:spTree>
    <p:extLst>
      <p:ext uri="{BB962C8B-B14F-4D97-AF65-F5344CB8AC3E}">
        <p14:creationId xmlns:p14="http://schemas.microsoft.com/office/powerpoint/2010/main" val="1504956055"/>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Resources</a:t>
            </a:r>
            <a:endParaRPr lang="en-US" dirty="0"/>
          </a:p>
        </p:txBody>
      </p:sp>
      <p:sp>
        <p:nvSpPr>
          <p:cNvPr id="4" name="Rounded Rectangle 3"/>
          <p:cNvSpPr/>
          <p:nvPr/>
        </p:nvSpPr>
        <p:spPr bwMode="ltGray">
          <a:xfrm>
            <a:off x="507868" y="2767117"/>
            <a:ext cx="5345308" cy="1863725"/>
          </a:xfrm>
          <a:prstGeom prst="roundRect">
            <a:avLst>
              <a:gd name="adj" fmla="val 6216"/>
            </a:avLst>
          </a:prstGeom>
          <a:solidFill>
            <a:schemeClr val="bg1">
              <a:lumMod val="65000"/>
              <a:lumOff val="35000"/>
            </a:schemeClr>
          </a:solidFill>
          <a:ln>
            <a:headEnd type="none" w="med" len="med"/>
            <a:tailEnd type="none" w="med" len="med"/>
          </a:ln>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sp>
        <p:nvSpPr>
          <p:cNvPr id="6" name="Rectangle 5"/>
          <p:cNvSpPr/>
          <p:nvPr/>
        </p:nvSpPr>
        <p:spPr bwMode="white">
          <a:xfrm>
            <a:off x="507868" y="4240386"/>
            <a:ext cx="5332611" cy="369332"/>
          </a:xfrm>
          <a:prstGeom prst="rect">
            <a:avLst/>
          </a:prstGeom>
        </p:spPr>
        <p:txBody>
          <a:bodyPr wrap="square">
            <a:spAutoFit/>
          </a:bodyPr>
          <a:lstStyle/>
          <a:p>
            <a:pPr algn="ctr"/>
            <a:r>
              <a:rPr lang="en-US" dirty="0" smtClean="0">
                <a:solidFill>
                  <a:srgbClr val="FFFFFF"/>
                </a:solidFill>
                <a:hlinkClick r:id="rId3"/>
              </a:rPr>
              <a:t>www.microsoft.com/teched</a:t>
            </a:r>
            <a:endParaRPr lang="en-US" sz="1600" dirty="0">
              <a:solidFill>
                <a:srgbClr val="FFFFFF"/>
              </a:solidFill>
            </a:endParaRPr>
          </a:p>
        </p:txBody>
      </p:sp>
      <p:sp>
        <p:nvSpPr>
          <p:cNvPr id="8" name="Rectangle 7"/>
          <p:cNvSpPr/>
          <p:nvPr/>
        </p:nvSpPr>
        <p:spPr bwMode="auto">
          <a:xfrm>
            <a:off x="507868" y="3849792"/>
            <a:ext cx="5345308" cy="390525"/>
          </a:xfrm>
          <a:prstGeom prst="rect">
            <a:avLst/>
          </a:prstGeom>
          <a:solidFill>
            <a:schemeClr val="tx1"/>
          </a:solidFill>
          <a:ln>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sp>
        <p:nvSpPr>
          <p:cNvPr id="7" name="Rectangle 6"/>
          <p:cNvSpPr/>
          <p:nvPr/>
        </p:nvSpPr>
        <p:spPr>
          <a:xfrm>
            <a:off x="495171" y="3871113"/>
            <a:ext cx="5345308" cy="338554"/>
          </a:xfrm>
          <a:prstGeom prst="rect">
            <a:avLst/>
          </a:prstGeom>
        </p:spPr>
        <p:txBody>
          <a:bodyPr wrap="square">
            <a:spAutoFit/>
          </a:bodyPr>
          <a:lstStyle/>
          <a:p>
            <a:pPr marL="0" lvl="1" algn="ctr">
              <a:tabLst>
                <a:tab pos="1828800" algn="l"/>
              </a:tabLst>
            </a:pPr>
            <a:r>
              <a:rPr lang="en-US" sz="1600" dirty="0" smtClean="0">
                <a:solidFill>
                  <a:srgbClr val="000000">
                    <a:lumMod val="65000"/>
                    <a:lumOff val="35000"/>
                    <a:alpha val="99000"/>
                  </a:srgbClr>
                </a:solidFill>
              </a:rPr>
              <a:t>Sessions On-Demand &amp; Community</a:t>
            </a:r>
          </a:p>
        </p:txBody>
      </p:sp>
      <p:pic>
        <p:nvPicPr>
          <p:cNvPr id="9" name="Picture 8" descr="TechEd_online.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bwMode="white">
          <a:xfrm>
            <a:off x="1975610" y="2830648"/>
            <a:ext cx="2409825" cy="1076325"/>
          </a:xfrm>
          <a:prstGeom prst="rect">
            <a:avLst/>
          </a:prstGeom>
          <a:noFill/>
          <a:ln>
            <a:noFill/>
          </a:ln>
        </p:spPr>
      </p:pic>
      <p:sp>
        <p:nvSpPr>
          <p:cNvPr id="10" name="Rounded Rectangle 9"/>
          <p:cNvSpPr/>
          <p:nvPr/>
        </p:nvSpPr>
        <p:spPr bwMode="ltGray">
          <a:xfrm>
            <a:off x="6335650" y="2767117"/>
            <a:ext cx="5345308" cy="1863725"/>
          </a:xfrm>
          <a:prstGeom prst="roundRect">
            <a:avLst>
              <a:gd name="adj" fmla="val 6216"/>
            </a:avLst>
          </a:prstGeom>
          <a:solidFill>
            <a:schemeClr val="bg1">
              <a:lumMod val="65000"/>
              <a:lumOff val="35000"/>
            </a:schemeClr>
          </a:solidFill>
          <a:ln>
            <a:headEnd type="none" w="med" len="med"/>
            <a:tailEnd type="none" w="med" len="med"/>
          </a:ln>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sp>
        <p:nvSpPr>
          <p:cNvPr id="12" name="Rectangle 11"/>
          <p:cNvSpPr/>
          <p:nvPr/>
        </p:nvSpPr>
        <p:spPr bwMode="auto">
          <a:xfrm>
            <a:off x="6335650" y="3849792"/>
            <a:ext cx="5345308" cy="390525"/>
          </a:xfrm>
          <a:prstGeom prst="rect">
            <a:avLst/>
          </a:prstGeom>
          <a:solidFill>
            <a:schemeClr val="tx1"/>
          </a:solidFill>
          <a:ln>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sp>
        <p:nvSpPr>
          <p:cNvPr id="13" name="Rectangle 12"/>
          <p:cNvSpPr/>
          <p:nvPr/>
        </p:nvSpPr>
        <p:spPr>
          <a:xfrm>
            <a:off x="6322953" y="3871113"/>
            <a:ext cx="5345308" cy="338554"/>
          </a:xfrm>
          <a:prstGeom prst="rect">
            <a:avLst/>
          </a:prstGeom>
        </p:spPr>
        <p:txBody>
          <a:bodyPr wrap="square">
            <a:spAutoFit/>
          </a:bodyPr>
          <a:lstStyle/>
          <a:p>
            <a:pPr marL="0" lvl="1" algn="ctr">
              <a:tabLst>
                <a:tab pos="1828800" algn="l"/>
              </a:tabLst>
            </a:pPr>
            <a:r>
              <a:rPr lang="en-US" sz="1600" dirty="0" smtClean="0">
                <a:solidFill>
                  <a:srgbClr val="000000">
                    <a:lumMod val="65000"/>
                    <a:lumOff val="35000"/>
                    <a:alpha val="99000"/>
                  </a:srgbClr>
                </a:solidFill>
              </a:rPr>
              <a:t>Microsoft Certification &amp; Training Resources</a:t>
            </a:r>
          </a:p>
        </p:txBody>
      </p:sp>
      <p:sp>
        <p:nvSpPr>
          <p:cNvPr id="15" name="Rounded Rectangle 14"/>
          <p:cNvSpPr/>
          <p:nvPr/>
        </p:nvSpPr>
        <p:spPr bwMode="ltGray">
          <a:xfrm>
            <a:off x="507868" y="4812907"/>
            <a:ext cx="5345308" cy="1863725"/>
          </a:xfrm>
          <a:prstGeom prst="roundRect">
            <a:avLst>
              <a:gd name="adj" fmla="val 6216"/>
            </a:avLst>
          </a:prstGeom>
          <a:solidFill>
            <a:schemeClr val="bg1">
              <a:lumMod val="65000"/>
              <a:lumOff val="35000"/>
            </a:schemeClr>
          </a:solidFill>
          <a:ln>
            <a:headEnd type="none" w="med" len="med"/>
            <a:tailEnd type="none" w="med" len="med"/>
          </a:ln>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a:gradFill>
                <a:gsLst>
                  <a:gs pos="0">
                    <a:srgbClr val="FFFFFF"/>
                  </a:gs>
                  <a:gs pos="100000">
                    <a:srgbClr val="FFFFFF"/>
                  </a:gs>
                </a:gsLst>
                <a:lin ang="5400000" scaled="0"/>
              </a:gradFill>
            </a:endParaRPr>
          </a:p>
        </p:txBody>
      </p:sp>
      <p:sp>
        <p:nvSpPr>
          <p:cNvPr id="17" name="Rectangle 16"/>
          <p:cNvSpPr/>
          <p:nvPr/>
        </p:nvSpPr>
        <p:spPr bwMode="auto">
          <a:xfrm>
            <a:off x="507868" y="5895582"/>
            <a:ext cx="5345308" cy="390525"/>
          </a:xfrm>
          <a:prstGeom prst="rect">
            <a:avLst/>
          </a:prstGeom>
          <a:solidFill>
            <a:schemeClr val="tx1"/>
          </a:solidFill>
          <a:ln>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sp>
        <p:nvSpPr>
          <p:cNvPr id="18" name="Rectangle 17"/>
          <p:cNvSpPr/>
          <p:nvPr/>
        </p:nvSpPr>
        <p:spPr>
          <a:xfrm>
            <a:off x="495171" y="5916903"/>
            <a:ext cx="5345308" cy="338554"/>
          </a:xfrm>
          <a:prstGeom prst="rect">
            <a:avLst/>
          </a:prstGeom>
        </p:spPr>
        <p:txBody>
          <a:bodyPr wrap="square">
            <a:spAutoFit/>
          </a:bodyPr>
          <a:lstStyle/>
          <a:p>
            <a:pPr marL="0" lvl="1" algn="ctr">
              <a:tabLst>
                <a:tab pos="1828800" algn="l"/>
              </a:tabLst>
            </a:pPr>
            <a:r>
              <a:rPr lang="en-US" sz="1600" dirty="0" smtClean="0">
                <a:solidFill>
                  <a:srgbClr val="000000">
                    <a:lumMod val="65000"/>
                    <a:lumOff val="35000"/>
                    <a:alpha val="99000"/>
                  </a:srgbClr>
                </a:solidFill>
              </a:rPr>
              <a:t>Resources for IT Professionals</a:t>
            </a:r>
          </a:p>
        </p:txBody>
      </p:sp>
      <p:sp>
        <p:nvSpPr>
          <p:cNvPr id="20" name="Rounded Rectangle 19"/>
          <p:cNvSpPr/>
          <p:nvPr/>
        </p:nvSpPr>
        <p:spPr bwMode="ltGray">
          <a:xfrm>
            <a:off x="6335650" y="4812907"/>
            <a:ext cx="5345308" cy="1863725"/>
          </a:xfrm>
          <a:prstGeom prst="roundRect">
            <a:avLst>
              <a:gd name="adj" fmla="val 6216"/>
            </a:avLst>
          </a:prstGeom>
          <a:solidFill>
            <a:schemeClr val="bg1">
              <a:lumMod val="65000"/>
              <a:lumOff val="35000"/>
            </a:schemeClr>
          </a:solidFill>
          <a:ln>
            <a:headEnd type="none" w="med" len="med"/>
            <a:tailEnd type="none" w="med" len="med"/>
          </a:ln>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sp>
        <p:nvSpPr>
          <p:cNvPr id="22" name="Rectangle 21"/>
          <p:cNvSpPr/>
          <p:nvPr/>
        </p:nvSpPr>
        <p:spPr bwMode="auto">
          <a:xfrm>
            <a:off x="6335650" y="5895582"/>
            <a:ext cx="5345308" cy="390525"/>
          </a:xfrm>
          <a:prstGeom prst="rect">
            <a:avLst/>
          </a:prstGeom>
          <a:solidFill>
            <a:schemeClr val="tx1"/>
          </a:solidFill>
          <a:ln>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sp>
        <p:nvSpPr>
          <p:cNvPr id="23" name="Rectangle 22"/>
          <p:cNvSpPr/>
          <p:nvPr/>
        </p:nvSpPr>
        <p:spPr>
          <a:xfrm>
            <a:off x="6322953" y="5916903"/>
            <a:ext cx="5345308" cy="338554"/>
          </a:xfrm>
          <a:prstGeom prst="rect">
            <a:avLst/>
          </a:prstGeom>
        </p:spPr>
        <p:txBody>
          <a:bodyPr wrap="square">
            <a:spAutoFit/>
          </a:bodyPr>
          <a:lstStyle/>
          <a:p>
            <a:pPr marL="0" lvl="1" algn="ctr">
              <a:tabLst>
                <a:tab pos="1828800" algn="l"/>
              </a:tabLst>
            </a:pPr>
            <a:r>
              <a:rPr lang="en-US" sz="1600" dirty="0" smtClean="0">
                <a:solidFill>
                  <a:srgbClr val="000000">
                    <a:lumMod val="65000"/>
                    <a:lumOff val="35000"/>
                    <a:alpha val="99000"/>
                  </a:srgbClr>
                </a:solidFill>
              </a:rPr>
              <a:t>Resources for Developers</a:t>
            </a:r>
          </a:p>
        </p:txBody>
      </p:sp>
      <p:sp>
        <p:nvSpPr>
          <p:cNvPr id="25" name="Rectangle 24"/>
          <p:cNvSpPr/>
          <p:nvPr/>
        </p:nvSpPr>
        <p:spPr bwMode="white">
          <a:xfrm>
            <a:off x="6322953" y="4249911"/>
            <a:ext cx="5358004" cy="369332"/>
          </a:xfrm>
          <a:prstGeom prst="rect">
            <a:avLst/>
          </a:prstGeom>
        </p:spPr>
        <p:txBody>
          <a:bodyPr wrap="square">
            <a:spAutoFit/>
          </a:bodyPr>
          <a:lstStyle/>
          <a:p>
            <a:pPr algn="ctr"/>
            <a:r>
              <a:rPr lang="en-US" dirty="0" smtClean="0">
                <a:solidFill>
                  <a:srgbClr val="FFFFFF"/>
                </a:solidFill>
                <a:hlinkClick r:id="rId5"/>
              </a:rPr>
              <a:t>www.microsoft.com/learning</a:t>
            </a:r>
            <a:r>
              <a:rPr lang="en-US" dirty="0" smtClean="0">
                <a:solidFill>
                  <a:srgbClr val="FFFFFF"/>
                </a:solidFill>
              </a:rPr>
              <a:t> </a:t>
            </a:r>
            <a:endParaRPr lang="en-US" sz="1600" dirty="0">
              <a:solidFill>
                <a:srgbClr val="FFFFFF"/>
              </a:solidFill>
            </a:endParaRPr>
          </a:p>
        </p:txBody>
      </p:sp>
      <p:sp>
        <p:nvSpPr>
          <p:cNvPr id="26" name="Rectangle 25"/>
          <p:cNvSpPr/>
          <p:nvPr/>
        </p:nvSpPr>
        <p:spPr bwMode="white">
          <a:xfrm>
            <a:off x="507867" y="6291910"/>
            <a:ext cx="5307218" cy="369332"/>
          </a:xfrm>
          <a:prstGeom prst="rect">
            <a:avLst/>
          </a:prstGeom>
        </p:spPr>
        <p:txBody>
          <a:bodyPr wrap="square">
            <a:spAutoFit/>
          </a:bodyPr>
          <a:lstStyle/>
          <a:p>
            <a:pPr algn="ctr">
              <a:spcBef>
                <a:spcPts val="600"/>
              </a:spcBef>
              <a:buSzPct val="120000"/>
              <a:tabLst>
                <a:tab pos="1828800" algn="l"/>
              </a:tabLst>
              <a:defRPr/>
            </a:pPr>
            <a:r>
              <a:rPr lang="en-US" dirty="0" smtClean="0">
                <a:solidFill>
                  <a:srgbClr val="FFFFFF"/>
                </a:solidFill>
                <a:latin typeface="Calibri" pitchFamily="34" charset="0"/>
                <a:hlinkClick r:id="rId6"/>
              </a:rPr>
              <a:t>http://microsoft.com/technet</a:t>
            </a:r>
            <a:r>
              <a:rPr lang="en-US" b="1" dirty="0" smtClean="0">
                <a:solidFill>
                  <a:srgbClr val="FFFFFF"/>
                </a:solidFill>
                <a:latin typeface="Calibri" pitchFamily="34" charset="0"/>
              </a:rPr>
              <a:t>  </a:t>
            </a:r>
            <a:endParaRPr lang="en-US" dirty="0" smtClean="0">
              <a:solidFill>
                <a:srgbClr val="FFFFFF"/>
              </a:solidFill>
              <a:latin typeface="Calibri" pitchFamily="34" charset="0"/>
            </a:endParaRPr>
          </a:p>
        </p:txBody>
      </p:sp>
      <p:sp>
        <p:nvSpPr>
          <p:cNvPr id="27" name="Rectangle 26"/>
          <p:cNvSpPr/>
          <p:nvPr/>
        </p:nvSpPr>
        <p:spPr bwMode="white">
          <a:xfrm>
            <a:off x="6335649" y="6291910"/>
            <a:ext cx="5345308" cy="369332"/>
          </a:xfrm>
          <a:prstGeom prst="rect">
            <a:avLst/>
          </a:prstGeom>
        </p:spPr>
        <p:txBody>
          <a:bodyPr wrap="square" anchor="ctr">
            <a:spAutoFit/>
          </a:bodyPr>
          <a:lstStyle/>
          <a:p>
            <a:pPr algn="ctr">
              <a:spcBef>
                <a:spcPts val="600"/>
              </a:spcBef>
              <a:tabLst>
                <a:tab pos="1828800" algn="l"/>
              </a:tabLst>
            </a:pPr>
            <a:r>
              <a:rPr lang="en-US" dirty="0" smtClean="0">
                <a:solidFill>
                  <a:srgbClr val="FFFFFF"/>
                </a:solidFill>
                <a:hlinkClick r:id="rId7"/>
              </a:rPr>
              <a:t>http://microsoft.com/msdn</a:t>
            </a:r>
            <a:r>
              <a:rPr lang="en-US" b="1" dirty="0" smtClean="0">
                <a:solidFill>
                  <a:srgbClr val="FFFFFF"/>
                </a:solidFill>
              </a:rPr>
              <a:t> </a:t>
            </a:r>
            <a:endParaRPr lang="en-US" dirty="0" smtClean="0">
              <a:solidFill>
                <a:srgbClr val="FFFFFF"/>
              </a:solidFill>
            </a:endParaRPr>
          </a:p>
        </p:txBody>
      </p:sp>
      <p:pic>
        <p:nvPicPr>
          <p:cNvPr id="28" name="Picture 27" descr="TechNet.png"/>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bwMode="white">
          <a:xfrm>
            <a:off x="657030" y="4920291"/>
            <a:ext cx="5046985" cy="1027750"/>
          </a:xfrm>
          <a:prstGeom prst="rect">
            <a:avLst/>
          </a:prstGeom>
          <a:noFill/>
          <a:ln>
            <a:noFill/>
          </a:ln>
        </p:spPr>
      </p:pic>
      <p:pic>
        <p:nvPicPr>
          <p:cNvPr id="29" name="Picture 28" descr="msdn_1inch_rgb.png"/>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bwMode="white">
          <a:xfrm>
            <a:off x="8079617" y="4876504"/>
            <a:ext cx="1857375" cy="942975"/>
          </a:xfrm>
          <a:prstGeom prst="rect">
            <a:avLst/>
          </a:prstGeom>
          <a:noFill/>
          <a:ln>
            <a:noFill/>
          </a:ln>
        </p:spPr>
      </p:pic>
      <p:pic>
        <p:nvPicPr>
          <p:cNvPr id="32" name="Picture 31" descr="ms_Learning_w.eps"/>
          <p:cNvPicPr>
            <a:picLocks noChangeAspect="1"/>
          </p:cNvPicPr>
          <p:nvPr/>
        </p:nvPicPr>
        <p:blipFill>
          <a:blip r:embed="rId10" cstate="screen">
            <a:extLst>
              <a:ext uri="{28A0092B-C50C-407E-A947-70E740481C1C}">
                <a14:useLocalDpi xmlns:a14="http://schemas.microsoft.com/office/drawing/2010/main"/>
              </a:ext>
            </a:extLst>
          </a:blip>
          <a:srcRect l="51467" r="43859"/>
          <a:stretch>
            <a:fillRect/>
          </a:stretch>
        </p:blipFill>
        <p:spPr bwMode="white">
          <a:xfrm>
            <a:off x="9052582" y="2998644"/>
            <a:ext cx="228700" cy="771334"/>
          </a:xfrm>
          <a:prstGeom prst="rect">
            <a:avLst/>
          </a:prstGeom>
          <a:noFill/>
          <a:ln>
            <a:noFill/>
          </a:ln>
        </p:spPr>
      </p:pic>
      <p:pic>
        <p:nvPicPr>
          <p:cNvPr id="33" name="Picture 2" descr="C:\Documents and Settings\Pennie\My Documents\ACERDATA (D)\Pennie's documents\MS Image\Boxshot_Logo\MICROSOFT\Microsoft Logo wht shadow.png"/>
          <p:cNvPicPr>
            <a:picLocks noChangeAspect="1" noChangeArrowheads="1"/>
          </p:cNvPicPr>
          <p:nvPr/>
        </p:nvPicPr>
        <p:blipFill>
          <a:blip r:embed="rId11" cstate="email">
            <a:extLst>
              <a:ext uri="{28A0092B-C50C-407E-A947-70E740481C1C}">
                <a14:useLocalDpi xmlns:a14="http://schemas.microsoft.com/office/drawing/2010/main"/>
              </a:ext>
            </a:extLst>
          </a:blip>
          <a:stretch>
            <a:fillRect/>
          </a:stretch>
        </p:blipFill>
        <p:spPr bwMode="white">
          <a:xfrm>
            <a:off x="6740692" y="3169915"/>
            <a:ext cx="2337342" cy="428793"/>
          </a:xfrm>
          <a:prstGeom prst="rect">
            <a:avLst/>
          </a:prstGeom>
          <a:noFill/>
          <a:ln>
            <a:noFill/>
          </a:ln>
        </p:spPr>
      </p:pic>
      <p:sp>
        <p:nvSpPr>
          <p:cNvPr id="34" name="TextBox 33"/>
          <p:cNvSpPr txBox="1"/>
          <p:nvPr/>
        </p:nvSpPr>
        <p:spPr bwMode="white">
          <a:xfrm>
            <a:off x="9270703" y="3168868"/>
            <a:ext cx="1408799" cy="430887"/>
          </a:xfrm>
          <a:prstGeom prst="rect">
            <a:avLst/>
          </a:prstGeom>
          <a:noFill/>
        </p:spPr>
        <p:txBody>
          <a:bodyPr wrap="square" lIns="0" tIns="0" rIns="0" bIns="0" rtlCol="0">
            <a:spAutoFit/>
          </a:bodyPr>
          <a:lstStyle/>
          <a:p>
            <a:r>
              <a:rPr lang="en-US" sz="2800" dirty="0" smtClean="0">
                <a:gradFill>
                  <a:gsLst>
                    <a:gs pos="0">
                      <a:srgbClr val="FFFFFF"/>
                    </a:gs>
                    <a:gs pos="86000">
                      <a:srgbClr val="FFFFFF"/>
                    </a:gs>
                  </a:gsLst>
                  <a:lin ang="5400000" scaled="0"/>
                </a:gradFill>
                <a:latin typeface="Segoe" pitchFamily="34" charset="0"/>
              </a:rPr>
              <a:t>Learning</a:t>
            </a:r>
          </a:p>
        </p:txBody>
      </p:sp>
      <p:sp>
        <p:nvSpPr>
          <p:cNvPr id="30" name="Rounded Rectangle 29"/>
          <p:cNvSpPr/>
          <p:nvPr/>
        </p:nvSpPr>
        <p:spPr bwMode="ltGray">
          <a:xfrm>
            <a:off x="3404057" y="724957"/>
            <a:ext cx="5345308" cy="1863725"/>
          </a:xfrm>
          <a:prstGeom prst="roundRect">
            <a:avLst>
              <a:gd name="adj" fmla="val 6216"/>
            </a:avLst>
          </a:prstGeom>
          <a:solidFill>
            <a:schemeClr val="bg1">
              <a:lumMod val="65000"/>
              <a:lumOff val="35000"/>
            </a:schemeClr>
          </a:solidFill>
          <a:ln>
            <a:headEnd type="none" w="med" len="med"/>
            <a:tailEnd type="none" w="med" len="med"/>
          </a:ln>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a:gradFill>
                <a:gsLst>
                  <a:gs pos="0">
                    <a:srgbClr val="FFFFFF"/>
                  </a:gs>
                  <a:gs pos="100000">
                    <a:srgbClr val="FFFFFF"/>
                  </a:gs>
                </a:gsLst>
                <a:lin ang="5400000" scaled="0"/>
              </a:gradFill>
            </a:endParaRPr>
          </a:p>
        </p:txBody>
      </p:sp>
      <p:sp>
        <p:nvSpPr>
          <p:cNvPr id="31" name="Rectangle 30"/>
          <p:cNvSpPr/>
          <p:nvPr/>
        </p:nvSpPr>
        <p:spPr bwMode="white">
          <a:xfrm>
            <a:off x="3404057" y="2198226"/>
            <a:ext cx="5332611" cy="369332"/>
          </a:xfrm>
          <a:prstGeom prst="rect">
            <a:avLst/>
          </a:prstGeom>
        </p:spPr>
        <p:txBody>
          <a:bodyPr wrap="square">
            <a:spAutoFit/>
          </a:bodyPr>
          <a:lstStyle/>
          <a:p>
            <a:pPr algn="ctr"/>
            <a:r>
              <a:rPr lang="en-US" u="sng" dirty="0" smtClean="0">
                <a:solidFill>
                  <a:srgbClr val="FFFFFF"/>
                </a:solidFill>
                <a:hlinkClick r:id="rId12"/>
              </a:rPr>
              <a:t>http://northamerica.msteched.com</a:t>
            </a:r>
            <a:endParaRPr lang="en-US" sz="1600" dirty="0">
              <a:solidFill>
                <a:srgbClr val="FFFFFF"/>
              </a:solidFill>
            </a:endParaRPr>
          </a:p>
        </p:txBody>
      </p:sp>
      <p:sp>
        <p:nvSpPr>
          <p:cNvPr id="35" name="Rectangle 34"/>
          <p:cNvSpPr/>
          <p:nvPr/>
        </p:nvSpPr>
        <p:spPr bwMode="auto">
          <a:xfrm>
            <a:off x="3404057" y="1807632"/>
            <a:ext cx="5345308" cy="390525"/>
          </a:xfrm>
          <a:prstGeom prst="rect">
            <a:avLst/>
          </a:prstGeom>
          <a:solidFill>
            <a:schemeClr val="tx1"/>
          </a:solidFill>
          <a:ln>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sp>
        <p:nvSpPr>
          <p:cNvPr id="36" name="Rectangle 35"/>
          <p:cNvSpPr/>
          <p:nvPr/>
        </p:nvSpPr>
        <p:spPr>
          <a:xfrm>
            <a:off x="3391360" y="1828953"/>
            <a:ext cx="5345308" cy="338554"/>
          </a:xfrm>
          <a:prstGeom prst="rect">
            <a:avLst/>
          </a:prstGeom>
        </p:spPr>
        <p:txBody>
          <a:bodyPr wrap="square">
            <a:spAutoFit/>
          </a:bodyPr>
          <a:lstStyle/>
          <a:p>
            <a:pPr marL="0" lvl="1" algn="ctr">
              <a:tabLst>
                <a:tab pos="1828800" algn="l"/>
              </a:tabLst>
            </a:pPr>
            <a:r>
              <a:rPr lang="en-US" sz="1600" dirty="0">
                <a:solidFill>
                  <a:srgbClr val="000000">
                    <a:lumMod val="65000"/>
                    <a:lumOff val="35000"/>
                    <a:alpha val="99000"/>
                  </a:srgbClr>
                </a:solidFill>
              </a:rPr>
              <a:t>Connect. Share. Discuss.</a:t>
            </a:r>
            <a:endParaRPr lang="en-US" sz="1600" dirty="0" smtClean="0">
              <a:solidFill>
                <a:srgbClr val="000000">
                  <a:lumMod val="65000"/>
                  <a:lumOff val="35000"/>
                  <a:alpha val="99000"/>
                </a:srgbClr>
              </a:solidFill>
            </a:endParaRPr>
          </a:p>
        </p:txBody>
      </p:sp>
      <p:pic>
        <p:nvPicPr>
          <p:cNvPr id="3" name="Picture 2"/>
          <p:cNvPicPr>
            <a:picLocks noChangeAspect="1"/>
          </p:cNvPicPr>
          <p:nvPr/>
        </p:nvPicPr>
        <p:blipFill>
          <a:blip r:embed="rId13">
            <a:extLst>
              <a:ext uri="{BEBA8EAE-BF5A-486C-A8C5-ECC9F3942E4B}">
                <a14:imgProps xmlns:a14="http://schemas.microsoft.com/office/drawing/2010/main">
                  <a14:imgLayer r:embed="rId1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7472" y="862359"/>
            <a:ext cx="2258478" cy="806917"/>
          </a:xfrm>
          <a:prstGeom prst="rect">
            <a:avLst/>
          </a:prstGeom>
        </p:spPr>
      </p:pic>
    </p:spTree>
    <p:extLst>
      <p:ext uri="{BB962C8B-B14F-4D97-AF65-F5344CB8AC3E}">
        <p14:creationId xmlns:p14="http://schemas.microsoft.com/office/powerpoint/2010/main" val="1745717316"/>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492562" y="437440"/>
            <a:ext cx="2798668" cy="2948596"/>
          </a:xfrm>
          <a:prstGeom prst="rect">
            <a:avLst/>
          </a:prstGeom>
          <a:noFill/>
          <a:ln>
            <a:noFill/>
          </a:ln>
        </p:spPr>
      </p:pic>
      <p:pic>
        <p:nvPicPr>
          <p:cNvPr id="3" name="Picture 2"/>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833145" y="384577"/>
            <a:ext cx="1005628" cy="1933901"/>
          </a:xfrm>
          <a:prstGeom prst="rect">
            <a:avLst/>
          </a:prstGeom>
        </p:spPr>
      </p:pic>
      <p:sp>
        <p:nvSpPr>
          <p:cNvPr id="15" name="Rectangle 14"/>
          <p:cNvSpPr/>
          <p:nvPr/>
        </p:nvSpPr>
        <p:spPr bwMode="auto">
          <a:xfrm>
            <a:off x="0" y="4095750"/>
            <a:ext cx="5281824" cy="2105025"/>
          </a:xfrm>
          <a:prstGeom prst="rect">
            <a:avLst/>
          </a:prstGeom>
          <a:solidFill>
            <a:srgbClr val="FFFFFF">
              <a:alpha val="9000"/>
            </a:srgbClr>
          </a:solidFill>
          <a:ln w="38100">
            <a:solidFill>
              <a:schemeClr val="accent4"/>
            </a:solid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noAutofit/>
          </a:bodyPr>
          <a:lstStyle/>
          <a:p>
            <a:pPr marL="460375" indent="-460375">
              <a:lnSpc>
                <a:spcPct val="90000"/>
              </a:lnSpc>
              <a:spcBef>
                <a:spcPct val="20000"/>
              </a:spcBef>
              <a:buSzPct val="100000"/>
            </a:pPr>
            <a:endParaRPr lang="en-US" sz="2400" dirty="0" smtClean="0">
              <a:gradFill>
                <a:gsLst>
                  <a:gs pos="0">
                    <a:srgbClr val="FFFFFF"/>
                  </a:gs>
                  <a:gs pos="86000">
                    <a:srgbClr val="FFFFFF"/>
                  </a:gs>
                </a:gsLst>
                <a:lin ang="0" scaled="0"/>
              </a:gradFill>
            </a:endParaRPr>
          </a:p>
        </p:txBody>
      </p:sp>
      <p:sp>
        <p:nvSpPr>
          <p:cNvPr id="11" name="Rounded Rectangle 10"/>
          <p:cNvSpPr/>
          <p:nvPr/>
        </p:nvSpPr>
        <p:spPr bwMode="blackGray">
          <a:xfrm>
            <a:off x="1208032" y="4131399"/>
            <a:ext cx="4048399" cy="2009776"/>
          </a:xfrm>
          <a:prstGeom prst="roundRect">
            <a:avLst/>
          </a:prstGeom>
          <a:noFill/>
          <a:ln w="9525">
            <a:noFill/>
            <a:miter lim="800000"/>
            <a:headEnd/>
            <a:tailEnd/>
          </a:ln>
          <a:scene3d>
            <a:camera prst="orthographicFront"/>
            <a:lightRig rig="contrasting" dir="t">
              <a:rot lat="0" lon="0" rev="7800000"/>
            </a:lightRig>
          </a:scene3d>
          <a:sp3d prstMaterial="metal">
            <a:bevelB w="0" h="0"/>
          </a:sp3d>
        </p:spPr>
        <p:txBody>
          <a:bodyPr anchor="ctr" anchorCtr="0"/>
          <a:lstStyle/>
          <a:p>
            <a:pPr defTabSz="914099" fontAlgn="base">
              <a:spcBef>
                <a:spcPct val="0"/>
              </a:spcBef>
              <a:spcAft>
                <a:spcPct val="0"/>
              </a:spcAft>
              <a:defRPr/>
            </a:pPr>
            <a:r>
              <a:rPr lang="en-US" sz="3200" dirty="0" smtClean="0">
                <a:gradFill>
                  <a:gsLst>
                    <a:gs pos="0">
                      <a:srgbClr val="FFFFFF"/>
                    </a:gs>
                    <a:gs pos="86000">
                      <a:srgbClr val="FFFFFF"/>
                    </a:gs>
                  </a:gsLst>
                  <a:lin ang="5400000" scaled="0"/>
                </a:gradFill>
                <a:latin typeface="Segoe" pitchFamily="34" charset="0"/>
              </a:rPr>
              <a:t>Complete an evaluation on </a:t>
            </a:r>
            <a:r>
              <a:rPr lang="en-US" sz="3200" dirty="0" err="1" smtClean="0">
                <a:gradFill>
                  <a:gsLst>
                    <a:gs pos="0">
                      <a:srgbClr val="FFFFFF"/>
                    </a:gs>
                    <a:gs pos="86000">
                      <a:srgbClr val="FFFFFF"/>
                    </a:gs>
                  </a:gsLst>
                  <a:lin ang="5400000" scaled="0"/>
                </a:gradFill>
                <a:latin typeface="Segoe" pitchFamily="34" charset="0"/>
              </a:rPr>
              <a:t>CommNet</a:t>
            </a:r>
            <a:r>
              <a:rPr lang="en-US" sz="3200" dirty="0" smtClean="0">
                <a:gradFill>
                  <a:gsLst>
                    <a:gs pos="0">
                      <a:srgbClr val="FFFFFF"/>
                    </a:gs>
                    <a:gs pos="86000">
                      <a:srgbClr val="FFFFFF"/>
                    </a:gs>
                  </a:gsLst>
                  <a:lin ang="5400000" scaled="0"/>
                </a:gradFill>
                <a:latin typeface="Segoe" pitchFamily="34" charset="0"/>
              </a:rPr>
              <a:t> and </a:t>
            </a:r>
            <a:br>
              <a:rPr lang="en-US" sz="3200" dirty="0" smtClean="0">
                <a:gradFill>
                  <a:gsLst>
                    <a:gs pos="0">
                      <a:srgbClr val="FFFFFF"/>
                    </a:gs>
                    <a:gs pos="86000">
                      <a:srgbClr val="FFFFFF"/>
                    </a:gs>
                  </a:gsLst>
                  <a:lin ang="5400000" scaled="0"/>
                </a:gradFill>
                <a:latin typeface="Segoe" pitchFamily="34" charset="0"/>
              </a:rPr>
            </a:br>
            <a:r>
              <a:rPr lang="en-US" sz="3200" dirty="0" smtClean="0">
                <a:gradFill>
                  <a:gsLst>
                    <a:gs pos="0">
                      <a:srgbClr val="FFFFFF"/>
                    </a:gs>
                    <a:gs pos="86000">
                      <a:srgbClr val="FFFFFF"/>
                    </a:gs>
                  </a:gsLst>
                  <a:lin ang="5400000" scaled="0"/>
                </a:gradFill>
                <a:latin typeface="Segoe" pitchFamily="34" charset="0"/>
              </a:rPr>
              <a:t>enter to win!</a:t>
            </a:r>
          </a:p>
        </p:txBody>
      </p:sp>
      <p:pic>
        <p:nvPicPr>
          <p:cNvPr id="17" name="Picture 5"/>
          <p:cNvPicPr>
            <a:picLocks noChangeAspect="1" noChangeArrowheads="1"/>
          </p:cNvPicPr>
          <p:nvPr/>
        </p:nvPicPr>
        <p:blipFill>
          <a:blip r:embed="rId5" cstate="email">
            <a:extLst>
              <a:ext uri="{28A0092B-C50C-407E-A947-70E740481C1C}">
                <a14:useLocalDpi xmlns:a14="http://schemas.microsoft.com/office/drawing/2010/main"/>
              </a:ext>
            </a:extLst>
          </a:blip>
          <a:stretch>
            <a:fillRect/>
          </a:stretch>
        </p:blipFill>
        <p:spPr bwMode="auto">
          <a:xfrm rot="20307775">
            <a:off x="6024827" y="2949077"/>
            <a:ext cx="770439" cy="804993"/>
          </a:xfrm>
          <a:prstGeom prst="rect">
            <a:avLst/>
          </a:prstGeom>
          <a:noFill/>
          <a:ln>
            <a:noFill/>
          </a:ln>
        </p:spPr>
      </p:pic>
      <p:pic>
        <p:nvPicPr>
          <p:cNvPr id="2" name="Picture 1"/>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975751" y="5136287"/>
            <a:ext cx="599215" cy="1239183"/>
          </a:xfrm>
          <a:prstGeom prst="rect">
            <a:avLst/>
          </a:prstGeom>
        </p:spPr>
      </p:pic>
      <p:pic>
        <p:nvPicPr>
          <p:cNvPr id="19" name="Picture 18"/>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0033903" y="5078616"/>
            <a:ext cx="491460" cy="1016345"/>
          </a:xfrm>
          <a:prstGeom prst="rect">
            <a:avLst/>
          </a:prstGeom>
        </p:spPr>
      </p:pic>
      <p:pic>
        <p:nvPicPr>
          <p:cNvPr id="20" name="Picture 19"/>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8246403" y="5136287"/>
            <a:ext cx="808703" cy="1672406"/>
          </a:xfrm>
          <a:prstGeom prst="rect">
            <a:avLst/>
          </a:prstGeom>
        </p:spPr>
      </p:pic>
      <p:pic>
        <p:nvPicPr>
          <p:cNvPr id="21" name="Picture 20"/>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6027345" y="5079871"/>
            <a:ext cx="808703" cy="1672406"/>
          </a:xfrm>
          <a:prstGeom prst="rect">
            <a:avLst/>
          </a:prstGeom>
        </p:spPr>
      </p:pic>
      <p:pic>
        <p:nvPicPr>
          <p:cNvPr id="23" name="Picture 22"/>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9055106" y="5107120"/>
            <a:ext cx="313711" cy="648758"/>
          </a:xfrm>
          <a:prstGeom prst="rect">
            <a:avLst/>
          </a:prstGeom>
        </p:spPr>
      </p:pic>
      <p:pic>
        <p:nvPicPr>
          <p:cNvPr id="24" name="Picture 23"/>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7774699" y="5078617"/>
            <a:ext cx="313711" cy="648758"/>
          </a:xfrm>
          <a:prstGeom prst="rect">
            <a:avLst/>
          </a:prstGeom>
        </p:spPr>
      </p:pic>
      <p:pic>
        <p:nvPicPr>
          <p:cNvPr id="25" name="Picture 5"/>
          <p:cNvPicPr>
            <a:picLocks noChangeAspect="1" noChangeArrowheads="1"/>
          </p:cNvPicPr>
          <p:nvPr/>
        </p:nvPicPr>
        <p:blipFill>
          <a:blip r:embed="rId10" cstate="email">
            <a:extLst>
              <a:ext uri="{28A0092B-C50C-407E-A947-70E740481C1C}">
                <a14:useLocalDpi xmlns:a14="http://schemas.microsoft.com/office/drawing/2010/main"/>
              </a:ext>
            </a:extLst>
          </a:blip>
          <a:stretch>
            <a:fillRect/>
          </a:stretch>
        </p:blipFill>
        <p:spPr bwMode="auto">
          <a:xfrm rot="1341843">
            <a:off x="9608744" y="3651522"/>
            <a:ext cx="850318" cy="888455"/>
          </a:xfrm>
          <a:prstGeom prst="rect">
            <a:avLst/>
          </a:prstGeom>
          <a:noFill/>
          <a:ln>
            <a:noFill/>
          </a:ln>
        </p:spPr>
      </p:pic>
      <p:pic>
        <p:nvPicPr>
          <p:cNvPr id="28" name="Picture 5"/>
          <p:cNvPicPr>
            <a:picLocks noChangeAspect="1" noChangeArrowheads="1"/>
          </p:cNvPicPr>
          <p:nvPr/>
        </p:nvPicPr>
        <p:blipFill>
          <a:blip r:embed="rId11" cstate="email">
            <a:extLst>
              <a:ext uri="{28A0092B-C50C-407E-A947-70E740481C1C}">
                <a14:useLocalDpi xmlns:a14="http://schemas.microsoft.com/office/drawing/2010/main"/>
              </a:ext>
            </a:extLst>
          </a:blip>
          <a:stretch>
            <a:fillRect/>
          </a:stretch>
        </p:blipFill>
        <p:spPr bwMode="auto">
          <a:xfrm rot="20307775">
            <a:off x="9919124" y="2776703"/>
            <a:ext cx="613260" cy="640764"/>
          </a:xfrm>
          <a:prstGeom prst="rect">
            <a:avLst/>
          </a:prstGeom>
          <a:noFill/>
          <a:ln>
            <a:noFill/>
          </a:ln>
        </p:spPr>
      </p:pic>
      <p:pic>
        <p:nvPicPr>
          <p:cNvPr id="27" name="Picture 5"/>
          <p:cNvPicPr>
            <a:picLocks noChangeAspect="1" noChangeArrowheads="1"/>
          </p:cNvPicPr>
          <p:nvPr/>
        </p:nvPicPr>
        <p:blipFill>
          <a:blip r:embed="rId12" cstate="email">
            <a:extLst>
              <a:ext uri="{28A0092B-C50C-407E-A947-70E740481C1C}">
                <a14:useLocalDpi xmlns:a14="http://schemas.microsoft.com/office/drawing/2010/main"/>
              </a:ext>
            </a:extLst>
          </a:blip>
          <a:stretch>
            <a:fillRect/>
          </a:stretch>
        </p:blipFill>
        <p:spPr bwMode="auto">
          <a:xfrm rot="20307775">
            <a:off x="6855552" y="3396819"/>
            <a:ext cx="1202249" cy="1256169"/>
          </a:xfrm>
          <a:prstGeom prst="rect">
            <a:avLst/>
          </a:prstGeom>
          <a:noFill/>
          <a:ln>
            <a:noFill/>
          </a:ln>
        </p:spPr>
      </p:pic>
      <p:pic>
        <p:nvPicPr>
          <p:cNvPr id="26" name="Picture 5"/>
          <p:cNvPicPr>
            <a:picLocks noChangeAspect="1" noChangeArrowheads="1"/>
          </p:cNvPicPr>
          <p:nvPr/>
        </p:nvPicPr>
        <p:blipFill>
          <a:blip r:embed="rId13" cstate="email">
            <a:extLst>
              <a:ext uri="{28A0092B-C50C-407E-A947-70E740481C1C}">
                <a14:useLocalDpi xmlns:a14="http://schemas.microsoft.com/office/drawing/2010/main"/>
              </a:ext>
            </a:extLst>
          </a:blip>
          <a:stretch>
            <a:fillRect/>
          </a:stretch>
        </p:blipFill>
        <p:spPr bwMode="auto">
          <a:xfrm>
            <a:off x="7797216" y="2835764"/>
            <a:ext cx="1707076" cy="1783638"/>
          </a:xfrm>
          <a:prstGeom prst="rect">
            <a:avLst/>
          </a:prstGeom>
          <a:noFill/>
          <a:ln>
            <a:noFill/>
          </a:ln>
        </p:spPr>
      </p:pic>
      <p:pic>
        <p:nvPicPr>
          <p:cNvPr id="29" name="Picture 28"/>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301551" y="384578"/>
            <a:ext cx="1005628" cy="1933901"/>
          </a:xfrm>
          <a:prstGeom prst="rect">
            <a:avLst/>
          </a:prstGeom>
        </p:spPr>
      </p:pic>
      <p:cxnSp>
        <p:nvCxnSpPr>
          <p:cNvPr id="6" name="Straight Connector 5"/>
          <p:cNvCxnSpPr/>
          <p:nvPr/>
        </p:nvCxnSpPr>
        <p:spPr>
          <a:xfrm>
            <a:off x="5906344" y="2508098"/>
            <a:ext cx="5036347"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906344" y="4892102"/>
            <a:ext cx="5036347"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14" cstate="email">
            <a:extLst>
              <a:ext uri="{28A0092B-C50C-407E-A947-70E740481C1C}">
                <a14:useLocalDpi xmlns:a14="http://schemas.microsoft.com/office/drawing/2010/main"/>
              </a:ext>
            </a:extLst>
          </a:blip>
          <a:stretch>
            <a:fillRect/>
          </a:stretch>
        </p:blipFill>
        <p:spPr>
          <a:xfrm>
            <a:off x="9269239" y="5187640"/>
            <a:ext cx="704478" cy="1456868"/>
          </a:xfrm>
          <a:prstGeom prst="rect">
            <a:avLst/>
          </a:prstGeom>
        </p:spPr>
      </p:pic>
      <p:pic>
        <p:nvPicPr>
          <p:cNvPr id="31" name="Picture 30"/>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0225755" y="5402996"/>
            <a:ext cx="599215" cy="1239183"/>
          </a:xfrm>
          <a:prstGeom prst="rect">
            <a:avLst/>
          </a:prstGeom>
        </p:spPr>
      </p:pic>
      <p:cxnSp>
        <p:nvCxnSpPr>
          <p:cNvPr id="32" name="Straight Connector 31"/>
          <p:cNvCxnSpPr/>
          <p:nvPr/>
        </p:nvCxnSpPr>
        <p:spPr>
          <a:xfrm rot="16200000">
            <a:off x="3798701" y="1911738"/>
            <a:ext cx="2194560"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6039890"/>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629" r="629"/>
          <a:stretch>
            <a:fillRect/>
          </a:stretch>
        </p:blipFill>
        <p:spPr>
          <a:xfrm>
            <a:off x="6051550" y="1941513"/>
            <a:ext cx="4114800" cy="4167187"/>
          </a:xfrm>
        </p:spPr>
      </p:pic>
    </p:spTree>
    <p:extLst>
      <p:ext uri="{BB962C8B-B14F-4D97-AF65-F5344CB8AC3E}">
        <p14:creationId xmlns:p14="http://schemas.microsoft.com/office/powerpoint/2010/main" val="3064671278"/>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3728458"/>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That said…</a:t>
            </a:r>
            <a:endParaRPr lang="en-US" dirty="0"/>
          </a:p>
        </p:txBody>
      </p:sp>
      <p:sp>
        <p:nvSpPr>
          <p:cNvPr id="3" name="Content Placeholder 2"/>
          <p:cNvSpPr>
            <a:spLocks noGrp="1"/>
          </p:cNvSpPr>
          <p:nvPr>
            <p:ph idx="1"/>
          </p:nvPr>
        </p:nvSpPr>
        <p:spPr>
          <a:xfrm>
            <a:off x="519112" y="1447799"/>
            <a:ext cx="11149013" cy="2948499"/>
          </a:xfrm>
        </p:spPr>
        <p:txBody>
          <a:bodyPr/>
          <a:lstStyle/>
          <a:p>
            <a:r>
              <a:rPr lang="en-US" dirty="0" smtClean="0"/>
              <a:t>This is an advanced topic</a:t>
            </a:r>
          </a:p>
          <a:p>
            <a:pPr lvl="1"/>
            <a:r>
              <a:rPr lang="en-US" dirty="0" smtClean="0"/>
              <a:t>Assumes familiarity with most MVC concepts</a:t>
            </a:r>
          </a:p>
          <a:p>
            <a:pPr lvl="1"/>
            <a:r>
              <a:rPr lang="en-US" dirty="0" smtClean="0"/>
              <a:t>The nuts and bolts can be </a:t>
            </a:r>
            <a:r>
              <a:rPr lang="en-US" strike="sngStrike" dirty="0" smtClean="0"/>
              <a:t>boring</a:t>
            </a:r>
            <a:r>
              <a:rPr lang="en-US" dirty="0" smtClean="0"/>
              <a:t> detailed</a:t>
            </a:r>
            <a:endParaRPr lang="en-US" dirty="0"/>
          </a:p>
          <a:p>
            <a:r>
              <a:rPr lang="en-US" dirty="0" smtClean="0"/>
              <a:t>Several stable, production-ready options exist</a:t>
            </a:r>
          </a:p>
          <a:p>
            <a:r>
              <a:rPr lang="en-US" dirty="0" smtClean="0"/>
              <a:t>This is rarely the </a:t>
            </a:r>
            <a:r>
              <a:rPr lang="en-US" i="1" dirty="0" smtClean="0"/>
              <a:t>simplest</a:t>
            </a:r>
            <a:r>
              <a:rPr lang="en-US" dirty="0" smtClean="0"/>
              <a:t> approach</a:t>
            </a:r>
          </a:p>
          <a:p>
            <a:pPr lvl="1"/>
            <a:endParaRPr lang="en-US" dirty="0"/>
          </a:p>
        </p:txBody>
      </p:sp>
    </p:spTree>
    <p:extLst>
      <p:ext uri="{BB962C8B-B14F-4D97-AF65-F5344CB8AC3E}">
        <p14:creationId xmlns:p14="http://schemas.microsoft.com/office/powerpoint/2010/main" val="630435815"/>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does this fit in?</a:t>
            </a:r>
            <a:endParaRPr lang="en-US" dirty="0"/>
          </a:p>
        </p:txBody>
      </p:sp>
      <p:sp>
        <p:nvSpPr>
          <p:cNvPr id="3" name="Content Placeholder 2"/>
          <p:cNvSpPr>
            <a:spLocks noGrp="1"/>
          </p:cNvSpPr>
          <p:nvPr>
            <p:ph idx="1"/>
          </p:nvPr>
        </p:nvSpPr>
        <p:spPr>
          <a:xfrm>
            <a:off x="519112" y="1447799"/>
            <a:ext cx="11149013" cy="3828740"/>
          </a:xfrm>
        </p:spPr>
        <p:txBody>
          <a:bodyPr/>
          <a:lstStyle/>
          <a:p>
            <a:r>
              <a:rPr lang="en-US" dirty="0" smtClean="0"/>
              <a:t>MVC</a:t>
            </a:r>
          </a:p>
          <a:p>
            <a:pPr lvl="1"/>
            <a:r>
              <a:rPr lang="en-US" dirty="0" smtClean="0"/>
              <a:t>Controller builds Model</a:t>
            </a:r>
          </a:p>
          <a:p>
            <a:pPr lvl="1"/>
            <a:r>
              <a:rPr lang="en-US" dirty="0" smtClean="0"/>
              <a:t>Model passed to View</a:t>
            </a:r>
          </a:p>
          <a:p>
            <a:pPr lvl="1"/>
            <a:r>
              <a:rPr lang="en-US" dirty="0" smtClean="0"/>
              <a:t>The </a:t>
            </a:r>
            <a:r>
              <a:rPr lang="en-US" dirty="0" err="1" smtClean="0"/>
              <a:t>IViewEngine</a:t>
            </a:r>
            <a:r>
              <a:rPr lang="en-US" dirty="0" smtClean="0"/>
              <a:t> renders the View</a:t>
            </a:r>
          </a:p>
          <a:p>
            <a:r>
              <a:rPr lang="en-US" dirty="0" smtClean="0"/>
              <a:t>Well known view engines</a:t>
            </a:r>
          </a:p>
          <a:p>
            <a:pPr lvl="1"/>
            <a:r>
              <a:rPr lang="en-US" dirty="0" err="1" smtClean="0"/>
              <a:t>WebForms</a:t>
            </a:r>
            <a:r>
              <a:rPr lang="en-US" dirty="0" smtClean="0"/>
              <a:t> (.</a:t>
            </a:r>
            <a:r>
              <a:rPr lang="en-US" dirty="0" err="1" smtClean="0"/>
              <a:t>aspx</a:t>
            </a:r>
            <a:r>
              <a:rPr lang="en-US" dirty="0" smtClean="0"/>
              <a:t>, .</a:t>
            </a:r>
            <a:r>
              <a:rPr lang="en-US" dirty="0" err="1" smtClean="0"/>
              <a:t>ascx</a:t>
            </a:r>
            <a:r>
              <a:rPr lang="en-US" dirty="0" smtClean="0"/>
              <a:t>)</a:t>
            </a:r>
          </a:p>
          <a:p>
            <a:pPr lvl="1"/>
            <a:r>
              <a:rPr lang="en-US" dirty="0" smtClean="0"/>
              <a:t>Razor (.</a:t>
            </a:r>
            <a:r>
              <a:rPr lang="en-US" dirty="0" err="1" smtClean="0"/>
              <a:t>cshtml</a:t>
            </a:r>
            <a:r>
              <a:rPr lang="en-US" dirty="0" smtClean="0"/>
              <a:t>, .</a:t>
            </a:r>
            <a:r>
              <a:rPr lang="en-US" dirty="0" err="1" smtClean="0"/>
              <a:t>vbhtml</a:t>
            </a:r>
            <a:r>
              <a:rPr lang="en-US" dirty="0" smtClean="0"/>
              <a:t>)</a:t>
            </a:r>
          </a:p>
          <a:p>
            <a:pPr lvl="1"/>
            <a:r>
              <a:rPr lang="en-US" dirty="0" smtClean="0"/>
              <a:t>Third-party (Spark, </a:t>
            </a:r>
            <a:r>
              <a:rPr lang="en-US" dirty="0" err="1" smtClean="0"/>
              <a:t>NHaml</a:t>
            </a:r>
            <a:r>
              <a:rPr lang="en-US" dirty="0" smtClean="0"/>
              <a:t>, </a:t>
            </a:r>
            <a:r>
              <a:rPr lang="en-US" dirty="0" err="1" smtClean="0"/>
              <a:t>NVelocity</a:t>
            </a:r>
            <a:r>
              <a:rPr lang="en-US" dirty="0" smtClean="0"/>
              <a:t>, etc.)</a:t>
            </a:r>
            <a:endParaRPr lang="en-US" dirty="0"/>
          </a:p>
        </p:txBody>
      </p:sp>
    </p:spTree>
    <p:extLst>
      <p:ext uri="{BB962C8B-B14F-4D97-AF65-F5344CB8AC3E}">
        <p14:creationId xmlns:p14="http://schemas.microsoft.com/office/powerpoint/2010/main" val="192539665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entire API: on one slide</a:t>
            </a:r>
            <a:endParaRPr lang="en-US" dirty="0"/>
          </a:p>
        </p:txBody>
      </p:sp>
      <p:sp>
        <p:nvSpPr>
          <p:cNvPr id="3" name="Content Placeholder 2"/>
          <p:cNvSpPr>
            <a:spLocks noGrp="1"/>
          </p:cNvSpPr>
          <p:nvPr>
            <p:ph idx="1"/>
          </p:nvPr>
        </p:nvSpPr>
        <p:spPr>
          <a:xfrm>
            <a:off x="519112" y="1447799"/>
            <a:ext cx="11149013" cy="3896451"/>
          </a:xfrm>
        </p:spPr>
        <p:txBody>
          <a:bodyPr/>
          <a:lstStyle/>
          <a:p>
            <a:r>
              <a:rPr lang="en-US" dirty="0" err="1" smtClean="0"/>
              <a:t>ViewEngines.Engines</a:t>
            </a:r>
            <a:endParaRPr lang="en-US" dirty="0" smtClean="0"/>
          </a:p>
          <a:p>
            <a:pPr lvl="1"/>
            <a:r>
              <a:rPr lang="en-US" dirty="0" smtClean="0"/>
              <a:t>Add</a:t>
            </a:r>
          </a:p>
          <a:p>
            <a:r>
              <a:rPr lang="en-US" dirty="0" err="1" smtClean="0"/>
              <a:t>IViewEngine</a:t>
            </a:r>
            <a:endParaRPr lang="en-US" dirty="0" smtClean="0"/>
          </a:p>
          <a:p>
            <a:pPr lvl="1"/>
            <a:r>
              <a:rPr lang="en-US" dirty="0" err="1" smtClean="0"/>
              <a:t>FindPartialView</a:t>
            </a:r>
            <a:endParaRPr lang="en-US" dirty="0" smtClean="0"/>
          </a:p>
          <a:p>
            <a:pPr lvl="1"/>
            <a:r>
              <a:rPr lang="en-US" dirty="0" err="1" smtClean="0"/>
              <a:t>FindView</a:t>
            </a:r>
            <a:endParaRPr lang="en-US" dirty="0" smtClean="0"/>
          </a:p>
          <a:p>
            <a:pPr lvl="1"/>
            <a:r>
              <a:rPr lang="en-US" dirty="0" err="1" smtClean="0"/>
              <a:t>ReleaseView</a:t>
            </a:r>
            <a:endParaRPr lang="en-US" dirty="0" smtClean="0"/>
          </a:p>
          <a:p>
            <a:r>
              <a:rPr lang="en-US" dirty="0" smtClean="0"/>
              <a:t>IView</a:t>
            </a:r>
          </a:p>
          <a:p>
            <a:pPr lvl="1"/>
            <a:r>
              <a:rPr lang="en-US" dirty="0" smtClean="0"/>
              <a:t>Render</a:t>
            </a:r>
            <a:endParaRPr lang="en-US" dirty="0"/>
          </a:p>
        </p:txBody>
      </p:sp>
    </p:spTree>
    <p:extLst>
      <p:ext uri="{BB962C8B-B14F-4D97-AF65-F5344CB8AC3E}">
        <p14:creationId xmlns:p14="http://schemas.microsoft.com/office/powerpoint/2010/main" val="25141754"/>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mtClean="0"/>
              <a:t>demo</a:t>
            </a:r>
            <a:endParaRPr lang="en-US" dirty="0"/>
          </a:p>
        </p:txBody>
      </p:sp>
      <p:sp>
        <p:nvSpPr>
          <p:cNvPr id="2" name="Title 1"/>
          <p:cNvSpPr>
            <a:spLocks noGrp="1"/>
          </p:cNvSpPr>
          <p:nvPr>
            <p:ph type="ctrTitle"/>
          </p:nvPr>
        </p:nvSpPr>
        <p:spPr/>
        <p:txBody>
          <a:bodyPr/>
          <a:lstStyle/>
          <a:p>
            <a:r>
              <a:rPr lang="en-US" dirty="0" smtClean="0"/>
              <a:t>A “Claymore” View Engine</a:t>
            </a:r>
            <a:endParaRPr lang="en-US" dirty="0"/>
          </a:p>
        </p:txBody>
      </p:sp>
      <p:sp>
        <p:nvSpPr>
          <p:cNvPr id="3" name="Subtitle 2"/>
          <p:cNvSpPr>
            <a:spLocks noGrp="1"/>
          </p:cNvSpPr>
          <p:nvPr>
            <p:ph type="subTitle" idx="1"/>
          </p:nvPr>
        </p:nvSpPr>
        <p:spPr/>
        <p:txBody>
          <a:bodyPr/>
          <a:lstStyle/>
          <a:p>
            <a:r>
              <a:rPr lang="en-US" dirty="0" smtClean="0"/>
              <a:t>What’s the least you need to output html?</a:t>
            </a:r>
            <a:endParaRPr lang="en-US" dirty="0"/>
          </a:p>
        </p:txBody>
      </p:sp>
    </p:spTree>
    <p:extLst>
      <p:ext uri="{BB962C8B-B14F-4D97-AF65-F5344CB8AC3E}">
        <p14:creationId xmlns:p14="http://schemas.microsoft.com/office/powerpoint/2010/main" val="940381214"/>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well with others</a:t>
            </a:r>
            <a:endParaRPr lang="en-US" dirty="0"/>
          </a:p>
        </p:txBody>
      </p:sp>
      <p:sp>
        <p:nvSpPr>
          <p:cNvPr id="3" name="Content Placeholder 2"/>
          <p:cNvSpPr>
            <a:spLocks noGrp="1"/>
          </p:cNvSpPr>
          <p:nvPr>
            <p:ph idx="1"/>
          </p:nvPr>
        </p:nvSpPr>
        <p:spPr>
          <a:xfrm>
            <a:off x="519112" y="1447799"/>
            <a:ext cx="11149013" cy="2068259"/>
          </a:xfrm>
        </p:spPr>
        <p:txBody>
          <a:bodyPr/>
          <a:lstStyle/>
          <a:p>
            <a:r>
              <a:rPr lang="en-US" dirty="0"/>
              <a:t>Good news: it’s easy to do right</a:t>
            </a:r>
          </a:p>
          <a:p>
            <a:r>
              <a:rPr lang="en-US" dirty="0"/>
              <a:t>Returning </a:t>
            </a:r>
            <a:r>
              <a:rPr lang="en-US" b="1" dirty="0" err="1"/>
              <a:t>searchedLocations</a:t>
            </a:r>
            <a:r>
              <a:rPr lang="en-US" dirty="0"/>
              <a:t> is vital</a:t>
            </a:r>
          </a:p>
          <a:p>
            <a:r>
              <a:rPr lang="en-US" dirty="0" smtClean="0"/>
              <a:t>The </a:t>
            </a:r>
            <a:r>
              <a:rPr lang="en-US" dirty="0"/>
              <a:t>order </a:t>
            </a:r>
            <a:r>
              <a:rPr lang="en-US" dirty="0" smtClean="0"/>
              <a:t>of </a:t>
            </a:r>
            <a:r>
              <a:rPr lang="en-US" b="1" dirty="0" err="1" smtClean="0"/>
              <a:t>ViewEngine.Engines</a:t>
            </a:r>
            <a:r>
              <a:rPr lang="en-US" dirty="0" smtClean="0"/>
              <a:t> </a:t>
            </a:r>
            <a:r>
              <a:rPr lang="en-US" dirty="0"/>
              <a:t>is significant</a:t>
            </a:r>
          </a:p>
          <a:p>
            <a:r>
              <a:rPr lang="en-US" dirty="0" smtClean="0"/>
              <a:t>Pay attention to </a:t>
            </a:r>
            <a:r>
              <a:rPr lang="en-US" b="1" dirty="0" err="1" smtClean="0"/>
              <a:t>useCache</a:t>
            </a:r>
            <a:r>
              <a:rPr lang="en-US" dirty="0" smtClean="0"/>
              <a:t>!</a:t>
            </a:r>
          </a:p>
        </p:txBody>
      </p:sp>
    </p:spTree>
    <p:extLst>
      <p:ext uri="{BB962C8B-B14F-4D97-AF65-F5344CB8AC3E}">
        <p14:creationId xmlns:p14="http://schemas.microsoft.com/office/powerpoint/2010/main" val="2563043444"/>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Return IView when </a:t>
            </a:r>
            <a:r>
              <a:rPr lang="en-US" dirty="0" err="1" smtClean="0"/>
              <a:t>useCache</a:t>
            </a:r>
            <a:r>
              <a:rPr lang="en-US" dirty="0" smtClean="0"/>
              <a:t>==false</a:t>
            </a:r>
            <a:endParaRPr lang="en-US" dirty="0"/>
          </a:p>
        </p:txBody>
      </p:sp>
      <p:pic>
        <p:nvPicPr>
          <p:cNvPr id="103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097280"/>
            <a:ext cx="7779544"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1525348"/>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Hit </a:t>
            </a:r>
            <a:r>
              <a:rPr lang="en-US" dirty="0" err="1" smtClean="0"/>
              <a:t>useCache</a:t>
            </a:r>
            <a:r>
              <a:rPr lang="en-US" dirty="0" smtClean="0"/>
              <a:t>==true only on 2</a:t>
            </a:r>
            <a:r>
              <a:rPr lang="en-US" baseline="30000" dirty="0" smtClean="0"/>
              <a:t>nd+</a:t>
            </a:r>
            <a:r>
              <a:rPr lang="en-US" dirty="0" smtClean="0"/>
              <a:t> calls</a:t>
            </a:r>
            <a:endParaRPr lang="en-US"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097280"/>
            <a:ext cx="7779544"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6796087"/>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BreakoutSession">
  <a:themeElements>
    <a:clrScheme name="MS_TechEd_NorthAmerica_2011">
      <a:dk1>
        <a:srgbClr val="000000"/>
      </a:dk1>
      <a:lt1>
        <a:srgbClr val="FFFFFF"/>
      </a:lt1>
      <a:dk2>
        <a:srgbClr val="03C2F1"/>
      </a:dk2>
      <a:lt2>
        <a:srgbClr val="005A84"/>
      </a:lt2>
      <a:accent1>
        <a:srgbClr val="FFC425"/>
      </a:accent1>
      <a:accent2>
        <a:srgbClr val="F15C44"/>
      </a:accent2>
      <a:accent3>
        <a:srgbClr val="ED1977"/>
      </a:accent3>
      <a:accent4>
        <a:srgbClr val="FAA634"/>
      </a:accent4>
      <a:accent5>
        <a:srgbClr val="59585A"/>
      </a:accent5>
      <a:accent6>
        <a:srgbClr val="777777"/>
      </a:accent6>
      <a:hlink>
        <a:srgbClr val="F0ED7B"/>
      </a:hlink>
      <a:folHlink>
        <a:srgbClr val="F3EB4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a:gsLst>
            <a:gs pos="0">
              <a:schemeClr val="tx2">
                <a:lumMod val="50000"/>
              </a:schemeClr>
            </a:gs>
            <a:gs pos="80000">
              <a:schemeClr val="tx2"/>
            </a:gs>
            <a:gs pos="100000">
              <a:schemeClr val="tx2"/>
            </a:gs>
          </a:gsLst>
        </a:gradFill>
        <a:ln>
          <a:solidFill>
            <a:schemeClr val="tx2"/>
          </a:solidFill>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a:defRPr sz="2200" dirty="0" smtClean="0">
            <a:solidFill>
              <a:schemeClr val="tx1">
                <a:alpha val="99000"/>
              </a:schemeClr>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spAutoFit/>
      </a:bodyPr>
      <a:lstStyle>
        <a:defPPr>
          <a:defRPr dirty="0" err="1" smtClean="0">
            <a:gradFill>
              <a:gsLst>
                <a:gs pos="0">
                  <a:schemeClr val="tx1"/>
                </a:gs>
                <a:gs pos="86000">
                  <a:schemeClr val="tx1"/>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MS_TechEd_NorthAmerica_2011">
      <a:dk1>
        <a:srgbClr val="000000"/>
      </a:dk1>
      <a:lt1>
        <a:srgbClr val="FFFFFF"/>
      </a:lt1>
      <a:dk2>
        <a:srgbClr val="03C2F1"/>
      </a:dk2>
      <a:lt2>
        <a:srgbClr val="005A84"/>
      </a:lt2>
      <a:accent1>
        <a:srgbClr val="FFC425"/>
      </a:accent1>
      <a:accent2>
        <a:srgbClr val="F15C44"/>
      </a:accent2>
      <a:accent3>
        <a:srgbClr val="ED1977"/>
      </a:accent3>
      <a:accent4>
        <a:srgbClr val="FAA634"/>
      </a:accent4>
      <a:accent5>
        <a:srgbClr val="59585A"/>
      </a:accent5>
      <a:accent6>
        <a:srgbClr val="777777"/>
      </a:accent6>
      <a:hlink>
        <a:srgbClr val="F0ED7B"/>
      </a:hlink>
      <a:folHlink>
        <a:srgbClr val="F3EB4F"/>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TENA11_BreakoutSession_Template_16x9_Final (2)">
  <a:themeElements>
    <a:clrScheme name="MS_TechEd_NorthAmerica_2011">
      <a:dk1>
        <a:srgbClr val="000000"/>
      </a:dk1>
      <a:lt1>
        <a:srgbClr val="FFFFFF"/>
      </a:lt1>
      <a:dk2>
        <a:srgbClr val="03C2F1"/>
      </a:dk2>
      <a:lt2>
        <a:srgbClr val="005A84"/>
      </a:lt2>
      <a:accent1>
        <a:srgbClr val="FFC425"/>
      </a:accent1>
      <a:accent2>
        <a:srgbClr val="F15C44"/>
      </a:accent2>
      <a:accent3>
        <a:srgbClr val="ED1977"/>
      </a:accent3>
      <a:accent4>
        <a:srgbClr val="FAA634"/>
      </a:accent4>
      <a:accent5>
        <a:srgbClr val="59585A"/>
      </a:accent5>
      <a:accent6>
        <a:srgbClr val="777777"/>
      </a:accent6>
      <a:hlink>
        <a:srgbClr val="F0ED7B"/>
      </a:hlink>
      <a:folHlink>
        <a:srgbClr val="F3EB4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a:gsLst>
            <a:gs pos="0">
              <a:schemeClr val="tx2">
                <a:lumMod val="50000"/>
              </a:schemeClr>
            </a:gs>
            <a:gs pos="80000">
              <a:schemeClr val="tx2"/>
            </a:gs>
            <a:gs pos="100000">
              <a:schemeClr val="tx2"/>
            </a:gs>
          </a:gsLst>
        </a:gradFill>
        <a:ln>
          <a:solidFill>
            <a:schemeClr val="tx2"/>
          </a:solidFill>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a:defRPr sz="2200" dirty="0" smtClean="0">
            <a:solidFill>
              <a:schemeClr val="tx1">
                <a:alpha val="99000"/>
              </a:schemeClr>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spAutoFit/>
      </a:bodyPr>
      <a:lstStyle>
        <a:defPPr>
          <a:defRPr dirty="0" err="1" smtClean="0">
            <a:gradFill>
              <a:gsLst>
                <a:gs pos="0">
                  <a:schemeClr val="tx1"/>
                </a:gs>
                <a:gs pos="86000">
                  <a:schemeClr val="tx1"/>
                </a:gs>
              </a:gsLst>
              <a:lin ang="5400000" scaled="0"/>
            </a:gradFill>
          </a:defRPr>
        </a:defPPr>
      </a:lstStyle>
    </a:txDef>
  </a:objectDefaults>
  <a:extraClrSchemeLst/>
</a:theme>
</file>

<file path=ppt/theme/theme4.xml><?xml version="1.0" encoding="utf-8"?>
<a:theme xmlns:a="http://schemas.openxmlformats.org/drawingml/2006/main" name="TENA11_BreakoutSession_Template_16x9_Final_05132011">
  <a:themeElements>
    <a:clrScheme name="MS_TechEd_NorthAmerica_2011">
      <a:dk1>
        <a:srgbClr val="000000"/>
      </a:dk1>
      <a:lt1>
        <a:srgbClr val="FFFFFF"/>
      </a:lt1>
      <a:dk2>
        <a:srgbClr val="03C2F1"/>
      </a:dk2>
      <a:lt2>
        <a:srgbClr val="005A84"/>
      </a:lt2>
      <a:accent1>
        <a:srgbClr val="FFC425"/>
      </a:accent1>
      <a:accent2>
        <a:srgbClr val="F15C44"/>
      </a:accent2>
      <a:accent3>
        <a:srgbClr val="ED1977"/>
      </a:accent3>
      <a:accent4>
        <a:srgbClr val="FAA634"/>
      </a:accent4>
      <a:accent5>
        <a:srgbClr val="59585A"/>
      </a:accent5>
      <a:accent6>
        <a:srgbClr val="777777"/>
      </a:accent6>
      <a:hlink>
        <a:srgbClr val="F0ED7B"/>
      </a:hlink>
      <a:folHlink>
        <a:srgbClr val="F3EB4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a:gsLst>
            <a:gs pos="0">
              <a:schemeClr val="tx2">
                <a:lumMod val="50000"/>
              </a:schemeClr>
            </a:gs>
            <a:gs pos="80000">
              <a:schemeClr val="tx2"/>
            </a:gs>
            <a:gs pos="100000">
              <a:schemeClr val="tx2"/>
            </a:gs>
          </a:gsLst>
        </a:gradFill>
        <a:ln>
          <a:solidFill>
            <a:schemeClr val="tx2"/>
          </a:solidFill>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a:defRPr sz="2200" dirty="0" smtClean="0">
            <a:solidFill>
              <a:schemeClr val="tx1">
                <a:alpha val="99000"/>
              </a:schemeClr>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spAutoFit/>
      </a:bodyPr>
      <a:lstStyle>
        <a:defPPr>
          <a:defRPr dirty="0" err="1" smtClean="0">
            <a:gradFill>
              <a:gsLst>
                <a:gs pos="0">
                  <a:schemeClr val="tx1"/>
                </a:gs>
                <a:gs pos="86000">
                  <a:schemeClr val="tx1"/>
                </a:gs>
              </a:gsLst>
              <a:lin ang="5400000" scaled="0"/>
            </a:gradFill>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2011-05-18T07:00:00+00:00</Event_x0020_End_x0020_Date>
    <Event_x0020_Start_x0020_Date xmlns="2295e2e7-0eeb-498e-8716-217bb2ee6ee3">2011-05-16T07:00:00+00:00</Event_x0020_Start_x0020_Dat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TermInfo xmlns="http://schemas.microsoft.com/office/infopath/2007/PartnerControls">
          <TermName xmlns="http://schemas.microsoft.com/office/infopath/2007/PartnerControls">Atlanta</TermName>
          <TermId xmlns="http://schemas.microsoft.com/office/infopath/2007/PartnerControls">2799ace8-866f-4a6d-b555-e5fff2d7eb83</TermId>
        </TermInfo>
      </Term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TechEd</TermName>
          <TermId xmlns="http://schemas.microsoft.com/office/infopath/2007/PartnerControls">ac8fad57-eb30-43a8-b5bd-05dcf2cf2246</TermId>
        </TermInfo>
      </Terms>
    </Event1TaxHTField0>
    <AudienceTaxHTField0 xmlns="8b529f77-48ab-4581-b468-93f09345b8aa">
      <Terms xmlns="http://schemas.microsoft.com/office/infopath/2007/PartnerControls">
        <TermInfo xmlns="http://schemas.microsoft.com/office/infopath/2007/PartnerControls">
          <TermName xmlns="http://schemas.microsoft.com/office/infopath/2007/PartnerControls">Developers</TermName>
          <TermId xmlns="http://schemas.microsoft.com/office/infopath/2007/PartnerControls">389e14a2-def5-4335-8627-c0368c2934a2</TermId>
        </TermInfo>
        <TermInfo xmlns="http://schemas.microsoft.com/office/infopath/2007/PartnerControls">
          <TermName xmlns="http://schemas.microsoft.com/office/infopath/2007/PartnerControls">IT Professionals</TermName>
          <TermId xmlns="http://schemas.microsoft.com/office/infopath/2007/PartnerControls">990979ff-1741-4b6e-880c-9fb513214ef8</TermId>
        </TermInfo>
      </Terms>
    </AudienceTaxHTField0>
    <MS_x0020_Content_x0020_Owner xmlns="2295e2e7-0eeb-498e-8716-217bb2ee6ee3">
      <UserInfo>
        <DisplayName/>
        <AccountId xsi:nil="true"/>
        <AccountType/>
      </UserInfo>
    </MS_x0020_Content_x0020_Owner>
    <TaxCatchAll xmlns="2295e2e7-0eeb-498e-8716-217bb2ee6ee3">
      <Value>29</Value>
      <Value>126</Value>
      <Value>48</Value>
      <Value>47</Value>
      <Value>34</Value>
    </TaxCatchAll>
    <Event_x0020_VenueTaxHTField0 xmlns="2295e2e7-0eeb-498e-8716-217bb2ee6ee3">
      <Terms xmlns="http://schemas.microsoft.com/office/infopath/2007/PartnerControls">
        <TermInfo xmlns="http://schemas.microsoft.com/office/infopath/2007/PartnerControls">
          <TermName xmlns="http://schemas.microsoft.com/office/infopath/2007/PartnerControls">Georgia World Congress Center Atlanta, GA</TermName>
          <TermId xmlns="http://schemas.microsoft.com/office/infopath/2007/PartnerControls">ea0ece34-59a6-4d43-8d9e-d0f9e2a2f1ce</TermId>
        </TermInfo>
      </Terms>
    </Event_x0020_VenueTaxHTField0>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c48896dab5c4ca26eb0df5e4080f942f">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09be9dcc7d54799376e9c0867430e3fc"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External 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93833E7-CDA5-4E4A-AF0B-36A91B78C9EF}">
  <ds:schemaRefs>
    <ds:schemaRef ds:uri="http://schemas.microsoft.com/office/2006/documentManagement/types"/>
    <ds:schemaRef ds:uri="8b529f77-48ab-4581-b468-93f09345b8aa"/>
    <ds:schemaRef ds:uri="http://schemas.microsoft.com/office/2006/metadata/properties"/>
    <ds:schemaRef ds:uri="http://purl.org/dc/terms/"/>
    <ds:schemaRef ds:uri="http://purl.org/dc/elements/1.1/"/>
    <ds:schemaRef ds:uri="http://www.w3.org/XML/1998/namespace"/>
    <ds:schemaRef ds:uri="http://schemas.microsoft.com/office/infopath/2007/PartnerControls"/>
    <ds:schemaRef ds:uri="http://schemas.openxmlformats.org/package/2006/metadata/core-properties"/>
    <ds:schemaRef ds:uri="2295e2e7-0eeb-498e-8716-217bb2ee6ee3"/>
    <ds:schemaRef ds:uri="http://purl.org/dc/dcmitype/"/>
  </ds:schemaRefs>
</ds:datastoreItem>
</file>

<file path=customXml/itemProps2.xml><?xml version="1.0" encoding="utf-8"?>
<ds:datastoreItem xmlns:ds="http://schemas.openxmlformats.org/officeDocument/2006/customXml" ds:itemID="{191448CA-3B92-42F2-A15A-E485670603B6}">
  <ds:schemaRefs>
    <ds:schemaRef ds:uri="http://schemas.microsoft.com/sharepoint/v3/contenttype/forms"/>
  </ds:schemaRefs>
</ds:datastoreItem>
</file>

<file path=customXml/itemProps3.xml><?xml version="1.0" encoding="utf-8"?>
<ds:datastoreItem xmlns:ds="http://schemas.openxmlformats.org/officeDocument/2006/customXml" ds:itemID="{7A43FFF3-CECC-482F-B8F8-FBA0900F793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BreakoutSession</Template>
  <TotalTime>4392</TotalTime>
  <Words>1429</Words>
  <Application>Microsoft Office PowerPoint</Application>
  <PresentationFormat>Custom</PresentationFormat>
  <Paragraphs>158</Paragraphs>
  <Slides>23</Slides>
  <Notes>16</Notes>
  <HiddenSlides>0</HiddenSlides>
  <MMClips>0</MMClips>
  <ScaleCrop>false</ScaleCrop>
  <HeadingPairs>
    <vt:vector size="4" baseType="variant">
      <vt:variant>
        <vt:lpstr>Theme</vt:lpstr>
      </vt:variant>
      <vt:variant>
        <vt:i4>4</vt:i4>
      </vt:variant>
      <vt:variant>
        <vt:lpstr>Slide Titles</vt:lpstr>
      </vt:variant>
      <vt:variant>
        <vt:i4>23</vt:i4>
      </vt:variant>
    </vt:vector>
  </HeadingPairs>
  <TitlesOfParts>
    <vt:vector size="27" baseType="lpstr">
      <vt:lpstr>BreakoutSession</vt:lpstr>
      <vt:lpstr>White with Consolas font for code slides</vt:lpstr>
      <vt:lpstr>TENA11_BreakoutSession_Template_16x9_Final (2)</vt:lpstr>
      <vt:lpstr>TENA11_BreakoutSession_Template_16x9_Final_05132011</vt:lpstr>
      <vt:lpstr>Writing an ASP.NET MVC View Engine</vt:lpstr>
      <vt:lpstr>This is a great extensibility point</vt:lpstr>
      <vt:lpstr>That said…</vt:lpstr>
      <vt:lpstr>Where does this fit in?</vt:lpstr>
      <vt:lpstr>The entire API: on one slide</vt:lpstr>
      <vt:lpstr>A “Claymore” View Engine</vt:lpstr>
      <vt:lpstr>Working well with others</vt:lpstr>
      <vt:lpstr>Return IView when useCache==false</vt:lpstr>
      <vt:lpstr>Hit useCache==true only on 2nd+ calls</vt:lpstr>
      <vt:lpstr>Never jump the gun</vt:lpstr>
      <vt:lpstr>Following the rules</vt:lpstr>
      <vt:lpstr>What View Engines typically do</vt:lpstr>
      <vt:lpstr>Getting views from files</vt:lpstr>
      <vt:lpstr>Things you’ll want on your IView base</vt:lpstr>
      <vt:lpstr>Bulking out the base View class</vt:lpstr>
      <vt:lpstr>Code: bringing templates to life</vt:lpstr>
      <vt:lpstr>Parsing, generating and compiling</vt:lpstr>
      <vt:lpstr>What have we done?</vt:lpstr>
      <vt:lpstr>Web Track Resources</vt:lpstr>
      <vt:lpstr>Resources</vt:lpstr>
      <vt:lpstr>PowerPoint Presentation</vt:lpstr>
      <vt:lpstr>PowerPoint Presentation</vt:lpstr>
      <vt:lpstr>PowerPoint Presentation</vt:lpstr>
    </vt:vector>
  </TitlesOfParts>
  <Manager>&lt;Content Manager Name Here&gt;</Manager>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DEV345: Writing an ASP.NET MVC View Engine</dc:title>
  <dc:subject>Microsoft TechEd North America 2011</dc:subject>
  <dc:creator>Louis DeJardin</dc:creator>
  <dc:description>Template Design: Jordan Cayabyab
Formatter: Lynnette Spear, Silver Fox Productions
Event Date: May 16-19, 2011
Event Location: Atlanta
Audience Type: Developers, IT Pros</dc:description>
  <cp:lastModifiedBy>Shows</cp:lastModifiedBy>
  <cp:revision>21</cp:revision>
  <cp:lastPrinted>2010-05-11T05:02:34Z</cp:lastPrinted>
  <dcterms:created xsi:type="dcterms:W3CDTF">2011-05-11T19:25:49Z</dcterms:created>
  <dcterms:modified xsi:type="dcterms:W3CDTF">2011-05-18T17:33:09Z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 Venue">
    <vt:lpwstr>48;#Georgia World Congress Center Atlanta, GA|ea0ece34-59a6-4d43-8d9e-d0f9e2a2f1ce</vt:lpwstr>
  </property>
  <property fmtid="{D5CDD505-2E9C-101B-9397-08002B2CF9AE}" pid="5" name="Event Location">
    <vt:lpwstr>47;#Atlanta|2799ace8-866f-4a6d-b555-e5fff2d7eb83</vt:lpwstr>
  </property>
  <property fmtid="{D5CDD505-2E9C-101B-9397-08002B2CF9AE}" pid="6" name="Event1">
    <vt:lpwstr>126;#TechEd|ac8fad57-eb30-43a8-b5bd-05dcf2cf2246</vt:lpwstr>
  </property>
  <property fmtid="{D5CDD505-2E9C-101B-9397-08002B2CF9AE}" pid="7" name="Audience">
    <vt:lpwstr>34;#Developers|389e14a2-def5-4335-8627-c0368c2934a2;#29;#IT Professionals|990979ff-1741-4b6e-880c-9fb513214ef8</vt:lpwstr>
  </property>
</Properties>
</file>