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31"/>
  </p:notesMasterIdLst>
  <p:sldIdLst>
    <p:sldId id="256" r:id="rId3"/>
    <p:sldId id="279" r:id="rId4"/>
    <p:sldId id="281" r:id="rId5"/>
    <p:sldId id="282" r:id="rId6"/>
    <p:sldId id="283" r:id="rId7"/>
    <p:sldId id="284" r:id="rId8"/>
    <p:sldId id="305" r:id="rId9"/>
    <p:sldId id="285" r:id="rId10"/>
    <p:sldId id="286" r:id="rId11"/>
    <p:sldId id="293" r:id="rId12"/>
    <p:sldId id="287" r:id="rId13"/>
    <p:sldId id="288" r:id="rId14"/>
    <p:sldId id="289" r:id="rId15"/>
    <p:sldId id="290" r:id="rId16"/>
    <p:sldId id="291" r:id="rId17"/>
    <p:sldId id="292" r:id="rId18"/>
    <p:sldId id="306" r:id="rId19"/>
    <p:sldId id="308" r:id="rId20"/>
    <p:sldId id="307" r:id="rId21"/>
    <p:sldId id="294" r:id="rId22"/>
    <p:sldId id="295" r:id="rId23"/>
    <p:sldId id="296" r:id="rId24"/>
    <p:sldId id="297" r:id="rId25"/>
    <p:sldId id="298" r:id="rId26"/>
    <p:sldId id="299" r:id="rId27"/>
    <p:sldId id="300" r:id="rId28"/>
    <p:sldId id="301" r:id="rId29"/>
    <p:sldId id="30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5455" autoAdjust="0"/>
  </p:normalViewPr>
  <p:slideViewPr>
    <p:cSldViewPr>
      <p:cViewPr varScale="1">
        <p:scale>
          <a:sx n="85" d="100"/>
          <a:sy n="85" d="100"/>
        </p:scale>
        <p:origin x="13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3DF46-1122-49F8-B2FC-AA89D59712B3}" type="datetimeFigureOut">
              <a:rPr lang="en-IN" smtClean="0"/>
              <a:t>28-03-2023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4273E-4E6F-41DD-8FC7-9B5C05145B10}" type="slidenum">
              <a:rPr lang="en-IN" smtClean="0"/>
              <a:t>‹#›</a:t>
            </a:fld>
            <a:endParaRPr lang="en-IN"/>
          </a:p>
        </p:txBody>
      </p:sp>
    </p:spTree>
    <p:extLst>
      <p:ext uri="{BB962C8B-B14F-4D97-AF65-F5344CB8AC3E}">
        <p14:creationId xmlns:p14="http://schemas.microsoft.com/office/powerpoint/2010/main" val="268666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sp.net/mvc/overview/security/xsrfcsrf-prevention-in-aspnet-mvc-and-web-p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a:t>
            </a:fld>
            <a:endParaRPr lang="en-IN"/>
          </a:p>
        </p:txBody>
      </p:sp>
    </p:spTree>
    <p:extLst>
      <p:ext uri="{BB962C8B-B14F-4D97-AF65-F5344CB8AC3E}">
        <p14:creationId xmlns:p14="http://schemas.microsoft.com/office/powerpoint/2010/main" val="389818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NonAction</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private void </a:t>
            </a:r>
            <a:r>
              <a:rPr lang="en-IN" sz="1200" kern="1200" dirty="0" err="1" smtClean="0">
                <a:solidFill>
                  <a:schemeClr val="tx1"/>
                </a:solidFill>
                <a:latin typeface="+mn-lt"/>
                <a:ea typeface="+mn-ea"/>
                <a:cs typeface="+mn-cs"/>
              </a:rPr>
              <a:t>DoSomething</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Method logic. </a:t>
            </a:r>
          </a:p>
          <a:p>
            <a:r>
              <a:rPr lang="en-IN" sz="120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9</a:t>
            </a:fld>
            <a:endParaRPr lang="en-IN"/>
          </a:p>
        </p:txBody>
      </p:sp>
    </p:spTree>
    <p:extLst>
      <p:ext uri="{BB962C8B-B14F-4D97-AF65-F5344CB8AC3E}">
        <p14:creationId xmlns:p14="http://schemas.microsoft.com/office/powerpoint/2010/main" val="32975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10</a:t>
            </a:fld>
            <a:endParaRPr lang="en-IN"/>
          </a:p>
        </p:txBody>
      </p:sp>
    </p:spTree>
    <p:extLst>
      <p:ext uri="{BB962C8B-B14F-4D97-AF65-F5344CB8AC3E}">
        <p14:creationId xmlns:p14="http://schemas.microsoft.com/office/powerpoint/2010/main" val="218992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public void Detail()</a:t>
            </a:r>
          </a:p>
          <a:p>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 = Convert.ToInt32(Request["id"]); } </a:t>
            </a:r>
          </a:p>
          <a:p>
            <a:endParaRPr lang="en-US" sz="1200" kern="1200" dirty="0" smtClean="0">
              <a:solidFill>
                <a:schemeClr val="tx1"/>
              </a:solidFill>
              <a:latin typeface="+mn-lt"/>
              <a:ea typeface="+mn-ea"/>
              <a:cs typeface="+mn-cs"/>
            </a:endParaRPr>
          </a:p>
          <a:p>
            <a:r>
              <a:rPr lang="en-IN" dirty="0" smtClean="0"/>
              <a:t>/Products/</a:t>
            </a:r>
            <a:r>
              <a:rPr lang="en-IN" dirty="0" err="1" smtClean="0"/>
              <a:t>Detail?id</a:t>
            </a:r>
            <a:r>
              <a:rPr lang="en-IN" dirty="0" smtClean="0"/>
              <a:t>=3,</a:t>
            </a:r>
          </a:p>
          <a:p>
            <a:r>
              <a:rPr lang="en-IN" dirty="0" smtClean="0"/>
              <a:t>/Products/Detail/3. </a:t>
            </a:r>
          </a:p>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12</a:t>
            </a:fld>
            <a:endParaRPr lang="en-IN"/>
          </a:p>
        </p:txBody>
      </p:sp>
    </p:spTree>
    <p:extLst>
      <p:ext uri="{BB962C8B-B14F-4D97-AF65-F5344CB8AC3E}">
        <p14:creationId xmlns:p14="http://schemas.microsoft.com/office/powerpoint/2010/main" val="3413445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public </a:t>
            </a:r>
            <a:r>
              <a:rPr lang="en-IN" sz="1200" kern="1200" dirty="0" err="1" smtClean="0">
                <a:solidFill>
                  <a:schemeClr val="tx1"/>
                </a:solidFill>
                <a:latin typeface="+mn-lt"/>
                <a:ea typeface="+mn-ea"/>
                <a:cs typeface="+mn-cs"/>
              </a:rPr>
              <a:t>ResultAction</a:t>
            </a:r>
            <a:r>
              <a:rPr lang="en-IN" sz="1200" kern="1200" dirty="0" smtClean="0">
                <a:solidFill>
                  <a:schemeClr val="tx1"/>
                </a:solidFill>
                <a:latin typeface="+mn-lt"/>
                <a:ea typeface="+mn-ea"/>
                <a:cs typeface="+mn-cs"/>
              </a:rPr>
              <a:t> Detail(</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 { </a:t>
            </a:r>
            <a:r>
              <a:rPr lang="en-IN" sz="1200" kern="1200" dirty="0" err="1" smtClean="0">
                <a:solidFill>
                  <a:schemeClr val="tx1"/>
                </a:solidFill>
                <a:latin typeface="+mn-lt"/>
                <a:ea typeface="+mn-ea"/>
                <a:cs typeface="+mn-cs"/>
              </a:rPr>
              <a:t>ViewData</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DetailInfo</a:t>
            </a:r>
            <a:r>
              <a:rPr lang="en-IN" sz="1200" kern="1200" dirty="0" smtClean="0">
                <a:solidFill>
                  <a:schemeClr val="tx1"/>
                </a:solidFill>
                <a:latin typeface="+mn-lt"/>
                <a:ea typeface="+mn-ea"/>
                <a:cs typeface="+mn-cs"/>
              </a:rPr>
              <a:t>"] = id; return View(); } </a:t>
            </a:r>
          </a:p>
          <a:p>
            <a:endParaRPr lang="en-US"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C44273E-4E6F-41DD-8FC7-9B5C05145B10}" type="slidenum">
              <a:rPr lang="en-IN" smtClean="0"/>
              <a:t>13</a:t>
            </a:fld>
            <a:endParaRPr lang="en-IN"/>
          </a:p>
        </p:txBody>
      </p:sp>
    </p:spTree>
    <p:extLst>
      <p:ext uri="{BB962C8B-B14F-4D97-AF65-F5344CB8AC3E}">
        <p14:creationId xmlns:p14="http://schemas.microsoft.com/office/powerpoint/2010/main" val="148921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For more information on cross-site request forgery , please visit </a:t>
            </a:r>
            <a:r>
              <a:rPr lang="en-IN" sz="1200" b="0" i="0" u="none" strike="noStrike" kern="1200" dirty="0" smtClean="0">
                <a:solidFill>
                  <a:schemeClr val="tx1"/>
                </a:solidFill>
                <a:effectLst/>
                <a:latin typeface="+mn-lt"/>
                <a:ea typeface="+mn-ea"/>
                <a:cs typeface="+mn-cs"/>
                <a:hlinkClick r:id="rId3"/>
              </a:rPr>
              <a:t>http://www.asp.net/mvc/overview/security/xsrfcsrf-prevention-in-aspnet-mvc-and-web-pages</a:t>
            </a:r>
            <a:r>
              <a:rPr lang="en-I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C44273E-4E6F-41DD-8FC7-9B5C05145B10}" type="slidenum">
              <a:rPr lang="en-IN" smtClean="0"/>
              <a:t>18</a:t>
            </a:fld>
            <a:endParaRPr lang="en-IN"/>
          </a:p>
        </p:txBody>
      </p:sp>
    </p:spTree>
    <p:extLst>
      <p:ext uri="{BB962C8B-B14F-4D97-AF65-F5344CB8AC3E}">
        <p14:creationId xmlns:p14="http://schemas.microsoft.com/office/powerpoint/2010/main" val="334750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important to note that the feature prevents cross site request forgeries. That is, a form from another site that posts to your site in an attempt to submit hidden content using an authenticated user's credentials. The attack involves tricking the logged in user into submitting a form, or by simply programmatically triggering a form when the page loads.</a:t>
            </a:r>
          </a:p>
          <a:p>
            <a:endParaRPr lang="en-IN" dirty="0" smtClean="0"/>
          </a:p>
          <a:p>
            <a:r>
              <a:rPr lang="en-IN" dirty="0" smtClean="0"/>
              <a:t>The feature doesn't prevent any other type of data forgery or tampering based attacks.</a:t>
            </a:r>
          </a:p>
          <a:p>
            <a:endParaRPr lang="en-IN" dirty="0" smtClean="0"/>
          </a:p>
          <a:p>
            <a:r>
              <a:rPr lang="en-IN" dirty="0" smtClean="0"/>
              <a:t>To use it, decorate the action method or controller with the </a:t>
            </a:r>
            <a:r>
              <a:rPr lang="en-IN" dirty="0" err="1" smtClean="0"/>
              <a:t>ValidateAntiForgeryToken</a:t>
            </a:r>
            <a:r>
              <a:rPr lang="en-IN" dirty="0" smtClean="0"/>
              <a:t> attribute and place a call to @</a:t>
            </a:r>
            <a:r>
              <a:rPr lang="en-IN" dirty="0" err="1" smtClean="0"/>
              <a:t>Html.AntiForgeryToken</a:t>
            </a:r>
            <a:r>
              <a:rPr lang="en-IN" dirty="0" smtClean="0"/>
              <a:t>() in the forms posting to the method.</a:t>
            </a:r>
          </a:p>
          <a:p>
            <a:endParaRPr lang="en-IN" b="1" dirty="0" smtClean="0"/>
          </a:p>
          <a:p>
            <a:r>
              <a:rPr lang="en-IN" sz="1200" b="1" i="0" kern="1200" dirty="0" smtClean="0">
                <a:solidFill>
                  <a:schemeClr val="tx1"/>
                </a:solidFill>
                <a:effectLst/>
                <a:latin typeface="+mn-lt"/>
                <a:ea typeface="+mn-ea"/>
                <a:cs typeface="+mn-cs"/>
              </a:rPr>
              <a:t>CORS and CSRF are entirely different. CORS is for allowing other domains to access APIs on your server, CSRF is about making sure that a form post came from the page you expected it to.</a:t>
            </a:r>
          </a:p>
          <a:p>
            <a:endParaRPr lang="en-IN" sz="1200" b="1" i="0" kern="1200" dirty="0" smtClean="0">
              <a:solidFill>
                <a:schemeClr val="tx1"/>
              </a:solidFill>
              <a:effectLst/>
              <a:latin typeface="+mn-lt"/>
              <a:ea typeface="+mn-ea"/>
              <a:cs typeface="+mn-cs"/>
            </a:endParaRPr>
          </a:p>
          <a:p>
            <a:r>
              <a:rPr lang="en-US" b="1" smtClean="0"/>
              <a:t>http://www.c-sharpcorner.com/article/purpose-of-validateantiforgerytoken-in-mvc-application/</a:t>
            </a:r>
            <a:endParaRPr lang="en-US" b="1" dirty="0"/>
          </a:p>
        </p:txBody>
      </p:sp>
      <p:sp>
        <p:nvSpPr>
          <p:cNvPr id="4" name="Slide Number Placeholder 3"/>
          <p:cNvSpPr>
            <a:spLocks noGrp="1"/>
          </p:cNvSpPr>
          <p:nvPr>
            <p:ph type="sldNum" sz="quarter" idx="10"/>
          </p:nvPr>
        </p:nvSpPr>
        <p:spPr/>
        <p:txBody>
          <a:bodyPr/>
          <a:lstStyle/>
          <a:p>
            <a:fld id="{7C44273E-4E6F-41DD-8FC7-9B5C05145B10}" type="slidenum">
              <a:rPr lang="en-IN" smtClean="0"/>
              <a:t>19</a:t>
            </a:fld>
            <a:endParaRPr lang="en-IN"/>
          </a:p>
        </p:txBody>
      </p:sp>
    </p:spTree>
    <p:extLst>
      <p:ext uri="{BB962C8B-B14F-4D97-AF65-F5344CB8AC3E}">
        <p14:creationId xmlns:p14="http://schemas.microsoft.com/office/powerpoint/2010/main" val="433057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3043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0" y="0"/>
            <a:ext cx="9144000" cy="6858000"/>
          </a:xfrm>
          <a:prstGeom prst="rect">
            <a:avLst/>
          </a:prstGeom>
          <a:noFill/>
          <a:ln w="2540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sp>
        <p:nvSpPr>
          <p:cNvPr id="11" name="TextBox 10"/>
          <p:cNvSpPr txBox="1"/>
          <p:nvPr/>
        </p:nvSpPr>
        <p:spPr>
          <a:xfrm>
            <a:off x="4572000" y="6741225"/>
            <a:ext cx="4572000" cy="246221"/>
          </a:xfrm>
          <a:prstGeom prst="rect">
            <a:avLst/>
          </a:prstGeom>
          <a:noFill/>
        </p:spPr>
        <p:txBody>
          <a:bodyPr wrap="square" rtlCol="0">
            <a:spAutoFit/>
          </a:bodyPr>
          <a:lstStyle/>
          <a:p>
            <a:pPr algn="r"/>
            <a:r>
              <a:rPr lang="en-US" sz="1000" i="1" dirty="0" smtClean="0">
                <a:solidFill>
                  <a:srgbClr val="FF0000"/>
                </a:solidFill>
                <a:latin typeface="Arial"/>
                <a:ea typeface="ＭＳ Ｐゴシック"/>
              </a:rPr>
              <a:t>CONFIDENTIAL  - NOT FOR DISTRIBUTION</a:t>
            </a:r>
            <a:endParaRPr lang="en-US" sz="1000" i="1" dirty="0">
              <a:solidFill>
                <a:srgbClr val="FF0000"/>
              </a:solidFill>
              <a:latin typeface="Arial"/>
              <a:ea typeface="ＭＳ Ｐゴシック"/>
            </a:endParaRPr>
          </a:p>
        </p:txBody>
      </p:sp>
    </p:spTree>
    <p:extLst>
      <p:ext uri="{BB962C8B-B14F-4D97-AF65-F5344CB8AC3E}">
        <p14:creationId xmlns:p14="http://schemas.microsoft.com/office/powerpoint/2010/main" val="18920113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2"/>
          <p:cNvSpPr txBox="1">
            <a:spLocks noGrp="1" noChangeArrowheads="1"/>
          </p:cNvSpPr>
          <p:nvPr>
            <p:ph type="sldNum" sz="quarter" idx="10"/>
          </p:nvPr>
        </p:nvSpPr>
        <p:spPr>
          <a:ln/>
        </p:spPr>
        <p:txBody>
          <a:bodyPr/>
          <a:lstStyle>
            <a:lvl1pPr>
              <a:defRPr/>
            </a:lvl1pPr>
          </a:lstStyle>
          <a:p>
            <a:pPr>
              <a:defRPr/>
            </a:pPr>
            <a:fld id="{C031D17E-8468-4E5A-8ABF-9DEE77EDD910}" type="slidenum">
              <a:rPr lang="en-US" altLang="en-US"/>
              <a:pPr>
                <a:defRPr/>
              </a:pPr>
              <a:t>‹#›</a:t>
            </a:fld>
            <a:endParaRPr lang="en-US" altLang="en-US"/>
          </a:p>
        </p:txBody>
      </p:sp>
    </p:spTree>
    <p:extLst>
      <p:ext uri="{BB962C8B-B14F-4D97-AF65-F5344CB8AC3E}">
        <p14:creationId xmlns:p14="http://schemas.microsoft.com/office/powerpoint/2010/main" val="419815503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2"/>
          <p:cNvSpPr txBox="1">
            <a:spLocks noGrp="1" noChangeArrowheads="1"/>
          </p:cNvSpPr>
          <p:nvPr>
            <p:ph type="sldNum" sz="quarter" idx="10"/>
          </p:nvPr>
        </p:nvSpPr>
        <p:spPr>
          <a:ln/>
        </p:spPr>
        <p:txBody>
          <a:bodyPr/>
          <a:lstStyle>
            <a:lvl1pPr>
              <a:defRPr/>
            </a:lvl1pPr>
          </a:lstStyle>
          <a:p>
            <a:pPr>
              <a:defRPr/>
            </a:pPr>
            <a:fld id="{DA2BDEA1-AEF8-480B-99E5-92F33DFFA977}" type="slidenum">
              <a:rPr lang="en-US" altLang="en-US"/>
              <a:pPr>
                <a:defRPr/>
              </a:pPr>
              <a:t>‹#›</a:t>
            </a:fld>
            <a:endParaRPr lang="en-US" altLang="en-US"/>
          </a:p>
        </p:txBody>
      </p:sp>
    </p:spTree>
    <p:extLst>
      <p:ext uri="{BB962C8B-B14F-4D97-AF65-F5344CB8AC3E}">
        <p14:creationId xmlns:p14="http://schemas.microsoft.com/office/powerpoint/2010/main" val="415778448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Text Box 2"/>
          <p:cNvSpPr txBox="1">
            <a:spLocks noGrp="1" noChangeArrowheads="1"/>
          </p:cNvSpPr>
          <p:nvPr>
            <p:ph type="sldNum" sz="quarter" idx="10"/>
          </p:nvPr>
        </p:nvSpPr>
        <p:spPr>
          <a:ln/>
        </p:spPr>
        <p:txBody>
          <a:bodyPr/>
          <a:lstStyle>
            <a:lvl1pPr>
              <a:defRPr/>
            </a:lvl1pPr>
          </a:lstStyle>
          <a:p>
            <a:pPr>
              <a:defRPr/>
            </a:pPr>
            <a:fld id="{F3B03DDA-BCA6-40E7-9D05-7394012844F9}" type="slidenum">
              <a:rPr lang="en-US" altLang="en-US"/>
              <a:pPr>
                <a:defRPr/>
              </a:pPr>
              <a:t>‹#›</a:t>
            </a:fld>
            <a:endParaRPr lang="en-US" altLang="en-US"/>
          </a:p>
        </p:txBody>
      </p:sp>
    </p:spTree>
    <p:extLst>
      <p:ext uri="{BB962C8B-B14F-4D97-AF65-F5344CB8AC3E}">
        <p14:creationId xmlns:p14="http://schemas.microsoft.com/office/powerpoint/2010/main" val="3815484774"/>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pPr>
              <a:defRPr/>
            </a:pPr>
            <a:fld id="{04571B41-E2E3-484C-A45B-43A7214899B0}" type="slidenum">
              <a:rPr lang="en-US" altLang="en-US"/>
              <a:pPr>
                <a:defRPr/>
              </a:pPr>
              <a:t>‹#›</a:t>
            </a:fld>
            <a:endParaRPr lang="en-US" altLang="en-US"/>
          </a:p>
        </p:txBody>
      </p:sp>
    </p:spTree>
    <p:extLst>
      <p:ext uri="{BB962C8B-B14F-4D97-AF65-F5344CB8AC3E}">
        <p14:creationId xmlns:p14="http://schemas.microsoft.com/office/powerpoint/2010/main" val="3953668024"/>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B1C050C8-6D63-4B94-A6AC-2F866E65826D}" type="slidenum">
              <a:rPr lang="en-US" altLang="en-US"/>
              <a:pPr>
                <a:defRPr/>
              </a:pPr>
              <a:t>‹#›</a:t>
            </a:fld>
            <a:endParaRPr lang="en-US" altLang="en-US"/>
          </a:p>
        </p:txBody>
      </p:sp>
    </p:spTree>
    <p:extLst>
      <p:ext uri="{BB962C8B-B14F-4D97-AF65-F5344CB8AC3E}">
        <p14:creationId xmlns:p14="http://schemas.microsoft.com/office/powerpoint/2010/main" val="345229144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Arial"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51116FCD-F34B-4D3D-839D-59ACA4DC6DA0}" type="slidenum">
              <a:rPr lang="en-US" altLang="en-US"/>
              <a:pPr>
                <a:defRPr/>
              </a:pPr>
              <a:t>‹#›</a:t>
            </a:fld>
            <a:endParaRPr lang="en-US" altLang="en-US"/>
          </a:p>
        </p:txBody>
      </p:sp>
    </p:spTree>
    <p:extLst>
      <p:ext uri="{BB962C8B-B14F-4D97-AF65-F5344CB8AC3E}">
        <p14:creationId xmlns:p14="http://schemas.microsoft.com/office/powerpoint/2010/main" val="990193432"/>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ED4FDF95-7701-4D98-B929-17621E7EA262}" type="slidenum">
              <a:rPr lang="en-US" altLang="en-US"/>
              <a:pPr>
                <a:defRPr/>
              </a:pPr>
              <a:t>‹#›</a:t>
            </a:fld>
            <a:endParaRPr lang="en-US" altLang="en-US"/>
          </a:p>
        </p:txBody>
      </p:sp>
    </p:spTree>
    <p:extLst>
      <p:ext uri="{BB962C8B-B14F-4D97-AF65-F5344CB8AC3E}">
        <p14:creationId xmlns:p14="http://schemas.microsoft.com/office/powerpoint/2010/main" val="3659694481"/>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A9F1D235-D7DD-4FF8-8923-6C4B595FB836}" type="slidenum">
              <a:rPr lang="en-US" altLang="en-US"/>
              <a:pPr>
                <a:defRPr/>
              </a:pPr>
              <a:t>‹#›</a:t>
            </a:fld>
            <a:endParaRPr lang="en-US" altLang="en-US"/>
          </a:p>
        </p:txBody>
      </p:sp>
    </p:spTree>
    <p:extLst>
      <p:ext uri="{BB962C8B-B14F-4D97-AF65-F5344CB8AC3E}">
        <p14:creationId xmlns:p14="http://schemas.microsoft.com/office/powerpoint/2010/main" val="158475149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vert="horz"/>
          <a:lstStyle>
            <a:lvl1pPr>
              <a:defRPr lang="en-US" altLang="en-US" sz="2800" b="1" kern="1200" dirty="0" smtClean="0">
                <a:solidFill>
                  <a:srgbClr val="282973"/>
                </a:solidFill>
                <a:latin typeface="+mn-lt"/>
                <a:ea typeface="ヒラギノ角ゴ ProN W3" charset="-128"/>
                <a:sym typeface="Helvetica Neue" charset="0"/>
              </a:defRPr>
            </a:lvl1p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p:txBody>
      </p:sp>
      <p:sp>
        <p:nvSpPr>
          <p:cNvPr id="3" name="Content Placeholder 2"/>
          <p:cNvSpPr>
            <a:spLocks noGrp="1"/>
          </p:cNvSpPr>
          <p:nvPr>
            <p:ph idx="1"/>
          </p:nvPr>
        </p:nvSpPr>
        <p:spPr/>
        <p:txBody>
          <a:bodyPr/>
          <a:lstStyle>
            <a:lvl1pPr>
              <a:defRPr sz="24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0"/>
          <p:cNvSpPr txBox="1">
            <a:spLocks/>
          </p:cNvSpPr>
          <p:nvPr/>
        </p:nvSpPr>
        <p:spPr bwMode="auto">
          <a:xfrm rot="2578156">
            <a:off x="88900" y="6202363"/>
            <a:ext cx="744538" cy="531812"/>
          </a:xfrm>
          <a:prstGeom prst="rect">
            <a:avLst/>
          </a:prstGeom>
          <a:solidFill>
            <a:srgbClr val="282973"/>
          </a:solidFill>
          <a:ln w="9525">
            <a:noFill/>
            <a:miter lim="800000"/>
            <a:headEnd/>
            <a:tailEnd/>
          </a:ln>
          <a:effectLst/>
          <a:extLst/>
        </p:spPr>
        <p:txBody>
          <a:bodyPr vert="horz" wrap="non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buClr>
                <a:srgbClr val="0F6FC6"/>
              </a:buClr>
              <a:buSzPct val="80000"/>
              <a:buFont typeface="Wingdings 2" panose="05020102010507070707" pitchFamily="18" charset="2"/>
              <a:buChar char="¡"/>
              <a:defRPr sz="3200" kern="1200">
                <a:solidFill>
                  <a:schemeClr val="tx1"/>
                </a:solidFill>
                <a:latin typeface="Arial" panose="020B0604020202020204" pitchFamily="34" charset="0"/>
                <a:ea typeface="ヒラギノ角ゴ ProN W3" charset="-128"/>
                <a:cs typeface="Arial" panose="020B0604020202020204" pitchFamily="34" charset="0"/>
                <a:sym typeface="Arial" panose="020B0604020202020204" pitchFamily="34" charset="0"/>
              </a:defRPr>
            </a:lvl1pPr>
            <a:lvl2pPr marL="742950" indent="-285750" algn="l" rtl="0" eaLnBrk="0" fontAlgn="base" hangingPunct="0">
              <a:spcBef>
                <a:spcPts val="700"/>
              </a:spcBef>
              <a:spcAft>
                <a:spcPct val="0"/>
              </a:spcAft>
              <a:buClr>
                <a:srgbClr val="009DD9"/>
              </a:buClr>
              <a:buSzPct val="88000"/>
              <a:buFont typeface="Wingdings" panose="05000000000000000000" pitchFamily="2" charset="2"/>
              <a:buChar char="§"/>
              <a:defRPr sz="2800" kern="1200">
                <a:solidFill>
                  <a:schemeClr val="tx1"/>
                </a:solidFill>
                <a:latin typeface="Arial" panose="020B0604020202020204" pitchFamily="34" charset="0"/>
                <a:ea typeface="ヒラギノ角ゴ ProN W3" charset="-128"/>
                <a:cs typeface="+mn-cs"/>
                <a:sym typeface="Arial" panose="020B0604020202020204" pitchFamily="34" charset="0"/>
              </a:defRPr>
            </a:lvl2pPr>
            <a:lvl3pPr marL="1143000" indent="-228600" algn="l" rtl="0" eaLnBrk="0" fontAlgn="base" hangingPunct="0">
              <a:spcBef>
                <a:spcPts val="600"/>
              </a:spcBef>
              <a:spcAft>
                <a:spcPct val="0"/>
              </a:spcAft>
              <a:buClr>
                <a:srgbClr val="0BD0D9"/>
              </a:buClr>
              <a:buSzPct val="100000"/>
              <a:buFont typeface="Arial" panose="020B0604020202020204" pitchFamily="34" charset="0"/>
              <a:buChar char="▪"/>
              <a:defRPr sz="2400" kern="1200">
                <a:solidFill>
                  <a:schemeClr val="tx1"/>
                </a:solidFill>
                <a:latin typeface="Arial" panose="020B0604020202020204" pitchFamily="34" charset="0"/>
                <a:ea typeface="ヒラギノ角ゴ ProN W3" charset="-128"/>
                <a:cs typeface="+mn-cs"/>
                <a:sym typeface="Arial" panose="020B0604020202020204" pitchFamily="34" charset="0"/>
              </a:defRPr>
            </a:lvl3pPr>
            <a:lvl4pPr marL="1600200" indent="-228600" algn="l" rtl="0" eaLnBrk="0" fontAlgn="base" hangingPunct="0">
              <a:spcBef>
                <a:spcPts val="500"/>
              </a:spcBef>
              <a:spcAft>
                <a:spcPct val="0"/>
              </a:spcAft>
              <a:buClr>
                <a:srgbClr val="10CF9B"/>
              </a:buClr>
              <a:buSzPct val="100000"/>
              <a:buFont typeface="Arial" panose="020B0604020202020204" pitchFamily="34" charset="0"/>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4pPr>
            <a:lvl5pPr marL="2057400" indent="-228600" algn="l" rtl="0" eaLnBrk="0" fontAlgn="base"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5pPr>
            <a:lvl6pPr marL="25146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6pPr>
            <a:lvl7pPr marL="29718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7pPr>
            <a:lvl8pPr marL="34290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8pPr>
            <a:lvl9pPr marL="38862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9pPr>
          </a:lstStyle>
          <a:p>
            <a:pPr>
              <a:buClrTx/>
              <a:buSzTx/>
              <a:buFontTx/>
              <a:buNone/>
            </a:pPr>
            <a:fld id="{AC8E64F8-AE2F-40BF-8F53-61F5FC2370CD}" type="slidenum">
              <a:rPr lang="en-US" altLang="en-US" sz="4000" smtClean="0">
                <a:solidFill>
                  <a:srgbClr val="FFFFFF"/>
                </a:solidFill>
                <a:latin typeface="Tw Cen MT Condensed Extra Bold" panose="020B0803020202020204" pitchFamily="34" charset="0"/>
              </a:rPr>
              <a:pPr>
                <a:buClrTx/>
                <a:buSzTx/>
                <a:buFontTx/>
                <a:buNone/>
              </a:pPr>
              <a:t>‹#›</a:t>
            </a:fld>
            <a:endParaRPr lang="en-US" altLang="en-US" sz="4000" dirty="0" smtClean="0">
              <a:solidFill>
                <a:srgbClr val="FFFFFF"/>
              </a:solidFill>
              <a:latin typeface="Tw Cen MT Condensed Extra Bold" panose="020B0803020202020204" pitchFamily="34" charset="0"/>
            </a:endParaRPr>
          </a:p>
        </p:txBody>
      </p:sp>
      <p:sp>
        <p:nvSpPr>
          <p:cNvPr id="12" name="Rectangle 11"/>
          <p:cNvSpPr/>
          <p:nvPr/>
        </p:nvSpPr>
        <p:spPr bwMode="auto">
          <a:xfrm>
            <a:off x="0" y="0"/>
            <a:ext cx="9144000" cy="6858000"/>
          </a:xfrm>
          <a:prstGeom prst="rect">
            <a:avLst/>
          </a:prstGeom>
          <a:noFill/>
          <a:ln w="4445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2600" y="304800"/>
            <a:ext cx="3352800" cy="485775"/>
          </a:xfrm>
          <a:prstGeom prst="rect">
            <a:avLst/>
          </a:prstGeom>
        </p:spPr>
      </p:pic>
    </p:spTree>
    <p:extLst>
      <p:ext uri="{BB962C8B-B14F-4D97-AF65-F5344CB8AC3E}">
        <p14:creationId xmlns:p14="http://schemas.microsoft.com/office/powerpoint/2010/main" val="130457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274638"/>
            <a:ext cx="8229600" cy="1143000"/>
          </a:xfrm>
          <a:prstGeom prst="rect">
            <a:avLst/>
          </a:prstGeom>
        </p:spPr>
        <p:txBody>
          <a:bodyPr vert="horz"/>
          <a:lstStyle>
            <a:lvl1pPr>
              <a:defRPr lang="en-US" altLang="en-US" sz="4800" b="0" kern="1200" dirty="0" smtClean="0">
                <a:solidFill>
                  <a:srgbClr val="282973"/>
                </a:solidFill>
                <a:latin typeface="+mn-lt"/>
                <a:ea typeface="ヒラギノ角ゴ ProN W3" charset="-128"/>
                <a:sym typeface="Helvetica Neue" charset="0"/>
              </a:defRPr>
            </a:lvl1p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p:txBody>
      </p:sp>
      <p:sp>
        <p:nvSpPr>
          <p:cNvPr id="8" name="Slide Number Placeholder 10"/>
          <p:cNvSpPr txBox="1">
            <a:spLocks/>
          </p:cNvSpPr>
          <p:nvPr/>
        </p:nvSpPr>
        <p:spPr bwMode="auto">
          <a:xfrm rot="2578156">
            <a:off x="88900" y="6202363"/>
            <a:ext cx="744538" cy="531812"/>
          </a:xfrm>
          <a:prstGeom prst="rect">
            <a:avLst/>
          </a:prstGeom>
          <a:solidFill>
            <a:srgbClr val="282973"/>
          </a:solidFill>
          <a:ln w="9525">
            <a:noFill/>
            <a:miter lim="800000"/>
            <a:headEnd/>
            <a:tailEnd/>
          </a:ln>
          <a:effectLst/>
          <a:extLst/>
        </p:spPr>
        <p:txBody>
          <a:bodyPr vert="horz" wrap="non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buClr>
                <a:srgbClr val="0F6FC6"/>
              </a:buClr>
              <a:buSzPct val="80000"/>
              <a:buFont typeface="Wingdings 2" panose="05020102010507070707" pitchFamily="18" charset="2"/>
              <a:buChar char="¡"/>
              <a:defRPr sz="3200" kern="1200">
                <a:solidFill>
                  <a:schemeClr val="tx1"/>
                </a:solidFill>
                <a:latin typeface="Arial" panose="020B0604020202020204" pitchFamily="34" charset="0"/>
                <a:ea typeface="ヒラギノ角ゴ ProN W3" charset="-128"/>
                <a:cs typeface="Arial" panose="020B0604020202020204" pitchFamily="34" charset="0"/>
                <a:sym typeface="Arial" panose="020B0604020202020204" pitchFamily="34" charset="0"/>
              </a:defRPr>
            </a:lvl1pPr>
            <a:lvl2pPr marL="742950" indent="-285750" algn="l" rtl="0" eaLnBrk="0" fontAlgn="base" hangingPunct="0">
              <a:spcBef>
                <a:spcPts val="700"/>
              </a:spcBef>
              <a:spcAft>
                <a:spcPct val="0"/>
              </a:spcAft>
              <a:buClr>
                <a:srgbClr val="009DD9"/>
              </a:buClr>
              <a:buSzPct val="88000"/>
              <a:buFont typeface="Wingdings" panose="05000000000000000000" pitchFamily="2" charset="2"/>
              <a:buChar char="§"/>
              <a:defRPr sz="2800" kern="1200">
                <a:solidFill>
                  <a:schemeClr val="tx1"/>
                </a:solidFill>
                <a:latin typeface="Arial" panose="020B0604020202020204" pitchFamily="34" charset="0"/>
                <a:ea typeface="ヒラギノ角ゴ ProN W3" charset="-128"/>
                <a:cs typeface="+mn-cs"/>
                <a:sym typeface="Arial" panose="020B0604020202020204" pitchFamily="34" charset="0"/>
              </a:defRPr>
            </a:lvl2pPr>
            <a:lvl3pPr marL="1143000" indent="-228600" algn="l" rtl="0" eaLnBrk="0" fontAlgn="base" hangingPunct="0">
              <a:spcBef>
                <a:spcPts val="600"/>
              </a:spcBef>
              <a:spcAft>
                <a:spcPct val="0"/>
              </a:spcAft>
              <a:buClr>
                <a:srgbClr val="0BD0D9"/>
              </a:buClr>
              <a:buSzPct val="100000"/>
              <a:buFont typeface="Arial" panose="020B0604020202020204" pitchFamily="34" charset="0"/>
              <a:buChar char="▪"/>
              <a:defRPr sz="2400" kern="1200">
                <a:solidFill>
                  <a:schemeClr val="tx1"/>
                </a:solidFill>
                <a:latin typeface="Arial" panose="020B0604020202020204" pitchFamily="34" charset="0"/>
                <a:ea typeface="ヒラギノ角ゴ ProN W3" charset="-128"/>
                <a:cs typeface="+mn-cs"/>
                <a:sym typeface="Arial" panose="020B0604020202020204" pitchFamily="34" charset="0"/>
              </a:defRPr>
            </a:lvl3pPr>
            <a:lvl4pPr marL="1600200" indent="-228600" algn="l" rtl="0" eaLnBrk="0" fontAlgn="base" hangingPunct="0">
              <a:spcBef>
                <a:spcPts val="500"/>
              </a:spcBef>
              <a:spcAft>
                <a:spcPct val="0"/>
              </a:spcAft>
              <a:buClr>
                <a:srgbClr val="10CF9B"/>
              </a:buClr>
              <a:buSzPct val="100000"/>
              <a:buFont typeface="Arial" panose="020B0604020202020204" pitchFamily="34" charset="0"/>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4pPr>
            <a:lvl5pPr marL="2057400" indent="-228600" algn="l" rtl="0" eaLnBrk="0" fontAlgn="base"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5pPr>
            <a:lvl6pPr marL="25146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6pPr>
            <a:lvl7pPr marL="29718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7pPr>
            <a:lvl8pPr marL="34290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8pPr>
            <a:lvl9pPr marL="3886200" indent="-228600" algn="l" defTabSz="914400" rtl="0" eaLnBrk="0" fontAlgn="base" latinLnBrk="0" hangingPunct="0">
              <a:spcBef>
                <a:spcPts val="500"/>
              </a:spcBef>
              <a:spcAft>
                <a:spcPct val="0"/>
              </a:spcAft>
              <a:buClr>
                <a:srgbClr val="7CCA62"/>
              </a:buClr>
              <a:buSzPct val="100000"/>
              <a:buFont typeface="Wingdings 3" panose="05040102010807070707" pitchFamily="18" charset="2"/>
              <a:buChar char="­"/>
              <a:defRPr sz="2000" kern="1200">
                <a:solidFill>
                  <a:schemeClr val="tx1"/>
                </a:solidFill>
                <a:latin typeface="Arial" panose="020B0604020202020204" pitchFamily="34" charset="0"/>
                <a:ea typeface="ヒラギノ角ゴ ProN W3" charset="-128"/>
                <a:cs typeface="+mn-cs"/>
                <a:sym typeface="Arial" panose="020B0604020202020204" pitchFamily="34" charset="0"/>
              </a:defRPr>
            </a:lvl9pPr>
          </a:lstStyle>
          <a:p>
            <a:pPr>
              <a:buClrTx/>
              <a:buSzTx/>
              <a:buFontTx/>
              <a:buNone/>
            </a:pPr>
            <a:fld id="{AC8E64F8-AE2F-40BF-8F53-61F5FC2370CD}" type="slidenum">
              <a:rPr lang="en-US" altLang="en-US" sz="4000" smtClean="0">
                <a:solidFill>
                  <a:srgbClr val="FFFFFF"/>
                </a:solidFill>
                <a:latin typeface="Tw Cen MT Condensed Extra Bold" panose="020B0803020202020204" pitchFamily="34" charset="0"/>
              </a:rPr>
              <a:pPr>
                <a:buClrTx/>
                <a:buSzTx/>
                <a:buFontTx/>
                <a:buNone/>
              </a:pPr>
              <a:t>‹#›</a:t>
            </a:fld>
            <a:endParaRPr lang="en-US" altLang="en-US" sz="4000" dirty="0" smtClean="0">
              <a:solidFill>
                <a:srgbClr val="FFFFFF"/>
              </a:solidFill>
              <a:latin typeface="Tw Cen MT Condensed Extra Bold" panose="020B0803020202020204" pitchFamily="34" charset="0"/>
            </a:endParaRPr>
          </a:p>
        </p:txBody>
      </p:sp>
      <p:sp>
        <p:nvSpPr>
          <p:cNvPr id="9" name="Rectangle 8"/>
          <p:cNvSpPr/>
          <p:nvPr/>
        </p:nvSpPr>
        <p:spPr bwMode="auto">
          <a:xfrm>
            <a:off x="0" y="0"/>
            <a:ext cx="9144000" cy="6858000"/>
          </a:xfrm>
          <a:prstGeom prst="rect">
            <a:avLst/>
          </a:prstGeom>
          <a:noFill/>
          <a:ln w="444500" cap="flat" cmpd="sng" algn="ctr">
            <a:solidFill>
              <a:schemeClr val="bg1">
                <a:lumMod val="95000"/>
              </a:schemeClr>
            </a:solidFill>
            <a:prstDash val="solid"/>
            <a:round/>
            <a:headEnd type="none" w="med" len="med"/>
            <a:tailEnd type="none" w="med" len="med"/>
          </a:ln>
          <a:effectLst/>
        </p:spPr>
        <p:txBody>
          <a:bodyPr/>
          <a:lstStyle/>
          <a:p>
            <a:pPr eaLnBrk="1" hangingPunct="1">
              <a:defRPr/>
            </a:pPr>
            <a:endParaRPr lang="en-US">
              <a:ea typeface="ＭＳ Ｐゴシック"/>
            </a:endParaRPr>
          </a:p>
        </p:txBody>
      </p:sp>
      <p:pic>
        <p:nvPicPr>
          <p:cNvPr id="13" name="Picture 1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2600" y="304800"/>
            <a:ext cx="3352800" cy="485775"/>
          </a:xfrm>
          <a:prstGeom prst="rect">
            <a:avLst/>
          </a:prstGeom>
        </p:spPr>
      </p:pic>
    </p:spTree>
    <p:extLst>
      <p:ext uri="{BB962C8B-B14F-4D97-AF65-F5344CB8AC3E}">
        <p14:creationId xmlns:p14="http://schemas.microsoft.com/office/powerpoint/2010/main" val="24578561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62200" y="4200525"/>
            <a:ext cx="7772400" cy="1362075"/>
          </a:xfrm>
          <a:prstGeom prst="rect">
            <a:avLst/>
          </a:prstGeom>
        </p:spPr>
        <p:txBody>
          <a:bodyPr vert="horz" anchor="t"/>
          <a:lstStyle>
            <a:lvl1pPr algn="l">
              <a:defRPr sz="5400" b="0" cap="none" baseline="0">
                <a:solidFill>
                  <a:schemeClr val="bg1">
                    <a:lumMod val="65000"/>
                  </a:schemeClr>
                </a:solidFill>
                <a:latin typeface="Myriad Pro Cond" pitchFamily="34" charset="0"/>
              </a:defRPr>
            </a:lvl1pPr>
          </a:lstStyle>
          <a:p>
            <a:r>
              <a:rPr lang="en-US" smtClean="0"/>
              <a:t>Click to edit Master title style</a:t>
            </a:r>
            <a:endParaRPr lang="en-US" dirty="0"/>
          </a:p>
        </p:txBody>
      </p:sp>
      <p:sp>
        <p:nvSpPr>
          <p:cNvPr id="4" name="Text Box 2"/>
          <p:cNvSpPr txBox="1">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14800" y="3352800"/>
            <a:ext cx="3352800" cy="485775"/>
          </a:xfrm>
          <a:prstGeom prst="rect">
            <a:avLst/>
          </a:prstGeom>
        </p:spPr>
      </p:pic>
    </p:spTree>
    <p:extLst>
      <p:ext uri="{BB962C8B-B14F-4D97-AF65-F5344CB8AC3E}">
        <p14:creationId xmlns:p14="http://schemas.microsoft.com/office/powerpoint/2010/main" val="2434364429"/>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C0DA5ADF-4FAA-469E-85A1-AC96A77D75DD}" type="slidenum">
              <a:rPr lang="en-US" altLang="en-US"/>
              <a:pPr>
                <a:defRPr/>
              </a:pPr>
              <a:t>‹#›</a:t>
            </a:fld>
            <a:endParaRPr lang="en-US" altLang="en-US"/>
          </a:p>
        </p:txBody>
      </p:sp>
    </p:spTree>
    <p:extLst>
      <p:ext uri="{BB962C8B-B14F-4D97-AF65-F5344CB8AC3E}">
        <p14:creationId xmlns:p14="http://schemas.microsoft.com/office/powerpoint/2010/main" val="4264780038"/>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pPr>
              <a:defRPr/>
            </a:pPr>
            <a:fld id="{62D130A8-F4A8-49ED-AF19-3C4D3F7EFDF1}" type="slidenum">
              <a:rPr lang="en-US" altLang="en-US"/>
              <a:pPr>
                <a:defRPr/>
              </a:pPr>
              <a:t>‹#›</a:t>
            </a:fld>
            <a:endParaRPr lang="en-US" altLang="en-US"/>
          </a:p>
        </p:txBody>
      </p:sp>
    </p:spTree>
    <p:extLst>
      <p:ext uri="{BB962C8B-B14F-4D97-AF65-F5344CB8AC3E}">
        <p14:creationId xmlns:p14="http://schemas.microsoft.com/office/powerpoint/2010/main" val="227094673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pPr>
              <a:defRPr/>
            </a:pPr>
            <a:fld id="{82441741-C515-47E3-9CF2-D1297A395F8B}" type="slidenum">
              <a:rPr lang="en-US" altLang="en-US"/>
              <a:pPr>
                <a:defRPr/>
              </a:pPr>
              <a:t>‹#›</a:t>
            </a:fld>
            <a:endParaRPr lang="en-US" altLang="en-US"/>
          </a:p>
        </p:txBody>
      </p:sp>
    </p:spTree>
    <p:extLst>
      <p:ext uri="{BB962C8B-B14F-4D97-AF65-F5344CB8AC3E}">
        <p14:creationId xmlns:p14="http://schemas.microsoft.com/office/powerpoint/2010/main" val="203959575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57200" y="1295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sz="5400" kern="1200" dirty="0" smtClean="0">
                <a:solidFill>
                  <a:schemeClr val="bg1">
                    <a:lumMod val="65000"/>
                  </a:schemeClr>
                </a:solidFill>
                <a:latin typeface="Myriad Pro Cond" pitchFamily="34" charset="0"/>
                <a:ea typeface="ヒラギノ角ゴ ProN W3" charset="-128"/>
                <a:cs typeface="+mn-cs"/>
                <a:sym typeface="Helvetica Neue" charset="0"/>
              </a:rPr>
              <a:t>Click here to add title</a:t>
            </a:r>
          </a:p>
          <a:p>
            <a:pPr lvl="0"/>
            <a:r>
              <a:rPr lang="en-US" altLang="en-US" dirty="0" smtClean="0">
                <a:sym typeface="Arial" panose="020B0604020202020204" pitchFamily="34" charset="0"/>
              </a:rPr>
              <a:t>	Second level</a:t>
            </a:r>
          </a:p>
          <a:p>
            <a:pPr lvl="2"/>
            <a:r>
              <a:rPr lang="en-US" altLang="en-US" dirty="0" smtClean="0">
                <a:sym typeface="Arial" panose="020B0604020202020204" pitchFamily="34" charset="0"/>
              </a:rPr>
              <a:t>Third level</a:t>
            </a:r>
          </a:p>
          <a:p>
            <a:pPr lvl="3"/>
            <a:r>
              <a:rPr lang="en-US" altLang="en-US" dirty="0" smtClean="0">
                <a:sym typeface="Arial" panose="020B0604020202020204" pitchFamily="34" charset="0"/>
              </a:rPr>
              <a:t>Fourth level</a:t>
            </a:r>
          </a:p>
          <a:p>
            <a:pPr lvl="4"/>
            <a:r>
              <a:rPr lang="en-US" altLang="en-US" dirty="0" smtClean="0">
                <a:sym typeface="Arial" panose="020B0604020202020204" pitchFamily="34" charset="0"/>
              </a:rPr>
              <a:t>Fifth level</a:t>
            </a:r>
          </a:p>
        </p:txBody>
      </p:sp>
      <p:sp>
        <p:nvSpPr>
          <p:cNvPr id="2" name="Text Box 2"/>
          <p:cNvSpPr txBox="1">
            <a:spLocks noGrp="1" noChangeArrowheads="1"/>
          </p:cNvSpPr>
          <p:nvPr>
            <p:ph type="sldNum" sz="quarter" idx="4"/>
          </p:nvPr>
        </p:nvSpPr>
        <p:spPr bwMode="auto">
          <a:xfrm>
            <a:off x="8745538" y="6521450"/>
            <a:ext cx="241300" cy="2286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eaLnBrk="1" hangingPunct="1">
              <a:defRPr sz="900">
                <a:solidFill>
                  <a:srgbClr val="414141"/>
                </a:solidFill>
                <a:latin typeface="Arial" panose="020B0604020202020204" pitchFamily="34" charset="0"/>
                <a:cs typeface="Arial" panose="020B0604020202020204" pitchFamily="34" charset="0"/>
                <a:sym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02210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transition/>
  <p:timing>
    <p:tnLst>
      <p:par>
        <p:cTn id="1" dur="indefinite" restart="never" nodeType="tmRoot"/>
      </p:par>
    </p:tnLst>
  </p:timing>
  <p:txStyles>
    <p:titleStyle>
      <a:lvl1pPr marL="79375" indent="-79375" algn="l" rtl="0" eaLnBrk="1" fontAlgn="base" hangingPunct="1">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p:titleStyle>
    <p:bodyStyle>
      <a:lvl1pPr marL="3175" indent="0" algn="l" rtl="0" eaLnBrk="1" fontAlgn="base" hangingPunct="1">
        <a:spcBef>
          <a:spcPct val="0"/>
        </a:spcBef>
        <a:spcAft>
          <a:spcPct val="0"/>
        </a:spcAft>
        <a:buClr>
          <a:srgbClr val="0F6FC6"/>
        </a:buClr>
        <a:buSzPct val="80000"/>
        <a:buFont typeface="Wingdings 2" panose="05020102010507070707" pitchFamily="18" charset="2"/>
        <a:buNone/>
        <a:defRPr sz="3200">
          <a:solidFill>
            <a:schemeClr val="tx1"/>
          </a:solidFill>
          <a:latin typeface="Myriad Pro" pitchFamily="34" charset="0"/>
          <a:ea typeface="+mn-ea"/>
          <a:cs typeface="+mn-cs"/>
          <a:sym typeface="Arial" panose="020B0604020202020204" pitchFamily="34" charset="0"/>
        </a:defRPr>
      </a:lvl1pPr>
      <a:lvl2pPr marL="615950" indent="-273050" algn="l" rtl="0" eaLnBrk="1" fontAlgn="base" hangingPunct="1">
        <a:spcBef>
          <a:spcPts val="700"/>
        </a:spcBef>
        <a:spcAft>
          <a:spcPct val="0"/>
        </a:spcAft>
        <a:buClr>
          <a:srgbClr val="009DD9"/>
        </a:buClr>
        <a:buSzPct val="87000"/>
        <a:buFont typeface="Wingdings" panose="05000000000000000000" pitchFamily="2" charset="2"/>
        <a:buChar char="§"/>
        <a:defRPr sz="2800">
          <a:solidFill>
            <a:schemeClr val="tx1"/>
          </a:solidFill>
          <a:latin typeface="+mn-lt"/>
          <a:ea typeface="+mn-ea"/>
          <a:cs typeface="+mn-cs"/>
          <a:sym typeface="Arial" panose="020B0604020202020204" pitchFamily="34" charset="0"/>
        </a:defRPr>
      </a:lvl2pPr>
      <a:lvl3pPr marL="881063" indent="-228600" algn="l" rtl="0" eaLnBrk="1" fontAlgn="base" hangingPunct="1">
        <a:spcBef>
          <a:spcPts val="600"/>
        </a:spcBef>
        <a:spcAft>
          <a:spcPct val="0"/>
        </a:spcAft>
        <a:buClr>
          <a:srgbClr val="0BD0D9"/>
        </a:buClr>
        <a:buSzPct val="100000"/>
        <a:buFont typeface="Arial" panose="020B0604020202020204" pitchFamily="34" charset="0"/>
        <a:buChar char="▪"/>
        <a:defRPr sz="2400">
          <a:solidFill>
            <a:schemeClr val="tx1"/>
          </a:solidFill>
          <a:latin typeface="Myriad Pro" pitchFamily="34" charset="0"/>
          <a:ea typeface="+mn-ea"/>
          <a:cs typeface="+mn-cs"/>
          <a:sym typeface="Arial" panose="020B0604020202020204" pitchFamily="34" charset="0"/>
        </a:defRPr>
      </a:lvl3pPr>
      <a:lvl4pPr marL="1101725" indent="-184150" algn="l" rtl="0" eaLnBrk="1" fontAlgn="base" hangingPunct="1">
        <a:spcBef>
          <a:spcPts val="500"/>
        </a:spcBef>
        <a:spcAft>
          <a:spcPct val="0"/>
        </a:spcAft>
        <a:buClr>
          <a:srgbClr val="10CF9B"/>
        </a:buClr>
        <a:buSzPct val="100000"/>
        <a:buFont typeface="Arial" panose="020B0604020202020204" pitchFamily="34" charset="0"/>
        <a:buChar char="▪"/>
        <a:defRPr sz="2000">
          <a:solidFill>
            <a:schemeClr val="tx1"/>
          </a:solidFill>
          <a:latin typeface="Myriad Pro" pitchFamily="34" charset="0"/>
          <a:ea typeface="+mn-ea"/>
          <a:cs typeface="+mn-cs"/>
          <a:sym typeface="Arial" panose="020B0604020202020204" pitchFamily="34" charset="0"/>
        </a:defRPr>
      </a:lvl4pPr>
      <a:lvl5pPr marL="1311275" indent="-182563" algn="l" rtl="0" eaLnBrk="1" fontAlgn="base" hangingPunct="1">
        <a:spcBef>
          <a:spcPts val="500"/>
        </a:spcBef>
        <a:spcAft>
          <a:spcPct val="0"/>
        </a:spcAft>
        <a:buClr>
          <a:srgbClr val="7CCA62"/>
        </a:buClr>
        <a:buSzPct val="100000"/>
        <a:buFont typeface="Wingdings 3" panose="05040102010807070707" pitchFamily="18" charset="2"/>
        <a:buChar char="­"/>
        <a:defRPr sz="2000">
          <a:solidFill>
            <a:schemeClr val="tx1"/>
          </a:solidFill>
          <a:latin typeface="Myriad Pro" pitchFamily="34" charset="0"/>
          <a:ea typeface="+mn-ea"/>
          <a:cs typeface="+mn-cs"/>
          <a:sym typeface="Arial" panose="020B0604020202020204" pitchFamily="34" charset="0"/>
        </a:defRPr>
      </a:lvl5pPr>
      <a:lvl6pPr marL="17684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6pPr>
      <a:lvl7pPr marL="22256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7pPr>
      <a:lvl8pPr marL="26828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8pPr>
      <a:lvl9pPr marL="31400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57200" y="1295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smtClean="0">
                <a:sym typeface="Arial" panose="020B0604020202020204" pitchFamily="34" charset="0"/>
              </a:rPr>
              <a:t>Click to edit Master text styles</a:t>
            </a:r>
          </a:p>
          <a:p>
            <a:pPr lvl="1"/>
            <a:r>
              <a:rPr lang="en-US" altLang="en-US" smtClean="0">
                <a:sym typeface="Arial" panose="020B0604020202020204" pitchFamily="34" charset="0"/>
              </a:rPr>
              <a:t>Second level</a:t>
            </a:r>
          </a:p>
          <a:p>
            <a:pPr lvl="2"/>
            <a:r>
              <a:rPr lang="en-US" altLang="en-US" smtClean="0">
                <a:sym typeface="Arial" panose="020B0604020202020204" pitchFamily="34" charset="0"/>
              </a:rPr>
              <a:t>Third level</a:t>
            </a:r>
          </a:p>
          <a:p>
            <a:pPr lvl="3"/>
            <a:r>
              <a:rPr lang="en-US" altLang="en-US" smtClean="0">
                <a:sym typeface="Arial" panose="020B0604020202020204" pitchFamily="34" charset="0"/>
              </a:rPr>
              <a:t>Fourth level</a:t>
            </a:r>
          </a:p>
          <a:p>
            <a:pPr lvl="4"/>
            <a:r>
              <a:rPr lang="en-US" altLang="en-US" smtClean="0">
                <a:sym typeface="Arial" panose="020B0604020202020204" pitchFamily="34" charset="0"/>
              </a:rPr>
              <a:t>Fifth level</a:t>
            </a:r>
          </a:p>
        </p:txBody>
      </p:sp>
      <p:sp>
        <p:nvSpPr>
          <p:cNvPr id="2" name="Text Box 2"/>
          <p:cNvSpPr txBox="1">
            <a:spLocks noGrp="1" noChangeArrowheads="1"/>
          </p:cNvSpPr>
          <p:nvPr>
            <p:ph type="sldNum" sz="quarter" idx="4"/>
          </p:nvPr>
        </p:nvSpPr>
        <p:spPr bwMode="auto">
          <a:xfrm>
            <a:off x="8745538" y="6521450"/>
            <a:ext cx="242887" cy="2286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eaLnBrk="1" hangingPunct="1">
              <a:defRPr sz="900">
                <a:solidFill>
                  <a:srgbClr val="414141"/>
                </a:solidFill>
                <a:latin typeface="Arial" panose="020B0604020202020204" pitchFamily="34" charset="0"/>
                <a:cs typeface="Arial" panose="020B0604020202020204" pitchFamily="34" charset="0"/>
                <a:sym typeface="Arial" panose="020B0604020202020204" pitchFamily="34" charset="0"/>
              </a:defRPr>
            </a:lvl1pPr>
          </a:lstStyle>
          <a:p>
            <a:pPr>
              <a:defRPr/>
            </a:pPr>
            <a:fld id="{3DFD4BAA-2D75-4793-86AC-6D9E6EED9E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hf hdr="0" ftr="0" dt="0"/>
  <p:txStyles>
    <p:titleStyle>
      <a:lvl1pPr marL="39688" indent="-39688" algn="l" rtl="0" eaLnBrk="1" fontAlgn="base" hangingPunct="1">
        <a:spcBef>
          <a:spcPct val="0"/>
        </a:spcBef>
        <a:spcAft>
          <a:spcPct val="0"/>
        </a:spcAft>
        <a:defRPr sz="4500">
          <a:solidFill>
            <a:srgbClr val="006FD5"/>
          </a:solidFill>
          <a:latin typeface="+mj-lt"/>
          <a:ea typeface="+mj-ea"/>
          <a:cs typeface="+mj-cs"/>
          <a:sym typeface="Arial Bold" panose="020B0704020202020204" pitchFamily="34" charset="0"/>
        </a:defRPr>
      </a:lvl1pPr>
      <a:lvl2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39688" indent="-396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4968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540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112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868488" algn="l" rtl="0" eaLnBrk="1" fontAlgn="base" hangingPunct="1">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p:titleStyle>
    <p:bodyStyle>
      <a:lvl1pPr marL="361950" indent="-320675" algn="l" rtl="0" eaLnBrk="1" fontAlgn="base" hangingPunct="1">
        <a:spcBef>
          <a:spcPct val="0"/>
        </a:spcBef>
        <a:spcAft>
          <a:spcPct val="0"/>
        </a:spcAft>
        <a:buClr>
          <a:srgbClr val="0F6FC6"/>
        </a:buClr>
        <a:buSzPct val="80000"/>
        <a:buFont typeface="Wingdings 2" panose="05020102010507070707" pitchFamily="18" charset="2"/>
        <a:buChar char="¡"/>
        <a:defRPr sz="3200">
          <a:solidFill>
            <a:schemeClr val="tx1"/>
          </a:solidFill>
          <a:latin typeface="+mn-lt"/>
          <a:ea typeface="+mn-ea"/>
          <a:cs typeface="+mn-cs"/>
          <a:sym typeface="Arial" panose="020B0604020202020204" pitchFamily="34" charset="0"/>
        </a:defRPr>
      </a:lvl1pPr>
      <a:lvl2pPr marL="654050" indent="-273050" algn="l" rtl="0" eaLnBrk="1" fontAlgn="base" hangingPunct="1">
        <a:spcBef>
          <a:spcPts val="700"/>
        </a:spcBef>
        <a:spcAft>
          <a:spcPct val="0"/>
        </a:spcAft>
        <a:buClr>
          <a:srgbClr val="009DD9"/>
        </a:buClr>
        <a:buSzPct val="88000"/>
        <a:buFont typeface="Wingdings" panose="05000000000000000000" pitchFamily="2" charset="2"/>
        <a:buChar char="§"/>
        <a:defRPr sz="2800">
          <a:solidFill>
            <a:schemeClr val="tx1"/>
          </a:solidFill>
          <a:latin typeface="+mn-lt"/>
          <a:ea typeface="+mn-ea"/>
          <a:cs typeface="+mn-cs"/>
          <a:sym typeface="Arial" panose="020B0604020202020204" pitchFamily="34" charset="0"/>
        </a:defRPr>
      </a:lvl2pPr>
      <a:lvl3pPr marL="919163" indent="-228600" algn="l" rtl="0" eaLnBrk="1" fontAlgn="base" hangingPunct="1">
        <a:spcBef>
          <a:spcPts val="600"/>
        </a:spcBef>
        <a:spcAft>
          <a:spcPct val="0"/>
        </a:spcAft>
        <a:buClr>
          <a:srgbClr val="0BD0D9"/>
        </a:buClr>
        <a:buSzPct val="100000"/>
        <a:buFont typeface="Arial" panose="020B0604020202020204" pitchFamily="34" charset="0"/>
        <a:buChar char="▪"/>
        <a:defRPr sz="2400">
          <a:solidFill>
            <a:schemeClr val="tx1"/>
          </a:solidFill>
          <a:latin typeface="+mn-lt"/>
          <a:ea typeface="+mn-ea"/>
          <a:cs typeface="+mn-cs"/>
          <a:sym typeface="Arial" panose="020B0604020202020204" pitchFamily="34" charset="0"/>
        </a:defRPr>
      </a:lvl3pPr>
      <a:lvl4pPr marL="1139825" indent="-184150" algn="l" rtl="0" eaLnBrk="1" fontAlgn="base" hangingPunct="1">
        <a:spcBef>
          <a:spcPts val="500"/>
        </a:spcBef>
        <a:spcAft>
          <a:spcPct val="0"/>
        </a:spcAft>
        <a:buClr>
          <a:srgbClr val="10CF9B"/>
        </a:buClr>
        <a:buSzPct val="100000"/>
        <a:buFont typeface="Arial" panose="020B0604020202020204" pitchFamily="34" charset="0"/>
        <a:buChar char="▪"/>
        <a:defRPr sz="2000">
          <a:solidFill>
            <a:schemeClr val="tx1"/>
          </a:solidFill>
          <a:latin typeface="+mn-lt"/>
          <a:ea typeface="+mn-ea"/>
          <a:cs typeface="+mn-cs"/>
          <a:sym typeface="Arial" panose="020B0604020202020204" pitchFamily="34" charset="0"/>
        </a:defRPr>
      </a:lvl4pPr>
      <a:lvl5pPr marL="1349375" indent="-182563" algn="l" rtl="0" eaLnBrk="1" fontAlgn="base" hangingPunct="1">
        <a:spcBef>
          <a:spcPts val="500"/>
        </a:spcBef>
        <a:spcAft>
          <a:spcPct val="0"/>
        </a:spcAft>
        <a:buClr>
          <a:srgbClr val="7CCA62"/>
        </a:buClr>
        <a:buSzPct val="100000"/>
        <a:buFont typeface="Wingdings 3" panose="05040102010807070707" pitchFamily="18" charset="2"/>
        <a:buChar char="­"/>
        <a:defRPr sz="2000">
          <a:solidFill>
            <a:schemeClr val="tx1"/>
          </a:solidFill>
          <a:latin typeface="+mn-lt"/>
          <a:ea typeface="+mn-ea"/>
          <a:cs typeface="+mn-cs"/>
          <a:sym typeface="Arial" panose="020B0604020202020204" pitchFamily="34" charset="0"/>
        </a:defRPr>
      </a:lvl5pPr>
      <a:lvl6pPr marL="18065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6pPr>
      <a:lvl7pPr marL="22637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7pPr>
      <a:lvl8pPr marL="27209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8pPr>
      <a:lvl9pPr marL="3178175" indent="-182563" algn="l" rtl="0" eaLnBrk="1" fontAlgn="base" hangingPunct="1">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msdn.microsoft.com/en-us/library/system.web.mvc.nonactionattribute(v=vs.98).aspx"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msdn.microsoft.com/en-us/library/system.web.mvc.redirecttorouteresult(v=vs.98).aspx" TargetMode="External"/><Relationship Id="rId13" Type="http://schemas.openxmlformats.org/officeDocument/2006/relationships/hyperlink" Target="http://msdn.microsoft.com/en-us/library/system.web.mvc.jsonresult(v=vs.98).aspx" TargetMode="External"/><Relationship Id="rId18" Type="http://schemas.openxmlformats.org/officeDocument/2006/relationships/hyperlink" Target="http://msdn.microsoft.com/en-us/library/system.web.mvc.controller.file(v=vs.98).aspx" TargetMode="External"/><Relationship Id="rId3" Type="http://schemas.openxmlformats.org/officeDocument/2006/relationships/hyperlink" Target="http://msdn.microsoft.com/en-us/library/system.web.mvc.controller.view(v=vs.98).aspx" TargetMode="External"/><Relationship Id="rId7" Type="http://schemas.openxmlformats.org/officeDocument/2006/relationships/hyperlink" Target="http://msdn.microsoft.com/en-us/library/system.web.mvc.controller.redirect(v=vs.98).aspx" TargetMode="External"/><Relationship Id="rId12" Type="http://schemas.openxmlformats.org/officeDocument/2006/relationships/hyperlink" Target="http://msdn.microsoft.com/en-us/library/system.web.mvc.controller.content(v=vs.98).aspx" TargetMode="External"/><Relationship Id="rId17" Type="http://schemas.openxmlformats.org/officeDocument/2006/relationships/hyperlink" Target="http://msdn.microsoft.com/en-us/library/system.web.mvc.fileresult(v=vs.98).aspx" TargetMode="External"/><Relationship Id="rId2" Type="http://schemas.openxmlformats.org/officeDocument/2006/relationships/hyperlink" Target="http://msdn.microsoft.com/en-us/library/system.web.mvc.viewresult(v=vs.98).aspx" TargetMode="External"/><Relationship Id="rId16" Type="http://schemas.openxmlformats.org/officeDocument/2006/relationships/hyperlink" Target="http://msdn.microsoft.com/en-us/library/system.web.mvc.controller.javascript(v=vs.98).aspx" TargetMode="External"/><Relationship Id="rId1" Type="http://schemas.openxmlformats.org/officeDocument/2006/relationships/slideLayout" Target="../slideLayouts/slideLayout3.xml"/><Relationship Id="rId6" Type="http://schemas.openxmlformats.org/officeDocument/2006/relationships/hyperlink" Target="http://msdn.microsoft.com/en-us/library/system.web.mvc.redirectresult(v=vs.98).aspx" TargetMode="External"/><Relationship Id="rId11" Type="http://schemas.openxmlformats.org/officeDocument/2006/relationships/hyperlink" Target="http://msdn.microsoft.com/en-us/library/system.web.mvc.contentresult(v=vs.98).aspx" TargetMode="External"/><Relationship Id="rId5" Type="http://schemas.openxmlformats.org/officeDocument/2006/relationships/hyperlink" Target="http://msdn.microsoft.com/en-us/library/system.web.mvc.controller.partialview(v=vs.98).aspx" TargetMode="External"/><Relationship Id="rId15" Type="http://schemas.openxmlformats.org/officeDocument/2006/relationships/hyperlink" Target="http://msdn.microsoft.com/en-us/library/system.web.mvc.javascriptresult(v=vs.98).aspx" TargetMode="External"/><Relationship Id="rId10" Type="http://schemas.openxmlformats.org/officeDocument/2006/relationships/hyperlink" Target="http://msdn.microsoft.com/en-us/library/system.web.mvc.controller.redirecttoroute(v=vs.98).aspx" TargetMode="External"/><Relationship Id="rId19" Type="http://schemas.openxmlformats.org/officeDocument/2006/relationships/hyperlink" Target="http://msdn.microsoft.com/en-us/library/system.web.mvc.emptyresult(v=vs.98).aspx" TargetMode="External"/><Relationship Id="rId4" Type="http://schemas.openxmlformats.org/officeDocument/2006/relationships/hyperlink" Target="http://msdn.microsoft.com/en-us/library/system.web.mvc.partialviewresult(v=vs.98).aspx" TargetMode="External"/><Relationship Id="rId9" Type="http://schemas.openxmlformats.org/officeDocument/2006/relationships/hyperlink" Target="http://msdn.microsoft.com/en-us/library/system.web.mvc.controller.redirecttoaction(v=vs.98).aspx" TargetMode="External"/><Relationship Id="rId14" Type="http://schemas.openxmlformats.org/officeDocument/2006/relationships/hyperlink" Target="http://msdn.microsoft.com/en-us/library/system.web.mvc.controller.json(v=vs.98).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system.web.routing.routedata(v=vs.98).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doc/Rendering%20a%20Form%20Using%20HTML%20Helpers.doc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ysite.com/Products/Categor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system.web.mvc.viewresult(v=vs.98).aspx" TargetMode="External"/><Relationship Id="rId2" Type="http://schemas.openxmlformats.org/officeDocument/2006/relationships/hyperlink" Target="http://msdn.microsoft.com/en-us/library/system.web.mvc.actionresult(v=vs.98).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IN" sz="4000" b="1" kern="1200" dirty="0">
                <a:solidFill>
                  <a:srgbClr val="1E206D"/>
                </a:solidFill>
                <a:latin typeface="Arial"/>
                <a:ea typeface="ヒラギノ角ゴ ProN W3" charset="-128"/>
                <a:cs typeface="+mn-cs"/>
              </a:rPr>
              <a:t>ASP.NET </a:t>
            </a:r>
            <a:r>
              <a:rPr lang="en-IN" sz="4000" b="1" kern="1200" dirty="0" smtClean="0">
                <a:solidFill>
                  <a:srgbClr val="1E206D"/>
                </a:solidFill>
                <a:latin typeface="Arial"/>
                <a:ea typeface="ヒラギノ角ゴ ProN W3" charset="-128"/>
                <a:cs typeface="+mn-cs"/>
              </a:rPr>
              <a:t>MVC</a:t>
            </a:r>
            <a:endParaRPr lang="en-IN" sz="4000" b="1" kern="1200" dirty="0">
              <a:solidFill>
                <a:srgbClr val="1E206D"/>
              </a:solidFill>
              <a:latin typeface="Arial"/>
              <a:ea typeface="ヒラギノ角ゴ ProN W3" charset="-128"/>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i2.asp.net/asp.net/images/mvc/36/CS/image001.png?cdn_id=2012-12-04-001"/>
          <p:cNvPicPr>
            <a:picLocks noChangeAspect="1" noChangeArrowheads="1"/>
          </p:cNvPicPr>
          <p:nvPr/>
        </p:nvPicPr>
        <p:blipFill>
          <a:blip r:embed="rId3" cstate="print"/>
          <a:srcRect/>
          <a:stretch>
            <a:fillRect/>
          </a:stretch>
        </p:blipFill>
        <p:spPr bwMode="auto">
          <a:xfrm>
            <a:off x="4267200" y="2819400"/>
            <a:ext cx="4343400" cy="3285392"/>
          </a:xfrm>
          <a:prstGeom prst="rect">
            <a:avLst/>
          </a:prstGeom>
          <a:noFill/>
        </p:spPr>
      </p:pic>
      <p:sp>
        <p:nvSpPr>
          <p:cNvPr id="6" name="Rectangle 5"/>
          <p:cNvSpPr/>
          <p:nvPr/>
        </p:nvSpPr>
        <p:spPr>
          <a:xfrm>
            <a:off x="685800" y="1377002"/>
            <a:ext cx="6324600" cy="830997"/>
          </a:xfrm>
          <a:prstGeom prst="rect">
            <a:avLst/>
          </a:prstGeom>
          <a:solidFill>
            <a:srgbClr val="FFFF00"/>
          </a:solidFill>
          <a:ln>
            <a:noFill/>
          </a:ln>
        </p:spPr>
        <p:txBody>
          <a:bodyPr wrap="square">
            <a:spAutoFit/>
          </a:bodyPr>
          <a:lstStyle/>
          <a:p>
            <a:r>
              <a:rPr lang="en-IN" sz="2400" dirty="0" smtClean="0"/>
              <a:t>[</a:t>
            </a:r>
            <a:r>
              <a:rPr lang="en-IN" sz="2400" dirty="0" err="1" smtClean="0">
                <a:solidFill>
                  <a:srgbClr val="FF0000"/>
                </a:solidFill>
              </a:rPr>
              <a:t>NonAction</a:t>
            </a:r>
            <a:r>
              <a:rPr lang="en-IN" sz="2400" dirty="0" smtClean="0"/>
              <a:t>] </a:t>
            </a:r>
          </a:p>
          <a:p>
            <a:r>
              <a:rPr lang="en-IN" sz="2400" dirty="0" smtClean="0"/>
              <a:t>private void </a:t>
            </a:r>
            <a:r>
              <a:rPr lang="en-IN" sz="2400" dirty="0" err="1" smtClean="0"/>
              <a:t>DoSomething</a:t>
            </a:r>
            <a:r>
              <a:rPr lang="en-IN" sz="2400" dirty="0" smtClean="0"/>
              <a:t>(){ // Method logic. } </a:t>
            </a:r>
            <a:endParaRPr lang="en-IN" sz="2400" dirty="0"/>
          </a:p>
        </p:txBody>
      </p:sp>
      <p:sp>
        <p:nvSpPr>
          <p:cNvPr id="2" name="Rectangle 1"/>
          <p:cNvSpPr/>
          <p:nvPr/>
        </p:nvSpPr>
        <p:spPr>
          <a:xfrm>
            <a:off x="457200" y="2590800"/>
            <a:ext cx="3048000" cy="3347840"/>
          </a:xfrm>
          <a:prstGeom prst="rect">
            <a:avLst/>
          </a:prstGeom>
        </p:spPr>
        <p:txBody>
          <a:bodyPr wrap="square">
            <a:spAutoFit/>
          </a:bodyPr>
          <a:lstStyle/>
          <a:p>
            <a:pPr>
              <a:lnSpc>
                <a:spcPct val="150000"/>
              </a:lnSpc>
            </a:pPr>
            <a:r>
              <a:rPr lang="en-IN" sz="2400" dirty="0"/>
              <a:t>If you do not want </a:t>
            </a:r>
            <a:r>
              <a:rPr lang="en-IN" sz="2400" dirty="0" smtClean="0"/>
              <a:t>a </a:t>
            </a:r>
            <a:r>
              <a:rPr lang="en-IN" sz="2400" b="1" dirty="0">
                <a:solidFill>
                  <a:srgbClr val="00B050"/>
                </a:solidFill>
              </a:rPr>
              <a:t>public</a:t>
            </a:r>
            <a:r>
              <a:rPr lang="en-IN" sz="2400" dirty="0"/>
              <a:t> method </a:t>
            </a:r>
            <a:r>
              <a:rPr lang="en-IN" sz="2400" dirty="0" smtClean="0"/>
              <a:t>to be </a:t>
            </a:r>
            <a:r>
              <a:rPr lang="en-IN" sz="2400" dirty="0"/>
              <a:t>an action method, </a:t>
            </a:r>
            <a:r>
              <a:rPr lang="en-IN" sz="2400" dirty="0" smtClean="0"/>
              <a:t>then mark </a:t>
            </a:r>
            <a:r>
              <a:rPr lang="en-IN" sz="2400" dirty="0"/>
              <a:t>that method with the </a:t>
            </a:r>
            <a:r>
              <a:rPr lang="en-IN" sz="2400" b="1" dirty="0" err="1" smtClean="0">
                <a:hlinkClick r:id="rId4"/>
              </a:rPr>
              <a:t>NonActionAttribute</a:t>
            </a:r>
            <a:endParaRPr lang="en-IN" sz="2400" dirty="0"/>
          </a:p>
        </p:txBody>
      </p:sp>
      <p:sp>
        <p:nvSpPr>
          <p:cNvPr id="5" name="Title 3"/>
          <p:cNvSpPr>
            <a:spLocks noGrp="1"/>
          </p:cNvSpPr>
          <p:nvPr>
            <p:ph type="title"/>
          </p:nvPr>
        </p:nvSpPr>
        <p:spPr>
          <a:xfrm>
            <a:off x="133350" y="696605"/>
            <a:ext cx="8705850" cy="526197"/>
          </a:xfrm>
        </p:spPr>
        <p:txBody>
          <a:bodyPr>
            <a:noAutofit/>
          </a:bodyPr>
          <a:lstStyle/>
          <a:p>
            <a:r>
              <a:rPr lang="en-IN" sz="2800" b="1" dirty="0" smtClean="0"/>
              <a:t>Preventing a Public Method from Being Invoked</a:t>
            </a:r>
            <a:endParaRPr lang="en-IN"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89166962"/>
              </p:ext>
            </p:extLst>
          </p:nvPr>
        </p:nvGraphicFramePr>
        <p:xfrm>
          <a:off x="0" y="335328"/>
          <a:ext cx="9144000" cy="6385512"/>
        </p:xfrm>
        <a:graphic>
          <a:graphicData uri="http://schemas.openxmlformats.org/drawingml/2006/table">
            <a:tbl>
              <a:tblPr/>
              <a:tblGrid>
                <a:gridCol w="2514600"/>
                <a:gridCol w="1981200"/>
                <a:gridCol w="4648200"/>
              </a:tblGrid>
              <a:tr h="223707">
                <a:tc>
                  <a:txBody>
                    <a:bodyPr/>
                    <a:lstStyle/>
                    <a:p>
                      <a:r>
                        <a:rPr lang="en-IN" sz="2000" b="1" dirty="0"/>
                        <a:t>Action Result</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t>Helper Method</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t>Description</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487">
                <a:tc>
                  <a:txBody>
                    <a:bodyPr/>
                    <a:lstStyle/>
                    <a:p>
                      <a:r>
                        <a:rPr lang="en-IN" sz="1800" dirty="0" err="1">
                          <a:hlinkClick r:id="rId2"/>
                        </a:rPr>
                        <a:t>ViewResult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hlinkClick r:id="rId3"/>
                        </a:rPr>
                        <a:t>View</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Renders a view as a Web page. </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2606">
                <a:tc>
                  <a:txBody>
                    <a:bodyPr/>
                    <a:lstStyle/>
                    <a:p>
                      <a:r>
                        <a:rPr lang="en-IN" sz="1800" dirty="0" err="1">
                          <a:hlinkClick r:id="rId4"/>
                        </a:rPr>
                        <a:t>PartialViewResult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err="1">
                          <a:hlinkClick r:id="rId5"/>
                        </a:rPr>
                        <a:t>PartialView</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Renders a partial view, which defines a section of a view that can be rendered inside another view.</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7045">
                <a:tc>
                  <a:txBody>
                    <a:bodyPr/>
                    <a:lstStyle/>
                    <a:p>
                      <a:r>
                        <a:rPr lang="en-IN" sz="1800" dirty="0" err="1">
                          <a:hlinkClick r:id="rId6"/>
                        </a:rPr>
                        <a:t>RedirectResult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hlinkClick r:id="rId7"/>
                        </a:rPr>
                        <a:t>Redirect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Redirects to another action method by using its URL.</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266">
                <a:tc>
                  <a:txBody>
                    <a:bodyPr/>
                    <a:lstStyle/>
                    <a:p>
                      <a:r>
                        <a:rPr lang="en-IN" sz="1800" dirty="0" err="1">
                          <a:hlinkClick r:id="rId8"/>
                        </a:rPr>
                        <a:t>RedirectToRouteResult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err="1">
                          <a:hlinkClick r:id="rId9"/>
                        </a:rPr>
                        <a:t>RedirectToAction</a:t>
                      </a:r>
                      <a:endParaRPr lang="en-IN" sz="1800" dirty="0"/>
                    </a:p>
                    <a:p>
                      <a:r>
                        <a:rPr lang="en-IN" sz="1800" dirty="0" err="1">
                          <a:hlinkClick r:id="rId10"/>
                        </a:rPr>
                        <a:t>RedirectToRoute</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Redirects to another action method.</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266">
                <a:tc>
                  <a:txBody>
                    <a:bodyPr/>
                    <a:lstStyle/>
                    <a:p>
                      <a:r>
                        <a:rPr lang="en-IN" sz="1800" dirty="0" err="1">
                          <a:hlinkClick r:id="rId11"/>
                        </a:rPr>
                        <a:t>ContentResult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hlinkClick r:id="rId12"/>
                        </a:rPr>
                        <a:t>Content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Returns a user-defined content type.</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487">
                <a:tc>
                  <a:txBody>
                    <a:bodyPr/>
                    <a:lstStyle/>
                    <a:p>
                      <a:r>
                        <a:rPr lang="en-IN" sz="1800" dirty="0" err="1">
                          <a:hlinkClick r:id="rId13"/>
                        </a:rPr>
                        <a:t>JsonResult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err="1">
                          <a:hlinkClick r:id="rId14"/>
                        </a:rPr>
                        <a:t>Json</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Returns a serialized JSON object.</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7045">
                <a:tc>
                  <a:txBody>
                    <a:bodyPr/>
                    <a:lstStyle/>
                    <a:p>
                      <a:r>
                        <a:rPr lang="en-IN" sz="1800" dirty="0" err="1">
                          <a:hlinkClick r:id="rId15"/>
                        </a:rPr>
                        <a:t>JavaScriptResult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hlinkClick r:id="rId16"/>
                        </a:rPr>
                        <a:t>JavaScript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Returns a script that can be executed on the client.</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266">
                <a:tc>
                  <a:txBody>
                    <a:bodyPr/>
                    <a:lstStyle/>
                    <a:p>
                      <a:r>
                        <a:rPr lang="en-IN" sz="1800" dirty="0" err="1">
                          <a:hlinkClick r:id="rId17"/>
                        </a:rPr>
                        <a:t>FileResult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hlinkClick r:id="rId18"/>
                        </a:rPr>
                        <a:t>File</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Returns binary output to write to the response.</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4825">
                <a:tc>
                  <a:txBody>
                    <a:bodyPr/>
                    <a:lstStyle/>
                    <a:p>
                      <a:r>
                        <a:rPr lang="en-IN" sz="1800" dirty="0" err="1">
                          <a:hlinkClick r:id="rId19"/>
                        </a:rPr>
                        <a:t>EmptyResult</a:t>
                      </a:r>
                      <a:endParaRPr lang="en-IN" sz="18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(None)</a:t>
                      </a:r>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Represents a return value that is used if the action method must return a null </a:t>
                      </a:r>
                      <a:r>
                        <a:rPr lang="en-IN" sz="2000" dirty="0" smtClean="0"/>
                        <a:t>result</a:t>
                      </a:r>
                      <a:endParaRPr lang="en-IN" sz="2000" dirty="0"/>
                    </a:p>
                  </a:txBody>
                  <a:tcPr marL="37284" marR="37284" marT="18642" marB="18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Method Parameters</a:t>
            </a:r>
            <a:endParaRPr lang="en-IN" dirty="0"/>
          </a:p>
        </p:txBody>
      </p:sp>
      <p:sp>
        <p:nvSpPr>
          <p:cNvPr id="3" name="Content Placeholder 2"/>
          <p:cNvSpPr>
            <a:spLocks noGrp="1"/>
          </p:cNvSpPr>
          <p:nvPr>
            <p:ph idx="1"/>
          </p:nvPr>
        </p:nvSpPr>
        <p:spPr>
          <a:xfrm>
            <a:off x="685800" y="1371600"/>
            <a:ext cx="8001000" cy="5486400"/>
          </a:xfrm>
        </p:spPr>
        <p:txBody>
          <a:bodyPr>
            <a:normAutofit/>
          </a:bodyPr>
          <a:lstStyle/>
          <a:p>
            <a:pPr>
              <a:lnSpc>
                <a:spcPct val="150000"/>
              </a:lnSpc>
            </a:pPr>
            <a:r>
              <a:rPr lang="en-IN" sz="2000" dirty="0" smtClean="0"/>
              <a:t>By default, the values for action method parameters are retrieved from the request's data collection. </a:t>
            </a:r>
          </a:p>
          <a:p>
            <a:pPr>
              <a:lnSpc>
                <a:spcPct val="150000"/>
              </a:lnSpc>
            </a:pPr>
            <a:r>
              <a:rPr lang="en-IN" sz="2000" dirty="0" smtClean="0"/>
              <a:t>The data collection includes </a:t>
            </a:r>
            <a:r>
              <a:rPr lang="en-IN" sz="2000" b="1" dirty="0" smtClean="0"/>
              <a:t>name/values</a:t>
            </a:r>
            <a:r>
              <a:rPr lang="en-IN" sz="2000" dirty="0" smtClean="0"/>
              <a:t> pairs for </a:t>
            </a:r>
            <a:r>
              <a:rPr lang="en-IN" sz="2000" b="1" dirty="0" smtClean="0"/>
              <a:t>form data</a:t>
            </a:r>
            <a:r>
              <a:rPr lang="en-IN" sz="2000" dirty="0" smtClean="0"/>
              <a:t>, </a:t>
            </a:r>
            <a:r>
              <a:rPr lang="en-IN" sz="2000" b="1" dirty="0" smtClean="0"/>
              <a:t>query string values</a:t>
            </a:r>
            <a:r>
              <a:rPr lang="en-IN" sz="2000" dirty="0" smtClean="0"/>
              <a:t>, and </a:t>
            </a:r>
            <a:r>
              <a:rPr lang="en-IN" sz="2000" b="1" dirty="0" smtClean="0"/>
              <a:t>cookie values</a:t>
            </a:r>
            <a:r>
              <a:rPr lang="en-IN" sz="2000" dirty="0" smtClean="0"/>
              <a:t>.</a:t>
            </a:r>
          </a:p>
          <a:p>
            <a:pPr>
              <a:lnSpc>
                <a:spcPct val="150000"/>
              </a:lnSpc>
            </a:pPr>
            <a:r>
              <a:rPr lang="en-IN" sz="2000" dirty="0" smtClean="0"/>
              <a:t>The controller class locates the action method and determines any parameter values for the action method, based on the </a:t>
            </a:r>
            <a:r>
              <a:rPr lang="en-IN" sz="2000" dirty="0" err="1" smtClean="0">
                <a:hlinkClick r:id="rId3"/>
              </a:rPr>
              <a:t>RouteData</a:t>
            </a:r>
            <a:r>
              <a:rPr lang="en-IN" sz="2000" dirty="0" smtClean="0"/>
              <a:t> instance and based on the form data. </a:t>
            </a:r>
          </a:p>
          <a:p>
            <a:pPr>
              <a:lnSpc>
                <a:spcPct val="150000"/>
              </a:lnSpc>
            </a:pPr>
            <a:r>
              <a:rPr lang="en-IN" sz="2000" dirty="0" smtClean="0"/>
              <a:t>If the parameter value cannot be parsed, and if the type of the parameter is a reference type or a nullable value type, null is passed as the parameter value. </a:t>
            </a:r>
          </a:p>
          <a:p>
            <a:pPr>
              <a:lnSpc>
                <a:spcPct val="150000"/>
              </a:lnSpc>
            </a:pPr>
            <a:r>
              <a:rPr lang="en-IN" sz="2000" dirty="0" smtClean="0"/>
              <a:t>Otherwise, an exception is thrown.</a:t>
            </a:r>
            <a:endParaRPr lang="en-IN" sz="2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Optional parameters</a:t>
            </a:r>
            <a:endParaRPr lang="en-IN" dirty="0"/>
          </a:p>
        </p:txBody>
      </p:sp>
      <p:sp>
        <p:nvSpPr>
          <p:cNvPr id="3" name="Content Placeholder 2"/>
          <p:cNvSpPr>
            <a:spLocks noGrp="1"/>
          </p:cNvSpPr>
          <p:nvPr>
            <p:ph idx="1"/>
          </p:nvPr>
        </p:nvSpPr>
        <p:spPr>
          <a:xfrm>
            <a:off x="457200" y="1295400"/>
            <a:ext cx="8229600" cy="5029200"/>
          </a:xfrm>
        </p:spPr>
        <p:txBody>
          <a:bodyPr>
            <a:normAutofit fontScale="92500"/>
          </a:bodyPr>
          <a:lstStyle/>
          <a:p>
            <a:pPr>
              <a:lnSpc>
                <a:spcPct val="140000"/>
              </a:lnSpc>
            </a:pPr>
            <a:r>
              <a:rPr lang="en-IN" dirty="0" smtClean="0"/>
              <a:t>The MVC framework also supports optional arguments for action methods. Optional parameters in the MVC framework are handled by using </a:t>
            </a:r>
            <a:r>
              <a:rPr lang="en-IN" b="1" dirty="0" err="1" smtClean="0"/>
              <a:t>nullable</a:t>
            </a:r>
            <a:r>
              <a:rPr lang="en-IN" b="1" dirty="0" smtClean="0"/>
              <a:t>-type </a:t>
            </a:r>
            <a:r>
              <a:rPr lang="en-IN" dirty="0" smtClean="0"/>
              <a:t>arguments for controller action methods. </a:t>
            </a:r>
          </a:p>
          <a:p>
            <a:pPr>
              <a:lnSpc>
                <a:spcPct val="140000"/>
              </a:lnSpc>
            </a:pPr>
            <a:r>
              <a:rPr lang="en-IN" dirty="0" smtClean="0"/>
              <a:t>If a method can take a date as part of the query string but you want to the default to be today's date if the query string parameter is missing.</a:t>
            </a:r>
          </a:p>
          <a:p>
            <a:pPr lvl="1">
              <a:lnSpc>
                <a:spcPct val="140000"/>
              </a:lnSpc>
              <a:buNone/>
            </a:pPr>
            <a:r>
              <a:rPr lang="en-IN" dirty="0" smtClean="0">
                <a:solidFill>
                  <a:srgbClr val="7030A0"/>
                </a:solidFill>
              </a:rPr>
              <a:t>public </a:t>
            </a:r>
            <a:r>
              <a:rPr lang="en-IN" dirty="0" err="1" smtClean="0">
                <a:solidFill>
                  <a:srgbClr val="7030A0"/>
                </a:solidFill>
              </a:rPr>
              <a:t>ActionResult</a:t>
            </a:r>
            <a:r>
              <a:rPr lang="en-IN" dirty="0" smtClean="0">
                <a:solidFill>
                  <a:srgbClr val="7030A0"/>
                </a:solidFill>
              </a:rPr>
              <a:t> </a:t>
            </a:r>
            <a:r>
              <a:rPr lang="en-IN" b="1" dirty="0" err="1" smtClean="0">
                <a:solidFill>
                  <a:srgbClr val="7030A0"/>
                </a:solidFill>
              </a:rPr>
              <a:t>ShowArticles</a:t>
            </a:r>
            <a:r>
              <a:rPr lang="en-IN" dirty="0" smtClean="0">
                <a:solidFill>
                  <a:srgbClr val="7030A0"/>
                </a:solidFill>
              </a:rPr>
              <a:t> (</a:t>
            </a:r>
            <a:r>
              <a:rPr lang="en-IN" dirty="0" err="1" smtClean="0">
                <a:solidFill>
                  <a:srgbClr val="7030A0"/>
                </a:solidFill>
              </a:rPr>
              <a:t>DateTime</a:t>
            </a:r>
            <a:r>
              <a:rPr lang="en-IN" dirty="0" smtClean="0">
                <a:solidFill>
                  <a:srgbClr val="7030A0"/>
                </a:solidFill>
              </a:rPr>
              <a:t>? date) </a:t>
            </a:r>
          </a:p>
          <a:p>
            <a:pPr lvl="1">
              <a:lnSpc>
                <a:spcPct val="140000"/>
              </a:lnSpc>
              <a:buNone/>
            </a:pPr>
            <a:r>
              <a:rPr lang="en-IN" dirty="0" smtClean="0">
                <a:solidFill>
                  <a:srgbClr val="7030A0"/>
                </a:solidFill>
              </a:rPr>
              <a:t>{ if(!</a:t>
            </a:r>
            <a:r>
              <a:rPr lang="en-IN" dirty="0" err="1" smtClean="0">
                <a:solidFill>
                  <a:srgbClr val="7030A0"/>
                </a:solidFill>
              </a:rPr>
              <a:t>date.HasValue</a:t>
            </a:r>
            <a:r>
              <a:rPr lang="en-IN" dirty="0" smtClean="0">
                <a:solidFill>
                  <a:srgbClr val="7030A0"/>
                </a:solidFill>
              </a:rPr>
              <a:t>) { date = </a:t>
            </a:r>
            <a:r>
              <a:rPr lang="en-IN" dirty="0" err="1" smtClean="0">
                <a:solidFill>
                  <a:srgbClr val="7030A0"/>
                </a:solidFill>
              </a:rPr>
              <a:t>DateTime.Now</a:t>
            </a:r>
            <a:r>
              <a:rPr lang="en-IN" dirty="0" smtClean="0">
                <a:solidFill>
                  <a:srgbClr val="7030A0"/>
                </a:solidFill>
              </a:rPr>
              <a:t>; } // ...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an Action</a:t>
            </a:r>
            <a:endParaRPr lang="en-I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Adding an Action to a Controller</a:t>
            </a:r>
            <a:endParaRPr lang="en-IN" dirty="0"/>
          </a:p>
        </p:txBody>
      </p:sp>
      <p:sp>
        <p:nvSpPr>
          <p:cNvPr id="5" name="Content Placeholder 4"/>
          <p:cNvSpPr>
            <a:spLocks noGrp="1"/>
          </p:cNvSpPr>
          <p:nvPr>
            <p:ph idx="1"/>
          </p:nvPr>
        </p:nvSpPr>
        <p:spPr>
          <a:xfrm>
            <a:off x="838200" y="1219200"/>
            <a:ext cx="7848600" cy="4572000"/>
          </a:xfrm>
        </p:spPr>
        <p:txBody>
          <a:bodyPr>
            <a:normAutofit/>
          </a:bodyPr>
          <a:lstStyle/>
          <a:p>
            <a:pPr>
              <a:lnSpc>
                <a:spcPct val="150000"/>
              </a:lnSpc>
              <a:buNone/>
            </a:pPr>
            <a:r>
              <a:rPr lang="en-IN" dirty="0" smtClean="0"/>
              <a:t>In order to be exposed as an action, a method must :</a:t>
            </a:r>
          </a:p>
          <a:p>
            <a:pPr marL="346075" indent="-342900">
              <a:lnSpc>
                <a:spcPct val="150000"/>
              </a:lnSpc>
              <a:buFont typeface="Arial" panose="020B0604020202020204" pitchFamily="34" charset="0"/>
              <a:buChar char="•"/>
            </a:pPr>
            <a:r>
              <a:rPr lang="en-IN" dirty="0" smtClean="0"/>
              <a:t>Be </a:t>
            </a:r>
            <a:r>
              <a:rPr lang="en-IN" b="1" dirty="0" smtClean="0">
                <a:solidFill>
                  <a:srgbClr val="00B050"/>
                </a:solidFill>
              </a:rPr>
              <a:t>public</a:t>
            </a:r>
            <a:endParaRPr lang="en-IN" dirty="0" smtClean="0">
              <a:solidFill>
                <a:srgbClr val="00B050"/>
              </a:solidFill>
            </a:endParaRPr>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 </a:t>
            </a:r>
            <a:r>
              <a:rPr lang="en-IN" b="1" dirty="0" smtClean="0">
                <a:solidFill>
                  <a:srgbClr val="FF0000"/>
                </a:solidFill>
              </a:rPr>
              <a:t>static method</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an </a:t>
            </a:r>
            <a:r>
              <a:rPr lang="en-IN" b="1" dirty="0" smtClean="0"/>
              <a:t>extension</a:t>
            </a:r>
            <a:r>
              <a:rPr lang="en-IN" dirty="0" smtClean="0"/>
              <a:t> </a:t>
            </a:r>
            <a:r>
              <a:rPr lang="en-IN" b="1" dirty="0" smtClean="0"/>
              <a:t>method</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be a </a:t>
            </a:r>
            <a:r>
              <a:rPr lang="en-IN" b="1" dirty="0" smtClean="0"/>
              <a:t>constructor</a:t>
            </a:r>
            <a:r>
              <a:rPr lang="en-IN" dirty="0" smtClean="0"/>
              <a:t>, </a:t>
            </a:r>
            <a:r>
              <a:rPr lang="en-IN" b="1" dirty="0" smtClean="0"/>
              <a:t>getter</a:t>
            </a:r>
            <a:r>
              <a:rPr lang="en-IN" dirty="0" smtClean="0"/>
              <a:t>, or </a:t>
            </a:r>
            <a:r>
              <a:rPr lang="en-IN" b="1" dirty="0" smtClean="0"/>
              <a:t>setter</a:t>
            </a:r>
            <a:endParaRPr lang="en-IN" dirty="0" smtClean="0"/>
          </a:p>
          <a:p>
            <a:pPr marL="346075" indent="-342900">
              <a:lnSpc>
                <a:spcPct val="150000"/>
              </a:lnSpc>
              <a:buFont typeface="Arial" panose="020B0604020202020204" pitchFamily="34" charset="0"/>
              <a:buChar char="•"/>
            </a:pPr>
            <a:r>
              <a:rPr lang="en-IN" b="1" dirty="0" smtClean="0">
                <a:solidFill>
                  <a:srgbClr val="FF0000"/>
                </a:solidFill>
              </a:rPr>
              <a:t>Cannot</a:t>
            </a:r>
            <a:r>
              <a:rPr lang="en-IN" dirty="0" smtClean="0"/>
              <a:t> have open </a:t>
            </a:r>
            <a:r>
              <a:rPr lang="en-IN" b="1" dirty="0" smtClean="0"/>
              <a:t>generic</a:t>
            </a:r>
            <a:r>
              <a:rPr lang="en-IN" dirty="0" smtClean="0"/>
              <a:t> types</a:t>
            </a:r>
          </a:p>
          <a:p>
            <a:pPr marL="346075" indent="-342900">
              <a:lnSpc>
                <a:spcPct val="150000"/>
              </a:lnSpc>
              <a:buFont typeface="Arial" panose="020B0604020202020204" pitchFamily="34" charset="0"/>
              <a:buChar char="•"/>
            </a:pPr>
            <a:r>
              <a:rPr lang="en-IN" dirty="0" smtClean="0"/>
              <a:t>The method </a:t>
            </a:r>
            <a:r>
              <a:rPr lang="en-IN" b="1" dirty="0" smtClean="0">
                <a:solidFill>
                  <a:srgbClr val="FF0000"/>
                </a:solidFill>
              </a:rPr>
              <a:t>is not a </a:t>
            </a:r>
            <a:r>
              <a:rPr lang="en-IN" dirty="0" smtClean="0"/>
              <a:t>method of the base class.</a:t>
            </a:r>
          </a:p>
          <a:p>
            <a:pPr marL="346075" indent="-342900">
              <a:lnSpc>
                <a:spcPct val="150000"/>
              </a:lnSpc>
              <a:buFont typeface="Arial" panose="020B0604020202020204" pitchFamily="34" charset="0"/>
              <a:buChar char="•"/>
            </a:pPr>
            <a:r>
              <a:rPr lang="en-IN" dirty="0" smtClean="0"/>
              <a:t>The method </a:t>
            </a:r>
            <a:r>
              <a:rPr lang="en-IN" b="1" dirty="0" smtClean="0">
                <a:solidFill>
                  <a:srgbClr val="FF0000"/>
                </a:solidFill>
              </a:rPr>
              <a:t>cannot</a:t>
            </a:r>
            <a:r>
              <a:rPr lang="en-IN" dirty="0" smtClean="0"/>
              <a:t> contain </a:t>
            </a:r>
            <a:r>
              <a:rPr lang="en-IN" b="1" dirty="0" smtClean="0"/>
              <a:t>ref</a:t>
            </a:r>
            <a:r>
              <a:rPr lang="en-IN" dirty="0" smtClean="0"/>
              <a:t> or </a:t>
            </a:r>
            <a:r>
              <a:rPr lang="en-IN" b="1" dirty="0" smtClean="0"/>
              <a:t>out</a:t>
            </a:r>
            <a:r>
              <a:rPr lang="en-IN" dirty="0" smtClean="0"/>
              <a:t> parameters.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a:t>
            </a:r>
            <a:endParaRPr lang="en-IN" dirty="0"/>
          </a:p>
        </p:txBody>
      </p:sp>
      <p:sp>
        <p:nvSpPr>
          <p:cNvPr id="3" name="Content Placeholder 2"/>
          <p:cNvSpPr>
            <a:spLocks noGrp="1"/>
          </p:cNvSpPr>
          <p:nvPr>
            <p:ph idx="1"/>
          </p:nvPr>
        </p:nvSpPr>
        <p:spPr>
          <a:xfrm>
            <a:off x="457200" y="914400"/>
            <a:ext cx="8229600" cy="5181600"/>
          </a:xfrm>
        </p:spPr>
        <p:txBody>
          <a:bodyPr/>
          <a:lstStyle/>
          <a:p>
            <a:pPr>
              <a:lnSpc>
                <a:spcPct val="200000"/>
              </a:lnSpc>
            </a:pPr>
            <a:r>
              <a:rPr lang="en-IN" dirty="0" smtClean="0"/>
              <a:t>There are </a:t>
            </a:r>
            <a:r>
              <a:rPr lang="en-IN" b="1" dirty="0" smtClean="0"/>
              <a:t>no restrictions </a:t>
            </a:r>
            <a:r>
              <a:rPr lang="en-IN" dirty="0" smtClean="0"/>
              <a:t>on the return type of an action. </a:t>
            </a:r>
          </a:p>
          <a:p>
            <a:pPr>
              <a:lnSpc>
                <a:spcPct val="200000"/>
              </a:lnSpc>
            </a:pPr>
            <a:r>
              <a:rPr lang="en-IN" dirty="0" smtClean="0"/>
              <a:t>An action can return a </a:t>
            </a:r>
            <a:r>
              <a:rPr lang="en-IN" b="1" dirty="0" smtClean="0"/>
              <a:t>String</a:t>
            </a:r>
            <a:r>
              <a:rPr lang="en-IN" dirty="0" smtClean="0"/>
              <a:t>, a </a:t>
            </a:r>
            <a:r>
              <a:rPr lang="en-IN" b="1" dirty="0" err="1" smtClean="0"/>
              <a:t>DateTime</a:t>
            </a:r>
            <a:r>
              <a:rPr lang="en-IN" dirty="0" smtClean="0"/>
              <a:t>, an instance of a Random class, or </a:t>
            </a:r>
            <a:r>
              <a:rPr lang="en-IN" b="1" dirty="0" smtClean="0"/>
              <a:t>void</a:t>
            </a:r>
            <a:r>
              <a:rPr lang="en-IN" dirty="0" smtClean="0"/>
              <a:t>. </a:t>
            </a:r>
          </a:p>
          <a:p>
            <a:pPr>
              <a:lnSpc>
                <a:spcPct val="200000"/>
              </a:lnSpc>
            </a:pPr>
            <a:r>
              <a:rPr lang="en-IN" dirty="0" smtClean="0"/>
              <a:t>The ASP.NET MVC framework will </a:t>
            </a:r>
            <a:r>
              <a:rPr lang="en-IN" b="1" u="sng" dirty="0" smtClean="0"/>
              <a:t>convert any return type that is not an action result into a string </a:t>
            </a:r>
            <a:r>
              <a:rPr lang="en-IN" dirty="0" smtClean="0"/>
              <a:t>and render the string to the browser.</a:t>
            </a:r>
            <a:endParaRPr lang="en-IN"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Cross-Site request forgery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006038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Cross-Site request forgery</a:t>
            </a:r>
          </a:p>
        </p:txBody>
      </p:sp>
      <p:sp>
        <p:nvSpPr>
          <p:cNvPr id="3" name="Content Placeholder 2"/>
          <p:cNvSpPr>
            <a:spLocks noGrp="1"/>
          </p:cNvSpPr>
          <p:nvPr>
            <p:ph idx="1"/>
          </p:nvPr>
        </p:nvSpPr>
        <p:spPr/>
        <p:txBody>
          <a:bodyPr/>
          <a:lstStyle/>
          <a:p>
            <a:pPr>
              <a:lnSpc>
                <a:spcPct val="150000"/>
              </a:lnSpc>
            </a:pPr>
            <a:r>
              <a:rPr lang="en-IN" dirty="0"/>
              <a:t>Cross-Site request forgery is an attack in which attacker sends harmful script element or malicious command or code from browser of trusted </a:t>
            </a:r>
            <a:r>
              <a:rPr lang="en-IN" dirty="0" smtClean="0"/>
              <a:t>user.</a:t>
            </a:r>
          </a:p>
          <a:p>
            <a:pPr>
              <a:lnSpc>
                <a:spcPct val="150000"/>
              </a:lnSpc>
            </a:pPr>
            <a:endParaRPr lang="en-US" dirty="0"/>
          </a:p>
        </p:txBody>
      </p:sp>
    </p:spTree>
    <p:extLst>
      <p:ext uri="{BB962C8B-B14F-4D97-AF65-F5344CB8AC3E}">
        <p14:creationId xmlns:p14="http://schemas.microsoft.com/office/powerpoint/2010/main" val="12605275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CORS</a:t>
            </a:r>
            <a:endParaRPr lang="en-US" dirty="0"/>
          </a:p>
        </p:txBody>
      </p:sp>
      <p:sp>
        <p:nvSpPr>
          <p:cNvPr id="5" name="Content Placeholder 4"/>
          <p:cNvSpPr>
            <a:spLocks noGrp="1"/>
          </p:cNvSpPr>
          <p:nvPr>
            <p:ph idx="1"/>
          </p:nvPr>
        </p:nvSpPr>
        <p:spPr>
          <a:xfrm>
            <a:off x="457200" y="1524000"/>
            <a:ext cx="8229600" cy="4876800"/>
          </a:xfrm>
        </p:spPr>
        <p:txBody>
          <a:bodyPr/>
          <a:lstStyle/>
          <a:p>
            <a:pPr>
              <a:lnSpc>
                <a:spcPct val="150000"/>
              </a:lnSpc>
            </a:pPr>
            <a:r>
              <a:rPr lang="en-IN" dirty="0"/>
              <a:t>MVC's anti-forgery support writes a unique value to an HTTP-only cookie and then the same value is written to the form. </a:t>
            </a:r>
            <a:endParaRPr lang="en-IN" dirty="0" smtClean="0"/>
          </a:p>
          <a:p>
            <a:pPr>
              <a:lnSpc>
                <a:spcPct val="150000"/>
              </a:lnSpc>
            </a:pPr>
            <a:r>
              <a:rPr lang="en-IN" dirty="0" smtClean="0"/>
              <a:t>When </a:t>
            </a:r>
            <a:r>
              <a:rPr lang="en-IN" dirty="0"/>
              <a:t>the page is submitted, </a:t>
            </a:r>
            <a:r>
              <a:rPr lang="en-IN" dirty="0">
                <a:solidFill>
                  <a:srgbClr val="FF0000"/>
                </a:solidFill>
              </a:rPr>
              <a:t>an error is raised if the cookie value doesn't match the form value</a:t>
            </a:r>
            <a:r>
              <a:rPr lang="en-IN" dirty="0"/>
              <a:t>.</a:t>
            </a:r>
            <a:endParaRPr lang="en-US" dirty="0"/>
          </a:p>
        </p:txBody>
      </p:sp>
    </p:spTree>
    <p:extLst>
      <p:ext uri="{BB962C8B-B14F-4D97-AF65-F5344CB8AC3E}">
        <p14:creationId xmlns:p14="http://schemas.microsoft.com/office/powerpoint/2010/main" val="18738711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Controllers and Action Methods </a:t>
            </a:r>
            <a:endParaRPr lang="en-IN" dirty="0"/>
          </a:p>
        </p:txBody>
      </p:sp>
      <p:sp>
        <p:nvSpPr>
          <p:cNvPr id="3" name="Content Placeholder 2"/>
          <p:cNvSpPr>
            <a:spLocks noGrp="1"/>
          </p:cNvSpPr>
          <p:nvPr>
            <p:ph idx="1"/>
          </p:nvPr>
        </p:nvSpPr>
        <p:spPr/>
        <p:txBody>
          <a:bodyPr/>
          <a:lstStyle/>
          <a:p>
            <a:pPr>
              <a:lnSpc>
                <a:spcPct val="200000"/>
              </a:lnSpc>
            </a:pPr>
            <a:r>
              <a:rPr lang="en-IN" dirty="0" smtClean="0"/>
              <a:t>The ASP.NET MVC framework maps URLs to classes that are referred to as controllers. </a:t>
            </a:r>
          </a:p>
          <a:p>
            <a:pPr>
              <a:lnSpc>
                <a:spcPct val="200000"/>
              </a:lnSpc>
            </a:pPr>
            <a:r>
              <a:rPr lang="en-IN" dirty="0" smtClean="0"/>
              <a:t>Controllers process incoming requests, handle user input and interactions, and execute appropriate application logic. </a:t>
            </a:r>
          </a:p>
          <a:p>
            <a:pPr>
              <a:lnSpc>
                <a:spcPct val="200000"/>
              </a:lnSpc>
            </a:pPr>
            <a:r>
              <a:rPr lang="en-IN" dirty="0" smtClean="0"/>
              <a:t>A controller class typically calls a separate view component to generate the HTML </a:t>
            </a:r>
            <a:r>
              <a:rPr lang="en-IN" dirty="0" err="1" smtClean="0"/>
              <a:t>markup</a:t>
            </a:r>
            <a:r>
              <a:rPr lang="en-IN" dirty="0" smtClean="0"/>
              <a:t> for the request.</a:t>
            </a: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ASP.NET MVC Routing</a:t>
            </a:r>
            <a:endParaRPr lang="en-IN"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Using the Default Route Table</a:t>
            </a:r>
            <a:endParaRPr lang="en-IN" dirty="0"/>
          </a:p>
        </p:txBody>
      </p:sp>
      <p:sp>
        <p:nvSpPr>
          <p:cNvPr id="5" name="Content Placeholder 4"/>
          <p:cNvSpPr>
            <a:spLocks noGrp="1"/>
          </p:cNvSpPr>
          <p:nvPr>
            <p:ph idx="1"/>
          </p:nvPr>
        </p:nvSpPr>
        <p:spPr/>
        <p:txBody>
          <a:bodyPr/>
          <a:lstStyle/>
          <a:p>
            <a:pPr>
              <a:lnSpc>
                <a:spcPct val="150000"/>
              </a:lnSpc>
            </a:pPr>
            <a:r>
              <a:rPr lang="en-IN" dirty="0" smtClean="0"/>
              <a:t>The ASP.NET Routing module is responsible for mapping incoming browser requests to particular MVC controller actions</a:t>
            </a:r>
          </a:p>
          <a:p>
            <a:pPr>
              <a:lnSpc>
                <a:spcPct val="150000"/>
              </a:lnSpc>
            </a:pPr>
            <a:r>
              <a:rPr lang="en-IN" dirty="0" smtClean="0"/>
              <a:t>When you create a new ASP.NET MVC application, the application is already configured to use ASP.NET Routing. ASP.NET Routing is setup in two places.</a:t>
            </a:r>
            <a:endParaRPr lang="en-IN"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r>
              <a:rPr lang="en-IN" dirty="0" err="1" smtClean="0"/>
              <a:t>Web.config</a:t>
            </a:r>
            <a:endParaRPr lang="en-IN" b="1" dirty="0"/>
          </a:p>
        </p:txBody>
      </p:sp>
      <p:sp>
        <p:nvSpPr>
          <p:cNvPr id="3" name="Content Placeholder 2"/>
          <p:cNvSpPr>
            <a:spLocks noGrp="1"/>
          </p:cNvSpPr>
          <p:nvPr>
            <p:ph idx="1"/>
          </p:nvPr>
        </p:nvSpPr>
        <p:spPr>
          <a:xfrm>
            <a:off x="457200" y="914400"/>
            <a:ext cx="8382000" cy="5486400"/>
          </a:xfrm>
        </p:spPr>
        <p:txBody>
          <a:bodyPr>
            <a:normAutofit/>
          </a:bodyPr>
          <a:lstStyle/>
          <a:p>
            <a:pPr>
              <a:lnSpc>
                <a:spcPct val="150000"/>
              </a:lnSpc>
            </a:pPr>
            <a:r>
              <a:rPr lang="en-IN" dirty="0" smtClean="0"/>
              <a:t>First, ASP.NET Routing is enabled in </a:t>
            </a:r>
            <a:r>
              <a:rPr lang="en-IN" dirty="0" err="1" smtClean="0"/>
              <a:t>Web.config</a:t>
            </a:r>
            <a:r>
              <a:rPr lang="en-IN" dirty="0" smtClean="0"/>
              <a:t>. </a:t>
            </a:r>
          </a:p>
          <a:p>
            <a:pPr>
              <a:lnSpc>
                <a:spcPct val="150000"/>
              </a:lnSpc>
            </a:pPr>
            <a:r>
              <a:rPr lang="en-IN" dirty="0" smtClean="0"/>
              <a:t>There are four sections in the configuration file that are relevant to routing: </a:t>
            </a:r>
          </a:p>
          <a:p>
            <a:pPr lvl="1">
              <a:lnSpc>
                <a:spcPct val="150000"/>
              </a:lnSpc>
            </a:pPr>
            <a:r>
              <a:rPr lang="en-IN" sz="2400" b="1" dirty="0" smtClean="0"/>
              <a:t>the </a:t>
            </a:r>
            <a:r>
              <a:rPr lang="en-IN" sz="2400" b="1" dirty="0" err="1" smtClean="0"/>
              <a:t>system.web.httpModules</a:t>
            </a:r>
            <a:r>
              <a:rPr lang="en-IN" sz="2400" b="1" dirty="0" smtClean="0"/>
              <a:t> </a:t>
            </a:r>
            <a:r>
              <a:rPr lang="en-IN" sz="2400" dirty="0" smtClean="0"/>
              <a:t>section,</a:t>
            </a:r>
          </a:p>
          <a:p>
            <a:pPr lvl="1">
              <a:lnSpc>
                <a:spcPct val="150000"/>
              </a:lnSpc>
            </a:pPr>
            <a:r>
              <a:rPr lang="en-IN" sz="2400" dirty="0" smtClean="0"/>
              <a:t>the </a:t>
            </a:r>
            <a:r>
              <a:rPr lang="en-IN" sz="2400" b="1" dirty="0" err="1" smtClean="0"/>
              <a:t>system.web.httpHandlers</a:t>
            </a:r>
            <a:r>
              <a:rPr lang="en-IN" sz="2400" b="1" dirty="0" smtClean="0"/>
              <a:t> </a:t>
            </a:r>
            <a:r>
              <a:rPr lang="en-IN" sz="2400" dirty="0" smtClean="0"/>
              <a:t>section, </a:t>
            </a:r>
          </a:p>
          <a:p>
            <a:pPr lvl="1">
              <a:lnSpc>
                <a:spcPct val="150000"/>
              </a:lnSpc>
            </a:pPr>
            <a:r>
              <a:rPr lang="en-IN" sz="2400" dirty="0" smtClean="0"/>
              <a:t>the </a:t>
            </a:r>
            <a:r>
              <a:rPr lang="en-IN" sz="2400" b="1" dirty="0" err="1" smtClean="0"/>
              <a:t>system.webserver.modules</a:t>
            </a:r>
            <a:r>
              <a:rPr lang="en-IN" sz="2400" dirty="0" smtClean="0"/>
              <a:t> section, and </a:t>
            </a:r>
          </a:p>
          <a:p>
            <a:pPr lvl="1">
              <a:lnSpc>
                <a:spcPct val="150000"/>
              </a:lnSpc>
            </a:pPr>
            <a:r>
              <a:rPr lang="en-IN" sz="2400" dirty="0" smtClean="0"/>
              <a:t>the </a:t>
            </a:r>
            <a:r>
              <a:rPr lang="en-IN" sz="2400" b="1" dirty="0" err="1" smtClean="0"/>
              <a:t>system.webserver.handlers</a:t>
            </a:r>
            <a:r>
              <a:rPr lang="en-IN" sz="2400" dirty="0" smtClean="0"/>
              <a:t> section. </a:t>
            </a:r>
          </a:p>
          <a:p>
            <a:pPr>
              <a:lnSpc>
                <a:spcPct val="150000"/>
              </a:lnSpc>
            </a:pPr>
            <a:r>
              <a:rPr lang="en-IN" dirty="0" smtClean="0"/>
              <a:t>Be careful not to delete these sections because without these sections routing will no longer work.</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Global.asax</a:t>
            </a:r>
            <a:endParaRPr lang="en-IN" dirty="0"/>
          </a:p>
        </p:txBody>
      </p:sp>
      <p:sp>
        <p:nvSpPr>
          <p:cNvPr id="3" name="Content Placeholder 2"/>
          <p:cNvSpPr>
            <a:spLocks noGrp="1"/>
          </p:cNvSpPr>
          <p:nvPr>
            <p:ph idx="1"/>
          </p:nvPr>
        </p:nvSpPr>
        <p:spPr/>
        <p:txBody>
          <a:bodyPr/>
          <a:lstStyle/>
          <a:p>
            <a:pPr>
              <a:lnSpc>
                <a:spcPct val="150000"/>
              </a:lnSpc>
            </a:pPr>
            <a:r>
              <a:rPr lang="en-IN" dirty="0" smtClean="0"/>
              <a:t>Second, and more importantly, a route table is created in the application's </a:t>
            </a:r>
            <a:r>
              <a:rPr lang="en-IN" b="1" dirty="0" err="1" smtClean="0"/>
              <a:t>Global.asax</a:t>
            </a:r>
            <a:r>
              <a:rPr lang="en-IN" b="1" dirty="0" smtClean="0"/>
              <a:t> </a:t>
            </a:r>
            <a:r>
              <a:rPr lang="en-IN" dirty="0" smtClean="0"/>
              <a:t>file.</a:t>
            </a:r>
          </a:p>
          <a:p>
            <a:pPr>
              <a:lnSpc>
                <a:spcPct val="150000"/>
              </a:lnSpc>
            </a:pPr>
            <a:r>
              <a:rPr lang="en-IN" dirty="0" smtClean="0"/>
              <a:t>The </a:t>
            </a:r>
            <a:r>
              <a:rPr lang="en-IN" b="1" dirty="0" err="1" smtClean="0"/>
              <a:t>Global.asax</a:t>
            </a:r>
            <a:r>
              <a:rPr lang="en-IN" b="1" dirty="0" smtClean="0"/>
              <a:t> </a:t>
            </a:r>
            <a:r>
              <a:rPr lang="en-IN" dirty="0" smtClean="0"/>
              <a:t>file is a special file that contains event handlers for ASP.NET application lifecycle events. </a:t>
            </a:r>
          </a:p>
          <a:p>
            <a:pPr>
              <a:lnSpc>
                <a:spcPct val="150000"/>
              </a:lnSpc>
            </a:pPr>
            <a:r>
              <a:rPr lang="en-IN" dirty="0" smtClean="0"/>
              <a:t>The route table is created during the </a:t>
            </a:r>
            <a:r>
              <a:rPr lang="en-IN" b="1" dirty="0" smtClean="0"/>
              <a:t>Application Start event</a:t>
            </a:r>
            <a:r>
              <a:rPr lang="en-IN" dirty="0" smtClean="0"/>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Global.asax</a:t>
            </a:r>
            <a:endParaRPr lang="en-IN"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lnSpc>
                <a:spcPct val="150000"/>
              </a:lnSpc>
            </a:pPr>
            <a:r>
              <a:rPr lang="en-IN" dirty="0" smtClean="0"/>
              <a:t>When an MVC application first starts, the </a:t>
            </a:r>
            <a:r>
              <a:rPr lang="en-IN" b="1" dirty="0" err="1" smtClean="0"/>
              <a:t>Application_Start</a:t>
            </a:r>
            <a:r>
              <a:rPr lang="en-IN" b="1" dirty="0" smtClean="0"/>
              <a:t>()</a:t>
            </a:r>
            <a:r>
              <a:rPr lang="en-IN" dirty="0" smtClean="0"/>
              <a:t> method is called. </a:t>
            </a:r>
          </a:p>
          <a:p>
            <a:pPr>
              <a:lnSpc>
                <a:spcPct val="150000"/>
              </a:lnSpc>
            </a:pPr>
            <a:r>
              <a:rPr lang="en-IN" dirty="0" smtClean="0"/>
              <a:t>This method, in turn, calls the </a:t>
            </a:r>
            <a:r>
              <a:rPr lang="en-IN" b="1" dirty="0" err="1" smtClean="0"/>
              <a:t>RegisterRoutes</a:t>
            </a:r>
            <a:r>
              <a:rPr lang="en-IN" b="1" dirty="0" smtClean="0"/>
              <a:t>() </a:t>
            </a:r>
            <a:r>
              <a:rPr lang="en-IN" dirty="0" smtClean="0"/>
              <a:t>method. </a:t>
            </a:r>
          </a:p>
          <a:p>
            <a:pPr>
              <a:lnSpc>
                <a:spcPct val="150000"/>
              </a:lnSpc>
            </a:pPr>
            <a:r>
              <a:rPr lang="en-IN" dirty="0" smtClean="0"/>
              <a:t>The </a:t>
            </a:r>
            <a:r>
              <a:rPr lang="en-IN" dirty="0" err="1" smtClean="0"/>
              <a:t>RegisterRoutes</a:t>
            </a:r>
            <a:r>
              <a:rPr lang="en-IN" dirty="0" smtClean="0"/>
              <a:t>() method creates </a:t>
            </a:r>
            <a:r>
              <a:rPr lang="en-IN" b="1" dirty="0" smtClean="0"/>
              <a:t>the route table.</a:t>
            </a:r>
          </a:p>
          <a:p>
            <a:pPr>
              <a:lnSpc>
                <a:spcPct val="150000"/>
              </a:lnSpc>
            </a:pPr>
            <a:r>
              <a:rPr lang="en-IN" dirty="0" smtClean="0"/>
              <a:t>The default route table contains a single </a:t>
            </a:r>
            <a:r>
              <a:rPr lang="en-IN" b="1" dirty="0" smtClean="0"/>
              <a:t>route</a:t>
            </a:r>
            <a:r>
              <a:rPr lang="en-IN" dirty="0" smtClean="0"/>
              <a:t> (named Default). </a:t>
            </a:r>
          </a:p>
          <a:p>
            <a:pPr>
              <a:lnSpc>
                <a:spcPct val="150000"/>
              </a:lnSpc>
            </a:pPr>
            <a:r>
              <a:rPr lang="en-IN" dirty="0" smtClean="0"/>
              <a:t>The Default route maps the first segment of a URL to a </a:t>
            </a:r>
            <a:r>
              <a:rPr lang="en-IN" b="1" dirty="0" smtClean="0"/>
              <a:t>controller name</a:t>
            </a:r>
            <a:r>
              <a:rPr lang="en-IN" dirty="0" smtClean="0"/>
              <a:t>, the second segment of a URL to a </a:t>
            </a:r>
            <a:r>
              <a:rPr lang="en-IN" b="1" dirty="0" smtClean="0"/>
              <a:t>controller action</a:t>
            </a:r>
            <a:r>
              <a:rPr lang="en-IN" dirty="0" smtClean="0"/>
              <a:t>, and the third segment to a parameter named </a:t>
            </a:r>
            <a:r>
              <a:rPr lang="en-IN" b="1" dirty="0" smtClean="0"/>
              <a:t>id</a:t>
            </a:r>
            <a:r>
              <a:rPr lang="en-IN" dirty="0" smtClean="0"/>
              <a:t>. </a:t>
            </a:r>
          </a:p>
          <a:p>
            <a:pPr>
              <a:lnSpc>
                <a:spcPct val="150000"/>
              </a:lnSpc>
            </a:pPr>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Rendering a Form Using </a:t>
            </a:r>
            <a:r>
              <a:rPr lang="en-IN" b="1" dirty="0" err="1" smtClean="0"/>
              <a:t>TagHelper</a:t>
            </a:r>
            <a:endParaRPr lang="en-IN" dirty="0"/>
          </a:p>
        </p:txBody>
      </p:sp>
      <p:sp>
        <p:nvSpPr>
          <p:cNvPr id="3" name="Content Placeholder 2"/>
          <p:cNvSpPr>
            <a:spLocks noGrp="1"/>
          </p:cNvSpPr>
          <p:nvPr>
            <p:ph type="body" idx="1"/>
          </p:nvPr>
        </p:nvSpPr>
        <p:spPr/>
        <p:txBody>
          <a:bodyPr/>
          <a:lstStyle/>
          <a:p>
            <a:r>
              <a:rPr lang="en-IN" dirty="0" smtClean="0"/>
              <a:t>The ASP.NET MVC framework includes helper methods that provide an easy way to render HTML in a view</a:t>
            </a:r>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81000"/>
            <a:ext cx="8229600" cy="609600"/>
          </a:xfrm>
        </p:spPr>
        <p:txBody>
          <a:bodyPr/>
          <a:lstStyle/>
          <a:p>
            <a:r>
              <a:rPr lang="en-IN" dirty="0" smtClean="0"/>
              <a:t>Available </a:t>
            </a:r>
            <a:r>
              <a:rPr lang="en-IN" dirty="0" err="1" smtClean="0"/>
              <a:t>TagHelper</a:t>
            </a:r>
            <a:endParaRPr lang="en-IN" dirty="0"/>
          </a:p>
        </p:txBody>
      </p:sp>
      <p:sp>
        <p:nvSpPr>
          <p:cNvPr id="5" name="Content Placeholder 4"/>
          <p:cNvSpPr>
            <a:spLocks noGrp="1"/>
          </p:cNvSpPr>
          <p:nvPr>
            <p:ph idx="1"/>
          </p:nvPr>
        </p:nvSpPr>
        <p:spPr>
          <a:xfrm>
            <a:off x="381000" y="1371600"/>
            <a:ext cx="8763000" cy="4572000"/>
          </a:xfrm>
        </p:spPr>
        <p:txBody>
          <a:bodyPr>
            <a:normAutofit/>
          </a:bodyPr>
          <a:lstStyle/>
          <a:p>
            <a:r>
              <a:rPr lang="en-IN" b="1" dirty="0" err="1" smtClean="0"/>
              <a:t>ActionLink</a:t>
            </a:r>
            <a:r>
              <a:rPr lang="en-IN" dirty="0" smtClean="0"/>
              <a:t> — Links to an action method.</a:t>
            </a:r>
          </a:p>
          <a:p>
            <a:r>
              <a:rPr lang="en-IN" b="1" dirty="0" err="1" smtClean="0"/>
              <a:t>BeginForm</a:t>
            </a:r>
            <a:r>
              <a:rPr lang="en-IN" dirty="0" smtClean="0"/>
              <a:t> — Marks the start of a form and links to the action method that renders the form.</a:t>
            </a:r>
          </a:p>
          <a:p>
            <a:r>
              <a:rPr lang="en-IN" b="1" dirty="0" err="1" smtClean="0"/>
              <a:t>CheckBox</a:t>
            </a:r>
            <a:r>
              <a:rPr lang="en-IN" dirty="0" smtClean="0"/>
              <a:t> — Renders a check box.</a:t>
            </a:r>
          </a:p>
          <a:p>
            <a:r>
              <a:rPr lang="en-IN" b="1" dirty="0" err="1" smtClean="0"/>
              <a:t>DropDownList</a:t>
            </a:r>
            <a:r>
              <a:rPr lang="en-IN" dirty="0" smtClean="0"/>
              <a:t> — Renders a drop-down list.</a:t>
            </a:r>
          </a:p>
          <a:p>
            <a:r>
              <a:rPr lang="en-IN" b="1" dirty="0" smtClean="0"/>
              <a:t>Hidden</a:t>
            </a:r>
            <a:r>
              <a:rPr lang="en-IN" dirty="0" smtClean="0"/>
              <a:t> — Embeds information in the form that is not rendered for the user to see.</a:t>
            </a:r>
          </a:p>
          <a:p>
            <a:r>
              <a:rPr lang="en-IN" b="1" dirty="0" err="1" smtClean="0"/>
              <a:t>ListBox</a:t>
            </a:r>
            <a:r>
              <a:rPr lang="en-IN" dirty="0" smtClean="0"/>
              <a:t> — Renders a list box.</a:t>
            </a:r>
          </a:p>
          <a:p>
            <a:r>
              <a:rPr lang="en-IN" b="1" dirty="0" smtClean="0"/>
              <a:t>Password</a:t>
            </a:r>
            <a:r>
              <a:rPr lang="en-IN" dirty="0" smtClean="0"/>
              <a:t> — Renders a text box for entering a password.</a:t>
            </a:r>
          </a:p>
          <a:p>
            <a:r>
              <a:rPr lang="en-IN" b="1" dirty="0" err="1" smtClean="0"/>
              <a:t>RadioButton</a:t>
            </a:r>
            <a:r>
              <a:rPr lang="en-IN" dirty="0" smtClean="0"/>
              <a:t> — Renders a radio button.</a:t>
            </a:r>
          </a:p>
          <a:p>
            <a:r>
              <a:rPr lang="en-IN" b="1" dirty="0" err="1" smtClean="0"/>
              <a:t>TextArea</a:t>
            </a:r>
            <a:r>
              <a:rPr lang="en-IN" dirty="0" smtClean="0"/>
              <a:t> — Renders a text area (multi-line text box).</a:t>
            </a:r>
          </a:p>
          <a:p>
            <a:r>
              <a:rPr lang="en-IN" b="1" dirty="0" err="1" smtClean="0"/>
              <a:t>TextBox</a:t>
            </a:r>
            <a:r>
              <a:rPr lang="en-IN" dirty="0" smtClean="0"/>
              <a:t> — Renders a text box.</a:t>
            </a:r>
          </a:p>
          <a:p>
            <a:pPr>
              <a:buNone/>
            </a:pPr>
            <a:endParaRPr lang="en-I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819400"/>
            <a:ext cx="8229600" cy="1143000"/>
          </a:xfrm>
        </p:spPr>
        <p:txBody>
          <a:bodyPr/>
          <a:lstStyle/>
          <a:p>
            <a:r>
              <a:rPr lang="en-US" dirty="0" smtClean="0">
                <a:hlinkClick r:id="rId2" action="ppaction://hlinkfile"/>
              </a:rPr>
              <a:t>Sample Code</a:t>
            </a:r>
            <a:endParaRPr lang="en-I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Creating an ASP.NET MVC View by Calling Multiple Actions</a:t>
            </a:r>
            <a:endParaRPr lang="en-I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791200"/>
          </a:xfrm>
        </p:spPr>
        <p:txBody>
          <a:bodyPr>
            <a:normAutofit fontScale="92500"/>
          </a:bodyPr>
          <a:lstStyle/>
          <a:p>
            <a:pPr>
              <a:lnSpc>
                <a:spcPct val="160000"/>
              </a:lnSpc>
            </a:pPr>
            <a:r>
              <a:rPr lang="en-IN" dirty="0" smtClean="0"/>
              <a:t>The Controller class is responsible for the following processing stages:</a:t>
            </a:r>
          </a:p>
          <a:p>
            <a:pPr lvl="1">
              <a:lnSpc>
                <a:spcPct val="160000"/>
              </a:lnSpc>
            </a:pPr>
            <a:r>
              <a:rPr lang="en-IN" sz="2400" dirty="0" smtClean="0"/>
              <a:t>Locating the appropriate action method to call and validating that it can be called.</a:t>
            </a:r>
          </a:p>
          <a:p>
            <a:pPr lvl="1">
              <a:lnSpc>
                <a:spcPct val="160000"/>
              </a:lnSpc>
            </a:pPr>
            <a:r>
              <a:rPr lang="en-IN" sz="2400" dirty="0" smtClean="0"/>
              <a:t>Getting the values to use as the action method's arguments.</a:t>
            </a:r>
          </a:p>
          <a:p>
            <a:pPr lvl="1">
              <a:lnSpc>
                <a:spcPct val="160000"/>
              </a:lnSpc>
            </a:pPr>
            <a:r>
              <a:rPr lang="en-IN" sz="2400" dirty="0" smtClean="0"/>
              <a:t>Handling all errors that might occur during the execution of the action method.</a:t>
            </a:r>
          </a:p>
          <a:p>
            <a:pPr lvl="1">
              <a:lnSpc>
                <a:spcPct val="160000"/>
              </a:lnSpc>
            </a:pPr>
            <a:r>
              <a:rPr lang="en-IN" sz="2400" dirty="0" smtClean="0"/>
              <a:t>Providing the default class for rendering views.</a:t>
            </a:r>
          </a:p>
          <a:p>
            <a:pPr algn="ctr">
              <a:lnSpc>
                <a:spcPct val="160000"/>
              </a:lnSpc>
            </a:pPr>
            <a:r>
              <a:rPr lang="en-IN" sz="2000" dirty="0" smtClean="0"/>
              <a:t>All controller classes must be named by using the "</a:t>
            </a:r>
            <a:r>
              <a:rPr lang="en-IN" sz="2000" b="1" dirty="0" smtClean="0"/>
              <a:t>Controller</a:t>
            </a:r>
            <a:r>
              <a:rPr lang="en-IN" sz="2000" dirty="0" smtClean="0"/>
              <a:t>" suffix.</a:t>
            </a:r>
            <a:endParaRPr lang="en-IN" sz="20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Methods</a:t>
            </a:r>
            <a:endParaRPr lang="en-IN" dirty="0"/>
          </a:p>
        </p:txBody>
      </p:sp>
      <p:sp>
        <p:nvSpPr>
          <p:cNvPr id="3" name="Content Placeholder 2"/>
          <p:cNvSpPr>
            <a:spLocks noGrp="1"/>
          </p:cNvSpPr>
          <p:nvPr>
            <p:ph idx="1"/>
          </p:nvPr>
        </p:nvSpPr>
        <p:spPr>
          <a:xfrm>
            <a:off x="609600" y="838200"/>
            <a:ext cx="8382000" cy="5791200"/>
          </a:xfrm>
        </p:spPr>
        <p:txBody>
          <a:bodyPr>
            <a:noAutofit/>
          </a:bodyPr>
          <a:lstStyle/>
          <a:p>
            <a:pPr>
              <a:lnSpc>
                <a:spcPct val="150000"/>
              </a:lnSpc>
            </a:pPr>
            <a:r>
              <a:rPr lang="en-IN" dirty="0" smtClean="0"/>
              <a:t>The user interaction with MVC applications is organized around controllers and </a:t>
            </a:r>
            <a:r>
              <a:rPr lang="en-IN" b="1" dirty="0" smtClean="0"/>
              <a:t>action</a:t>
            </a:r>
            <a:r>
              <a:rPr lang="en-IN" dirty="0" smtClean="0"/>
              <a:t> </a:t>
            </a:r>
            <a:r>
              <a:rPr lang="en-IN" b="1" dirty="0" smtClean="0"/>
              <a:t>methods</a:t>
            </a:r>
            <a:r>
              <a:rPr lang="en-IN" dirty="0" smtClean="0"/>
              <a:t>. </a:t>
            </a:r>
          </a:p>
          <a:p>
            <a:pPr>
              <a:lnSpc>
                <a:spcPct val="150000"/>
              </a:lnSpc>
            </a:pPr>
            <a:r>
              <a:rPr lang="en-IN" dirty="0" smtClean="0"/>
              <a:t>The controller defines action methods. Controllers can include as many action methods as needed.</a:t>
            </a:r>
          </a:p>
          <a:p>
            <a:pPr>
              <a:lnSpc>
                <a:spcPct val="150000"/>
              </a:lnSpc>
            </a:pPr>
            <a:r>
              <a:rPr lang="en-IN" dirty="0" smtClean="0"/>
              <a:t>Action methods typically have a one-to-one mapping with user interactions.</a:t>
            </a:r>
          </a:p>
          <a:p>
            <a:pPr>
              <a:lnSpc>
                <a:spcPct val="150000"/>
              </a:lnSpc>
            </a:pPr>
            <a:r>
              <a:rPr lang="en-IN" dirty="0" smtClean="0"/>
              <a:t>Each of these user interactions causes a request to be sent to the server. </a:t>
            </a:r>
          </a:p>
          <a:p>
            <a:pPr>
              <a:lnSpc>
                <a:spcPct val="150000"/>
              </a:lnSpc>
            </a:pPr>
            <a:r>
              <a:rPr lang="en-IN" dirty="0" smtClean="0"/>
              <a:t>The URL of the request includes information that the MVC framework uses to invoke an action method.</a:t>
            </a:r>
            <a:endParaRPr lang="en-I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dirty="0" smtClean="0"/>
              <a:t>Action Methods</a:t>
            </a:r>
            <a:endParaRPr lang="en-IN" dirty="0"/>
          </a:p>
        </p:txBody>
      </p:sp>
      <p:sp>
        <p:nvSpPr>
          <p:cNvPr id="3" name="Content Placeholder 2"/>
          <p:cNvSpPr>
            <a:spLocks noGrp="1"/>
          </p:cNvSpPr>
          <p:nvPr>
            <p:ph idx="1"/>
          </p:nvPr>
        </p:nvSpPr>
        <p:spPr/>
        <p:txBody>
          <a:bodyPr>
            <a:normAutofit/>
          </a:bodyPr>
          <a:lstStyle/>
          <a:p>
            <a:pPr>
              <a:lnSpc>
                <a:spcPct val="150000"/>
              </a:lnSpc>
            </a:pPr>
            <a:r>
              <a:rPr lang="en-IN" dirty="0" smtClean="0"/>
              <a:t>The MVC application uses routing rules that are defined in the </a:t>
            </a:r>
            <a:r>
              <a:rPr lang="en-IN" b="1" dirty="0" err="1" smtClean="0"/>
              <a:t>Startup.cs</a:t>
            </a:r>
            <a:r>
              <a:rPr lang="en-IN" dirty="0" smtClean="0"/>
              <a:t> </a:t>
            </a:r>
            <a:r>
              <a:rPr lang="en-IN" dirty="0" smtClean="0"/>
              <a:t>to parse the URL and to determine the path of the controller. </a:t>
            </a:r>
          </a:p>
          <a:p>
            <a:pPr>
              <a:lnSpc>
                <a:spcPct val="150000"/>
              </a:lnSpc>
            </a:pPr>
            <a:r>
              <a:rPr lang="en-IN" dirty="0" smtClean="0"/>
              <a:t>The controller then determines the appropriate action method to handle the request. </a:t>
            </a:r>
          </a:p>
          <a:p>
            <a:pPr>
              <a:lnSpc>
                <a:spcPct val="150000"/>
              </a:lnSpc>
            </a:pPr>
            <a:r>
              <a:rPr lang="en-IN" dirty="0" smtClean="0"/>
              <a:t>By default, the URL of a request is treated as a sub-path that includes the controller name followed by the action name.</a:t>
            </a:r>
            <a:endParaRPr lang="en-I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382000" cy="5334000"/>
          </a:xfrm>
        </p:spPr>
        <p:txBody>
          <a:bodyPr>
            <a:normAutofit lnSpcReduction="10000"/>
          </a:bodyPr>
          <a:lstStyle/>
          <a:p>
            <a:pPr>
              <a:lnSpc>
                <a:spcPct val="160000"/>
              </a:lnSpc>
            </a:pPr>
            <a:r>
              <a:rPr lang="en-IN" dirty="0" smtClean="0"/>
              <a:t>If a user enters the URL </a:t>
            </a:r>
            <a:r>
              <a:rPr lang="en-IN" b="1" dirty="0" smtClean="0">
                <a:hlinkClick r:id="rId2"/>
              </a:rPr>
              <a:t>http://mysite.com/Products/Categories</a:t>
            </a:r>
            <a:endParaRPr lang="en-IN" dirty="0"/>
          </a:p>
          <a:p>
            <a:pPr>
              <a:lnSpc>
                <a:spcPct val="160000"/>
              </a:lnSpc>
            </a:pPr>
            <a:endParaRPr lang="en-IN" dirty="0" smtClean="0"/>
          </a:p>
          <a:p>
            <a:r>
              <a:rPr lang="en-IN" dirty="0" smtClean="0"/>
              <a:t>the sub-path is </a:t>
            </a:r>
            <a:r>
              <a:rPr lang="en-IN" b="1" dirty="0" smtClean="0"/>
              <a:t>/Products/Categories</a:t>
            </a:r>
            <a:r>
              <a:rPr lang="en-IN" dirty="0" smtClean="0"/>
              <a:t>.</a:t>
            </a:r>
          </a:p>
          <a:p>
            <a:pPr>
              <a:lnSpc>
                <a:spcPct val="150000"/>
              </a:lnSpc>
            </a:pPr>
            <a:r>
              <a:rPr lang="en-IN" dirty="0" smtClean="0"/>
              <a:t>The default routing rule treats "</a:t>
            </a:r>
            <a:r>
              <a:rPr lang="en-IN" b="1" dirty="0" smtClean="0"/>
              <a:t>Products</a:t>
            </a:r>
            <a:r>
              <a:rPr lang="en-IN" dirty="0" smtClean="0"/>
              <a:t>" as the prefix name of the controller, which must end with "</a:t>
            </a:r>
            <a:r>
              <a:rPr lang="en-IN" b="1" dirty="0" smtClean="0"/>
              <a:t>Controller</a:t>
            </a:r>
            <a:r>
              <a:rPr lang="en-IN" dirty="0" smtClean="0"/>
              <a:t>" (such as </a:t>
            </a:r>
            <a:r>
              <a:rPr lang="en-IN" b="1" dirty="0" err="1" smtClean="0"/>
              <a:t>ProductsController</a:t>
            </a:r>
            <a:r>
              <a:rPr lang="en-IN" dirty="0" smtClean="0"/>
              <a:t>). </a:t>
            </a:r>
          </a:p>
          <a:p>
            <a:pPr>
              <a:lnSpc>
                <a:spcPct val="150000"/>
              </a:lnSpc>
            </a:pPr>
            <a:r>
              <a:rPr lang="en-IN" dirty="0" smtClean="0"/>
              <a:t>It treats "</a:t>
            </a:r>
            <a:r>
              <a:rPr lang="en-IN" b="1" dirty="0" smtClean="0"/>
              <a:t>Categories</a:t>
            </a:r>
            <a:r>
              <a:rPr lang="en-IN" dirty="0" smtClean="0"/>
              <a:t>" as </a:t>
            </a:r>
            <a:r>
              <a:rPr lang="en-IN" b="1" dirty="0" smtClean="0"/>
              <a:t>the name of the action</a:t>
            </a:r>
            <a:r>
              <a:rPr lang="en-IN" dirty="0" smtClean="0"/>
              <a:t>. </a:t>
            </a:r>
          </a:p>
          <a:p>
            <a:pPr>
              <a:lnSpc>
                <a:spcPct val="150000"/>
              </a:lnSpc>
            </a:pPr>
            <a:r>
              <a:rPr lang="en-IN" dirty="0" smtClean="0"/>
              <a:t>Therefore, the routing rule invokes the Categories method of the Products controller in order to process the request. </a:t>
            </a:r>
          </a:p>
        </p:txBody>
      </p:sp>
      <p:sp>
        <p:nvSpPr>
          <p:cNvPr id="4" name="Title 1"/>
          <p:cNvSpPr>
            <a:spLocks noGrp="1"/>
          </p:cNvSpPr>
          <p:nvPr>
            <p:ph type="title"/>
          </p:nvPr>
        </p:nvSpPr>
        <p:spPr>
          <a:xfrm>
            <a:off x="228600" y="228600"/>
            <a:ext cx="8686800" cy="685800"/>
          </a:xfrm>
        </p:spPr>
        <p:txBody>
          <a:bodyPr/>
          <a:lstStyle/>
          <a:p>
            <a:r>
              <a:rPr lang="en-IN" dirty="0"/>
              <a:t>Action Methods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Action Methods</a:t>
            </a:r>
            <a:endParaRPr lang="en-US" dirty="0"/>
          </a:p>
        </p:txBody>
      </p:sp>
      <p:sp>
        <p:nvSpPr>
          <p:cNvPr id="3" name="Content Placeholder 2"/>
          <p:cNvSpPr>
            <a:spLocks noGrp="1"/>
          </p:cNvSpPr>
          <p:nvPr>
            <p:ph idx="1"/>
          </p:nvPr>
        </p:nvSpPr>
        <p:spPr>
          <a:xfrm>
            <a:off x="457200" y="1295400"/>
            <a:ext cx="8229600" cy="3352800"/>
          </a:xfrm>
        </p:spPr>
        <p:txBody>
          <a:bodyPr/>
          <a:lstStyle/>
          <a:p>
            <a:pPr>
              <a:lnSpc>
                <a:spcPct val="150000"/>
              </a:lnSpc>
            </a:pPr>
            <a:r>
              <a:rPr lang="en-IN" dirty="0"/>
              <a:t>If the URL ends with </a:t>
            </a:r>
            <a:r>
              <a:rPr lang="en-IN" b="1" dirty="0"/>
              <a:t>/Products/Detail/5</a:t>
            </a:r>
            <a:r>
              <a:rPr lang="en-IN" dirty="0"/>
              <a:t>, </a:t>
            </a:r>
            <a:endParaRPr lang="en-IN" dirty="0" smtClean="0"/>
          </a:p>
          <a:p>
            <a:pPr>
              <a:lnSpc>
                <a:spcPct val="150000"/>
              </a:lnSpc>
            </a:pPr>
            <a:r>
              <a:rPr lang="en-IN" dirty="0" smtClean="0"/>
              <a:t>the </a:t>
            </a:r>
            <a:r>
              <a:rPr lang="en-IN" dirty="0"/>
              <a:t>default routing rule treats "</a:t>
            </a:r>
            <a:r>
              <a:rPr lang="en-IN" b="1" dirty="0"/>
              <a:t>Detail</a:t>
            </a:r>
            <a:r>
              <a:rPr lang="en-IN" dirty="0"/>
              <a:t>" as the name of the action, and the Detail method of the Products controller is invoked to process the request. </a:t>
            </a:r>
          </a:p>
          <a:p>
            <a:pPr>
              <a:lnSpc>
                <a:spcPct val="150000"/>
              </a:lnSpc>
            </a:pPr>
            <a:r>
              <a:rPr lang="en-IN" dirty="0"/>
              <a:t>By default, the value "</a:t>
            </a:r>
            <a:r>
              <a:rPr lang="en-IN" b="1" dirty="0"/>
              <a:t>5</a:t>
            </a:r>
            <a:r>
              <a:rPr lang="en-IN" dirty="0"/>
              <a:t>" in the URL will be passed to the Detail method as a parameter.</a:t>
            </a:r>
          </a:p>
          <a:p>
            <a:pPr>
              <a:lnSpc>
                <a:spcPct val="150000"/>
              </a:lnSpc>
            </a:pPr>
            <a:endParaRPr lang="en-US" dirty="0"/>
          </a:p>
        </p:txBody>
      </p:sp>
    </p:spTree>
    <p:extLst>
      <p:ext uri="{BB962C8B-B14F-4D97-AF65-F5344CB8AC3E}">
        <p14:creationId xmlns:p14="http://schemas.microsoft.com/office/powerpoint/2010/main" val="41766731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ActionResult</a:t>
            </a:r>
            <a:r>
              <a:rPr lang="en-IN" dirty="0" smtClean="0"/>
              <a:t> Return Type</a:t>
            </a:r>
            <a:endParaRPr lang="en-IN" dirty="0"/>
          </a:p>
        </p:txBody>
      </p:sp>
      <p:sp>
        <p:nvSpPr>
          <p:cNvPr id="3" name="Content Placeholder 2"/>
          <p:cNvSpPr>
            <a:spLocks noGrp="1"/>
          </p:cNvSpPr>
          <p:nvPr>
            <p:ph idx="1"/>
          </p:nvPr>
        </p:nvSpPr>
        <p:spPr>
          <a:xfrm>
            <a:off x="457200" y="1143000"/>
            <a:ext cx="8458200" cy="5105400"/>
          </a:xfrm>
        </p:spPr>
        <p:txBody>
          <a:bodyPr>
            <a:normAutofit/>
          </a:bodyPr>
          <a:lstStyle/>
          <a:p>
            <a:pPr>
              <a:lnSpc>
                <a:spcPct val="150000"/>
              </a:lnSpc>
            </a:pPr>
            <a:r>
              <a:rPr lang="en-IN" dirty="0" smtClean="0"/>
              <a:t>Most action methods return an instance of a class that derives from </a:t>
            </a:r>
            <a:r>
              <a:rPr lang="en-IN" dirty="0" err="1" smtClean="0">
                <a:hlinkClick r:id="rId2"/>
              </a:rPr>
              <a:t>ActionResult</a:t>
            </a:r>
            <a:r>
              <a:rPr lang="en-IN" dirty="0" smtClean="0"/>
              <a:t>. </a:t>
            </a:r>
          </a:p>
          <a:p>
            <a:pPr>
              <a:lnSpc>
                <a:spcPct val="150000"/>
              </a:lnSpc>
            </a:pPr>
            <a:r>
              <a:rPr lang="en-IN" dirty="0" smtClean="0"/>
              <a:t>The </a:t>
            </a:r>
            <a:r>
              <a:rPr lang="en-IN" b="1" dirty="0" err="1" smtClean="0"/>
              <a:t>ActionResult</a:t>
            </a:r>
            <a:r>
              <a:rPr lang="en-IN" dirty="0" smtClean="0"/>
              <a:t> class is the base for all action results.</a:t>
            </a:r>
          </a:p>
          <a:p>
            <a:pPr>
              <a:lnSpc>
                <a:spcPct val="150000"/>
              </a:lnSpc>
            </a:pPr>
            <a:r>
              <a:rPr lang="en-IN" dirty="0" smtClean="0"/>
              <a:t>However, there are different action result types, depending on the task that the action method is performing. </a:t>
            </a:r>
          </a:p>
          <a:p>
            <a:pPr>
              <a:lnSpc>
                <a:spcPct val="150000"/>
              </a:lnSpc>
            </a:pPr>
            <a:r>
              <a:rPr lang="en-IN" dirty="0" smtClean="0"/>
              <a:t>For example, the most common action is to call the </a:t>
            </a:r>
            <a:r>
              <a:rPr lang="en-IN" b="1" dirty="0" smtClean="0">
                <a:solidFill>
                  <a:srgbClr val="00B0F0"/>
                </a:solidFill>
              </a:rPr>
              <a:t>View()</a:t>
            </a:r>
            <a:r>
              <a:rPr lang="en-IN" dirty="0" smtClean="0"/>
              <a:t> method. </a:t>
            </a:r>
          </a:p>
          <a:p>
            <a:pPr>
              <a:lnSpc>
                <a:spcPct val="150000"/>
              </a:lnSpc>
            </a:pPr>
            <a:r>
              <a:rPr lang="en-IN" dirty="0" smtClean="0"/>
              <a:t>The View method returns an instance of the </a:t>
            </a:r>
            <a:r>
              <a:rPr lang="en-IN" b="1" dirty="0" err="1" smtClean="0">
                <a:hlinkClick r:id="rId3"/>
              </a:rPr>
              <a:t>ViewResult</a:t>
            </a:r>
            <a:r>
              <a:rPr lang="en-IN" dirty="0" smtClean="0"/>
              <a:t> class, which is derived from </a:t>
            </a:r>
            <a:r>
              <a:rPr lang="en-IN" b="1" dirty="0" err="1" smtClean="0"/>
              <a:t>ActionResult</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486400"/>
          </a:xfrm>
        </p:spPr>
        <p:txBody>
          <a:bodyPr>
            <a:normAutofit/>
          </a:bodyPr>
          <a:lstStyle/>
          <a:p>
            <a:pPr marL="346075" indent="-342900">
              <a:lnSpc>
                <a:spcPct val="200000"/>
              </a:lnSpc>
              <a:buClr>
                <a:schemeClr val="tx1"/>
              </a:buClr>
              <a:buSzPct val="150000"/>
              <a:buFont typeface="Arial" panose="020B0604020202020204" pitchFamily="34" charset="0"/>
              <a:buChar char="•"/>
            </a:pPr>
            <a:r>
              <a:rPr lang="en-IN" dirty="0" smtClean="0"/>
              <a:t>Action methods can return an object of any type, such as a string, an integer, or a Boolean value</a:t>
            </a:r>
          </a:p>
          <a:p>
            <a:pPr marL="346075" indent="-342900">
              <a:lnSpc>
                <a:spcPct val="200000"/>
              </a:lnSpc>
              <a:buClr>
                <a:schemeClr val="tx1"/>
              </a:buClr>
              <a:buSzPct val="150000"/>
              <a:buFont typeface="Arial" panose="020B0604020202020204" pitchFamily="34" charset="0"/>
              <a:buChar char="•"/>
            </a:pPr>
            <a:r>
              <a:rPr lang="en-IN" dirty="0" smtClean="0"/>
              <a:t>These return types are wrapped in an appropriate </a:t>
            </a:r>
            <a:r>
              <a:rPr lang="en-IN" b="1" dirty="0" err="1" smtClean="0"/>
              <a:t>ActionResult</a:t>
            </a:r>
            <a:r>
              <a:rPr lang="en-IN" dirty="0" smtClean="0"/>
              <a:t> type before they are rendered to the response stream</a:t>
            </a:r>
          </a:p>
          <a:p>
            <a:pPr marL="346075" indent="-342900">
              <a:lnSpc>
                <a:spcPct val="200000"/>
              </a:lnSpc>
              <a:buClr>
                <a:schemeClr val="tx1"/>
              </a:buClr>
              <a:buSzPct val="150000"/>
              <a:buFont typeface="Arial" panose="020B0604020202020204" pitchFamily="34" charset="0"/>
              <a:buChar char="•"/>
            </a:pPr>
            <a:r>
              <a:rPr lang="en-IN" dirty="0" smtClean="0"/>
              <a:t>By default, the MVC framework treats all </a:t>
            </a:r>
            <a:r>
              <a:rPr lang="en-IN" b="1" dirty="0" smtClean="0"/>
              <a:t>public</a:t>
            </a:r>
            <a:r>
              <a:rPr lang="en-IN" dirty="0" smtClean="0"/>
              <a:t> methods of a controller class as action methods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 4 New PPT  Template</Template>
  <TotalTime>1138</TotalTime>
  <Words>1688</Words>
  <Application>Microsoft Office PowerPoint</Application>
  <PresentationFormat>On-screen Show (4:3)</PresentationFormat>
  <Paragraphs>172</Paragraphs>
  <Slides>28</Slides>
  <Notes>7</Notes>
  <HiddenSlides>15</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28</vt:i4>
      </vt:variant>
    </vt:vector>
  </HeadingPairs>
  <TitlesOfParts>
    <vt:vector size="43" baseType="lpstr">
      <vt:lpstr>ＭＳ Ｐゴシック</vt:lpstr>
      <vt:lpstr>Arial</vt:lpstr>
      <vt:lpstr>Arial Bold</vt:lpstr>
      <vt:lpstr>Calibri</vt:lpstr>
      <vt:lpstr>Helvetica Neue</vt:lpstr>
      <vt:lpstr>Myriad Pro</vt:lpstr>
      <vt:lpstr>Myriad Pro Cond</vt:lpstr>
      <vt:lpstr>Tw Cen MT Condensed Extra Bold</vt:lpstr>
      <vt:lpstr>Wingdings</vt:lpstr>
      <vt:lpstr>Wingdings 2</vt:lpstr>
      <vt:lpstr>Wingdings 3</vt:lpstr>
      <vt:lpstr>ヒラギノ角ゴ ProN W3</vt:lpstr>
      <vt:lpstr>ヒラギノ角ゴ ProN W6</vt:lpstr>
      <vt:lpstr>Default - Title and Content</vt:lpstr>
      <vt:lpstr>1_Default - Title and Content</vt:lpstr>
      <vt:lpstr>ASP.NET MVC</vt:lpstr>
      <vt:lpstr>Controllers and Action Methods </vt:lpstr>
      <vt:lpstr>PowerPoint Presentation</vt:lpstr>
      <vt:lpstr>Action Methods</vt:lpstr>
      <vt:lpstr>Action Methods</vt:lpstr>
      <vt:lpstr>Action Methods</vt:lpstr>
      <vt:lpstr>Action Methods</vt:lpstr>
      <vt:lpstr>ActionResult Return Type</vt:lpstr>
      <vt:lpstr>PowerPoint Presentation</vt:lpstr>
      <vt:lpstr>Preventing a Public Method from Being Invoked</vt:lpstr>
      <vt:lpstr>PowerPoint Presentation</vt:lpstr>
      <vt:lpstr>Action Method Parameters</vt:lpstr>
      <vt:lpstr>Optional parameters</vt:lpstr>
      <vt:lpstr>Creating an Action</vt:lpstr>
      <vt:lpstr>Adding an Action to a Controller</vt:lpstr>
      <vt:lpstr>Return type</vt:lpstr>
      <vt:lpstr>Cross-Site request forgery</vt:lpstr>
      <vt:lpstr>Cross-Site request forgery</vt:lpstr>
      <vt:lpstr>CORS</vt:lpstr>
      <vt:lpstr>ASP.NET MVC Routing</vt:lpstr>
      <vt:lpstr>Using the Default Route Table</vt:lpstr>
      <vt:lpstr>Web.config</vt:lpstr>
      <vt:lpstr>Global.asax</vt:lpstr>
      <vt:lpstr>Global.asax</vt:lpstr>
      <vt:lpstr>Rendering a Form Using TagHelper</vt:lpstr>
      <vt:lpstr>Available TagHelper</vt:lpstr>
      <vt:lpstr>Sample Code</vt:lpstr>
      <vt:lpstr>Creating an ASP.NET MVC View by Calling Multiple 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User1</dc:creator>
  <cp:lastModifiedBy>Microsoft account</cp:lastModifiedBy>
  <cp:revision>192</cp:revision>
  <dcterms:created xsi:type="dcterms:W3CDTF">2006-08-16T00:00:00Z</dcterms:created>
  <dcterms:modified xsi:type="dcterms:W3CDTF">2023-03-28T05:26:28Z</dcterms:modified>
</cp:coreProperties>
</file>