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1" r:id="rId6"/>
    <p:sldMasterId id="2147483722" r:id="rId7"/>
    <p:sldMasterId id="2147483733" r:id="rId8"/>
    <p:sldMasterId id="2147483744" r:id="rId9"/>
    <p:sldMasterId id="2147483755" r:id="rId10"/>
  </p:sldMasterIdLst>
  <p:notesMasterIdLst>
    <p:notesMasterId r:id="rId41"/>
  </p:notesMasterIdLst>
  <p:sldIdLst>
    <p:sldId id="260" r:id="rId11"/>
    <p:sldId id="264" r:id="rId12"/>
    <p:sldId id="261" r:id="rId13"/>
    <p:sldId id="265" r:id="rId14"/>
    <p:sldId id="266" r:id="rId15"/>
    <p:sldId id="267" r:id="rId16"/>
    <p:sldId id="268" r:id="rId17"/>
    <p:sldId id="269" r:id="rId18"/>
    <p:sldId id="271" r:id="rId19"/>
    <p:sldId id="262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72" r:id="rId32"/>
    <p:sldId id="273" r:id="rId33"/>
    <p:sldId id="274" r:id="rId34"/>
    <p:sldId id="285" r:id="rId35"/>
    <p:sldId id="263" r:id="rId36"/>
    <p:sldId id="256" r:id="rId37"/>
    <p:sldId id="257" r:id="rId38"/>
    <p:sldId id="258" r:id="rId39"/>
    <p:sldId id="259" r:id="rId4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98" autoAdjust="0"/>
    <p:restoredTop sz="95238" autoAdjust="0"/>
  </p:normalViewPr>
  <p:slideViewPr>
    <p:cSldViewPr snapToGrid="0">
      <p:cViewPr varScale="1">
        <p:scale>
          <a:sx n="85" d="100"/>
          <a:sy n="85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FDE8-99E0-4B82-8748-793B9652B42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B0AB-A6F2-4E31-9B53-AED13642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ca93dc87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ca93dc87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5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d0fe36a6e_2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d0fe36a6e_2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94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d0fe36a6e_2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d0fe36a6e_2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3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d0fe36a6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d0fe36a6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0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line, &lt;!DOCTYPE html&gt;, is a declaration that the page follows the HTML standard.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word in brackets like &lt;html&gt; and &lt;/html&gt;.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is a start or open tag, and the second is a close tag, which looks almost the same but with a / in front of the tag’s name.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tags indicate the start and end of the HTML page.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tag here has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which specifies that the language of the page will be in English, to help the browser translate the page if needed.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attributes are key-value pairs.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within the &lt;html&gt; tag are two more tags, &lt;head&gt; and &lt;body&gt;, which are both like children nodes in a tree.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within &lt;head&gt; is the &lt;title&gt; tag, the contents of which we see in a tab or window’s title in a browser.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 &lt;body&gt; is the contents of the page itself, a text node, which we’ll see in the main view of a browser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B0AB-A6F2-4E31-9B53-AED13642CB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b84db9b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eb84db9b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7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d1f6b8b4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d1f6b8b4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2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b84db9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eb84db9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eb84db9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eb84db9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eb84db9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eb84db9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45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ca93dc8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ca93dc8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0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b84db9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eb84db9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8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807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3928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705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692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128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895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3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009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01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86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6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115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2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21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04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96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4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181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53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96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122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88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36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58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30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39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2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233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679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038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05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562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877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648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2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035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261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06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8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2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3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758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2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0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12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444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88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871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328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349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328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882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053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7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2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-15840" y="0"/>
            <a:ext cx="11683440" cy="658764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0">
            <a:blip r:embed="rId16"/>
            <a:stretch>
              <a:fillRect/>
            </a:stretch>
          </a:blipFill>
          <a:ln>
            <a:noFill/>
          </a:ln>
          <a:effectLst>
            <a:outerShdw blurRad="101600" dist="152031" dir="438401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4282200"/>
            <a:ext cx="11328840" cy="2028600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rotWithShape="0">
            <a:gsLst>
              <a:gs pos="0">
                <a:srgbClr val="EE8011"/>
              </a:gs>
              <a:gs pos="100000">
                <a:srgbClr val="B3600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0"/>
            <a:ext cx="8719200" cy="45648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EE8011"/>
              </a:gs>
              <a:gs pos="100000">
                <a:srgbClr val="B3600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20000">
            <a:off x="-161640" y="293040"/>
            <a:ext cx="11366640" cy="5751360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44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dt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B7E71BE-F319-4B90-9324-F05EEF17834B}" type="datetime">
              <a:rPr lang="en-US" sz="5400" b="0" strike="noStrike" cap="all" spc="-1">
                <a:solidFill>
                  <a:srgbClr val="FCEBD9"/>
                </a:solidFill>
                <a:latin typeface="Impact"/>
              </a:rPr>
              <a:t>3/19/2023</a:t>
            </a:fld>
            <a:endParaRPr lang="en-IN" sz="5400" b="0" strike="noStrike" spc="-1">
              <a:latin typeface="Times New Roman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ftr"/>
          </p:nvPr>
        </p:nvSpPr>
        <p:spPr>
          <a:xfrm rot="21420000">
            <a:off x="-9000" y="4882680"/>
            <a:ext cx="4050360" cy="11973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sldNum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C246E93-D30C-4A0F-B451-DD2740B824C9}" type="slidenum">
              <a:rPr lang="en-US" sz="2400" b="0" strike="noStrike" cap="all" spc="-1">
                <a:solidFill>
                  <a:srgbClr val="B3B3B3"/>
                </a:solidFill>
                <a:latin typeface="Impact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14" name="CustomShape 13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285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53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54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1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8580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23468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423468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777024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body"/>
          </p:nvPr>
        </p:nvSpPr>
        <p:spPr>
          <a:xfrm>
            <a:off x="777024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4" name="PlaceHolder 12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13473A5-F016-4C93-8C06-FF17591662CF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3/19/2023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65" name="PlaceHolder 13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6" name="PlaceHolder 14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D8060D2-80C9-47AD-A193-5F1717453B47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4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105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8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3193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685800" y="3742200"/>
            <a:ext cx="10394280" cy="1639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8080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BA2D586-BAA8-4EFA-BE2F-4A20939A2F2D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3/19/2023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A99E14A-48C3-4B86-A927-61588174F7AB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50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151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3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54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8600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685800" lvl="1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56" name="PlaceHolder 7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0DCCF68-FE12-4611-A1D6-227FB23D200E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3/19/2023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57" name="PlaceHolder 8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58" name="PlaceHolder 9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1D2DE49-D7BD-4A6E-9AFF-917BE3D825BA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859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609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984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094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4474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HTML 5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6" name="TextShape 2"/>
          <p:cNvSpPr txBox="1"/>
          <p:nvPr/>
        </p:nvSpPr>
        <p:spPr>
          <a:xfrm rot="21420000">
            <a:off x="982800" y="3504960"/>
            <a:ext cx="9754920" cy="55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dirty="0"/>
              <a:t>Hypertext Markup Language</a:t>
            </a:r>
            <a:endParaRPr lang="en-I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0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nodes mapped to a tree, with &quot;document&quot; as a root node, containing &quot;html&quot;, containing &quot;head&quot;, &quot;title&quot;, &quot;hello, title,&quot; as well as &quot;body&quot;, &quot;hello, bod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92" y="84224"/>
            <a:ext cx="5619751" cy="644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658" y="217449"/>
            <a:ext cx="5072400" cy="1151640"/>
          </a:xfrm>
        </p:spPr>
        <p:txBody>
          <a:bodyPr/>
          <a:lstStyle/>
          <a:p>
            <a:pPr algn="ctr"/>
            <a:r>
              <a:rPr lang="en-US" dirty="0" smtClean="0"/>
              <a:t>In memory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85800" y="1477537"/>
            <a:ext cx="3707780" cy="4142678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The page will be loaded into the browser’s memory as a data structure, like this tree:</a:t>
            </a:r>
          </a:p>
        </p:txBody>
      </p:sp>
    </p:spTree>
    <p:extLst>
      <p:ext uri="{BB962C8B-B14F-4D97-AF65-F5344CB8AC3E}">
        <p14:creationId xmlns:p14="http://schemas.microsoft.com/office/powerpoint/2010/main" val="13900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1" name="Google Shape;331;p68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332" name="Google Shape;332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68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467" kern="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 kern="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4" name="Google Shape;334;p68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467" kern="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 kern="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08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and Unordered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06530" y="1356851"/>
            <a:ext cx="6231006" cy="4984955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1026" name="Picture 2" descr="Video Camera Icon Design 496874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30" y="177641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udspeaker Computer Icons Sound PNG, Clipart, Android, Audio, Audio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3" r="17216"/>
          <a:stretch/>
        </p:blipFill>
        <p:spPr bwMode="auto">
          <a:xfrm>
            <a:off x="2861186" y="4531048"/>
            <a:ext cx="1386349" cy="14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en-US" dirty="0" smtClean="0"/>
              <a:t>Video</a:t>
            </a:r>
            <a:br>
              <a:rPr lang="en-US" dirty="0" smtClean="0"/>
            </a:br>
            <a:r>
              <a:rPr lang="en-US" dirty="0" smtClean="0"/>
              <a:t>iframe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5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446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9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667"/>
              <a:t>https://www.example.com</a:t>
            </a:r>
            <a:r>
              <a:rPr lang="en" sz="4667">
                <a:solidFill>
                  <a:srgbClr val="FFFF00"/>
                </a:solidFill>
              </a:rPr>
              <a:t>/path</a:t>
            </a:r>
            <a:endParaRPr sz="4667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5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667">
                <a:solidFill>
                  <a:srgbClr val="FFFFFF"/>
                </a:solidFill>
              </a:rPr>
              <a:t>https://www.example.com</a:t>
            </a:r>
            <a:r>
              <a:rPr lang="en" sz="4667">
                <a:solidFill>
                  <a:srgbClr val="FFFF00"/>
                </a:solidFill>
              </a:rPr>
              <a:t>/path?key=value</a:t>
            </a:r>
            <a:endParaRPr sz="4667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33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77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>
          <a:xfrm>
            <a:off x="551986" y="2849137"/>
            <a:ext cx="10396440" cy="1151640"/>
          </a:xfrm>
        </p:spPr>
        <p:txBody>
          <a:bodyPr/>
          <a:lstStyle/>
          <a:p>
            <a:r>
              <a:rPr lang="en-US" dirty="0" smtClean="0"/>
              <a:t>01HTML5Notes.MD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473" y="607742"/>
            <a:ext cx="10396440" cy="115164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HTML 5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6" name="TextShape 2"/>
          <p:cNvSpPr txBox="1"/>
          <p:nvPr/>
        </p:nvSpPr>
        <p:spPr>
          <a:xfrm rot="21420000">
            <a:off x="982800" y="3504960"/>
            <a:ext cx="9754920" cy="55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</a:rPr>
              <a:t>Elements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685800"/>
            <a:ext cx="1039428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Elements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85800" y="2063520"/>
            <a:ext cx="143640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Header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685800" y="2639520"/>
            <a:ext cx="1436400" cy="29419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&lt;css&gt;</a:t>
            </a:r>
          </a:p>
        </p:txBody>
      </p:sp>
      <p:sp>
        <p:nvSpPr>
          <p:cNvPr id="200" name="TextShape 4"/>
          <p:cNvSpPr txBox="1"/>
          <p:nvPr/>
        </p:nvSpPr>
        <p:spPr>
          <a:xfrm>
            <a:off x="4234680" y="2063520"/>
            <a:ext cx="305568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Body / Controls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4167720" y="2639520"/>
            <a:ext cx="1503360" cy="29419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&lt;form&gt;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&lt;input&gt;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&lt;button&gt;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&lt;checkbox&gt;</a:t>
            </a: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6"/>
          <p:cNvSpPr txBox="1"/>
          <p:nvPr/>
        </p:nvSpPr>
        <p:spPr>
          <a:xfrm>
            <a:off x="7770240" y="2063520"/>
            <a:ext cx="330984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7770240" y="2639520"/>
            <a:ext cx="1613880" cy="29419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&lt;span&gt;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&lt;br&gt;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&lt;p&gt;</a:t>
            </a: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2305080" y="2063520"/>
            <a:ext cx="15033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cap="all" spc="-1">
                <a:solidFill>
                  <a:srgbClr val="EE8011"/>
                </a:solidFill>
                <a:latin typeface="Impact"/>
              </a:rPr>
              <a:t>Links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2306160" y="2639520"/>
            <a:ext cx="1502640" cy="2941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&lt;a&gt;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&lt;img&gt;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5853600" y="2639520"/>
            <a:ext cx="1436400" cy="294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&lt;option&gt;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&lt;ul&gt; &lt;li&gt;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&lt;ol&gt;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&lt;table&gt;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&lt;th&gt;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&lt;tr&gt; &lt;td&gt;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9498960" y="2639520"/>
            <a:ext cx="1581480" cy="2941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5800" y="685800"/>
            <a:ext cx="10394280" cy="31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Style Attribute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85800" y="3742200"/>
            <a:ext cx="10394280" cy="16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808080"/>
                </a:solidFill>
                <a:latin typeface="Arial"/>
              </a:rPr>
              <a:t>Setting the style of an HTML element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34" t="9361" r="64421" b="46828"/>
          <a:stretch/>
        </p:blipFill>
        <p:spPr>
          <a:xfrm>
            <a:off x="5263375" y="904780"/>
            <a:ext cx="5475249" cy="43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85800" y="1837800"/>
            <a:ext cx="11023560" cy="377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&lt;tagname style="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property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value;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"&gt;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The </a:t>
            </a:r>
            <a:r>
              <a:rPr lang="en-IN" sz="2400" b="1" i="1" strike="noStrike" spc="-1">
                <a:solidFill>
                  <a:srgbClr val="000000"/>
                </a:solidFill>
                <a:latin typeface="Arial"/>
              </a:rPr>
              <a:t>property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 is a CSS property. The </a:t>
            </a:r>
            <a:r>
              <a:rPr lang="en-IN" sz="2400" b="1" i="1" strike="noStrike" spc="-1">
                <a:solidFill>
                  <a:srgbClr val="000000"/>
                </a:solidFill>
                <a:latin typeface="Arial"/>
              </a:rPr>
              <a:t>value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 is a CSS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background-color: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&lt;body style="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</a:rPr>
              <a:t>background-color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:powderblue;"&gt;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Color: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Text Color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 &lt;h1 style="</a:t>
            </a:r>
            <a:r>
              <a:rPr lang="en-IN" sz="2000" b="1" i="1" strike="noStrike" spc="-1">
                <a:solidFill>
                  <a:srgbClr val="000000"/>
                </a:solidFill>
                <a:latin typeface="Arial"/>
              </a:rPr>
              <a:t>color:blue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;"&gt;..&lt;/h1&gt; &lt;p style="</a:t>
            </a:r>
            <a:r>
              <a:rPr lang="en-IN" sz="2000" b="1" i="1" strike="noStrike" spc="-1">
                <a:solidFill>
                  <a:srgbClr val="000000"/>
                </a:solidFill>
                <a:latin typeface="Arial"/>
              </a:rPr>
              <a:t>color:red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;"&gt;...&lt;/p&gt;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font-family: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Fonts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	&lt;h1 style="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</a:rPr>
              <a:t>font-family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:verdana;"&gt;..&lt;/h1&gt; &lt;p style="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</a:rPr>
              <a:t>font-family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:courier;"&gt;….&lt;/p&gt;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32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914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lang="en"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26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23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3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5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validator.w3.org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883</TotalTime>
  <Words>437</Words>
  <Application>Microsoft Office PowerPoint</Application>
  <PresentationFormat>Widescreen</PresentationFormat>
  <Paragraphs>146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Arial</vt:lpstr>
      <vt:lpstr>Calibri</vt:lpstr>
      <vt:lpstr>Consolas</vt:lpstr>
      <vt:lpstr>DejaVu Sans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Simple Dark</vt:lpstr>
      <vt:lpstr>1_Simple Dark</vt:lpstr>
      <vt:lpstr>2_Simple Dark</vt:lpstr>
      <vt:lpstr>3_Simple Dark</vt:lpstr>
      <vt:lpstr>4_Simple Dark</vt:lpstr>
      <vt:lpstr>5_Simple Dark</vt:lpstr>
      <vt:lpstr>PowerPoint Presentation</vt:lpstr>
      <vt:lpstr>PowerPoint Presentation</vt:lpstr>
      <vt:lpstr>Simple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validator.w3.org</vt:lpstr>
      <vt:lpstr>In memory representation</vt:lpstr>
      <vt:lpstr>PowerPoint Presentation</vt:lpstr>
      <vt:lpstr>Paragraph</vt:lpstr>
      <vt:lpstr>Headings</vt:lpstr>
      <vt:lpstr>Ordered and Unordered List</vt:lpstr>
      <vt:lpstr>Table</vt:lpstr>
      <vt:lpstr>Image</vt:lpstr>
      <vt:lpstr>Video  and  Audio</vt:lpstr>
      <vt:lpstr>Embedded Video iframe</vt:lpstr>
      <vt:lpstr>Links</vt:lpstr>
      <vt:lpstr>Responsive Page</vt:lpstr>
      <vt:lpstr>URL Parameters</vt:lpstr>
      <vt:lpstr>https://www.example.com/path</vt:lpstr>
      <vt:lpstr>https://www.example.com/path?key=value</vt:lpstr>
      <vt:lpstr>PowerPoint Presentation</vt:lpstr>
      <vt:lpstr>Form attributes</vt:lpstr>
      <vt:lpstr>Notes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subject/>
  <dc:creator>Venkatakrishnan B</dc:creator>
  <dc:description/>
  <cp:lastModifiedBy>Microsoft account</cp:lastModifiedBy>
  <cp:revision>24</cp:revision>
  <dcterms:created xsi:type="dcterms:W3CDTF">2017-09-01T12:47:45Z</dcterms:created>
  <dcterms:modified xsi:type="dcterms:W3CDTF">2023-03-19T07:15:32Z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