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80788D-E031-47AF-AC67-13B60073A010}">
  <a:tblStyle styleId="{3B80788D-E031-47AF-AC67-13B60073A0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00" autoAdjust="0"/>
    <p:restoredTop sz="94660"/>
  </p:normalViewPr>
  <p:slideViewPr>
    <p:cSldViewPr snapToGrid="0">
      <p:cViewPr varScale="1">
        <p:scale>
          <a:sx n="106" d="100"/>
          <a:sy n="106" d="100"/>
        </p:scale>
        <p:origin x="59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418628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mercury.lcs.mit.edu/~jnc/tech/arpageo.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ercury.lcs.mit.edu/~jnc/tech/arpageo.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s://developer.mozilla.org/en-US/docs/Web/CSS/CSS_Selectors"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3" Type="http://schemas.openxmlformats.org/officeDocument/2006/relationships/hyperlink" Target="https://icons.getbootstrap.com/" TargetMode="External"/><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infrapedia.com/app"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ca93dc8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ca93dc8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623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9eb84db9b3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9eb84db9b3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9870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fca93dc87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fca93dc87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230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9eb84db9b3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9eb84db9b3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177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9eb84db9b3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9eb84db9b3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7637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9eb84db9b3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9eb84db9b3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safetyschool.org</a:t>
            </a:r>
            <a:endParaRPr/>
          </a:p>
          <a:p>
            <a:pPr marL="0" lvl="0" indent="0" algn="l" rtl="0">
              <a:spcBef>
                <a:spcPts val="0"/>
              </a:spcBef>
              <a:spcAft>
                <a:spcPts val="0"/>
              </a:spcAft>
              <a:buNone/>
            </a:pPr>
            <a:r>
              <a:rPr lang="en"/>
              <a:t>harvardsucks.org</a:t>
            </a:r>
            <a:endParaRPr/>
          </a:p>
          <a:p>
            <a:pPr marL="0" lvl="0" indent="0" algn="l" rtl="0">
              <a:spcBef>
                <a:spcPts val="0"/>
              </a:spcBef>
              <a:spcAft>
                <a:spcPts val="0"/>
              </a:spcAft>
              <a:buNone/>
            </a:pPr>
            <a:r>
              <a:rPr lang="en"/>
              <a:t>yalesucks.com</a:t>
            </a:r>
            <a:endParaRPr/>
          </a:p>
        </p:txBody>
      </p:sp>
    </p:spTree>
    <p:extLst>
      <p:ext uri="{BB962C8B-B14F-4D97-AF65-F5344CB8AC3E}">
        <p14:creationId xmlns:p14="http://schemas.microsoft.com/office/powerpoint/2010/main" val="1913663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ca93dc87d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ca93dc87d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8463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fca93dc87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fca93dc87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753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9eb84db9b3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9eb84db9b3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8338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ca93dc87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ca93dc87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4142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4d1f6b8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4d1f6b8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6169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fca93dc87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fca93dc87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82837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fca93dc87d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fca93dc87d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4974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ca93dc87d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ca93dc87d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8064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fca93dc87d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fca93dc87d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0487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ca93dc87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ca93dc87d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25357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fca93dc87d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fca93dc87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0375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4d1f6b8b4_1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4d1f6b8b4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391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4d1f6b8b4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4d1f6b8b4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31175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fca93dc87d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fca93dc87d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4592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44d1f6b8b4_1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44d1f6b8b4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86870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fca93dc87d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fca93dc87d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1685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ca93dc87d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ca93dc87d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32988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fca93dc87d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fca93dc87d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diagram</a:t>
            </a:r>
            <a:endParaRPr/>
          </a:p>
        </p:txBody>
      </p:sp>
    </p:spTree>
    <p:extLst>
      <p:ext uri="{BB962C8B-B14F-4D97-AF65-F5344CB8AC3E}">
        <p14:creationId xmlns:p14="http://schemas.microsoft.com/office/powerpoint/2010/main" val="15390188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4d1f6b8b4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4d1f6b8b4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9035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44d1f6b8b4_1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44d1f6b8b4_1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1913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44d1f6b8b4_1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44d1f6b8b4_1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curl -I -X GET http://harvard.edu/</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0221607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44d1f6b8b4_1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44d1f6b8b4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24800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44d1f6b8b4_1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44d1f6b8b4_1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9577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44d1f6b8b4_1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44d1f6b8b4_1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23780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4d1f6b8b4_1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4d1f6b8b4_1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curl -I -X GET http://safetyschool.org/</a:t>
            </a:r>
            <a:endParaRPr/>
          </a:p>
        </p:txBody>
      </p:sp>
    </p:spTree>
    <p:extLst>
      <p:ext uri="{BB962C8B-B14F-4D97-AF65-F5344CB8AC3E}">
        <p14:creationId xmlns:p14="http://schemas.microsoft.com/office/powerpoint/2010/main" val="24555991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4d1f6b8b4_1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44d1f6b8b4_1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curl -I -X GET http://www.harvardsucks.org/ </a:t>
            </a:r>
            <a:endParaRPr/>
          </a:p>
        </p:txBody>
      </p:sp>
    </p:spTree>
    <p:extLst>
      <p:ext uri="{BB962C8B-B14F-4D97-AF65-F5344CB8AC3E}">
        <p14:creationId xmlns:p14="http://schemas.microsoft.com/office/powerpoint/2010/main" val="23488927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fca93dc87d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fca93dc87d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curl -I -X GET http://www.yalesucks.com/ </a:t>
            </a:r>
            <a:endParaRPr/>
          </a:p>
        </p:txBody>
      </p:sp>
    </p:spTree>
    <p:extLst>
      <p:ext uri="{BB962C8B-B14F-4D97-AF65-F5344CB8AC3E}">
        <p14:creationId xmlns:p14="http://schemas.microsoft.com/office/powerpoint/2010/main" val="939484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9eb84db9b3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9eb84db9b3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28172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fd0fe36a6e_2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fd0fe36a6e_2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39540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44d1f6b8b4_1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44d1f6b8b4_1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0355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a4efe25bc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a4efe25bc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94620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4d1f6b8b4_1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4d1f6b8b4_1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hello0.html</a:t>
            </a:r>
            <a:endParaRPr/>
          </a:p>
        </p:txBody>
      </p:sp>
    </p:spTree>
    <p:extLst>
      <p:ext uri="{BB962C8B-B14F-4D97-AF65-F5344CB8AC3E}">
        <p14:creationId xmlns:p14="http://schemas.microsoft.com/office/powerpoint/2010/main" val="16635403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fca93dc87d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fca93dc87d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85816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fca93dc87d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fca93dc87d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58288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9eb84db9b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9eb84db9b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05257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44d1f6b8b4_1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44d1f6b8b4_1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63466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9eb84db9b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9eb84db9b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1669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eb84db9b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eb84db9b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7336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eb84db9b3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eb84db9b3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http://mercury.lcs.mit.edu/~jnc/tech/arpageo.html</a:t>
            </a:r>
            <a:r>
              <a:rPr lang="en"/>
              <a:t> </a:t>
            </a:r>
            <a:endParaRPr/>
          </a:p>
        </p:txBody>
      </p:sp>
    </p:spTree>
    <p:extLst>
      <p:ext uri="{BB962C8B-B14F-4D97-AF65-F5344CB8AC3E}">
        <p14:creationId xmlns:p14="http://schemas.microsoft.com/office/powerpoint/2010/main" val="33380213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9eb84db9b3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9eb84db9b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70972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9eb84db9b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9eb84db9b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12439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9eb84db9b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9eb84db9b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49954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44d1f6b8b4_1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44d1f6b8b4_1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87794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44d1f6b8b4_1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44d1f6b8b4_1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67872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9eb84db9b3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9eb84db9b3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51230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9eb84db9b3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9eb84db9b3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29151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fd0fe36a6e_29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fd0fe36a6e_29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84428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fd0fe36a6e_29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fd0fe36a6e_29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89438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fd0fe36a6e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fd0fe36a6e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0582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fca93dc87d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fca93dc87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http://mercury.lcs.mit.edu/~jnc/tech/arpageo.html</a:t>
            </a:r>
            <a:r>
              <a:rPr lang="en"/>
              <a:t> </a:t>
            </a:r>
            <a:endParaRPr/>
          </a:p>
        </p:txBody>
      </p:sp>
    </p:spTree>
    <p:extLst>
      <p:ext uri="{BB962C8B-B14F-4D97-AF65-F5344CB8AC3E}">
        <p14:creationId xmlns:p14="http://schemas.microsoft.com/office/powerpoint/2010/main" val="8753163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ca93dc87d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ca93dc87d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73907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44d1f6b8b4_1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44d1f6b8b4_1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7956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a4efe25bc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a4efe25bc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0450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a4a8fca66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a4a8fca66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https://developer.mozilla.org/en-US/docs/Web/CSS/CSS_Selectors</a:t>
            </a:r>
            <a:r>
              <a:rPr lang="en"/>
              <a:t> </a:t>
            </a:r>
            <a:endParaRPr/>
          </a:p>
        </p:txBody>
      </p:sp>
    </p:spTree>
    <p:extLst>
      <p:ext uri="{BB962C8B-B14F-4D97-AF65-F5344CB8AC3E}">
        <p14:creationId xmlns:p14="http://schemas.microsoft.com/office/powerpoint/2010/main" val="42333430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44d1f6b8b4_1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44d1f6b8b4_1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625723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44d1f6b8b4_1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44d1f6b8b4_1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3983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44d1f6b8b4_1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44d1f6b8b4_1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64883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fca93dc87d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fca93dc87d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https://getbootstrap.com/</a:t>
            </a:r>
            <a:r>
              <a:rPr lang="en"/>
              <a:t> </a:t>
            </a:r>
            <a:endParaRPr/>
          </a:p>
        </p:txBody>
      </p:sp>
    </p:spTree>
    <p:extLst>
      <p:ext uri="{BB962C8B-B14F-4D97-AF65-F5344CB8AC3E}">
        <p14:creationId xmlns:p14="http://schemas.microsoft.com/office/powerpoint/2010/main" val="133409954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fca93dc87d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fca93dc87d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https://icons.getbootstrap.com/</a:t>
            </a:r>
            <a:r>
              <a:rPr lang="en"/>
              <a:t> </a:t>
            </a:r>
            <a:endParaRPr/>
          </a:p>
        </p:txBody>
      </p:sp>
    </p:spTree>
    <p:extLst>
      <p:ext uri="{BB962C8B-B14F-4D97-AF65-F5344CB8AC3E}">
        <p14:creationId xmlns:p14="http://schemas.microsoft.com/office/powerpoint/2010/main" val="147452708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44d1f6b8b4_1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44d1f6b8b4_1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4600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9eb84db9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9eb84db9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https://www.infrapedia.com/app</a:t>
            </a:r>
            <a:r>
              <a:rPr lang="en"/>
              <a:t> </a:t>
            </a:r>
            <a:endParaRPr/>
          </a:p>
        </p:txBody>
      </p:sp>
    </p:spTree>
    <p:extLst>
      <p:ext uri="{BB962C8B-B14F-4D97-AF65-F5344CB8AC3E}">
        <p14:creationId xmlns:p14="http://schemas.microsoft.com/office/powerpoint/2010/main" val="42885193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44d1f6b8b4_1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44d1f6b8b4_1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506638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9eb84db9b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9eb84db9b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027304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44d1f6b8b4_1_5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44d1f6b8b4_1_5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249053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9eb84db9b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9eb84db9b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573662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44d1f6b8b4_1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44d1f6b8b4_1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4746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44d1f6b8b4_1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44d1f6b8b4_1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306572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44d1f6b8b4_1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44d1f6b8b4_1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63982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9eb84db9b3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9eb84db9b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400637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44d1f6b8b4_1_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44d1f6b8b4_1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050528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9eb84db9b3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9eb84db9b3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7853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ca93dc87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ca93dc87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envelope</a:t>
            </a:r>
            <a:endParaRPr/>
          </a:p>
        </p:txBody>
      </p:sp>
    </p:spTree>
    <p:extLst>
      <p:ext uri="{BB962C8B-B14F-4D97-AF65-F5344CB8AC3E}">
        <p14:creationId xmlns:p14="http://schemas.microsoft.com/office/powerpoint/2010/main" val="7325634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44d1f6b8b4_1_7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44d1f6b8b4_1_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244670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9eb84db9b3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9eb84db9b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16699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44d1f6b8b4_1_7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44d1f6b8b4_1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513541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9eb84db9b3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9eb84db9b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092433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44d1f6b8b4_1_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44d1f6b8b4_1_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143690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44d1f6b8b4_1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44d1f6b8b4_1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089895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9eb84db9b3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9eb84db9b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222127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44d1f6b8b4_1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44d1f6b8b4_1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472995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fca93dc87d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fca93dc87d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29487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44d1f6b8b4_1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44d1f6b8b4_1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1572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ca93dc87d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ca93dc87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809792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44d1f6b8b4_1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44d1f6b8b4_1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634057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44d1f6b8b4_1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44d1f6b8b4_1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196196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fca93dc87d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fca93dc87d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88471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fca93dc87d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fca93dc87d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8543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youtube.com/watch?v=T4kai4FL0MQ" TargetMode="External"/><Relationship Id="rId2" Type="http://schemas.openxmlformats.org/officeDocument/2006/relationships/notesSlide" Target="../notesSlides/notesSlide40.xml"/><Relationship Id="rId1" Type="http://schemas.openxmlformats.org/officeDocument/2006/relationships/slideLayout" Target="../slideLayouts/slideLayout11.xml"/><Relationship Id="rId4" Type="http://schemas.openxmlformats.org/officeDocument/2006/relationships/image" Target="../media/image4.jp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8.xml"/><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0.xml"/><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1.xml"/><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2.xml"/><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3.xml"/><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4.xml"/><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5.xml"/><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6.xml"/><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7.xml"/><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8.xml"/><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9.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cUJlRNRguAM"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3.jpg"/></Relationships>
</file>

<file path=ppt/slides/_rels/slide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0.xml"/><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1.xml"/><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2.xml"/><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3.xml"/><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4.xml"/><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This is CS50</a:t>
            </a:r>
            <a:endParaRPr sz="6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80                 </a:t>
            </a:r>
            <a:r>
              <a:rPr lang="en">
                <a:solidFill>
                  <a:srgbClr val="666666"/>
                </a:solidFill>
              </a:rPr>
              <a:t>HTTP</a:t>
            </a:r>
            <a:endParaRPr>
              <a:solidFill>
                <a:srgbClr val="666666"/>
              </a:solidFill>
            </a:endParaRPr>
          </a:p>
          <a:p>
            <a:pPr marL="0" lvl="0" indent="0" algn="l" rtl="0">
              <a:spcBef>
                <a:spcPts val="1600"/>
              </a:spcBef>
              <a:spcAft>
                <a:spcPts val="0"/>
              </a:spcAft>
              <a:buNone/>
            </a:pPr>
            <a:r>
              <a:rPr lang="en">
                <a:solidFill>
                  <a:srgbClr val="FFFFFF"/>
                </a:solidFill>
              </a:rPr>
              <a:t>443</a:t>
            </a:r>
            <a:r>
              <a:rPr lang="en" i="1">
                <a:solidFill>
                  <a:srgbClr val="FFFFFF"/>
                </a:solidFill>
              </a:rPr>
              <a:t>               </a:t>
            </a:r>
            <a:r>
              <a:rPr lang="en">
                <a:solidFill>
                  <a:srgbClr val="666666"/>
                </a:solidFill>
              </a:rPr>
              <a:t>HTTPS</a:t>
            </a:r>
            <a:endParaRPr>
              <a:solidFill>
                <a:srgbClr val="666666"/>
              </a:solidFill>
            </a:endParaRPr>
          </a:p>
          <a:p>
            <a:pPr marL="0" lvl="0" indent="0" algn="l" rtl="0">
              <a:spcBef>
                <a:spcPts val="1600"/>
              </a:spcBef>
              <a:spcAft>
                <a:spcPts val="0"/>
              </a:spcAft>
              <a:buNone/>
            </a:pPr>
            <a:r>
              <a:rPr lang="en">
                <a:solidFill>
                  <a:schemeClr val="dk1"/>
                </a:solidFill>
              </a:rPr>
              <a:t>...</a:t>
            </a:r>
            <a:endParaRPr>
              <a:solidFill>
                <a:srgbClr val="666666"/>
              </a:solidFill>
            </a:endParaRPr>
          </a:p>
          <a:p>
            <a:pPr marL="0" lvl="0" indent="0" algn="l" rtl="0">
              <a:spcBef>
                <a:spcPts val="1600"/>
              </a:spcBef>
              <a:spcAft>
                <a:spcPts val="1600"/>
              </a:spcAft>
              <a:buNone/>
            </a:pPr>
            <a:endParaRPr>
              <a:solidFill>
                <a:srgbClr val="6666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aphicFrame>
        <p:nvGraphicFramePr>
          <p:cNvPr id="125" name="Google Shape;125;p27"/>
          <p:cNvGraphicFramePr/>
          <p:nvPr/>
        </p:nvGraphicFramePr>
        <p:xfrm>
          <a:off x="952500" y="788800"/>
          <a:ext cx="7239000" cy="3565890"/>
        </p:xfrm>
        <a:graphic>
          <a:graphicData uri="http://schemas.openxmlformats.org/drawingml/2006/table">
            <a:tbl>
              <a:tblPr>
                <a:noFill/>
                <a:tableStyleId>{3B80788D-E031-47AF-AC67-13B60073A010}</a:tableStyleId>
              </a:tblPr>
              <a:tblGrid>
                <a:gridCol w="3619500"/>
                <a:gridCol w="3619500"/>
              </a:tblGrid>
              <a:tr h="381000">
                <a:tc>
                  <a:txBody>
                    <a:bodyPr/>
                    <a:lstStyle/>
                    <a:p>
                      <a:pPr marL="0" lvl="0" indent="0" algn="ctr" rtl="0">
                        <a:spcBef>
                          <a:spcPts val="0"/>
                        </a:spcBef>
                        <a:spcAft>
                          <a:spcPts val="0"/>
                        </a:spcAft>
                        <a:buNone/>
                      </a:pPr>
                      <a:r>
                        <a:rPr lang="en" b="1"/>
                        <a:t>Fully Qualified</a:t>
                      </a:r>
                      <a:r>
                        <a:rPr lang="en" b="1">
                          <a:solidFill>
                            <a:schemeClr val="dk1"/>
                          </a:solidFill>
                        </a:rPr>
                        <a:t> Domain Name</a:t>
                      </a:r>
                      <a:endParaRPr b="1">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dk1"/>
                          </a:solidFill>
                        </a:rPr>
                        <a:t>IP Address</a:t>
                      </a:r>
                      <a:endParaRPr b="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r>
              <a:tr h="381000">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r>
              <a:tr h="381000">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r>
              <a:tr h="381000">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r>
              <a:tr h="381000">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r>
              <a:tr h="381000">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r>
              <a:tr h="381000">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r>
              <a:tr h="381000">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r>
              <a:tr h="381000">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graphicFrame>
        <p:nvGraphicFramePr>
          <p:cNvPr id="130" name="Google Shape;130;p28"/>
          <p:cNvGraphicFramePr/>
          <p:nvPr/>
        </p:nvGraphicFramePr>
        <p:xfrm>
          <a:off x="952500" y="788800"/>
          <a:ext cx="7239000" cy="3565890"/>
        </p:xfrm>
        <a:graphic>
          <a:graphicData uri="http://schemas.openxmlformats.org/drawingml/2006/table">
            <a:tbl>
              <a:tblPr>
                <a:noFill/>
                <a:tableStyleId>{3B80788D-E031-47AF-AC67-13B60073A010}</a:tableStyleId>
              </a:tblPr>
              <a:tblGrid>
                <a:gridCol w="3619500"/>
                <a:gridCol w="3619500"/>
              </a:tblGrid>
              <a:tr h="381000">
                <a:tc>
                  <a:txBody>
                    <a:bodyPr/>
                    <a:lstStyle/>
                    <a:p>
                      <a:pPr marL="0" lvl="0" indent="0" algn="ctr" rtl="0">
                        <a:spcBef>
                          <a:spcPts val="0"/>
                        </a:spcBef>
                        <a:spcAft>
                          <a:spcPts val="0"/>
                        </a:spcAft>
                        <a:buNone/>
                      </a:pPr>
                      <a:r>
                        <a:rPr lang="en" b="1">
                          <a:solidFill>
                            <a:schemeClr val="dk1"/>
                          </a:solidFill>
                        </a:rPr>
                        <a:t>Fully Qualified Domain Name</a:t>
                      </a:r>
                      <a:endParaRPr b="1">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dk1"/>
                          </a:solidFill>
                        </a:rPr>
                        <a:t>IP Address</a:t>
                      </a:r>
                      <a:endParaRPr b="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r>
              <a:tr h="381000">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r>
              <a:tr h="381000">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r>
              <a:tr h="381000">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r>
              <a:tr h="381000">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r>
              <a:tr h="381000">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r>
              <a:tr h="381000">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r>
              <a:tr h="381000">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r>
              <a:tr h="381000">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HTTPS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rgbClr val="FFFFFF"/>
                </a:solidFill>
              </a:rPr>
              <a:t>https://www.example.com</a:t>
            </a:r>
            <a:endParaRPr sz="35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Reminders</a:t>
            </a:r>
            <a:endParaRPr/>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b="1">
                <a:solidFill>
                  <a:srgbClr val="FFFF00"/>
                </a:solidFill>
              </a:rPr>
              <a:t>Masks are required.</a:t>
            </a:r>
            <a:r>
              <a:rPr lang="en">
                <a:solidFill>
                  <a:schemeClr val="dk1"/>
                </a:solidFill>
              </a:rPr>
              <a:t> Please do not put classmates in a position of risk or discomfort by not adhering to protocol. And please do not put staff in a position of having to remind or escalate. Step outside or watch online instead.</a:t>
            </a:r>
            <a:br>
              <a:rPr lang="en">
                <a:solidFill>
                  <a:schemeClr val="dk1"/>
                </a:solidFill>
              </a:rPr>
            </a:br>
            <a:endParaRPr>
              <a:solidFill>
                <a:schemeClr val="dk1"/>
              </a:solidFill>
            </a:endParaRPr>
          </a:p>
          <a:p>
            <a:pPr marL="457200" lvl="0" indent="-342900" algn="l" rtl="0">
              <a:spcBef>
                <a:spcPts val="0"/>
              </a:spcBef>
              <a:spcAft>
                <a:spcPts val="0"/>
              </a:spcAft>
              <a:buClr>
                <a:schemeClr val="dk1"/>
              </a:buClr>
              <a:buSzPts val="1800"/>
              <a:buChar char="●"/>
            </a:pPr>
            <a:r>
              <a:rPr lang="en" b="1">
                <a:solidFill>
                  <a:srgbClr val="FFFF00"/>
                </a:solidFill>
              </a:rPr>
              <a:t>No food or drink in Sanders</a:t>
            </a:r>
            <a:r>
              <a:rPr lang="en">
                <a:solidFill>
                  <a:schemeClr val="dk1"/>
                </a:solidFill>
              </a:rPr>
              <a:t>, please!</a:t>
            </a:r>
            <a:br>
              <a:rPr lang="en">
                <a:solidFill>
                  <a:schemeClr val="dk1"/>
                </a:solidFill>
              </a:rPr>
            </a:b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If you'd like to view the projector screen on your own laptop during class and/or ask Carter questions via chat, visit </a:t>
            </a:r>
            <a:r>
              <a:rPr lang="en">
                <a:solidFill>
                  <a:srgbClr val="FFFF00"/>
                </a:solidFill>
              </a:rPr>
              <a:t>cs50.ly/sanders</a:t>
            </a:r>
            <a:r>
              <a:rPr lang="en">
                <a:solidFill>
                  <a:schemeClr val="dk1"/>
                </a:solidFill>
              </a:rPr>
              <a:t>, which will open a Zoom webinar. </a:t>
            </a:r>
            <a:r>
              <a:rPr lang="en" b="1">
                <a:solidFill>
                  <a:srgbClr val="FFFF00"/>
                </a:solidFill>
              </a:rPr>
              <a:t>Be sure to mute your audio</a:t>
            </a:r>
            <a:r>
              <a:rPr lang="en">
                <a:solidFill>
                  <a:schemeClr val="dk1"/>
                </a:solidFill>
              </a:rPr>
              <a:t>, as the webinar also contains video for those in isolation or quarantine.</a:t>
            </a:r>
            <a:endParaRPr>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rgbClr val="FFFFFF"/>
                </a:solidFill>
              </a:rPr>
              <a:t>https://www.example.com</a:t>
            </a:r>
            <a:r>
              <a:rPr lang="en" sz="3500">
                <a:solidFill>
                  <a:srgbClr val="FFFF00"/>
                </a:solidFill>
              </a:rPr>
              <a:t>/</a:t>
            </a:r>
            <a:endParaRPr sz="3500">
              <a:solidFill>
                <a:srgbClr val="FFFF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a:t>https://www.example.com</a:t>
            </a:r>
            <a:r>
              <a:rPr lang="en" sz="3500">
                <a:solidFill>
                  <a:srgbClr val="FFFF00"/>
                </a:solidFill>
              </a:rPr>
              <a:t>/path</a:t>
            </a:r>
            <a:endParaRPr sz="3500">
              <a:solidFill>
                <a:srgbClr val="FFFF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a:t>https://www.example.com</a:t>
            </a:r>
            <a:r>
              <a:rPr lang="en" sz="3500">
                <a:solidFill>
                  <a:srgbClr val="FFFF00"/>
                </a:solidFill>
              </a:rPr>
              <a:t>/file.html</a:t>
            </a:r>
            <a:endParaRPr sz="3500">
              <a:solidFill>
                <a:srgbClr val="FFFF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a:t>https://www.example.com</a:t>
            </a:r>
            <a:r>
              <a:rPr lang="en" sz="3500">
                <a:solidFill>
                  <a:srgbClr val="FFFF00"/>
                </a:solidFill>
              </a:rPr>
              <a:t>/folder/</a:t>
            </a:r>
            <a:endParaRPr sz="3500">
              <a:solidFill>
                <a:srgbClr val="FFFF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rgbClr val="FFFFFF"/>
                </a:solidFill>
              </a:rPr>
              <a:t>https://www.example.com</a:t>
            </a:r>
            <a:r>
              <a:rPr lang="en" sz="3500">
                <a:solidFill>
                  <a:srgbClr val="FFFF00"/>
                </a:solidFill>
              </a:rPr>
              <a:t>/folder/file.html</a:t>
            </a:r>
            <a:endParaRPr sz="3500">
              <a:solidFill>
                <a:srgbClr val="FFFF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rgbClr val="FFFFFF"/>
                </a:solidFill>
              </a:rPr>
              <a:t>https://www.</a:t>
            </a:r>
            <a:r>
              <a:rPr lang="en" sz="3500">
                <a:solidFill>
                  <a:srgbClr val="FFFF00"/>
                </a:solidFill>
              </a:rPr>
              <a:t>example.com</a:t>
            </a:r>
            <a:r>
              <a:rPr lang="en" sz="3500">
                <a:solidFill>
                  <a:srgbClr val="FFFFFF"/>
                </a:solidFill>
              </a:rPr>
              <a:t>/folder/file.html</a:t>
            </a:r>
            <a:endParaRPr sz="35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rgbClr val="FFFFFF"/>
                </a:solidFill>
              </a:rPr>
              <a:t>https://</a:t>
            </a:r>
            <a:r>
              <a:rPr lang="en" sz="3500">
                <a:solidFill>
                  <a:srgbClr val="FFFF00"/>
                </a:solidFill>
              </a:rPr>
              <a:t>www.example.com</a:t>
            </a:r>
            <a:r>
              <a:rPr lang="en" sz="3500">
                <a:solidFill>
                  <a:srgbClr val="FFFFFF"/>
                </a:solidFill>
              </a:rPr>
              <a:t>/folder/file.html</a:t>
            </a:r>
            <a:endParaRPr sz="35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rgbClr val="FFFFFF"/>
                </a:solidFill>
              </a:rPr>
              <a:t>https://</a:t>
            </a:r>
            <a:r>
              <a:rPr lang="en" sz="3500">
                <a:solidFill>
                  <a:srgbClr val="FFFF00"/>
                </a:solidFill>
              </a:rPr>
              <a:t>www</a:t>
            </a:r>
            <a:r>
              <a:rPr lang="en" sz="3500">
                <a:solidFill>
                  <a:srgbClr val="FFFFFF"/>
                </a:solidFill>
              </a:rPr>
              <a:t>.example.com/folder/file.html</a:t>
            </a:r>
            <a:endParaRPr sz="35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4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rgbClr val="FFFFFF"/>
                </a:solidFill>
              </a:rPr>
              <a:t>https://www.example.</a:t>
            </a:r>
            <a:r>
              <a:rPr lang="en" sz="3500">
                <a:solidFill>
                  <a:srgbClr val="FFFF00"/>
                </a:solidFill>
              </a:rPr>
              <a:t>com</a:t>
            </a:r>
            <a:r>
              <a:rPr lang="en" sz="3500">
                <a:solidFill>
                  <a:srgbClr val="FFFFFF"/>
                </a:solidFill>
              </a:rPr>
              <a:t>/folder/file.html</a:t>
            </a:r>
            <a:endParaRPr sz="35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4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rgbClr val="FFFF00"/>
                </a:solidFill>
              </a:rPr>
              <a:t>https</a:t>
            </a:r>
            <a:r>
              <a:rPr lang="en" sz="3500">
                <a:solidFill>
                  <a:srgbClr val="FFFFFF"/>
                </a:solidFill>
              </a:rPr>
              <a:t>://www.example.com/folder/file.html</a:t>
            </a:r>
            <a:endParaRPr sz="35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This is CS50</a:t>
            </a:r>
            <a:endParaRPr sz="6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GET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POST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GET / HTTP/1.1</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Host: www.example.com</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HTTP/1.1 200 OK</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Content-Type: text/html</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GET / HTTP/1.1</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Host: www.harvard.edu</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HTTP/1.1 301 Moved Permanently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Location: https://www.harvard.edu/</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HTTP/1.1 404 Not Found</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Content-Type: text/html</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solidFill>
                  <a:srgbClr val="FFFFFF"/>
                </a:solidFill>
                <a:latin typeface="Consolas"/>
                <a:ea typeface="Consolas"/>
                <a:cs typeface="Consolas"/>
                <a:sym typeface="Consolas"/>
              </a:rPr>
              <a:t>200 OK</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301 Moved Permanently</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302 Found</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304 Not Modified</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307 Temporary Redirect</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401 Unauthorized</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403 Forbidden</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404 Not Found</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418 I'm a Teapot</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500 Internal Server Error</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503 Service Unavailable</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GET / HTTP/1.1</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Host: safetyschool.org</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GET / HTTP/1.1</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Host: www.harvardsucks.org</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244"/>
        <p:cNvGrpSpPr/>
        <p:nvPr/>
      </p:nvGrpSpPr>
      <p:grpSpPr>
        <a:xfrm>
          <a:off x="0" y="0"/>
          <a:ext cx="0" cy="0"/>
          <a:chOff x="0" y="0"/>
          <a:chExt cx="0" cy="0"/>
        </a:xfrm>
      </p:grpSpPr>
      <p:sp>
        <p:nvSpPr>
          <p:cNvPr id="245" name="Google Shape;245;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GET / HTTP/1.1</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Host: www.yalesucks.com</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internet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Google Shape;250;p52" descr="In 2004, Twenty-four enterprising Yale students created the non-existent &quot;Harvard Pep Squad&quot; for the big Harvard-Yale football game. &#10; &#10;As the Pep Squad pumped up the Harvard fans, they distributed 1800 pieces of red and white construction papers with the understanding that when all the cards were held up, it would spell &quot;GO HARVARD&quot; &#10; &#10;See what happens next!" title="Harvard Says &quot;WE SUCK&quot;">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0"/>
                                        </p:tgtEl>
                                        <p:attrNameLst>
                                          <p:attrName>style.visibility</p:attrName>
                                        </p:attrNameLst>
                                      </p:cBhvr>
                                      <p:to>
                                        <p:strVal val="visible"/>
                                      </p:to>
                                    </p:set>
                                    <p:animEffect transition="in" filter="fade">
                                      <p:cBhvr>
                                        <p:cTn id="7" dur="1000"/>
                                        <p:tgtEl>
                                          <p:spTgt spid="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5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HTML</a:t>
            </a:r>
            <a:endParaRPr>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tags</a:t>
            </a:r>
            <a:endParaRPr>
              <a:solidFill>
                <a:srgbClr val="FFFFFF"/>
              </a:solidFill>
            </a:endParaRPr>
          </a:p>
          <a:p>
            <a:pPr marL="0" lvl="0" indent="0" algn="l" rtl="0">
              <a:spcBef>
                <a:spcPts val="1600"/>
              </a:spcBef>
              <a:spcAft>
                <a:spcPts val="1600"/>
              </a:spcAft>
              <a:buNone/>
            </a:pPr>
            <a:r>
              <a:rPr lang="en">
                <a:solidFill>
                  <a:srgbClr val="FFFFFF"/>
                </a:solidFill>
              </a:rPr>
              <a:t>attributes</a:t>
            </a:r>
            <a:endParaRPr>
              <a:solidFill>
                <a:srgbClr val="FFFFF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5"/>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solidFill>
                  <a:srgbClr val="FFFFFF"/>
                </a:solidFill>
                <a:latin typeface="Consolas"/>
                <a:ea typeface="Consolas"/>
                <a:cs typeface="Consolas"/>
                <a:sym typeface="Consolas"/>
              </a:rPr>
              <a:t>http-server</a:t>
            </a:r>
            <a:endParaRPr>
              <a:solidFill>
                <a:srgbClr val="FFFFFF"/>
              </a:solidFill>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57"/>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8"/>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00"/>
                </a:solidFill>
                <a:latin typeface="Consolas"/>
                <a:ea typeface="Consolas"/>
                <a:cs typeface="Consolas"/>
                <a:sym typeface="Consolas"/>
              </a:rPr>
              <a:t>&lt;!DOCTYPE html&gt;</a:t>
            </a:r>
            <a:endParaRPr>
              <a:solidFill>
                <a:srgbClr val="FFFF00"/>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59"/>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00"/>
                </a:solidFill>
                <a:latin typeface="Consolas"/>
                <a:ea typeface="Consolas"/>
                <a:cs typeface="Consolas"/>
                <a:sym typeface="Consolas"/>
              </a:rPr>
              <a:t>&lt;html lang="en"&gt;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00"/>
                </a:solidFill>
                <a:latin typeface="Consolas"/>
                <a:ea typeface="Consolas"/>
                <a:cs typeface="Consolas"/>
                <a:sym typeface="Consolas"/>
              </a:rPr>
              <a:t>&lt;/html&gt;</a:t>
            </a:r>
            <a:endParaRPr>
              <a:solidFill>
                <a:srgbClr val="FFFF00"/>
              </a:solidFill>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60"/>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a:t>
            </a:r>
            <a:r>
              <a:rPr lang="en">
                <a:solidFill>
                  <a:srgbClr val="FFFF00"/>
                </a:solidFill>
                <a:latin typeface="Consolas"/>
                <a:ea typeface="Consolas"/>
                <a:cs typeface="Consolas"/>
                <a:sym typeface="Consolas"/>
              </a:rPr>
              <a:t>lang="en"</a:t>
            </a:r>
            <a:r>
              <a:rPr lang="en">
                <a:solidFill>
                  <a:srgbClr val="FFFFFF"/>
                </a:solidFill>
                <a:latin typeface="Consolas"/>
                <a:ea typeface="Consolas"/>
                <a:cs typeface="Consolas"/>
                <a:sym typeface="Consolas"/>
              </a:rPr>
              <a:t>&gt;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1"/>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&lt;head&gt;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  &lt;/head&gt;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  &lt;body&gt;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   &lt;/body&gt;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4"/>
        <p:cNvGrpSpPr/>
        <p:nvPr/>
      </p:nvGrpSpPr>
      <p:grpSpPr>
        <a:xfrm>
          <a:off x="0" y="0"/>
          <a:ext cx="0" cy="0"/>
          <a:chOff x="0" y="0"/>
          <a:chExt cx="0" cy="0"/>
        </a:xfrm>
      </p:grpSpPr>
      <p:pic>
        <p:nvPicPr>
          <p:cNvPr id="75" name="Google Shape;75;p17"/>
          <p:cNvPicPr preferRelativeResize="0"/>
          <p:nvPr/>
        </p:nvPicPr>
        <p:blipFill>
          <a:blip r:embed="rId3">
            <a:alphaModFix/>
          </a:blip>
          <a:stretch>
            <a:fillRect/>
          </a:stretch>
        </p:blipFill>
        <p:spPr>
          <a:xfrm>
            <a:off x="968275" y="0"/>
            <a:ext cx="7207460" cy="514350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62"/>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&lt;head&gt;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  &lt;/head&gt;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63"/>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  &lt;title&gt;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&lt;/title&gt;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64"/>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hello, title</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65"/>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00"/>
                </a:solidFill>
                <a:latin typeface="Consolas"/>
                <a:ea typeface="Consolas"/>
                <a:cs typeface="Consolas"/>
                <a:sym typeface="Consolas"/>
              </a:rPr>
              <a:t>    &lt;body&gt;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00"/>
                </a:solidFill>
                <a:latin typeface="Consolas"/>
                <a:ea typeface="Consolas"/>
                <a:cs typeface="Consolas"/>
                <a:sym typeface="Consolas"/>
              </a:rPr>
              <a:t>    &lt;/body&gt;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66"/>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hello, body</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67"/>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68"/>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grpSp>
        <p:nvGrpSpPr>
          <p:cNvPr id="331" name="Google Shape;331;p68"/>
          <p:cNvGrpSpPr/>
          <p:nvPr/>
        </p:nvGrpSpPr>
        <p:grpSpPr>
          <a:xfrm>
            <a:off x="4621560" y="412800"/>
            <a:ext cx="3986160" cy="4317875"/>
            <a:chOff x="4621560" y="412800"/>
            <a:chExt cx="3986160" cy="4317875"/>
          </a:xfrm>
        </p:grpSpPr>
        <p:pic>
          <p:nvPicPr>
            <p:cNvPr id="332" name="Google Shape;332;p68"/>
            <p:cNvPicPr preferRelativeResize="0"/>
            <p:nvPr/>
          </p:nvPicPr>
          <p:blipFill>
            <a:blip r:embed="rId3">
              <a:alphaModFix/>
            </a:blip>
            <a:stretch>
              <a:fillRect/>
            </a:stretch>
          </p:blipFill>
          <p:spPr>
            <a:xfrm>
              <a:off x="4755325" y="412800"/>
              <a:ext cx="3723725" cy="4317875"/>
            </a:xfrm>
            <a:prstGeom prst="rect">
              <a:avLst/>
            </a:prstGeom>
            <a:noFill/>
            <a:ln>
              <a:noFill/>
            </a:ln>
          </p:spPr>
        </p:pic>
        <p:sp>
          <p:nvSpPr>
            <p:cNvPr id="333" name="Google Shape;333;p68"/>
            <p:cNvSpPr txBox="1"/>
            <p:nvPr/>
          </p:nvSpPr>
          <p:spPr>
            <a:xfrm>
              <a:off x="4621560" y="4203995"/>
              <a:ext cx="1746000" cy="37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rgbClr val="D9D9D9"/>
                  </a:solidFill>
                  <a:highlight>
                    <a:srgbClr val="000000"/>
                  </a:highlight>
                  <a:latin typeface="Consolas"/>
                  <a:ea typeface="Consolas"/>
                  <a:cs typeface="Consolas"/>
                  <a:sym typeface="Consolas"/>
                </a:rPr>
                <a:t>hello, title</a:t>
              </a:r>
              <a:endParaRPr sz="1100">
                <a:solidFill>
                  <a:srgbClr val="D9D9D9"/>
                </a:solidFill>
                <a:highlight>
                  <a:srgbClr val="000000"/>
                </a:highlight>
                <a:latin typeface="Consolas"/>
                <a:ea typeface="Consolas"/>
                <a:cs typeface="Consolas"/>
                <a:sym typeface="Consolas"/>
              </a:endParaRPr>
            </a:p>
          </p:txBody>
        </p:sp>
        <p:sp>
          <p:nvSpPr>
            <p:cNvPr id="334" name="Google Shape;334;p68"/>
            <p:cNvSpPr txBox="1"/>
            <p:nvPr/>
          </p:nvSpPr>
          <p:spPr>
            <a:xfrm>
              <a:off x="6861720" y="3350480"/>
              <a:ext cx="1746000" cy="37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rgbClr val="D9D9D9"/>
                  </a:solidFill>
                  <a:highlight>
                    <a:srgbClr val="000000"/>
                  </a:highlight>
                  <a:latin typeface="Consolas"/>
                  <a:ea typeface="Consolas"/>
                  <a:cs typeface="Consolas"/>
                  <a:sym typeface="Consolas"/>
                </a:rPr>
                <a:t> hello, body </a:t>
              </a:r>
              <a:endParaRPr sz="1100">
                <a:solidFill>
                  <a:srgbClr val="D9D9D9"/>
                </a:solidFill>
                <a:highlight>
                  <a:srgbClr val="000000"/>
                </a:highlight>
                <a:latin typeface="Consolas"/>
                <a:ea typeface="Consolas"/>
                <a:cs typeface="Consolas"/>
                <a:sym typeface="Consolas"/>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6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a:t>https://www.example.com</a:t>
            </a:r>
            <a:r>
              <a:rPr lang="en" sz="3500">
                <a:solidFill>
                  <a:srgbClr val="FFFF00"/>
                </a:solidFill>
              </a:rPr>
              <a:t>/path</a:t>
            </a:r>
            <a:endParaRPr sz="3500">
              <a:solidFill>
                <a:srgbClr val="FFFF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7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rgbClr val="FFFFFF"/>
                </a:solidFill>
              </a:rPr>
              <a:t>https://www.example.com</a:t>
            </a:r>
            <a:r>
              <a:rPr lang="en" sz="3500">
                <a:solidFill>
                  <a:srgbClr val="FFFF00"/>
                </a:solidFill>
              </a:rPr>
              <a:t>/path?key=value</a:t>
            </a:r>
            <a:endParaRPr sz="3500">
              <a:solidFill>
                <a:srgbClr val="FFFF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GET /search?q=cats HTTP/1.1</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Host: www.google.com</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
        <p:cNvGrpSpPr/>
        <p:nvPr/>
      </p:nvGrpSpPr>
      <p:grpSpPr>
        <a:xfrm>
          <a:off x="0" y="0"/>
          <a:ext cx="0" cy="0"/>
          <a:chOff x="0" y="0"/>
          <a:chExt cx="0" cy="0"/>
        </a:xfrm>
      </p:grpSpPr>
      <p:pic>
        <p:nvPicPr>
          <p:cNvPr id="80" name="Google Shape;80;p18"/>
          <p:cNvPicPr preferRelativeResize="0"/>
          <p:nvPr/>
        </p:nvPicPr>
        <p:blipFill>
          <a:blip r:embed="rId3">
            <a:alphaModFix/>
          </a:blip>
          <a:stretch>
            <a:fillRect/>
          </a:stretch>
        </p:blipFill>
        <p:spPr>
          <a:xfrm>
            <a:off x="484263" y="0"/>
            <a:ext cx="8175472" cy="5143501"/>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validator.w3.org</a:t>
            </a:r>
            <a:endParaRPr>
              <a:solidFill>
                <a:srgbClr val="00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7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CSS</a:t>
            </a:r>
            <a:endParaRPr>
              <a:solidFill>
                <a:srgbClr val="00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74"/>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solidFill>
                  <a:srgbClr val="FFFFFF"/>
                </a:solidFill>
              </a:rPr>
              <a:t>properties</a:t>
            </a:r>
            <a:endParaRPr>
              <a:solidFill>
                <a:srgbClr val="FFFFFF"/>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type selector</a:t>
            </a:r>
            <a:endParaRPr>
              <a:solidFill>
                <a:srgbClr val="FFFFFF"/>
              </a:solidFill>
            </a:endParaRPr>
          </a:p>
          <a:p>
            <a:pPr marL="0" lvl="0" indent="0" algn="l" rtl="0">
              <a:spcBef>
                <a:spcPts val="1600"/>
              </a:spcBef>
              <a:spcAft>
                <a:spcPts val="0"/>
              </a:spcAft>
              <a:buNone/>
            </a:pPr>
            <a:r>
              <a:rPr lang="en">
                <a:solidFill>
                  <a:srgbClr val="FFFFFF"/>
                </a:solidFill>
              </a:rPr>
              <a:t>class selector</a:t>
            </a:r>
            <a:endParaRPr>
              <a:solidFill>
                <a:srgbClr val="FFFFFF"/>
              </a:solidFill>
            </a:endParaRPr>
          </a:p>
          <a:p>
            <a:pPr marL="0" lvl="0" indent="0" algn="l" rtl="0">
              <a:spcBef>
                <a:spcPts val="1600"/>
              </a:spcBef>
              <a:spcAft>
                <a:spcPts val="0"/>
              </a:spcAft>
              <a:buNone/>
            </a:pPr>
            <a:r>
              <a:rPr lang="en">
                <a:solidFill>
                  <a:srgbClr val="FFFFFF"/>
                </a:solidFill>
              </a:rPr>
              <a:t>ID selector</a:t>
            </a:r>
            <a:endParaRPr>
              <a:solidFill>
                <a:srgbClr val="FFFFFF"/>
              </a:solidFill>
            </a:endParaRPr>
          </a:p>
          <a:p>
            <a:pPr marL="0" lvl="0" indent="0" algn="l" rtl="0">
              <a:spcBef>
                <a:spcPts val="1600"/>
              </a:spcBef>
              <a:spcAft>
                <a:spcPts val="0"/>
              </a:spcAft>
              <a:buNone/>
            </a:pPr>
            <a:r>
              <a:rPr lang="en">
                <a:solidFill>
                  <a:srgbClr val="FFFFFF"/>
                </a:solidFill>
              </a:rPr>
              <a:t>attribute selector</a:t>
            </a:r>
            <a:endParaRPr>
              <a:solidFill>
                <a:srgbClr val="FFFFFF"/>
              </a:solidFill>
            </a:endParaRPr>
          </a:p>
          <a:p>
            <a:pPr marL="0" lvl="0" indent="0" algn="l" rtl="0">
              <a:spcBef>
                <a:spcPts val="1600"/>
              </a:spcBef>
              <a:spcAft>
                <a:spcPts val="1600"/>
              </a:spcAft>
              <a:buNone/>
            </a:pPr>
            <a:r>
              <a:rPr lang="en">
                <a:solidFill>
                  <a:srgbClr val="FFFFFF"/>
                </a:solidFill>
              </a:rPr>
              <a:t>...</a:t>
            </a:r>
            <a:endParaRPr>
              <a:solidFill>
                <a:srgbClr val="FFFFFF"/>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76"/>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77"/>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      &lt;style&gt;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00"/>
                </a:solidFill>
                <a:latin typeface="Consolas"/>
                <a:ea typeface="Consolas"/>
                <a:cs typeface="Consolas"/>
                <a:sym typeface="Consolas"/>
              </a:rPr>
              <a:t>        &lt;/style&gt;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78"/>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&lt;link href="styles.css" rel="stylesheet"&gt;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7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frameworks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pic>
        <p:nvPicPr>
          <p:cNvPr id="394" name="Google Shape;394;p80"/>
          <p:cNvPicPr preferRelativeResize="0"/>
          <p:nvPr/>
        </p:nvPicPr>
        <p:blipFill>
          <a:blip r:embed="rId3">
            <a:alphaModFix/>
          </a:blip>
          <a:stretch>
            <a:fillRect/>
          </a:stretch>
        </p:blipFill>
        <p:spPr>
          <a:xfrm>
            <a:off x="592225" y="152400"/>
            <a:ext cx="7959562" cy="4838699"/>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8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JavaScript</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routers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03"/>
        <p:cNvGrpSpPr/>
        <p:nvPr/>
      </p:nvGrpSpPr>
      <p:grpSpPr>
        <a:xfrm>
          <a:off x="0" y="0"/>
          <a:ext cx="0" cy="0"/>
          <a:chOff x="0" y="0"/>
          <a:chExt cx="0" cy="0"/>
        </a:xfrm>
      </p:grpSpPr>
      <p:sp>
        <p:nvSpPr>
          <p:cNvPr id="404" name="Google Shape;404;p82"/>
          <p:cNvSpPr/>
          <p:nvPr/>
        </p:nvSpPr>
        <p:spPr>
          <a:xfrm>
            <a:off x="3657600" y="-150"/>
            <a:ext cx="54864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82"/>
          <p:cNvSpPr/>
          <p:nvPr/>
        </p:nvSpPr>
        <p:spPr>
          <a:xfrm>
            <a:off x="0" y="-150"/>
            <a:ext cx="3657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82"/>
          <p:cNvSpPr txBox="1"/>
          <p:nvPr/>
        </p:nvSpPr>
        <p:spPr>
          <a:xfrm>
            <a:off x="4747500" y="1959300"/>
            <a:ext cx="3306600" cy="12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let counter = 0;</a:t>
            </a:r>
            <a:endParaRPr sz="1800">
              <a:latin typeface="Consolas"/>
              <a:ea typeface="Consolas"/>
              <a:cs typeface="Consolas"/>
              <a:sym typeface="Consolas"/>
            </a:endParaRPr>
          </a:p>
        </p:txBody>
      </p:sp>
      <p:pic>
        <p:nvPicPr>
          <p:cNvPr id="407" name="Google Shape;407;p82"/>
          <p:cNvPicPr preferRelativeResize="0"/>
          <p:nvPr/>
        </p:nvPicPr>
        <p:blipFill>
          <a:blip r:embed="rId3">
            <a:alphaModFix/>
          </a:blip>
          <a:stretch>
            <a:fillRect/>
          </a:stretch>
        </p:blipFill>
        <p:spPr>
          <a:xfrm>
            <a:off x="498175" y="2172575"/>
            <a:ext cx="2661250" cy="7983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11"/>
        <p:cNvGrpSpPr/>
        <p:nvPr/>
      </p:nvGrpSpPr>
      <p:grpSpPr>
        <a:xfrm>
          <a:off x="0" y="0"/>
          <a:ext cx="0" cy="0"/>
          <a:chOff x="0" y="0"/>
          <a:chExt cx="0" cy="0"/>
        </a:xfrm>
      </p:grpSpPr>
      <p:sp>
        <p:nvSpPr>
          <p:cNvPr id="412" name="Google Shape;412;p83"/>
          <p:cNvSpPr/>
          <p:nvPr/>
        </p:nvSpPr>
        <p:spPr>
          <a:xfrm>
            <a:off x="3657600" y="-150"/>
            <a:ext cx="54864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3"/>
          <p:cNvSpPr/>
          <p:nvPr/>
        </p:nvSpPr>
        <p:spPr>
          <a:xfrm>
            <a:off x="0" y="-150"/>
            <a:ext cx="3657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83"/>
          <p:cNvSpPr txBox="1"/>
          <p:nvPr/>
        </p:nvSpPr>
        <p:spPr>
          <a:xfrm>
            <a:off x="4747500" y="1959300"/>
            <a:ext cx="3306600" cy="12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Consolas"/>
                <a:ea typeface="Consolas"/>
                <a:cs typeface="Consolas"/>
                <a:sym typeface="Consolas"/>
              </a:rPr>
              <a:t>let counter = 0;</a:t>
            </a:r>
            <a:endParaRPr sz="1800">
              <a:solidFill>
                <a:srgbClr val="FFFFFF"/>
              </a:solidFill>
              <a:latin typeface="Consolas"/>
              <a:ea typeface="Consolas"/>
              <a:cs typeface="Consolas"/>
              <a:sym typeface="Consolas"/>
            </a:endParaRPr>
          </a:p>
        </p:txBody>
      </p:sp>
      <p:pic>
        <p:nvPicPr>
          <p:cNvPr id="415" name="Google Shape;415;p83"/>
          <p:cNvPicPr preferRelativeResize="0"/>
          <p:nvPr/>
        </p:nvPicPr>
        <p:blipFill>
          <a:blip r:embed="rId3">
            <a:alphaModFix/>
          </a:blip>
          <a:stretch>
            <a:fillRect/>
          </a:stretch>
        </p:blipFill>
        <p:spPr>
          <a:xfrm>
            <a:off x="498175" y="2172575"/>
            <a:ext cx="2661250" cy="79835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19"/>
        <p:cNvGrpSpPr/>
        <p:nvPr/>
      </p:nvGrpSpPr>
      <p:grpSpPr>
        <a:xfrm>
          <a:off x="0" y="0"/>
          <a:ext cx="0" cy="0"/>
          <a:chOff x="0" y="0"/>
          <a:chExt cx="0" cy="0"/>
        </a:xfrm>
      </p:grpSpPr>
      <p:sp>
        <p:nvSpPr>
          <p:cNvPr id="420" name="Google Shape;420;p84"/>
          <p:cNvSpPr/>
          <p:nvPr/>
        </p:nvSpPr>
        <p:spPr>
          <a:xfrm>
            <a:off x="3657600" y="-150"/>
            <a:ext cx="54864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4"/>
          <p:cNvSpPr/>
          <p:nvPr/>
        </p:nvSpPr>
        <p:spPr>
          <a:xfrm>
            <a:off x="0" y="-150"/>
            <a:ext cx="3657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4"/>
          <p:cNvSpPr txBox="1"/>
          <p:nvPr/>
        </p:nvSpPr>
        <p:spPr>
          <a:xfrm>
            <a:off x="4747500" y="1959300"/>
            <a:ext cx="3306600" cy="12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counter = counter + 1;</a:t>
            </a:r>
            <a:endParaRPr sz="1800">
              <a:latin typeface="Consolas"/>
              <a:ea typeface="Consolas"/>
              <a:cs typeface="Consolas"/>
              <a:sym typeface="Consolas"/>
            </a:endParaRPr>
          </a:p>
        </p:txBody>
      </p:sp>
      <p:pic>
        <p:nvPicPr>
          <p:cNvPr id="423" name="Google Shape;423;p84"/>
          <p:cNvPicPr preferRelativeResize="0"/>
          <p:nvPr/>
        </p:nvPicPr>
        <p:blipFill>
          <a:blip r:embed="rId3">
            <a:alphaModFix/>
          </a:blip>
          <a:stretch>
            <a:fillRect/>
          </a:stretch>
        </p:blipFill>
        <p:spPr>
          <a:xfrm>
            <a:off x="344713" y="2172425"/>
            <a:ext cx="2968165" cy="79835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27"/>
        <p:cNvGrpSpPr/>
        <p:nvPr/>
      </p:nvGrpSpPr>
      <p:grpSpPr>
        <a:xfrm>
          <a:off x="0" y="0"/>
          <a:ext cx="0" cy="0"/>
          <a:chOff x="0" y="0"/>
          <a:chExt cx="0" cy="0"/>
        </a:xfrm>
      </p:grpSpPr>
      <p:sp>
        <p:nvSpPr>
          <p:cNvPr id="428" name="Google Shape;428;p85"/>
          <p:cNvSpPr/>
          <p:nvPr/>
        </p:nvSpPr>
        <p:spPr>
          <a:xfrm>
            <a:off x="3657600" y="-150"/>
            <a:ext cx="54864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5"/>
          <p:cNvSpPr/>
          <p:nvPr/>
        </p:nvSpPr>
        <p:spPr>
          <a:xfrm>
            <a:off x="0" y="-150"/>
            <a:ext cx="3657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85"/>
          <p:cNvSpPr txBox="1"/>
          <p:nvPr/>
        </p:nvSpPr>
        <p:spPr>
          <a:xfrm>
            <a:off x="4747500" y="1959300"/>
            <a:ext cx="3306600" cy="12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Consolas"/>
                <a:ea typeface="Consolas"/>
                <a:cs typeface="Consolas"/>
                <a:sym typeface="Consolas"/>
              </a:rPr>
              <a:t>counter = counter + 1;</a:t>
            </a:r>
            <a:endParaRPr sz="1800">
              <a:solidFill>
                <a:srgbClr val="FFFFFF"/>
              </a:solidFill>
              <a:latin typeface="Consolas"/>
              <a:ea typeface="Consolas"/>
              <a:cs typeface="Consolas"/>
              <a:sym typeface="Consolas"/>
            </a:endParaRPr>
          </a:p>
        </p:txBody>
      </p:sp>
      <p:pic>
        <p:nvPicPr>
          <p:cNvPr id="431" name="Google Shape;431;p85"/>
          <p:cNvPicPr preferRelativeResize="0"/>
          <p:nvPr/>
        </p:nvPicPr>
        <p:blipFill>
          <a:blip r:embed="rId3">
            <a:alphaModFix/>
          </a:blip>
          <a:stretch>
            <a:fillRect/>
          </a:stretch>
        </p:blipFill>
        <p:spPr>
          <a:xfrm>
            <a:off x="344713" y="2172425"/>
            <a:ext cx="2968165" cy="79835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35"/>
        <p:cNvGrpSpPr/>
        <p:nvPr/>
      </p:nvGrpSpPr>
      <p:grpSpPr>
        <a:xfrm>
          <a:off x="0" y="0"/>
          <a:ext cx="0" cy="0"/>
          <a:chOff x="0" y="0"/>
          <a:chExt cx="0" cy="0"/>
        </a:xfrm>
      </p:grpSpPr>
      <p:sp>
        <p:nvSpPr>
          <p:cNvPr id="436" name="Google Shape;436;p86"/>
          <p:cNvSpPr/>
          <p:nvPr/>
        </p:nvSpPr>
        <p:spPr>
          <a:xfrm>
            <a:off x="3657600" y="-150"/>
            <a:ext cx="54864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6"/>
          <p:cNvSpPr/>
          <p:nvPr/>
        </p:nvSpPr>
        <p:spPr>
          <a:xfrm>
            <a:off x="0" y="-150"/>
            <a:ext cx="3657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86"/>
          <p:cNvSpPr txBox="1"/>
          <p:nvPr/>
        </p:nvSpPr>
        <p:spPr>
          <a:xfrm>
            <a:off x="4747500" y="1959300"/>
            <a:ext cx="3306600" cy="12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Consolas"/>
                <a:ea typeface="Consolas"/>
                <a:cs typeface="Consolas"/>
                <a:sym typeface="Consolas"/>
              </a:rPr>
              <a:t>counter += 1;</a:t>
            </a:r>
            <a:endParaRPr sz="1800">
              <a:solidFill>
                <a:srgbClr val="FFFFFF"/>
              </a:solidFill>
              <a:latin typeface="Consolas"/>
              <a:ea typeface="Consolas"/>
              <a:cs typeface="Consolas"/>
              <a:sym typeface="Consolas"/>
            </a:endParaRPr>
          </a:p>
        </p:txBody>
      </p:sp>
      <p:pic>
        <p:nvPicPr>
          <p:cNvPr id="439" name="Google Shape;439;p86"/>
          <p:cNvPicPr preferRelativeResize="0"/>
          <p:nvPr/>
        </p:nvPicPr>
        <p:blipFill>
          <a:blip r:embed="rId3">
            <a:alphaModFix/>
          </a:blip>
          <a:stretch>
            <a:fillRect/>
          </a:stretch>
        </p:blipFill>
        <p:spPr>
          <a:xfrm>
            <a:off x="344713" y="2172425"/>
            <a:ext cx="2968165" cy="7983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43"/>
        <p:cNvGrpSpPr/>
        <p:nvPr/>
      </p:nvGrpSpPr>
      <p:grpSpPr>
        <a:xfrm>
          <a:off x="0" y="0"/>
          <a:ext cx="0" cy="0"/>
          <a:chOff x="0" y="0"/>
          <a:chExt cx="0" cy="0"/>
        </a:xfrm>
      </p:grpSpPr>
      <p:sp>
        <p:nvSpPr>
          <p:cNvPr id="444" name="Google Shape;444;p87"/>
          <p:cNvSpPr/>
          <p:nvPr/>
        </p:nvSpPr>
        <p:spPr>
          <a:xfrm>
            <a:off x="3657600" y="-150"/>
            <a:ext cx="54864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87"/>
          <p:cNvSpPr/>
          <p:nvPr/>
        </p:nvSpPr>
        <p:spPr>
          <a:xfrm>
            <a:off x="0" y="-150"/>
            <a:ext cx="3657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87"/>
          <p:cNvSpPr txBox="1"/>
          <p:nvPr/>
        </p:nvSpPr>
        <p:spPr>
          <a:xfrm>
            <a:off x="4747500" y="1959300"/>
            <a:ext cx="3306600" cy="12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Consolas"/>
                <a:ea typeface="Consolas"/>
                <a:cs typeface="Consolas"/>
                <a:sym typeface="Consolas"/>
              </a:rPr>
              <a:t>counter++;</a:t>
            </a:r>
            <a:endParaRPr sz="1800">
              <a:solidFill>
                <a:srgbClr val="FFFFFF"/>
              </a:solidFill>
              <a:latin typeface="Consolas"/>
              <a:ea typeface="Consolas"/>
              <a:cs typeface="Consolas"/>
              <a:sym typeface="Consolas"/>
            </a:endParaRPr>
          </a:p>
        </p:txBody>
      </p:sp>
      <p:pic>
        <p:nvPicPr>
          <p:cNvPr id="447" name="Google Shape;447;p87"/>
          <p:cNvPicPr preferRelativeResize="0"/>
          <p:nvPr/>
        </p:nvPicPr>
        <p:blipFill>
          <a:blip r:embed="rId3">
            <a:alphaModFix/>
          </a:blip>
          <a:stretch>
            <a:fillRect/>
          </a:stretch>
        </p:blipFill>
        <p:spPr>
          <a:xfrm>
            <a:off x="344713" y="2172425"/>
            <a:ext cx="2968165" cy="79835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51"/>
        <p:cNvGrpSpPr/>
        <p:nvPr/>
      </p:nvGrpSpPr>
      <p:grpSpPr>
        <a:xfrm>
          <a:off x="0" y="0"/>
          <a:ext cx="0" cy="0"/>
          <a:chOff x="0" y="0"/>
          <a:chExt cx="0" cy="0"/>
        </a:xfrm>
      </p:grpSpPr>
      <p:sp>
        <p:nvSpPr>
          <p:cNvPr id="452" name="Google Shape;452;p88"/>
          <p:cNvSpPr/>
          <p:nvPr/>
        </p:nvSpPr>
        <p:spPr>
          <a:xfrm>
            <a:off x="3657600" y="-150"/>
            <a:ext cx="54864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88"/>
          <p:cNvSpPr/>
          <p:nvPr/>
        </p:nvSpPr>
        <p:spPr>
          <a:xfrm>
            <a:off x="0" y="-150"/>
            <a:ext cx="3657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8"/>
          <p:cNvSpPr txBox="1"/>
          <p:nvPr/>
        </p:nvSpPr>
        <p:spPr>
          <a:xfrm>
            <a:off x="4477650" y="1692300"/>
            <a:ext cx="4376700" cy="175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Consolas"/>
                <a:ea typeface="Consolas"/>
                <a:cs typeface="Consolas"/>
                <a:sym typeface="Consolas"/>
              </a:rPr>
              <a:t>if (x &lt; y)</a:t>
            </a:r>
            <a:br>
              <a:rPr lang="en" sz="1800">
                <a:latin typeface="Consolas"/>
                <a:ea typeface="Consolas"/>
                <a:cs typeface="Consolas"/>
                <a:sym typeface="Consolas"/>
              </a:rPr>
            </a:b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pic>
        <p:nvPicPr>
          <p:cNvPr id="455" name="Google Shape;455;p88"/>
          <p:cNvPicPr preferRelativeResize="0"/>
          <p:nvPr/>
        </p:nvPicPr>
        <p:blipFill>
          <a:blip r:embed="rId3">
            <a:alphaModFix/>
          </a:blip>
          <a:stretch>
            <a:fillRect/>
          </a:stretch>
        </p:blipFill>
        <p:spPr>
          <a:xfrm>
            <a:off x="392450" y="1864588"/>
            <a:ext cx="2872700" cy="141402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59"/>
        <p:cNvGrpSpPr/>
        <p:nvPr/>
      </p:nvGrpSpPr>
      <p:grpSpPr>
        <a:xfrm>
          <a:off x="0" y="0"/>
          <a:ext cx="0" cy="0"/>
          <a:chOff x="0" y="0"/>
          <a:chExt cx="0" cy="0"/>
        </a:xfrm>
      </p:grpSpPr>
      <p:sp>
        <p:nvSpPr>
          <p:cNvPr id="460" name="Google Shape;460;p89"/>
          <p:cNvSpPr/>
          <p:nvPr/>
        </p:nvSpPr>
        <p:spPr>
          <a:xfrm>
            <a:off x="3657600" y="-150"/>
            <a:ext cx="54864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89"/>
          <p:cNvSpPr/>
          <p:nvPr/>
        </p:nvSpPr>
        <p:spPr>
          <a:xfrm>
            <a:off x="0" y="-150"/>
            <a:ext cx="3657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89"/>
          <p:cNvSpPr txBox="1"/>
          <p:nvPr/>
        </p:nvSpPr>
        <p:spPr>
          <a:xfrm>
            <a:off x="4477650" y="1692300"/>
            <a:ext cx="4376700" cy="175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if (x &lt; y)</a:t>
            </a:r>
            <a:br>
              <a:rPr lang="en" sz="1800">
                <a:solidFill>
                  <a:srgbClr val="FFFFFF"/>
                </a:solidFill>
                <a:latin typeface="Consolas"/>
                <a:ea typeface="Consolas"/>
                <a:cs typeface="Consolas"/>
                <a:sym typeface="Consolas"/>
              </a:rPr>
            </a:b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pic>
        <p:nvPicPr>
          <p:cNvPr id="463" name="Google Shape;463;p89"/>
          <p:cNvPicPr preferRelativeResize="0"/>
          <p:nvPr/>
        </p:nvPicPr>
        <p:blipFill>
          <a:blip r:embed="rId3">
            <a:alphaModFix/>
          </a:blip>
          <a:stretch>
            <a:fillRect/>
          </a:stretch>
        </p:blipFill>
        <p:spPr>
          <a:xfrm>
            <a:off x="392450" y="1864588"/>
            <a:ext cx="2872700" cy="141402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67"/>
        <p:cNvGrpSpPr/>
        <p:nvPr/>
      </p:nvGrpSpPr>
      <p:grpSpPr>
        <a:xfrm>
          <a:off x="0" y="0"/>
          <a:ext cx="0" cy="0"/>
          <a:chOff x="0" y="0"/>
          <a:chExt cx="0" cy="0"/>
        </a:xfrm>
      </p:grpSpPr>
      <p:sp>
        <p:nvSpPr>
          <p:cNvPr id="468" name="Google Shape;468;p90"/>
          <p:cNvSpPr/>
          <p:nvPr/>
        </p:nvSpPr>
        <p:spPr>
          <a:xfrm>
            <a:off x="3657600" y="-150"/>
            <a:ext cx="54864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0"/>
          <p:cNvSpPr/>
          <p:nvPr/>
        </p:nvSpPr>
        <p:spPr>
          <a:xfrm>
            <a:off x="0" y="-150"/>
            <a:ext cx="3657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90"/>
          <p:cNvSpPr txBox="1"/>
          <p:nvPr/>
        </p:nvSpPr>
        <p:spPr>
          <a:xfrm>
            <a:off x="3972750" y="1384950"/>
            <a:ext cx="4856100" cy="237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Consolas"/>
                <a:ea typeface="Consolas"/>
                <a:cs typeface="Consolas"/>
                <a:sym typeface="Consolas"/>
              </a:rPr>
              <a:t>if (x &lt; y)</a:t>
            </a:r>
            <a:br>
              <a:rPr lang="en" sz="1800">
                <a:latin typeface="Consolas"/>
                <a:ea typeface="Consolas"/>
                <a:cs typeface="Consolas"/>
                <a:sym typeface="Consolas"/>
              </a:rPr>
            </a:b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else</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a:t>
            </a:r>
            <a:br>
              <a:rPr lang="en" sz="1800">
                <a:latin typeface="Consolas"/>
                <a:ea typeface="Consolas"/>
                <a:cs typeface="Consolas"/>
                <a:sym typeface="Consolas"/>
              </a:rPr>
            </a:b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pic>
        <p:nvPicPr>
          <p:cNvPr id="471" name="Google Shape;471;p90"/>
          <p:cNvPicPr preferRelativeResize="0"/>
          <p:nvPr/>
        </p:nvPicPr>
        <p:blipFill>
          <a:blip r:embed="rId3">
            <a:alphaModFix/>
          </a:blip>
          <a:stretch>
            <a:fillRect/>
          </a:stretch>
        </p:blipFill>
        <p:spPr>
          <a:xfrm>
            <a:off x="425688" y="1596438"/>
            <a:ext cx="2806225" cy="195032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75"/>
        <p:cNvGrpSpPr/>
        <p:nvPr/>
      </p:nvGrpSpPr>
      <p:grpSpPr>
        <a:xfrm>
          <a:off x="0" y="0"/>
          <a:ext cx="0" cy="0"/>
          <a:chOff x="0" y="0"/>
          <a:chExt cx="0" cy="0"/>
        </a:xfrm>
      </p:grpSpPr>
      <p:sp>
        <p:nvSpPr>
          <p:cNvPr id="476" name="Google Shape;476;p91"/>
          <p:cNvSpPr/>
          <p:nvPr/>
        </p:nvSpPr>
        <p:spPr>
          <a:xfrm>
            <a:off x="3657600" y="-150"/>
            <a:ext cx="54864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91"/>
          <p:cNvSpPr/>
          <p:nvPr/>
        </p:nvSpPr>
        <p:spPr>
          <a:xfrm>
            <a:off x="0" y="-150"/>
            <a:ext cx="3657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1"/>
          <p:cNvSpPr txBox="1"/>
          <p:nvPr/>
        </p:nvSpPr>
        <p:spPr>
          <a:xfrm>
            <a:off x="3972750" y="1384950"/>
            <a:ext cx="4856100" cy="237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if (x &lt; y)</a:t>
            </a:r>
            <a:br>
              <a:rPr lang="en" sz="1800">
                <a:solidFill>
                  <a:srgbClr val="FFFFFF"/>
                </a:solidFill>
                <a:latin typeface="Consolas"/>
                <a:ea typeface="Consolas"/>
                <a:cs typeface="Consolas"/>
                <a:sym typeface="Consolas"/>
              </a:rPr>
            </a:b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else</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br>
              <a:rPr lang="en" sz="1800">
                <a:solidFill>
                  <a:srgbClr val="FFFFFF"/>
                </a:solidFill>
                <a:latin typeface="Consolas"/>
                <a:ea typeface="Consolas"/>
                <a:cs typeface="Consolas"/>
                <a:sym typeface="Consolas"/>
              </a:rPr>
            </a:b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pic>
        <p:nvPicPr>
          <p:cNvPr id="479" name="Google Shape;479;p91"/>
          <p:cNvPicPr preferRelativeResize="0"/>
          <p:nvPr/>
        </p:nvPicPr>
        <p:blipFill>
          <a:blip r:embed="rId3">
            <a:alphaModFix/>
          </a:blip>
          <a:stretch>
            <a:fillRect/>
          </a:stretch>
        </p:blipFill>
        <p:spPr>
          <a:xfrm>
            <a:off x="425688" y="1596438"/>
            <a:ext cx="2806225" cy="1950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20" descr="Music by: http://www.orangefreesounds.com/la-traviata-opera/&#10;&#10;*** &#10; &#10;This is CS50, Harvard University's introduction to the intellectual enterprises of computer science and the art of programming. &#10; &#10;*** &#10; &#10;HOW TO SUBSCRIBE &#10; &#10;http://www.youtube.com/subscription_center?add_user=cs50tv &#10; &#10;HOW TO TAKE CS50 &#10; &#10;edX: https://cs50.edx.org/ &#10;Harvard Extension School: https://cs50.harvard.edu/extension &#10;Harvard Summer School: https://cs50.harvard.edu/summer &#10;OpenCourseWare: https://cs50.harvard.edu/x &#10; &#10;HOW TO JOIN CS50 COMMUNITIES &#10; &#10;Discord: https://discord.gg/T8QZqRx &#10;Ed: https://cs50.harvard.edu/x/ed &#10;Facebook Group: https://www.facebook.com/groups/cs50/ &#10;Faceboook Page: https://www.facebook.com/cs50/ &#10;GitHub: https://github.com/cs50 &#10;Gitter: https://gitter.im/cs50/x &#10;Instagram: https://instagram.com/cs50 &#10;LinkedIn Group: https://www.linkedin.com/groups/7437240/ &#10;LinkedIn Page: https://www.linkedin.com/school/cs50/ &#10;Quora: https://www.quora.com/topic/CS50 &#10;Slack: https://cs50.edx.org/slack &#10;Snapchat: https://www.snapchat.com/add/cs50 &#10;Twitter: https://twitter.com/cs50 &#10;YouTube: http://www.youtube.com/cs50 &#10; &#10;HOW TO FOLLOW DAVID J. MALAN &#10; &#10;Facebook: https://www.facebook.com/dmalan &#10;GitHub: https://github.com/dmalan &#10;Instagram: https://www.instagram.com/davidjmalan/ &#10;LinkedIn: https://www.linkedin.com/in/malan/ &#10;Quora: https://www.quora.com/profile/David-J-Malan &#10;Twitter: https://twitter.com/davidjmalan &#10; &#10;*** &#10; &#10;CS50 SHOP &#10; &#10;https://cs50.harvardshop.com/ &#10; &#10;*** &#10; &#10;LICENSE &#10; &#10;CC BY-NC-SA 4.0 &#10;Creative Commons Attribution-NonCommercial-ShareAlike 4.0 International Public License &#10;https://creativecommons.org/licenses/by-nc-sa/4.0/ &#10; &#10;David J. Malan &#10;https://cs.harvard.edu/malan &#10;malan@harvard.edu" title="Passing TCP/IP Packet 2 of 2 - CS50 2020">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83"/>
        <p:cNvGrpSpPr/>
        <p:nvPr/>
      </p:nvGrpSpPr>
      <p:grpSpPr>
        <a:xfrm>
          <a:off x="0" y="0"/>
          <a:ext cx="0" cy="0"/>
          <a:chOff x="0" y="0"/>
          <a:chExt cx="0" cy="0"/>
        </a:xfrm>
      </p:grpSpPr>
      <p:sp>
        <p:nvSpPr>
          <p:cNvPr id="484" name="Google Shape;484;p92"/>
          <p:cNvSpPr/>
          <p:nvPr/>
        </p:nvSpPr>
        <p:spPr>
          <a:xfrm>
            <a:off x="3657600" y="-150"/>
            <a:ext cx="54864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2"/>
          <p:cNvSpPr/>
          <p:nvPr/>
        </p:nvSpPr>
        <p:spPr>
          <a:xfrm>
            <a:off x="0" y="-150"/>
            <a:ext cx="3657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2"/>
          <p:cNvSpPr txBox="1"/>
          <p:nvPr/>
        </p:nvSpPr>
        <p:spPr>
          <a:xfrm>
            <a:off x="4029600" y="918450"/>
            <a:ext cx="4742400" cy="3306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Consolas"/>
                <a:ea typeface="Consolas"/>
                <a:cs typeface="Consolas"/>
                <a:sym typeface="Consolas"/>
              </a:rPr>
              <a:t>if (x &lt; y)</a:t>
            </a:r>
            <a:br>
              <a:rPr lang="en" sz="1800">
                <a:latin typeface="Consolas"/>
                <a:ea typeface="Consolas"/>
                <a:cs typeface="Consolas"/>
                <a:sym typeface="Consolas"/>
              </a:rPr>
            </a:b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else if (x &gt; y)</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a:t>
            </a:r>
            <a:br>
              <a:rPr lang="en" sz="1800">
                <a:latin typeface="Consolas"/>
                <a:ea typeface="Consolas"/>
                <a:cs typeface="Consolas"/>
                <a:sym typeface="Consolas"/>
              </a:rPr>
            </a:b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else</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a:t>
            </a:r>
            <a:br>
              <a:rPr lang="en" sz="1800">
                <a:latin typeface="Consolas"/>
                <a:ea typeface="Consolas"/>
                <a:cs typeface="Consolas"/>
                <a:sym typeface="Consolas"/>
              </a:rPr>
            </a:b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pic>
        <p:nvPicPr>
          <p:cNvPr id="487" name="Google Shape;487;p92"/>
          <p:cNvPicPr preferRelativeResize="0"/>
          <p:nvPr/>
        </p:nvPicPr>
        <p:blipFill>
          <a:blip r:embed="rId3">
            <a:alphaModFix/>
          </a:blip>
          <a:stretch>
            <a:fillRect/>
          </a:stretch>
        </p:blipFill>
        <p:spPr>
          <a:xfrm>
            <a:off x="248950" y="845013"/>
            <a:ext cx="3054725" cy="34531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91"/>
        <p:cNvGrpSpPr/>
        <p:nvPr/>
      </p:nvGrpSpPr>
      <p:grpSpPr>
        <a:xfrm>
          <a:off x="0" y="0"/>
          <a:ext cx="0" cy="0"/>
          <a:chOff x="0" y="0"/>
          <a:chExt cx="0" cy="0"/>
        </a:xfrm>
      </p:grpSpPr>
      <p:sp>
        <p:nvSpPr>
          <p:cNvPr id="492" name="Google Shape;492;p93"/>
          <p:cNvSpPr/>
          <p:nvPr/>
        </p:nvSpPr>
        <p:spPr>
          <a:xfrm>
            <a:off x="3657600" y="-150"/>
            <a:ext cx="54864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93"/>
          <p:cNvSpPr/>
          <p:nvPr/>
        </p:nvSpPr>
        <p:spPr>
          <a:xfrm>
            <a:off x="0" y="-150"/>
            <a:ext cx="3657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93"/>
          <p:cNvSpPr txBox="1"/>
          <p:nvPr/>
        </p:nvSpPr>
        <p:spPr>
          <a:xfrm>
            <a:off x="4029600" y="918450"/>
            <a:ext cx="4742400" cy="3306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if (x &lt; y)</a:t>
            </a:r>
            <a:br>
              <a:rPr lang="en" sz="1800">
                <a:solidFill>
                  <a:srgbClr val="FFFFFF"/>
                </a:solidFill>
                <a:latin typeface="Consolas"/>
                <a:ea typeface="Consolas"/>
                <a:cs typeface="Consolas"/>
                <a:sym typeface="Consolas"/>
              </a:rPr>
            </a:b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else if (x &gt; y)</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br>
              <a:rPr lang="en" sz="1800">
                <a:solidFill>
                  <a:srgbClr val="FFFFFF"/>
                </a:solidFill>
                <a:latin typeface="Consolas"/>
                <a:ea typeface="Consolas"/>
                <a:cs typeface="Consolas"/>
                <a:sym typeface="Consolas"/>
              </a:rPr>
            </a:b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else</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br>
              <a:rPr lang="en" sz="1800">
                <a:solidFill>
                  <a:srgbClr val="FFFFFF"/>
                </a:solidFill>
                <a:latin typeface="Consolas"/>
                <a:ea typeface="Consolas"/>
                <a:cs typeface="Consolas"/>
                <a:sym typeface="Consolas"/>
              </a:rPr>
            </a:b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pic>
        <p:nvPicPr>
          <p:cNvPr id="495" name="Google Shape;495;p93"/>
          <p:cNvPicPr preferRelativeResize="0"/>
          <p:nvPr/>
        </p:nvPicPr>
        <p:blipFill>
          <a:blip r:embed="rId3">
            <a:alphaModFix/>
          </a:blip>
          <a:stretch>
            <a:fillRect/>
          </a:stretch>
        </p:blipFill>
        <p:spPr>
          <a:xfrm>
            <a:off x="248950" y="845013"/>
            <a:ext cx="3054725" cy="345317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99"/>
        <p:cNvGrpSpPr/>
        <p:nvPr/>
      </p:nvGrpSpPr>
      <p:grpSpPr>
        <a:xfrm>
          <a:off x="0" y="0"/>
          <a:ext cx="0" cy="0"/>
          <a:chOff x="0" y="0"/>
          <a:chExt cx="0" cy="0"/>
        </a:xfrm>
      </p:grpSpPr>
      <p:sp>
        <p:nvSpPr>
          <p:cNvPr id="500" name="Google Shape;500;p94"/>
          <p:cNvSpPr/>
          <p:nvPr/>
        </p:nvSpPr>
        <p:spPr>
          <a:xfrm>
            <a:off x="3657600" y="-150"/>
            <a:ext cx="54864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94"/>
          <p:cNvSpPr/>
          <p:nvPr/>
        </p:nvSpPr>
        <p:spPr>
          <a:xfrm>
            <a:off x="0" y="-150"/>
            <a:ext cx="3657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94"/>
          <p:cNvSpPr txBox="1"/>
          <p:nvPr/>
        </p:nvSpPr>
        <p:spPr>
          <a:xfrm>
            <a:off x="4477650" y="1692300"/>
            <a:ext cx="3846300" cy="175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Consolas"/>
                <a:ea typeface="Consolas"/>
                <a:cs typeface="Consolas"/>
                <a:sym typeface="Consolas"/>
              </a:rPr>
              <a:t>while (true)</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pic>
        <p:nvPicPr>
          <p:cNvPr id="503" name="Google Shape;503;p94"/>
          <p:cNvPicPr preferRelativeResize="0"/>
          <p:nvPr/>
        </p:nvPicPr>
        <p:blipFill>
          <a:blip r:embed="rId3">
            <a:alphaModFix/>
          </a:blip>
          <a:stretch>
            <a:fillRect/>
          </a:stretch>
        </p:blipFill>
        <p:spPr>
          <a:xfrm>
            <a:off x="768100" y="1830788"/>
            <a:ext cx="2121400" cy="1481618"/>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507"/>
        <p:cNvGrpSpPr/>
        <p:nvPr/>
      </p:nvGrpSpPr>
      <p:grpSpPr>
        <a:xfrm>
          <a:off x="0" y="0"/>
          <a:ext cx="0" cy="0"/>
          <a:chOff x="0" y="0"/>
          <a:chExt cx="0" cy="0"/>
        </a:xfrm>
      </p:grpSpPr>
      <p:sp>
        <p:nvSpPr>
          <p:cNvPr id="508" name="Google Shape;508;p95"/>
          <p:cNvSpPr/>
          <p:nvPr/>
        </p:nvSpPr>
        <p:spPr>
          <a:xfrm>
            <a:off x="3657600" y="-150"/>
            <a:ext cx="54864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95"/>
          <p:cNvSpPr/>
          <p:nvPr/>
        </p:nvSpPr>
        <p:spPr>
          <a:xfrm>
            <a:off x="0" y="-150"/>
            <a:ext cx="3657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95"/>
          <p:cNvSpPr txBox="1"/>
          <p:nvPr/>
        </p:nvSpPr>
        <p:spPr>
          <a:xfrm>
            <a:off x="4477650" y="1692300"/>
            <a:ext cx="3846300" cy="175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while (true)</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pic>
        <p:nvPicPr>
          <p:cNvPr id="511" name="Google Shape;511;p95"/>
          <p:cNvPicPr preferRelativeResize="0"/>
          <p:nvPr/>
        </p:nvPicPr>
        <p:blipFill>
          <a:blip r:embed="rId3">
            <a:alphaModFix/>
          </a:blip>
          <a:stretch>
            <a:fillRect/>
          </a:stretch>
        </p:blipFill>
        <p:spPr>
          <a:xfrm>
            <a:off x="768100" y="1830788"/>
            <a:ext cx="2121400" cy="1481618"/>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515"/>
        <p:cNvGrpSpPr/>
        <p:nvPr/>
      </p:nvGrpSpPr>
      <p:grpSpPr>
        <a:xfrm>
          <a:off x="0" y="0"/>
          <a:ext cx="0" cy="0"/>
          <a:chOff x="0" y="0"/>
          <a:chExt cx="0" cy="0"/>
        </a:xfrm>
      </p:grpSpPr>
      <p:sp>
        <p:nvSpPr>
          <p:cNvPr id="516" name="Google Shape;516;p96"/>
          <p:cNvSpPr/>
          <p:nvPr/>
        </p:nvSpPr>
        <p:spPr>
          <a:xfrm>
            <a:off x="3657600" y="-150"/>
            <a:ext cx="54864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96"/>
          <p:cNvSpPr/>
          <p:nvPr/>
        </p:nvSpPr>
        <p:spPr>
          <a:xfrm>
            <a:off x="0" y="-150"/>
            <a:ext cx="3657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96"/>
          <p:cNvSpPr txBox="1"/>
          <p:nvPr/>
        </p:nvSpPr>
        <p:spPr>
          <a:xfrm>
            <a:off x="4477650" y="1692300"/>
            <a:ext cx="3846300" cy="175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for (let i = 0; i &lt; 3; i++)</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pic>
        <p:nvPicPr>
          <p:cNvPr id="519" name="Google Shape;519;p96"/>
          <p:cNvPicPr preferRelativeResize="0"/>
          <p:nvPr/>
        </p:nvPicPr>
        <p:blipFill rotWithShape="1">
          <a:blip r:embed="rId3">
            <a:alphaModFix/>
          </a:blip>
          <a:srcRect t="880" b="-880"/>
          <a:stretch/>
        </p:blipFill>
        <p:spPr>
          <a:xfrm>
            <a:off x="724863" y="1779650"/>
            <a:ext cx="2207875" cy="15839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97"/>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p:txBody>
      </p:sp>
      <p:grpSp>
        <p:nvGrpSpPr>
          <p:cNvPr id="525" name="Google Shape;525;p97"/>
          <p:cNvGrpSpPr/>
          <p:nvPr/>
        </p:nvGrpSpPr>
        <p:grpSpPr>
          <a:xfrm>
            <a:off x="4621560" y="412800"/>
            <a:ext cx="3986160" cy="4317875"/>
            <a:chOff x="4621560" y="412800"/>
            <a:chExt cx="3986160" cy="4317875"/>
          </a:xfrm>
        </p:grpSpPr>
        <p:pic>
          <p:nvPicPr>
            <p:cNvPr id="526" name="Google Shape;526;p97"/>
            <p:cNvPicPr preferRelativeResize="0"/>
            <p:nvPr/>
          </p:nvPicPr>
          <p:blipFill>
            <a:blip r:embed="rId3">
              <a:alphaModFix/>
            </a:blip>
            <a:stretch>
              <a:fillRect/>
            </a:stretch>
          </p:blipFill>
          <p:spPr>
            <a:xfrm>
              <a:off x="4755325" y="412800"/>
              <a:ext cx="3723725" cy="4317875"/>
            </a:xfrm>
            <a:prstGeom prst="rect">
              <a:avLst/>
            </a:prstGeom>
            <a:noFill/>
            <a:ln>
              <a:noFill/>
            </a:ln>
          </p:spPr>
        </p:pic>
        <p:sp>
          <p:nvSpPr>
            <p:cNvPr id="527" name="Google Shape;527;p97"/>
            <p:cNvSpPr txBox="1"/>
            <p:nvPr/>
          </p:nvSpPr>
          <p:spPr>
            <a:xfrm>
              <a:off x="4621560" y="4203995"/>
              <a:ext cx="1746000" cy="37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rgbClr val="D9D9D9"/>
                  </a:solidFill>
                  <a:highlight>
                    <a:srgbClr val="000000"/>
                  </a:highlight>
                  <a:latin typeface="Consolas"/>
                  <a:ea typeface="Consolas"/>
                  <a:cs typeface="Consolas"/>
                  <a:sym typeface="Consolas"/>
                </a:rPr>
                <a:t>hello, title</a:t>
              </a:r>
              <a:endParaRPr sz="1100">
                <a:solidFill>
                  <a:srgbClr val="D9D9D9"/>
                </a:solidFill>
                <a:highlight>
                  <a:srgbClr val="000000"/>
                </a:highlight>
                <a:latin typeface="Consolas"/>
                <a:ea typeface="Consolas"/>
                <a:cs typeface="Consolas"/>
                <a:sym typeface="Consolas"/>
              </a:endParaRPr>
            </a:p>
          </p:txBody>
        </p:sp>
        <p:sp>
          <p:nvSpPr>
            <p:cNvPr id="528" name="Google Shape;528;p97"/>
            <p:cNvSpPr txBox="1"/>
            <p:nvPr/>
          </p:nvSpPr>
          <p:spPr>
            <a:xfrm>
              <a:off x="6861720" y="3350480"/>
              <a:ext cx="1746000" cy="37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rgbClr val="D9D9D9"/>
                  </a:solidFill>
                  <a:highlight>
                    <a:srgbClr val="000000"/>
                  </a:highlight>
                  <a:latin typeface="Consolas"/>
                  <a:ea typeface="Consolas"/>
                  <a:cs typeface="Consolas"/>
                  <a:sym typeface="Consolas"/>
                </a:rPr>
                <a:t> hello, body </a:t>
              </a:r>
              <a:endParaRPr sz="1100">
                <a:solidFill>
                  <a:srgbClr val="D9D9D9"/>
                </a:solidFill>
                <a:highlight>
                  <a:srgbClr val="000000"/>
                </a:highlight>
                <a:latin typeface="Consolas"/>
                <a:ea typeface="Consolas"/>
                <a:cs typeface="Consolas"/>
                <a:sym typeface="Consolas"/>
              </a:endParaRPr>
            </a:p>
          </p:txBody>
        </p:sp>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98"/>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99"/>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  &lt;script&gt;</a:t>
            </a:r>
            <a:endParaRPr>
              <a:solidFill>
                <a:srgbClr val="FFFF00"/>
              </a:solidFill>
              <a:latin typeface="Consolas"/>
              <a:ea typeface="Consolas"/>
              <a:cs typeface="Consolas"/>
              <a:sym typeface="Consolas"/>
            </a:endParaRPr>
          </a:p>
          <a:p>
            <a:pPr marL="0" lvl="0" indent="0" algn="l" rtl="0">
              <a:spcBef>
                <a:spcPts val="0"/>
              </a:spcBef>
              <a:spcAft>
                <a:spcPts val="0"/>
              </a:spcAft>
              <a:buNone/>
            </a:pP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00"/>
                </a:solidFill>
                <a:latin typeface="Consolas"/>
                <a:ea typeface="Consolas"/>
                <a:cs typeface="Consolas"/>
                <a:sym typeface="Consolas"/>
              </a:rPr>
              <a:t>        &lt;/script&gt;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100"/>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  &lt;script src="scripts.js"&gt;&lt;/script&gt;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101"/>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FFFF00"/>
                </a:solidFill>
                <a:latin typeface="Consolas"/>
                <a:ea typeface="Consolas"/>
                <a:cs typeface="Consolas"/>
                <a:sym typeface="Consolas"/>
              </a:rPr>
              <a:t>  &lt;script&gt;</a:t>
            </a:r>
            <a:endParaRPr>
              <a:solidFill>
                <a:srgbClr val="FFFF00"/>
              </a:solidFill>
              <a:latin typeface="Consolas"/>
              <a:ea typeface="Consolas"/>
              <a:cs typeface="Consolas"/>
              <a:sym typeface="Consolas"/>
            </a:endParaRPr>
          </a:p>
          <a:p>
            <a:pPr marL="0" lvl="0" indent="0" algn="l" rtl="0">
              <a:spcBef>
                <a:spcPts val="0"/>
              </a:spcBef>
              <a:spcAft>
                <a:spcPts val="0"/>
              </a:spcAft>
              <a:buNone/>
            </a:pP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00"/>
                </a:solidFill>
                <a:latin typeface="Consolas"/>
                <a:ea typeface="Consolas"/>
                <a:cs typeface="Consolas"/>
                <a:sym typeface="Consolas"/>
              </a:rPr>
              <a:t>        &lt;/script&gt;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TCP/IP</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102"/>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FFFF00"/>
                </a:solidFill>
                <a:latin typeface="Consolas"/>
                <a:ea typeface="Consolas"/>
                <a:cs typeface="Consolas"/>
                <a:sym typeface="Consolas"/>
              </a:rPr>
              <a:t>  &lt;script src="scripts.js"&gt;&lt;/script&gt;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103"/>
          <p:cNvSpPr txBox="1">
            <a:spLocks noGrp="1"/>
          </p:cNvSpPr>
          <p:nvPr>
            <p:ph type="body" idx="1"/>
          </p:nvPr>
        </p:nvSpPr>
        <p:spPr>
          <a:xfrm>
            <a:off x="311700" y="310500"/>
            <a:ext cx="8520600" cy="4522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700">
                <a:solidFill>
                  <a:srgbClr val="FFFFFF"/>
                </a:solidFill>
                <a:latin typeface="Consolas"/>
                <a:ea typeface="Consolas"/>
                <a:cs typeface="Consolas"/>
                <a:sym typeface="Consolas"/>
              </a:rPr>
              <a:t>blur</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change</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click</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drag</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focus</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keyup</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load</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mousedown</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mouseover</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mouseup</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submit</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touchmove</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unload</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a:t>
            </a:r>
            <a:endParaRPr sz="1700">
              <a:solidFill>
                <a:srgbClr val="FFFFFF"/>
              </a:solidFill>
              <a:latin typeface="Consolas"/>
              <a:ea typeface="Consolas"/>
              <a:cs typeface="Consolas"/>
              <a:sym typeface="Consolas"/>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Shape 562"/>
        <p:cNvGrpSpPr/>
        <p:nvPr/>
      </p:nvGrpSpPr>
      <p:grpSpPr>
        <a:xfrm>
          <a:off x="0" y="0"/>
          <a:ext cx="0" cy="0"/>
          <a:chOff x="0" y="0"/>
          <a:chExt cx="0" cy="0"/>
        </a:xfrm>
      </p:grpSpPr>
      <p:sp>
        <p:nvSpPr>
          <p:cNvPr id="563" name="Google Shape;563;p10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callbacks</a:t>
            </a:r>
            <a:endParaRPr>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10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This is CS50</a:t>
            </a:r>
            <a:endParaRPr sz="6000"/>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1438</Words>
  <Application>Microsoft Office PowerPoint</Application>
  <PresentationFormat>On-screen Show (16:9)</PresentationFormat>
  <Paragraphs>436</Paragraphs>
  <Slides>93</Slides>
  <Notes>93</Notes>
  <HiddenSlides>5</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93</vt:i4>
      </vt:variant>
    </vt:vector>
  </HeadingPairs>
  <TitlesOfParts>
    <vt:vector size="96" baseType="lpstr">
      <vt:lpstr>Arial</vt:lpstr>
      <vt:lpstr>Consolas</vt:lpstr>
      <vt:lpstr>Simple Dark</vt:lpstr>
      <vt:lpstr>This is CS50</vt:lpstr>
      <vt:lpstr>Reminders</vt:lpstr>
      <vt:lpstr>This is CS50</vt:lpstr>
      <vt:lpstr>internet</vt:lpstr>
      <vt:lpstr>PowerPoint Presentation</vt:lpstr>
      <vt:lpstr>PowerPoint Presentation</vt:lpstr>
      <vt:lpstr>routers</vt:lpstr>
      <vt:lpstr>PowerPoint Presentation</vt:lpstr>
      <vt:lpstr>TCP/IP</vt:lpstr>
      <vt:lpstr>IP</vt:lpstr>
      <vt:lpstr>#.#.#.#</vt:lpstr>
      <vt:lpstr>TCP</vt:lpstr>
      <vt:lpstr>PowerPoint Presentation</vt:lpstr>
      <vt:lpstr>DNS</vt:lpstr>
      <vt:lpstr>PowerPoint Presentation</vt:lpstr>
      <vt:lpstr>PowerPoint Presentation</vt:lpstr>
      <vt:lpstr>HTTP</vt:lpstr>
      <vt:lpstr>HTTPS</vt:lpstr>
      <vt:lpstr>https://www.example.com</vt:lpstr>
      <vt:lpstr>https://www.example.com/</vt:lpstr>
      <vt:lpstr>https://www.example.com/path</vt:lpstr>
      <vt:lpstr>https://www.example.com/file.html</vt:lpstr>
      <vt:lpstr>https://www.example.com/folder/</vt:lpstr>
      <vt:lpstr>https://www.example.com/folder/file.html</vt:lpstr>
      <vt:lpstr>https://www.example.com/folder/file.html</vt:lpstr>
      <vt:lpstr>https://www.example.com/folder/file.html</vt:lpstr>
      <vt:lpstr>https://www.example.com/folder/file.html</vt:lpstr>
      <vt:lpstr>https://www.example.com/folder/file.html</vt:lpstr>
      <vt:lpstr>https://www.example.com/folder/file.html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https://www.example.com/path</vt:lpstr>
      <vt:lpstr>https://www.example.com/path?key=value</vt:lpstr>
      <vt:lpstr>PowerPoint Presentation</vt:lpstr>
      <vt:lpstr>validator.w3.org</vt:lpstr>
      <vt:lpstr>CSS</vt:lpstr>
      <vt:lpstr>PowerPoint Presentation</vt:lpstr>
      <vt:lpstr>PowerPoint Presentation</vt:lpstr>
      <vt:lpstr>PowerPoint Presentation</vt:lpstr>
      <vt:lpstr>PowerPoint Presentation</vt:lpstr>
      <vt:lpstr>PowerPoint Presentation</vt:lpstr>
      <vt:lpstr>frameworks</vt:lpstr>
      <vt:lpstr>PowerPoint Presentation</vt:lpstr>
      <vt:lpstr>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callbacks</vt:lpstr>
      <vt:lpstr>This is CS50</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CS50</dc:title>
  <cp:lastModifiedBy>Microsoft account</cp:lastModifiedBy>
  <cp:revision>2</cp:revision>
  <dcterms:modified xsi:type="dcterms:W3CDTF">2023-03-12T06:50:01Z</dcterms:modified>
</cp:coreProperties>
</file>