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2"/>
  </p:sldMasterIdLst>
  <p:notesMasterIdLst>
    <p:notesMasterId r:id="rId63"/>
  </p:notesMasterIdLst>
  <p:handoutMasterIdLst>
    <p:handoutMasterId r:id="rId64"/>
  </p:handoutMasterIdLst>
  <p:sldIdLst>
    <p:sldId id="265" r:id="rId3"/>
    <p:sldId id="270" r:id="rId4"/>
    <p:sldId id="276" r:id="rId5"/>
    <p:sldId id="271" r:id="rId6"/>
    <p:sldId id="272" r:id="rId7"/>
    <p:sldId id="273" r:id="rId8"/>
    <p:sldId id="274" r:id="rId9"/>
    <p:sldId id="332" r:id="rId10"/>
    <p:sldId id="329" r:id="rId11"/>
    <p:sldId id="275" r:id="rId12"/>
    <p:sldId id="277" r:id="rId13"/>
    <p:sldId id="328" r:id="rId14"/>
    <p:sldId id="278" r:id="rId15"/>
    <p:sldId id="279" r:id="rId16"/>
    <p:sldId id="280" r:id="rId17"/>
    <p:sldId id="281" r:id="rId18"/>
    <p:sldId id="282" r:id="rId19"/>
    <p:sldId id="283" r:id="rId20"/>
    <p:sldId id="284" r:id="rId21"/>
    <p:sldId id="285" r:id="rId22"/>
    <p:sldId id="330" r:id="rId23"/>
    <p:sldId id="286" r:id="rId24"/>
    <p:sldId id="331" r:id="rId25"/>
    <p:sldId id="287" r:id="rId26"/>
    <p:sldId id="302" r:id="rId27"/>
    <p:sldId id="304" r:id="rId28"/>
    <p:sldId id="305" r:id="rId29"/>
    <p:sldId id="288" r:id="rId30"/>
    <p:sldId id="289" r:id="rId31"/>
    <p:sldId id="290" r:id="rId32"/>
    <p:sldId id="291" r:id="rId33"/>
    <p:sldId id="292" r:id="rId34"/>
    <p:sldId id="293" r:id="rId35"/>
    <p:sldId id="307" r:id="rId36"/>
    <p:sldId id="306" r:id="rId37"/>
    <p:sldId id="294" r:id="rId38"/>
    <p:sldId id="295" r:id="rId39"/>
    <p:sldId id="310" r:id="rId40"/>
    <p:sldId id="311" r:id="rId41"/>
    <p:sldId id="334" r:id="rId42"/>
    <p:sldId id="296" r:id="rId43"/>
    <p:sldId id="297" r:id="rId44"/>
    <p:sldId id="298" r:id="rId45"/>
    <p:sldId id="299" r:id="rId46"/>
    <p:sldId id="300" r:id="rId47"/>
    <p:sldId id="312" r:id="rId48"/>
    <p:sldId id="313" r:id="rId49"/>
    <p:sldId id="314" r:id="rId50"/>
    <p:sldId id="315" r:id="rId51"/>
    <p:sldId id="320" r:id="rId52"/>
    <p:sldId id="316" r:id="rId53"/>
    <p:sldId id="317" r:id="rId54"/>
    <p:sldId id="318" r:id="rId55"/>
    <p:sldId id="319" r:id="rId56"/>
    <p:sldId id="321" r:id="rId57"/>
    <p:sldId id="333" r:id="rId58"/>
    <p:sldId id="308" r:id="rId59"/>
    <p:sldId id="309" r:id="rId60"/>
    <p:sldId id="322" r:id="rId61"/>
    <p:sldId id="30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174D"/>
    <a:srgbClr val="0B2337"/>
    <a:srgbClr val="0032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5238" autoAdjust="0"/>
  </p:normalViewPr>
  <p:slideViewPr>
    <p:cSldViewPr snapToGrid="0" showGuides="1">
      <p:cViewPr varScale="1">
        <p:scale>
          <a:sx n="87" d="100"/>
          <a:sy n="87" d="100"/>
        </p:scale>
        <p:origin x="468" y="84"/>
      </p:cViewPr>
      <p:guideLst>
        <p:guide orient="horz" pos="2160"/>
        <p:guide pos="3840"/>
      </p:guideLst>
    </p:cSldViewPr>
  </p:slideViewPr>
  <p:notesTextViewPr>
    <p:cViewPr>
      <p:scale>
        <a:sx n="3" d="2"/>
        <a:sy n="3" d="2"/>
      </p:scale>
      <p:origin x="0" y="0"/>
    </p:cViewPr>
  </p:notesTextViewPr>
  <p:sorterViewPr>
    <p:cViewPr>
      <p:scale>
        <a:sx n="90" d="100"/>
        <a:sy n="90" d="100"/>
      </p:scale>
      <p:origin x="0" y="-3798"/>
    </p:cViewPr>
  </p:sorter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4789C-44C8-45D7-8ACC-AD9B13BC52FC}" type="doc">
      <dgm:prSet loTypeId="urn:microsoft.com/office/officeart/2008/layout/VerticalAccentList" loCatId="list" qsTypeId="urn:microsoft.com/office/officeart/2005/8/quickstyle/simple1" qsCatId="simple" csTypeId="urn:microsoft.com/office/officeart/2005/8/colors/colorful1" csCatId="colorful" phldr="1"/>
      <dgm:spPr/>
      <dgm:t>
        <a:bodyPr/>
        <a:lstStyle/>
        <a:p>
          <a:endParaRPr lang="en-US"/>
        </a:p>
      </dgm:t>
    </dgm:pt>
    <dgm:pt modelId="{176BCBE8-156C-4FA9-87BA-3B3DA4366DA5}">
      <dgm:prSet phldrT="[Text]"/>
      <dgm:spPr/>
      <dgm:t>
        <a:bodyPr/>
        <a:lstStyle/>
        <a:p>
          <a:r>
            <a:rPr lang="en-US" b="1" dirty="0" smtClean="0">
              <a:solidFill>
                <a:srgbClr val="FFFF00"/>
              </a:solidFill>
            </a:rPr>
            <a:t>%</a:t>
          </a:r>
          <a:endParaRPr lang="en-US" b="1" dirty="0">
            <a:solidFill>
              <a:srgbClr val="FFFF00"/>
            </a:solidFill>
          </a:endParaRPr>
        </a:p>
      </dgm:t>
    </dgm:pt>
    <dgm:pt modelId="{A2BDE49B-46C9-4ED7-9207-62787756D310}" type="parTrans" cxnId="{33794339-6343-42EF-9C06-71AC0DBDC78D}">
      <dgm:prSet/>
      <dgm:spPr/>
      <dgm:t>
        <a:bodyPr/>
        <a:lstStyle/>
        <a:p>
          <a:endParaRPr lang="en-US"/>
        </a:p>
      </dgm:t>
    </dgm:pt>
    <dgm:pt modelId="{36C316F1-EFF7-485C-88D6-E052C170D36B}" type="sibTrans" cxnId="{33794339-6343-42EF-9C06-71AC0DBDC78D}">
      <dgm:prSet/>
      <dgm:spPr/>
      <dgm:t>
        <a:bodyPr/>
        <a:lstStyle/>
        <a:p>
          <a:endParaRPr lang="en-US"/>
        </a:p>
      </dgm:t>
    </dgm:pt>
    <dgm:pt modelId="{669CF73B-E9FD-4431-8506-AB3D3B7EB3ED}">
      <dgm:prSet phldrT="[Text]"/>
      <dgm:spPr/>
      <dgm:t>
        <a:bodyPr/>
        <a:lstStyle/>
        <a:p>
          <a:pPr rtl="0"/>
          <a:r>
            <a:rPr lang="en-IN" b="0" i="0" u="none" dirty="0" smtClean="0"/>
            <a:t>matches a string of zero, one or more characters</a:t>
          </a:r>
          <a:endParaRPr lang="en-US" dirty="0"/>
        </a:p>
      </dgm:t>
    </dgm:pt>
    <dgm:pt modelId="{6ADCA854-030C-41DE-A552-3D827DFDE906}" type="parTrans" cxnId="{04AB6001-7A43-43F0-B26B-D94CB15CBC8B}">
      <dgm:prSet/>
      <dgm:spPr/>
      <dgm:t>
        <a:bodyPr/>
        <a:lstStyle/>
        <a:p>
          <a:endParaRPr lang="en-US"/>
        </a:p>
      </dgm:t>
    </dgm:pt>
    <dgm:pt modelId="{1E416A33-9FCF-4EC1-9CC5-102D9BAF8AF1}" type="sibTrans" cxnId="{04AB6001-7A43-43F0-B26B-D94CB15CBC8B}">
      <dgm:prSet/>
      <dgm:spPr/>
      <dgm:t>
        <a:bodyPr/>
        <a:lstStyle/>
        <a:p>
          <a:endParaRPr lang="en-US"/>
        </a:p>
      </dgm:t>
    </dgm:pt>
    <dgm:pt modelId="{87B28FA0-276E-4DB1-92A1-38F6E8BBC37D}">
      <dgm:prSet phldrT="[Text]"/>
      <dgm:spPr/>
      <dgm:t>
        <a:bodyPr/>
        <a:lstStyle/>
        <a:p>
          <a:r>
            <a:rPr lang="en-US" b="1" i="0" u="none" dirty="0" smtClean="0">
              <a:solidFill>
                <a:srgbClr val="FFFF00"/>
              </a:solidFill>
            </a:rPr>
            <a:t>_ (underscore)</a:t>
          </a:r>
          <a:endParaRPr lang="en-US" dirty="0">
            <a:solidFill>
              <a:srgbClr val="FFFF00"/>
            </a:solidFill>
          </a:endParaRPr>
        </a:p>
      </dgm:t>
    </dgm:pt>
    <dgm:pt modelId="{5672513A-D52C-4C02-BA20-D6E52394BA09}" type="parTrans" cxnId="{FCEE16A8-6CA9-47C8-85E5-945EC2E418B7}">
      <dgm:prSet/>
      <dgm:spPr/>
      <dgm:t>
        <a:bodyPr/>
        <a:lstStyle/>
        <a:p>
          <a:endParaRPr lang="en-US"/>
        </a:p>
      </dgm:t>
    </dgm:pt>
    <dgm:pt modelId="{EEF0779A-D346-4954-B2AC-32A4728F58CF}" type="sibTrans" cxnId="{FCEE16A8-6CA9-47C8-85E5-945EC2E418B7}">
      <dgm:prSet/>
      <dgm:spPr/>
      <dgm:t>
        <a:bodyPr/>
        <a:lstStyle/>
        <a:p>
          <a:endParaRPr lang="en-US"/>
        </a:p>
      </dgm:t>
    </dgm:pt>
    <dgm:pt modelId="{0017863E-F2E0-42D8-895D-6A437644EAA6}">
      <dgm:prSet phldrT="[Text]"/>
      <dgm:spPr/>
      <dgm:t>
        <a:bodyPr/>
        <a:lstStyle/>
        <a:p>
          <a:pPr rtl="0"/>
          <a:r>
            <a:rPr lang="en-US" b="0" i="0" u="none" dirty="0" smtClean="0"/>
            <a:t>matches any single character or number</a:t>
          </a:r>
          <a:endParaRPr lang="en-US" dirty="0"/>
        </a:p>
      </dgm:t>
    </dgm:pt>
    <dgm:pt modelId="{5889D629-BAFD-4856-8FBE-2658E0AD862D}" type="parTrans" cxnId="{AC48DC2C-E31C-4E53-A37F-12D723772761}">
      <dgm:prSet/>
      <dgm:spPr/>
      <dgm:t>
        <a:bodyPr/>
        <a:lstStyle/>
        <a:p>
          <a:endParaRPr lang="en-US"/>
        </a:p>
      </dgm:t>
    </dgm:pt>
    <dgm:pt modelId="{0EFE1F22-3C0C-4FAD-AE37-0FFD1EE47BEE}" type="sibTrans" cxnId="{AC48DC2C-E31C-4E53-A37F-12D723772761}">
      <dgm:prSet/>
      <dgm:spPr/>
      <dgm:t>
        <a:bodyPr/>
        <a:lstStyle/>
        <a:p>
          <a:endParaRPr lang="en-US"/>
        </a:p>
      </dgm:t>
    </dgm:pt>
    <dgm:pt modelId="{9A691897-C07F-49D9-9756-34AAECAC80ED}" type="pres">
      <dgm:prSet presAssocID="{25E4789C-44C8-45D7-8ACC-AD9B13BC52FC}" presName="Name0" presStyleCnt="0">
        <dgm:presLayoutVars>
          <dgm:chMax/>
          <dgm:chPref/>
          <dgm:dir/>
        </dgm:presLayoutVars>
      </dgm:prSet>
      <dgm:spPr/>
      <dgm:t>
        <a:bodyPr/>
        <a:lstStyle/>
        <a:p>
          <a:endParaRPr lang="en-US"/>
        </a:p>
      </dgm:t>
    </dgm:pt>
    <dgm:pt modelId="{A05E634D-606F-47AD-BB34-C362CDF85A0D}" type="pres">
      <dgm:prSet presAssocID="{176BCBE8-156C-4FA9-87BA-3B3DA4366DA5}" presName="parenttextcomposite" presStyleCnt="0"/>
      <dgm:spPr/>
    </dgm:pt>
    <dgm:pt modelId="{D04E988C-FF33-4695-A13B-85336559314A}" type="pres">
      <dgm:prSet presAssocID="{176BCBE8-156C-4FA9-87BA-3B3DA4366DA5}" presName="parenttext" presStyleLbl="revTx" presStyleIdx="0" presStyleCnt="2">
        <dgm:presLayoutVars>
          <dgm:chMax/>
          <dgm:chPref val="2"/>
          <dgm:bulletEnabled val="1"/>
        </dgm:presLayoutVars>
      </dgm:prSet>
      <dgm:spPr/>
      <dgm:t>
        <a:bodyPr/>
        <a:lstStyle/>
        <a:p>
          <a:endParaRPr lang="en-US"/>
        </a:p>
      </dgm:t>
    </dgm:pt>
    <dgm:pt modelId="{4460DE01-2023-4F0E-ABAD-AEF187C9DC39}" type="pres">
      <dgm:prSet presAssocID="{176BCBE8-156C-4FA9-87BA-3B3DA4366DA5}" presName="composite" presStyleCnt="0"/>
      <dgm:spPr/>
    </dgm:pt>
    <dgm:pt modelId="{CCAFE1CF-401F-4623-827D-FB5BF43EA802}" type="pres">
      <dgm:prSet presAssocID="{176BCBE8-156C-4FA9-87BA-3B3DA4366DA5}" presName="chevron1" presStyleLbl="alignNode1" presStyleIdx="0" presStyleCnt="14"/>
      <dgm:spPr/>
    </dgm:pt>
    <dgm:pt modelId="{CE74000F-5F95-4B00-B5EB-5625AB8E5BAE}" type="pres">
      <dgm:prSet presAssocID="{176BCBE8-156C-4FA9-87BA-3B3DA4366DA5}" presName="chevron2" presStyleLbl="alignNode1" presStyleIdx="1" presStyleCnt="14"/>
      <dgm:spPr/>
    </dgm:pt>
    <dgm:pt modelId="{D5247EBA-EEC7-48B3-9506-8B63D8499004}" type="pres">
      <dgm:prSet presAssocID="{176BCBE8-156C-4FA9-87BA-3B3DA4366DA5}" presName="chevron3" presStyleLbl="alignNode1" presStyleIdx="2" presStyleCnt="14"/>
      <dgm:spPr/>
    </dgm:pt>
    <dgm:pt modelId="{5887C3D6-9E0C-4777-B48F-47DE4D23339D}" type="pres">
      <dgm:prSet presAssocID="{176BCBE8-156C-4FA9-87BA-3B3DA4366DA5}" presName="chevron4" presStyleLbl="alignNode1" presStyleIdx="3" presStyleCnt="14"/>
      <dgm:spPr/>
    </dgm:pt>
    <dgm:pt modelId="{15A6A955-D038-4EDA-8B8D-C2F31F525EDA}" type="pres">
      <dgm:prSet presAssocID="{176BCBE8-156C-4FA9-87BA-3B3DA4366DA5}" presName="chevron5" presStyleLbl="alignNode1" presStyleIdx="4" presStyleCnt="14"/>
      <dgm:spPr/>
    </dgm:pt>
    <dgm:pt modelId="{4F38E5B9-C0F0-40F7-AFF8-19DC6A3932FB}" type="pres">
      <dgm:prSet presAssocID="{176BCBE8-156C-4FA9-87BA-3B3DA4366DA5}" presName="chevron6" presStyleLbl="alignNode1" presStyleIdx="5" presStyleCnt="14"/>
      <dgm:spPr/>
    </dgm:pt>
    <dgm:pt modelId="{ABF55A2C-8679-406F-B106-87091EA51119}" type="pres">
      <dgm:prSet presAssocID="{176BCBE8-156C-4FA9-87BA-3B3DA4366DA5}" presName="chevron7" presStyleLbl="alignNode1" presStyleIdx="6" presStyleCnt="14"/>
      <dgm:spPr/>
    </dgm:pt>
    <dgm:pt modelId="{4AAB6424-1CE9-4D1E-834A-69B270659F26}" type="pres">
      <dgm:prSet presAssocID="{176BCBE8-156C-4FA9-87BA-3B3DA4366DA5}" presName="childtext" presStyleLbl="solidFgAcc1" presStyleIdx="0" presStyleCnt="2">
        <dgm:presLayoutVars>
          <dgm:chMax/>
          <dgm:chPref val="0"/>
          <dgm:bulletEnabled val="1"/>
        </dgm:presLayoutVars>
      </dgm:prSet>
      <dgm:spPr/>
      <dgm:t>
        <a:bodyPr/>
        <a:lstStyle/>
        <a:p>
          <a:endParaRPr lang="en-US"/>
        </a:p>
      </dgm:t>
    </dgm:pt>
    <dgm:pt modelId="{D0345C3D-2D60-4C2A-ADF6-341E09A62DA9}" type="pres">
      <dgm:prSet presAssocID="{36C316F1-EFF7-485C-88D6-E052C170D36B}" presName="sibTrans" presStyleCnt="0"/>
      <dgm:spPr/>
    </dgm:pt>
    <dgm:pt modelId="{4B6B876E-ED5F-4CD2-93A6-B21FE362E273}" type="pres">
      <dgm:prSet presAssocID="{87B28FA0-276E-4DB1-92A1-38F6E8BBC37D}" presName="parenttextcomposite" presStyleCnt="0"/>
      <dgm:spPr/>
    </dgm:pt>
    <dgm:pt modelId="{B37DC536-ECF2-4A87-BE4A-2E7442EB5CBD}" type="pres">
      <dgm:prSet presAssocID="{87B28FA0-276E-4DB1-92A1-38F6E8BBC37D}" presName="parenttext" presStyleLbl="revTx" presStyleIdx="1" presStyleCnt="2">
        <dgm:presLayoutVars>
          <dgm:chMax/>
          <dgm:chPref val="2"/>
          <dgm:bulletEnabled val="1"/>
        </dgm:presLayoutVars>
      </dgm:prSet>
      <dgm:spPr/>
      <dgm:t>
        <a:bodyPr/>
        <a:lstStyle/>
        <a:p>
          <a:endParaRPr lang="en-US"/>
        </a:p>
      </dgm:t>
    </dgm:pt>
    <dgm:pt modelId="{0A7D4FA4-5B7B-41F5-B047-6E6D21A19C6B}" type="pres">
      <dgm:prSet presAssocID="{87B28FA0-276E-4DB1-92A1-38F6E8BBC37D}" presName="composite" presStyleCnt="0"/>
      <dgm:spPr/>
    </dgm:pt>
    <dgm:pt modelId="{DD25DEAB-02EC-4A9D-913D-47639F8F9676}" type="pres">
      <dgm:prSet presAssocID="{87B28FA0-276E-4DB1-92A1-38F6E8BBC37D}" presName="chevron1" presStyleLbl="alignNode1" presStyleIdx="7" presStyleCnt="14"/>
      <dgm:spPr/>
    </dgm:pt>
    <dgm:pt modelId="{0ACCEEB5-7F08-4035-97E9-CC50DC96B0AB}" type="pres">
      <dgm:prSet presAssocID="{87B28FA0-276E-4DB1-92A1-38F6E8BBC37D}" presName="chevron2" presStyleLbl="alignNode1" presStyleIdx="8" presStyleCnt="14"/>
      <dgm:spPr/>
    </dgm:pt>
    <dgm:pt modelId="{4566F798-28A0-43D6-8B33-3248BF519FEA}" type="pres">
      <dgm:prSet presAssocID="{87B28FA0-276E-4DB1-92A1-38F6E8BBC37D}" presName="chevron3" presStyleLbl="alignNode1" presStyleIdx="9" presStyleCnt="14"/>
      <dgm:spPr/>
    </dgm:pt>
    <dgm:pt modelId="{491FC1AB-4FFD-4D6C-AC7A-052F45C7606D}" type="pres">
      <dgm:prSet presAssocID="{87B28FA0-276E-4DB1-92A1-38F6E8BBC37D}" presName="chevron4" presStyleLbl="alignNode1" presStyleIdx="10" presStyleCnt="14"/>
      <dgm:spPr/>
    </dgm:pt>
    <dgm:pt modelId="{5B278F1C-D36A-455B-97C2-2D03C958F434}" type="pres">
      <dgm:prSet presAssocID="{87B28FA0-276E-4DB1-92A1-38F6E8BBC37D}" presName="chevron5" presStyleLbl="alignNode1" presStyleIdx="11" presStyleCnt="14"/>
      <dgm:spPr/>
    </dgm:pt>
    <dgm:pt modelId="{214EED84-56DD-4E1B-AB50-04031CBA9781}" type="pres">
      <dgm:prSet presAssocID="{87B28FA0-276E-4DB1-92A1-38F6E8BBC37D}" presName="chevron6" presStyleLbl="alignNode1" presStyleIdx="12" presStyleCnt="14"/>
      <dgm:spPr/>
    </dgm:pt>
    <dgm:pt modelId="{45B167F8-9FEB-4963-81BF-14B570BA5CA9}" type="pres">
      <dgm:prSet presAssocID="{87B28FA0-276E-4DB1-92A1-38F6E8BBC37D}" presName="chevron7" presStyleLbl="alignNode1" presStyleIdx="13" presStyleCnt="14"/>
      <dgm:spPr/>
    </dgm:pt>
    <dgm:pt modelId="{CF614F70-375A-4B0F-80F9-93944BACD25E}" type="pres">
      <dgm:prSet presAssocID="{87B28FA0-276E-4DB1-92A1-38F6E8BBC37D}" presName="childtext" presStyleLbl="solidFgAcc1" presStyleIdx="1" presStyleCnt="2">
        <dgm:presLayoutVars>
          <dgm:chMax/>
          <dgm:chPref val="0"/>
          <dgm:bulletEnabled val="1"/>
        </dgm:presLayoutVars>
      </dgm:prSet>
      <dgm:spPr/>
      <dgm:t>
        <a:bodyPr/>
        <a:lstStyle/>
        <a:p>
          <a:endParaRPr lang="en-US"/>
        </a:p>
      </dgm:t>
    </dgm:pt>
  </dgm:ptLst>
  <dgm:cxnLst>
    <dgm:cxn modelId="{FCEE16A8-6CA9-47C8-85E5-945EC2E418B7}" srcId="{25E4789C-44C8-45D7-8ACC-AD9B13BC52FC}" destId="{87B28FA0-276E-4DB1-92A1-38F6E8BBC37D}" srcOrd="1" destOrd="0" parTransId="{5672513A-D52C-4C02-BA20-D6E52394BA09}" sibTransId="{EEF0779A-D346-4954-B2AC-32A4728F58CF}"/>
    <dgm:cxn modelId="{AC1C5A7D-7A6D-472F-A510-A355163F8E61}" type="presOf" srcId="{176BCBE8-156C-4FA9-87BA-3B3DA4366DA5}" destId="{D04E988C-FF33-4695-A13B-85336559314A}" srcOrd="0" destOrd="0" presId="urn:microsoft.com/office/officeart/2008/layout/VerticalAccentList"/>
    <dgm:cxn modelId="{DD03F445-1F9C-44AB-AE71-99D5F30BB407}" type="presOf" srcId="{669CF73B-E9FD-4431-8506-AB3D3B7EB3ED}" destId="{4AAB6424-1CE9-4D1E-834A-69B270659F26}" srcOrd="0" destOrd="0" presId="urn:microsoft.com/office/officeart/2008/layout/VerticalAccentList"/>
    <dgm:cxn modelId="{AC48DC2C-E31C-4E53-A37F-12D723772761}" srcId="{87B28FA0-276E-4DB1-92A1-38F6E8BBC37D}" destId="{0017863E-F2E0-42D8-895D-6A437644EAA6}" srcOrd="0" destOrd="0" parTransId="{5889D629-BAFD-4856-8FBE-2658E0AD862D}" sibTransId="{0EFE1F22-3C0C-4FAD-AE37-0FFD1EE47BEE}"/>
    <dgm:cxn modelId="{47474164-AD49-468B-94AE-433B4FF5D200}" type="presOf" srcId="{0017863E-F2E0-42D8-895D-6A437644EAA6}" destId="{CF614F70-375A-4B0F-80F9-93944BACD25E}" srcOrd="0" destOrd="0" presId="urn:microsoft.com/office/officeart/2008/layout/VerticalAccentList"/>
    <dgm:cxn modelId="{04AB6001-7A43-43F0-B26B-D94CB15CBC8B}" srcId="{176BCBE8-156C-4FA9-87BA-3B3DA4366DA5}" destId="{669CF73B-E9FD-4431-8506-AB3D3B7EB3ED}" srcOrd="0" destOrd="0" parTransId="{6ADCA854-030C-41DE-A552-3D827DFDE906}" sibTransId="{1E416A33-9FCF-4EC1-9CC5-102D9BAF8AF1}"/>
    <dgm:cxn modelId="{3F666FB2-2ECB-4C97-910A-09BFE942D773}" type="presOf" srcId="{87B28FA0-276E-4DB1-92A1-38F6E8BBC37D}" destId="{B37DC536-ECF2-4A87-BE4A-2E7442EB5CBD}" srcOrd="0" destOrd="0" presId="urn:microsoft.com/office/officeart/2008/layout/VerticalAccentList"/>
    <dgm:cxn modelId="{A7A3B257-A6E1-409B-8BDA-7643010501E6}" type="presOf" srcId="{25E4789C-44C8-45D7-8ACC-AD9B13BC52FC}" destId="{9A691897-C07F-49D9-9756-34AAECAC80ED}" srcOrd="0" destOrd="0" presId="urn:microsoft.com/office/officeart/2008/layout/VerticalAccentList"/>
    <dgm:cxn modelId="{33794339-6343-42EF-9C06-71AC0DBDC78D}" srcId="{25E4789C-44C8-45D7-8ACC-AD9B13BC52FC}" destId="{176BCBE8-156C-4FA9-87BA-3B3DA4366DA5}" srcOrd="0" destOrd="0" parTransId="{A2BDE49B-46C9-4ED7-9207-62787756D310}" sibTransId="{36C316F1-EFF7-485C-88D6-E052C170D36B}"/>
    <dgm:cxn modelId="{0336E03F-B278-4831-A405-BBA0F8B37104}" type="presParOf" srcId="{9A691897-C07F-49D9-9756-34AAECAC80ED}" destId="{A05E634D-606F-47AD-BB34-C362CDF85A0D}" srcOrd="0" destOrd="0" presId="urn:microsoft.com/office/officeart/2008/layout/VerticalAccentList"/>
    <dgm:cxn modelId="{88A84D28-392D-4A88-94A3-7D5FD762E87E}" type="presParOf" srcId="{A05E634D-606F-47AD-BB34-C362CDF85A0D}" destId="{D04E988C-FF33-4695-A13B-85336559314A}" srcOrd="0" destOrd="0" presId="urn:microsoft.com/office/officeart/2008/layout/VerticalAccentList"/>
    <dgm:cxn modelId="{E1F7B592-8FDA-4343-8200-870C595F4847}" type="presParOf" srcId="{9A691897-C07F-49D9-9756-34AAECAC80ED}" destId="{4460DE01-2023-4F0E-ABAD-AEF187C9DC39}" srcOrd="1" destOrd="0" presId="urn:microsoft.com/office/officeart/2008/layout/VerticalAccentList"/>
    <dgm:cxn modelId="{B09CF675-2D29-4F76-AACB-B2A6254540CE}" type="presParOf" srcId="{4460DE01-2023-4F0E-ABAD-AEF187C9DC39}" destId="{CCAFE1CF-401F-4623-827D-FB5BF43EA802}" srcOrd="0" destOrd="0" presId="urn:microsoft.com/office/officeart/2008/layout/VerticalAccentList"/>
    <dgm:cxn modelId="{3A9490A8-42AE-4D84-9801-DEE85879F189}" type="presParOf" srcId="{4460DE01-2023-4F0E-ABAD-AEF187C9DC39}" destId="{CE74000F-5F95-4B00-B5EB-5625AB8E5BAE}" srcOrd="1" destOrd="0" presId="urn:microsoft.com/office/officeart/2008/layout/VerticalAccentList"/>
    <dgm:cxn modelId="{F3D2EAC2-C28C-44AE-8778-F5B4542CF2A3}" type="presParOf" srcId="{4460DE01-2023-4F0E-ABAD-AEF187C9DC39}" destId="{D5247EBA-EEC7-48B3-9506-8B63D8499004}" srcOrd="2" destOrd="0" presId="urn:microsoft.com/office/officeart/2008/layout/VerticalAccentList"/>
    <dgm:cxn modelId="{FB8EB199-06DF-433E-895E-995EAB126516}" type="presParOf" srcId="{4460DE01-2023-4F0E-ABAD-AEF187C9DC39}" destId="{5887C3D6-9E0C-4777-B48F-47DE4D23339D}" srcOrd="3" destOrd="0" presId="urn:microsoft.com/office/officeart/2008/layout/VerticalAccentList"/>
    <dgm:cxn modelId="{CCDAC448-7FE4-4471-8D5E-95B85606333E}" type="presParOf" srcId="{4460DE01-2023-4F0E-ABAD-AEF187C9DC39}" destId="{15A6A955-D038-4EDA-8B8D-C2F31F525EDA}" srcOrd="4" destOrd="0" presId="urn:microsoft.com/office/officeart/2008/layout/VerticalAccentList"/>
    <dgm:cxn modelId="{808542D0-F0E2-4354-A3B7-976C69DE0EFF}" type="presParOf" srcId="{4460DE01-2023-4F0E-ABAD-AEF187C9DC39}" destId="{4F38E5B9-C0F0-40F7-AFF8-19DC6A3932FB}" srcOrd="5" destOrd="0" presId="urn:microsoft.com/office/officeart/2008/layout/VerticalAccentList"/>
    <dgm:cxn modelId="{D97E6E21-E4CB-41DF-9F8A-6A3FD998B9DD}" type="presParOf" srcId="{4460DE01-2023-4F0E-ABAD-AEF187C9DC39}" destId="{ABF55A2C-8679-406F-B106-87091EA51119}" srcOrd="6" destOrd="0" presId="urn:microsoft.com/office/officeart/2008/layout/VerticalAccentList"/>
    <dgm:cxn modelId="{7A6BF9CF-A97B-4EAB-BE19-FB985E3A6DD5}" type="presParOf" srcId="{4460DE01-2023-4F0E-ABAD-AEF187C9DC39}" destId="{4AAB6424-1CE9-4D1E-834A-69B270659F26}" srcOrd="7" destOrd="0" presId="urn:microsoft.com/office/officeart/2008/layout/VerticalAccentList"/>
    <dgm:cxn modelId="{1C528CA5-2EC8-48C3-B012-A07F28ED867F}" type="presParOf" srcId="{9A691897-C07F-49D9-9756-34AAECAC80ED}" destId="{D0345C3D-2D60-4C2A-ADF6-341E09A62DA9}" srcOrd="2" destOrd="0" presId="urn:microsoft.com/office/officeart/2008/layout/VerticalAccentList"/>
    <dgm:cxn modelId="{546FFCA4-438C-4FC8-B98C-26C763BE79D1}" type="presParOf" srcId="{9A691897-C07F-49D9-9756-34AAECAC80ED}" destId="{4B6B876E-ED5F-4CD2-93A6-B21FE362E273}" srcOrd="3" destOrd="0" presId="urn:microsoft.com/office/officeart/2008/layout/VerticalAccentList"/>
    <dgm:cxn modelId="{F2FFDE8D-704E-48EF-A2FC-F4C323142D12}" type="presParOf" srcId="{4B6B876E-ED5F-4CD2-93A6-B21FE362E273}" destId="{B37DC536-ECF2-4A87-BE4A-2E7442EB5CBD}" srcOrd="0" destOrd="0" presId="urn:microsoft.com/office/officeart/2008/layout/VerticalAccentList"/>
    <dgm:cxn modelId="{6C6BE73B-2A61-4E4C-AF21-0CD6CC6351B2}" type="presParOf" srcId="{9A691897-C07F-49D9-9756-34AAECAC80ED}" destId="{0A7D4FA4-5B7B-41F5-B047-6E6D21A19C6B}" srcOrd="4" destOrd="0" presId="urn:microsoft.com/office/officeart/2008/layout/VerticalAccentList"/>
    <dgm:cxn modelId="{F39289E4-2080-47C5-B18A-44FB0D5564CB}" type="presParOf" srcId="{0A7D4FA4-5B7B-41F5-B047-6E6D21A19C6B}" destId="{DD25DEAB-02EC-4A9D-913D-47639F8F9676}" srcOrd="0" destOrd="0" presId="urn:microsoft.com/office/officeart/2008/layout/VerticalAccentList"/>
    <dgm:cxn modelId="{868E7FC5-4C85-42C9-96E8-F83E5C7D2A37}" type="presParOf" srcId="{0A7D4FA4-5B7B-41F5-B047-6E6D21A19C6B}" destId="{0ACCEEB5-7F08-4035-97E9-CC50DC96B0AB}" srcOrd="1" destOrd="0" presId="urn:microsoft.com/office/officeart/2008/layout/VerticalAccentList"/>
    <dgm:cxn modelId="{4B954CD6-3FEB-4A3E-AC90-5BDC9FD248E8}" type="presParOf" srcId="{0A7D4FA4-5B7B-41F5-B047-6E6D21A19C6B}" destId="{4566F798-28A0-43D6-8B33-3248BF519FEA}" srcOrd="2" destOrd="0" presId="urn:microsoft.com/office/officeart/2008/layout/VerticalAccentList"/>
    <dgm:cxn modelId="{65B4C46C-5D2C-445F-91B7-2E2261D56DF6}" type="presParOf" srcId="{0A7D4FA4-5B7B-41F5-B047-6E6D21A19C6B}" destId="{491FC1AB-4FFD-4D6C-AC7A-052F45C7606D}" srcOrd="3" destOrd="0" presId="urn:microsoft.com/office/officeart/2008/layout/VerticalAccentList"/>
    <dgm:cxn modelId="{C33FABD2-CCD9-4F43-9AA9-1D6DA4734CF5}" type="presParOf" srcId="{0A7D4FA4-5B7B-41F5-B047-6E6D21A19C6B}" destId="{5B278F1C-D36A-455B-97C2-2D03C958F434}" srcOrd="4" destOrd="0" presId="urn:microsoft.com/office/officeart/2008/layout/VerticalAccentList"/>
    <dgm:cxn modelId="{C5559954-B50D-496E-A9BD-835EE6C753DE}" type="presParOf" srcId="{0A7D4FA4-5B7B-41F5-B047-6E6D21A19C6B}" destId="{214EED84-56DD-4E1B-AB50-04031CBA9781}" srcOrd="5" destOrd="0" presId="urn:microsoft.com/office/officeart/2008/layout/VerticalAccentList"/>
    <dgm:cxn modelId="{A71899A5-9F51-4872-B5B9-BE8E1F6F5900}" type="presParOf" srcId="{0A7D4FA4-5B7B-41F5-B047-6E6D21A19C6B}" destId="{45B167F8-9FEB-4963-81BF-14B570BA5CA9}" srcOrd="6" destOrd="0" presId="urn:microsoft.com/office/officeart/2008/layout/VerticalAccentList"/>
    <dgm:cxn modelId="{63F61E3B-5718-41A2-9D7B-A2CEBFF0F0A7}" type="presParOf" srcId="{0A7D4FA4-5B7B-41F5-B047-6E6D21A19C6B}" destId="{CF614F70-375A-4B0F-80F9-93944BACD25E}"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8A5257-647B-4B9C-BEB3-821F76E2B7B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810132A-EEB0-4BE2-8C4B-E5D5567D4CC3}">
      <dgm:prSet phldrT="[Text]" custT="1"/>
      <dgm:spPr>
        <a:solidFill>
          <a:srgbClr val="FF0000"/>
        </a:solidFill>
      </dgm:spPr>
      <dgm:t>
        <a:bodyPr/>
        <a:lstStyle/>
        <a:p>
          <a:r>
            <a:rPr lang="en-IN" sz="2400" dirty="0" smtClean="0"/>
            <a:t>Every non-aggregate column that appears in the </a:t>
          </a:r>
          <a:r>
            <a:rPr lang="en-IN" sz="2400" b="1" dirty="0" smtClean="0"/>
            <a:t>SELECT</a:t>
          </a:r>
          <a:r>
            <a:rPr lang="en-IN" sz="2400" dirty="0" smtClean="0"/>
            <a:t> clause must also appear in the </a:t>
          </a:r>
          <a:r>
            <a:rPr lang="en-IN" sz="2400" b="1" dirty="0" smtClean="0"/>
            <a:t>GROUP BY </a:t>
          </a:r>
          <a:r>
            <a:rPr lang="en-IN" sz="2400" dirty="0" smtClean="0"/>
            <a:t>clause.</a:t>
          </a:r>
          <a:endParaRPr lang="en-US" sz="2400" dirty="0"/>
        </a:p>
      </dgm:t>
    </dgm:pt>
    <dgm:pt modelId="{56EA596E-6FCE-4368-A4AA-BC1D749106C6}" type="parTrans" cxnId="{589467A9-5410-4B62-A7AD-045438603F70}">
      <dgm:prSet/>
      <dgm:spPr/>
      <dgm:t>
        <a:bodyPr/>
        <a:lstStyle/>
        <a:p>
          <a:endParaRPr lang="en-US"/>
        </a:p>
      </dgm:t>
    </dgm:pt>
    <dgm:pt modelId="{4633AAA9-6942-4DDE-994A-CF86065B565B}" type="sibTrans" cxnId="{589467A9-5410-4B62-A7AD-045438603F70}">
      <dgm:prSet/>
      <dgm:spPr/>
      <dgm:t>
        <a:bodyPr/>
        <a:lstStyle/>
        <a:p>
          <a:endParaRPr lang="en-US"/>
        </a:p>
      </dgm:t>
    </dgm:pt>
    <dgm:pt modelId="{2BE7B4F0-FE25-4AB2-BC31-E70586D38A16}">
      <dgm:prSet phldrT="[Text]" custT="1"/>
      <dgm:spPr>
        <a:solidFill>
          <a:srgbClr val="0070C0"/>
        </a:solidFill>
      </dgm:spPr>
      <dgm:t>
        <a:bodyPr/>
        <a:lstStyle/>
        <a:p>
          <a:r>
            <a:rPr lang="en-IN" sz="2400" dirty="0" smtClean="0"/>
            <a:t>You may not use aliases in the </a:t>
          </a:r>
          <a:r>
            <a:rPr lang="en-IN" sz="2400" b="1" dirty="0" smtClean="0"/>
            <a:t>HAVING</a:t>
          </a:r>
          <a:r>
            <a:rPr lang="en-IN" sz="2400" dirty="0" smtClean="0"/>
            <a:t> clause.</a:t>
          </a:r>
          <a:endParaRPr lang="en-US" sz="2400" dirty="0"/>
        </a:p>
      </dgm:t>
    </dgm:pt>
    <dgm:pt modelId="{760B352B-6C39-4F2F-B172-B7CF94B76109}" type="parTrans" cxnId="{2E55F8DC-8475-4B1A-BD03-1DEF060C69F4}">
      <dgm:prSet/>
      <dgm:spPr/>
      <dgm:t>
        <a:bodyPr/>
        <a:lstStyle/>
        <a:p>
          <a:endParaRPr lang="en-US"/>
        </a:p>
      </dgm:t>
    </dgm:pt>
    <dgm:pt modelId="{EEF2BE05-4C98-45D3-B337-53585CC9F048}" type="sibTrans" cxnId="{2E55F8DC-8475-4B1A-BD03-1DEF060C69F4}">
      <dgm:prSet/>
      <dgm:spPr/>
      <dgm:t>
        <a:bodyPr/>
        <a:lstStyle/>
        <a:p>
          <a:endParaRPr lang="en-US"/>
        </a:p>
      </dgm:t>
    </dgm:pt>
    <dgm:pt modelId="{6ECAAB1E-3CDF-48D0-B561-9322EB0ED062}">
      <dgm:prSet phldrT="[Text]" custT="1"/>
      <dgm:spPr>
        <a:solidFill>
          <a:srgbClr val="FFFF00"/>
        </a:solidFill>
      </dgm:spPr>
      <dgm:t>
        <a:bodyPr/>
        <a:lstStyle/>
        <a:p>
          <a:r>
            <a:rPr lang="en-IN" sz="2400" b="0" dirty="0" smtClean="0">
              <a:solidFill>
                <a:schemeClr val="bg1"/>
              </a:solidFill>
            </a:rPr>
            <a:t>You may use aliases in the </a:t>
          </a:r>
          <a:r>
            <a:rPr lang="en-IN" sz="2400" b="1" dirty="0" smtClean="0">
              <a:solidFill>
                <a:schemeClr val="bg1"/>
              </a:solidFill>
            </a:rPr>
            <a:t>ORDER BY </a:t>
          </a:r>
          <a:r>
            <a:rPr lang="en-IN" sz="2400" b="0" dirty="0" smtClean="0">
              <a:solidFill>
                <a:schemeClr val="bg1"/>
              </a:solidFill>
            </a:rPr>
            <a:t>clause.</a:t>
          </a:r>
        </a:p>
      </dgm:t>
    </dgm:pt>
    <dgm:pt modelId="{09EF1E79-6654-4A10-A421-C66D621BD979}" type="parTrans" cxnId="{233A2FF1-3969-4A60-A27B-922AED941CD8}">
      <dgm:prSet/>
      <dgm:spPr/>
      <dgm:t>
        <a:bodyPr/>
        <a:lstStyle/>
        <a:p>
          <a:endParaRPr lang="en-US"/>
        </a:p>
      </dgm:t>
    </dgm:pt>
    <dgm:pt modelId="{20A2F1C2-4E94-4045-B31D-A5999A96B621}" type="sibTrans" cxnId="{233A2FF1-3969-4A60-A27B-922AED941CD8}">
      <dgm:prSet/>
      <dgm:spPr/>
      <dgm:t>
        <a:bodyPr/>
        <a:lstStyle/>
        <a:p>
          <a:endParaRPr lang="en-US"/>
        </a:p>
      </dgm:t>
    </dgm:pt>
    <dgm:pt modelId="{144D8F6E-F7AA-4E70-A1BF-47F8EB21B443}">
      <dgm:prSet phldrT="[Text]" custT="1"/>
      <dgm:spPr>
        <a:solidFill>
          <a:schemeClr val="accent4"/>
        </a:solidFill>
      </dgm:spPr>
      <dgm:t>
        <a:bodyPr/>
        <a:lstStyle/>
        <a:p>
          <a:r>
            <a:rPr lang="en-IN" sz="2400" b="0" dirty="0" smtClean="0">
              <a:solidFill>
                <a:schemeClr val="bg1"/>
              </a:solidFill>
            </a:rPr>
            <a:t>You may only use calculated fields in the </a:t>
          </a:r>
          <a:r>
            <a:rPr lang="en-IN" sz="2400" b="1" dirty="0" smtClean="0">
              <a:solidFill>
                <a:schemeClr val="bg1"/>
              </a:solidFill>
            </a:rPr>
            <a:t>HAVING</a:t>
          </a:r>
          <a:r>
            <a:rPr lang="en-IN" sz="2400" b="0" dirty="0" smtClean="0">
              <a:solidFill>
                <a:schemeClr val="bg1"/>
              </a:solidFill>
            </a:rPr>
            <a:t> clause.</a:t>
          </a:r>
        </a:p>
      </dgm:t>
    </dgm:pt>
    <dgm:pt modelId="{0248F578-27AB-49D5-9EB3-BF257EDC044D}" type="parTrans" cxnId="{338D1136-AFA2-4D48-B3D3-DCF0380E36B3}">
      <dgm:prSet/>
      <dgm:spPr/>
      <dgm:t>
        <a:bodyPr/>
        <a:lstStyle/>
        <a:p>
          <a:endParaRPr lang="en-US"/>
        </a:p>
      </dgm:t>
    </dgm:pt>
    <dgm:pt modelId="{775709A8-F1D1-4083-B8BE-6995B920985C}" type="sibTrans" cxnId="{338D1136-AFA2-4D48-B3D3-DCF0380E36B3}">
      <dgm:prSet/>
      <dgm:spPr/>
      <dgm:t>
        <a:bodyPr/>
        <a:lstStyle/>
        <a:p>
          <a:endParaRPr lang="en-US"/>
        </a:p>
      </dgm:t>
    </dgm:pt>
    <dgm:pt modelId="{C01CDFB6-5FB1-404F-9E3F-DCC4A98E1518}">
      <dgm:prSet custT="1"/>
      <dgm:spPr>
        <a:solidFill>
          <a:srgbClr val="7030A0"/>
        </a:solidFill>
      </dgm:spPr>
      <dgm:t>
        <a:bodyPr/>
        <a:lstStyle/>
        <a:p>
          <a:r>
            <a:rPr lang="en-IN" sz="2400" dirty="0" smtClean="0"/>
            <a:t>You may use calculated field aliases or actual fields in the </a:t>
          </a:r>
          <a:r>
            <a:rPr lang="en-IN" sz="2400" b="1" dirty="0" smtClean="0"/>
            <a:t>ORDER BY</a:t>
          </a:r>
          <a:r>
            <a:rPr lang="en-IN" sz="2400" dirty="0" smtClean="0"/>
            <a:t> clause.</a:t>
          </a:r>
          <a:endParaRPr lang="en-US" sz="2400" dirty="0"/>
        </a:p>
      </dgm:t>
    </dgm:pt>
    <dgm:pt modelId="{6C483E10-FC6E-4349-8B4E-42C34B6C3BA4}" type="parTrans" cxnId="{0CC2E021-4835-4702-9117-2E33E17327B4}">
      <dgm:prSet/>
      <dgm:spPr/>
      <dgm:t>
        <a:bodyPr/>
        <a:lstStyle/>
        <a:p>
          <a:endParaRPr lang="en-US"/>
        </a:p>
      </dgm:t>
    </dgm:pt>
    <dgm:pt modelId="{95D0C26E-AA75-4E4C-BA4B-17AFB1645395}" type="sibTrans" cxnId="{0CC2E021-4835-4702-9117-2E33E17327B4}">
      <dgm:prSet/>
      <dgm:spPr/>
      <dgm:t>
        <a:bodyPr/>
        <a:lstStyle/>
        <a:p>
          <a:endParaRPr lang="en-US"/>
        </a:p>
      </dgm:t>
    </dgm:pt>
    <dgm:pt modelId="{75AF41E0-D960-462B-BB95-DFCDE76A65E5}" type="pres">
      <dgm:prSet presAssocID="{F98A5257-647B-4B9C-BEB3-821F76E2B7B8}" presName="Name0" presStyleCnt="0">
        <dgm:presLayoutVars>
          <dgm:chMax val="7"/>
          <dgm:chPref val="7"/>
          <dgm:dir/>
        </dgm:presLayoutVars>
      </dgm:prSet>
      <dgm:spPr/>
      <dgm:t>
        <a:bodyPr/>
        <a:lstStyle/>
        <a:p>
          <a:endParaRPr lang="en-US"/>
        </a:p>
      </dgm:t>
    </dgm:pt>
    <dgm:pt modelId="{75A12867-89CF-4563-84F7-C6897ECE8CF0}" type="pres">
      <dgm:prSet presAssocID="{F98A5257-647B-4B9C-BEB3-821F76E2B7B8}" presName="Name1" presStyleCnt="0"/>
      <dgm:spPr/>
    </dgm:pt>
    <dgm:pt modelId="{F749B2B6-83DF-4EAF-8BFE-97615BEC53E4}" type="pres">
      <dgm:prSet presAssocID="{F98A5257-647B-4B9C-BEB3-821F76E2B7B8}" presName="cycle" presStyleCnt="0"/>
      <dgm:spPr/>
    </dgm:pt>
    <dgm:pt modelId="{1FABF074-13BE-4C30-9350-32B4C666F4D5}" type="pres">
      <dgm:prSet presAssocID="{F98A5257-647B-4B9C-BEB3-821F76E2B7B8}" presName="srcNode" presStyleLbl="node1" presStyleIdx="0" presStyleCnt="5"/>
      <dgm:spPr/>
    </dgm:pt>
    <dgm:pt modelId="{D4870C64-7DCA-4F24-8170-FCBAE64EBB75}" type="pres">
      <dgm:prSet presAssocID="{F98A5257-647B-4B9C-BEB3-821F76E2B7B8}" presName="conn" presStyleLbl="parChTrans1D2" presStyleIdx="0" presStyleCnt="1"/>
      <dgm:spPr/>
      <dgm:t>
        <a:bodyPr/>
        <a:lstStyle/>
        <a:p>
          <a:endParaRPr lang="en-US"/>
        </a:p>
      </dgm:t>
    </dgm:pt>
    <dgm:pt modelId="{122435C1-EE82-4CC8-A8EF-8D31176AE91D}" type="pres">
      <dgm:prSet presAssocID="{F98A5257-647B-4B9C-BEB3-821F76E2B7B8}" presName="extraNode" presStyleLbl="node1" presStyleIdx="0" presStyleCnt="5"/>
      <dgm:spPr/>
    </dgm:pt>
    <dgm:pt modelId="{984DB414-A21D-4088-892B-6D642F35CE89}" type="pres">
      <dgm:prSet presAssocID="{F98A5257-647B-4B9C-BEB3-821F76E2B7B8}" presName="dstNode" presStyleLbl="node1" presStyleIdx="0" presStyleCnt="5"/>
      <dgm:spPr/>
    </dgm:pt>
    <dgm:pt modelId="{D2BE3BE2-C937-41E9-8048-12FB684DD6E3}" type="pres">
      <dgm:prSet presAssocID="{8810132A-EEB0-4BE2-8C4B-E5D5567D4CC3}" presName="text_1" presStyleLbl="node1" presStyleIdx="0" presStyleCnt="5">
        <dgm:presLayoutVars>
          <dgm:bulletEnabled val="1"/>
        </dgm:presLayoutVars>
      </dgm:prSet>
      <dgm:spPr/>
      <dgm:t>
        <a:bodyPr/>
        <a:lstStyle/>
        <a:p>
          <a:endParaRPr lang="en-US"/>
        </a:p>
      </dgm:t>
    </dgm:pt>
    <dgm:pt modelId="{FF83024A-6C52-43D8-8682-F55B1FC70C23}" type="pres">
      <dgm:prSet presAssocID="{8810132A-EEB0-4BE2-8C4B-E5D5567D4CC3}" presName="accent_1" presStyleCnt="0"/>
      <dgm:spPr/>
    </dgm:pt>
    <dgm:pt modelId="{C8440142-0153-4846-8460-134558F6F1C2}" type="pres">
      <dgm:prSet presAssocID="{8810132A-EEB0-4BE2-8C4B-E5D5567D4CC3}" presName="accentRepeatNode" presStyleLbl="solidFgAcc1" presStyleIdx="0" presStyleCnt="5"/>
      <dgm:spPr>
        <a:solidFill>
          <a:schemeClr val="accent1">
            <a:lumMod val="20000"/>
            <a:lumOff val="80000"/>
          </a:schemeClr>
        </a:solidFill>
      </dgm:spPr>
    </dgm:pt>
    <dgm:pt modelId="{0443FD42-6045-411E-A654-AE715261B2C0}" type="pres">
      <dgm:prSet presAssocID="{2BE7B4F0-FE25-4AB2-BC31-E70586D38A16}" presName="text_2" presStyleLbl="node1" presStyleIdx="1" presStyleCnt="5">
        <dgm:presLayoutVars>
          <dgm:bulletEnabled val="1"/>
        </dgm:presLayoutVars>
      </dgm:prSet>
      <dgm:spPr/>
      <dgm:t>
        <a:bodyPr/>
        <a:lstStyle/>
        <a:p>
          <a:endParaRPr lang="en-US"/>
        </a:p>
      </dgm:t>
    </dgm:pt>
    <dgm:pt modelId="{14FAC5D5-F678-4347-A9F2-949959031A4B}" type="pres">
      <dgm:prSet presAssocID="{2BE7B4F0-FE25-4AB2-BC31-E70586D38A16}" presName="accent_2" presStyleCnt="0"/>
      <dgm:spPr/>
    </dgm:pt>
    <dgm:pt modelId="{373EB473-F276-4877-A57C-D53802977E61}" type="pres">
      <dgm:prSet presAssocID="{2BE7B4F0-FE25-4AB2-BC31-E70586D38A16}" presName="accentRepeatNode" presStyleLbl="solidFgAcc1" presStyleIdx="1" presStyleCnt="5"/>
      <dgm:spPr>
        <a:solidFill>
          <a:schemeClr val="accent1">
            <a:lumMod val="20000"/>
            <a:lumOff val="80000"/>
          </a:schemeClr>
        </a:solidFill>
      </dgm:spPr>
    </dgm:pt>
    <dgm:pt modelId="{B3C832ED-7015-4020-8E47-9B8B25083964}" type="pres">
      <dgm:prSet presAssocID="{6ECAAB1E-3CDF-48D0-B561-9322EB0ED062}" presName="text_3" presStyleLbl="node1" presStyleIdx="2" presStyleCnt="5">
        <dgm:presLayoutVars>
          <dgm:bulletEnabled val="1"/>
        </dgm:presLayoutVars>
      </dgm:prSet>
      <dgm:spPr/>
      <dgm:t>
        <a:bodyPr/>
        <a:lstStyle/>
        <a:p>
          <a:endParaRPr lang="en-US"/>
        </a:p>
      </dgm:t>
    </dgm:pt>
    <dgm:pt modelId="{F48E4E35-4D50-4936-ABA0-CB8D180E6A0F}" type="pres">
      <dgm:prSet presAssocID="{6ECAAB1E-3CDF-48D0-B561-9322EB0ED062}" presName="accent_3" presStyleCnt="0"/>
      <dgm:spPr/>
    </dgm:pt>
    <dgm:pt modelId="{3D69A5F0-5473-4B75-AA9E-BC642AA800E2}" type="pres">
      <dgm:prSet presAssocID="{6ECAAB1E-3CDF-48D0-B561-9322EB0ED062}" presName="accentRepeatNode" presStyleLbl="solidFgAcc1" presStyleIdx="2" presStyleCnt="5"/>
      <dgm:spPr>
        <a:solidFill>
          <a:schemeClr val="accent1">
            <a:lumMod val="20000"/>
            <a:lumOff val="80000"/>
          </a:schemeClr>
        </a:solidFill>
      </dgm:spPr>
    </dgm:pt>
    <dgm:pt modelId="{ADBBB889-E9D7-4421-92A6-F56DE6F65A54}" type="pres">
      <dgm:prSet presAssocID="{144D8F6E-F7AA-4E70-A1BF-47F8EB21B443}" presName="text_4" presStyleLbl="node1" presStyleIdx="3" presStyleCnt="5">
        <dgm:presLayoutVars>
          <dgm:bulletEnabled val="1"/>
        </dgm:presLayoutVars>
      </dgm:prSet>
      <dgm:spPr/>
      <dgm:t>
        <a:bodyPr/>
        <a:lstStyle/>
        <a:p>
          <a:endParaRPr lang="en-US"/>
        </a:p>
      </dgm:t>
    </dgm:pt>
    <dgm:pt modelId="{5ECA2EBC-E071-4BC1-99EC-C39663AFFAFE}" type="pres">
      <dgm:prSet presAssocID="{144D8F6E-F7AA-4E70-A1BF-47F8EB21B443}" presName="accent_4" presStyleCnt="0"/>
      <dgm:spPr/>
    </dgm:pt>
    <dgm:pt modelId="{6E26C818-841F-4027-A39C-A3B511DCD348}" type="pres">
      <dgm:prSet presAssocID="{144D8F6E-F7AA-4E70-A1BF-47F8EB21B443}" presName="accentRepeatNode" presStyleLbl="solidFgAcc1" presStyleIdx="3" presStyleCnt="5"/>
      <dgm:spPr>
        <a:solidFill>
          <a:schemeClr val="accent1">
            <a:lumMod val="20000"/>
            <a:lumOff val="80000"/>
          </a:schemeClr>
        </a:solidFill>
      </dgm:spPr>
    </dgm:pt>
    <dgm:pt modelId="{A491FA3F-94E3-4E79-8B24-1AD982507896}" type="pres">
      <dgm:prSet presAssocID="{C01CDFB6-5FB1-404F-9E3F-DCC4A98E1518}" presName="text_5" presStyleLbl="node1" presStyleIdx="4" presStyleCnt="5">
        <dgm:presLayoutVars>
          <dgm:bulletEnabled val="1"/>
        </dgm:presLayoutVars>
      </dgm:prSet>
      <dgm:spPr/>
      <dgm:t>
        <a:bodyPr/>
        <a:lstStyle/>
        <a:p>
          <a:endParaRPr lang="en-US"/>
        </a:p>
      </dgm:t>
    </dgm:pt>
    <dgm:pt modelId="{3F9F601A-5BA3-4CF1-9B91-DE7A54217091}" type="pres">
      <dgm:prSet presAssocID="{C01CDFB6-5FB1-404F-9E3F-DCC4A98E1518}" presName="accent_5" presStyleCnt="0"/>
      <dgm:spPr/>
    </dgm:pt>
    <dgm:pt modelId="{6D115493-6BB9-4EFC-9EDF-D363B4AC915E}" type="pres">
      <dgm:prSet presAssocID="{C01CDFB6-5FB1-404F-9E3F-DCC4A98E1518}" presName="accentRepeatNode" presStyleLbl="solidFgAcc1" presStyleIdx="4" presStyleCnt="5"/>
      <dgm:spPr>
        <a:solidFill>
          <a:schemeClr val="accent1">
            <a:lumMod val="20000"/>
            <a:lumOff val="80000"/>
          </a:schemeClr>
        </a:solidFill>
      </dgm:spPr>
    </dgm:pt>
  </dgm:ptLst>
  <dgm:cxnLst>
    <dgm:cxn modelId="{8E3E0D8E-A509-4AD6-8D99-FE5D4A231C29}" type="presOf" srcId="{6ECAAB1E-3CDF-48D0-B561-9322EB0ED062}" destId="{B3C832ED-7015-4020-8E47-9B8B25083964}" srcOrd="0" destOrd="0" presId="urn:microsoft.com/office/officeart/2008/layout/VerticalCurvedList"/>
    <dgm:cxn modelId="{A69F10A8-DFE4-4B7A-A634-4E40CD087423}" type="presOf" srcId="{2BE7B4F0-FE25-4AB2-BC31-E70586D38A16}" destId="{0443FD42-6045-411E-A654-AE715261B2C0}" srcOrd="0" destOrd="0" presId="urn:microsoft.com/office/officeart/2008/layout/VerticalCurvedList"/>
    <dgm:cxn modelId="{338D1136-AFA2-4D48-B3D3-DCF0380E36B3}" srcId="{F98A5257-647B-4B9C-BEB3-821F76E2B7B8}" destId="{144D8F6E-F7AA-4E70-A1BF-47F8EB21B443}" srcOrd="3" destOrd="0" parTransId="{0248F578-27AB-49D5-9EB3-BF257EDC044D}" sibTransId="{775709A8-F1D1-4083-B8BE-6995B920985C}"/>
    <dgm:cxn modelId="{0CC2E021-4835-4702-9117-2E33E17327B4}" srcId="{F98A5257-647B-4B9C-BEB3-821F76E2B7B8}" destId="{C01CDFB6-5FB1-404F-9E3F-DCC4A98E1518}" srcOrd="4" destOrd="0" parTransId="{6C483E10-FC6E-4349-8B4E-42C34B6C3BA4}" sibTransId="{95D0C26E-AA75-4E4C-BA4B-17AFB1645395}"/>
    <dgm:cxn modelId="{233A2FF1-3969-4A60-A27B-922AED941CD8}" srcId="{F98A5257-647B-4B9C-BEB3-821F76E2B7B8}" destId="{6ECAAB1E-3CDF-48D0-B561-9322EB0ED062}" srcOrd="2" destOrd="0" parTransId="{09EF1E79-6654-4A10-A421-C66D621BD979}" sibTransId="{20A2F1C2-4E94-4045-B31D-A5999A96B621}"/>
    <dgm:cxn modelId="{DA550D9D-6AC8-479E-87EC-3EA457444F7B}" type="presOf" srcId="{C01CDFB6-5FB1-404F-9E3F-DCC4A98E1518}" destId="{A491FA3F-94E3-4E79-8B24-1AD982507896}" srcOrd="0" destOrd="0" presId="urn:microsoft.com/office/officeart/2008/layout/VerticalCurvedList"/>
    <dgm:cxn modelId="{E30A9AD5-EB6D-4CC5-B20D-9C791B81B4E4}" type="presOf" srcId="{144D8F6E-F7AA-4E70-A1BF-47F8EB21B443}" destId="{ADBBB889-E9D7-4421-92A6-F56DE6F65A54}" srcOrd="0" destOrd="0" presId="urn:microsoft.com/office/officeart/2008/layout/VerticalCurvedList"/>
    <dgm:cxn modelId="{589467A9-5410-4B62-A7AD-045438603F70}" srcId="{F98A5257-647B-4B9C-BEB3-821F76E2B7B8}" destId="{8810132A-EEB0-4BE2-8C4B-E5D5567D4CC3}" srcOrd="0" destOrd="0" parTransId="{56EA596E-6FCE-4368-A4AA-BC1D749106C6}" sibTransId="{4633AAA9-6942-4DDE-994A-CF86065B565B}"/>
    <dgm:cxn modelId="{67CD20B4-6CF7-4719-B120-9B791E4E6446}" type="presOf" srcId="{4633AAA9-6942-4DDE-994A-CF86065B565B}" destId="{D4870C64-7DCA-4F24-8170-FCBAE64EBB75}" srcOrd="0" destOrd="0" presId="urn:microsoft.com/office/officeart/2008/layout/VerticalCurvedList"/>
    <dgm:cxn modelId="{E3EFA616-48DA-4F29-9387-579C27D8B9DD}" type="presOf" srcId="{F98A5257-647B-4B9C-BEB3-821F76E2B7B8}" destId="{75AF41E0-D960-462B-BB95-DFCDE76A65E5}" srcOrd="0" destOrd="0" presId="urn:microsoft.com/office/officeart/2008/layout/VerticalCurvedList"/>
    <dgm:cxn modelId="{D1423786-CFA6-4404-8897-B0922FFF562D}" type="presOf" srcId="{8810132A-EEB0-4BE2-8C4B-E5D5567D4CC3}" destId="{D2BE3BE2-C937-41E9-8048-12FB684DD6E3}" srcOrd="0" destOrd="0" presId="urn:microsoft.com/office/officeart/2008/layout/VerticalCurvedList"/>
    <dgm:cxn modelId="{2E55F8DC-8475-4B1A-BD03-1DEF060C69F4}" srcId="{F98A5257-647B-4B9C-BEB3-821F76E2B7B8}" destId="{2BE7B4F0-FE25-4AB2-BC31-E70586D38A16}" srcOrd="1" destOrd="0" parTransId="{760B352B-6C39-4F2F-B172-B7CF94B76109}" sibTransId="{EEF2BE05-4C98-45D3-B337-53585CC9F048}"/>
    <dgm:cxn modelId="{ADB1228E-BB6F-44BB-8825-9B64EC3CC8E4}" type="presParOf" srcId="{75AF41E0-D960-462B-BB95-DFCDE76A65E5}" destId="{75A12867-89CF-4563-84F7-C6897ECE8CF0}" srcOrd="0" destOrd="0" presId="urn:microsoft.com/office/officeart/2008/layout/VerticalCurvedList"/>
    <dgm:cxn modelId="{81B03949-3005-4B01-B756-5C0D47B9540C}" type="presParOf" srcId="{75A12867-89CF-4563-84F7-C6897ECE8CF0}" destId="{F749B2B6-83DF-4EAF-8BFE-97615BEC53E4}" srcOrd="0" destOrd="0" presId="urn:microsoft.com/office/officeart/2008/layout/VerticalCurvedList"/>
    <dgm:cxn modelId="{57B6FEFC-2D00-4BF1-9AF6-8E3C51B235C4}" type="presParOf" srcId="{F749B2B6-83DF-4EAF-8BFE-97615BEC53E4}" destId="{1FABF074-13BE-4C30-9350-32B4C666F4D5}" srcOrd="0" destOrd="0" presId="urn:microsoft.com/office/officeart/2008/layout/VerticalCurvedList"/>
    <dgm:cxn modelId="{7CD8E581-F33F-483E-97DF-F93F42300F55}" type="presParOf" srcId="{F749B2B6-83DF-4EAF-8BFE-97615BEC53E4}" destId="{D4870C64-7DCA-4F24-8170-FCBAE64EBB75}" srcOrd="1" destOrd="0" presId="urn:microsoft.com/office/officeart/2008/layout/VerticalCurvedList"/>
    <dgm:cxn modelId="{C94EC360-E64E-4E64-8921-50D6B284C7AC}" type="presParOf" srcId="{F749B2B6-83DF-4EAF-8BFE-97615BEC53E4}" destId="{122435C1-EE82-4CC8-A8EF-8D31176AE91D}" srcOrd="2" destOrd="0" presId="urn:microsoft.com/office/officeart/2008/layout/VerticalCurvedList"/>
    <dgm:cxn modelId="{D249FB78-DAE2-4454-9657-A8812E989DF5}" type="presParOf" srcId="{F749B2B6-83DF-4EAF-8BFE-97615BEC53E4}" destId="{984DB414-A21D-4088-892B-6D642F35CE89}" srcOrd="3" destOrd="0" presId="urn:microsoft.com/office/officeart/2008/layout/VerticalCurvedList"/>
    <dgm:cxn modelId="{D2F10CE3-01CB-4A7D-9CD7-1C08F0B2EC13}" type="presParOf" srcId="{75A12867-89CF-4563-84F7-C6897ECE8CF0}" destId="{D2BE3BE2-C937-41E9-8048-12FB684DD6E3}" srcOrd="1" destOrd="0" presId="urn:microsoft.com/office/officeart/2008/layout/VerticalCurvedList"/>
    <dgm:cxn modelId="{D5A5348E-B617-47FF-98B4-95924CA183E1}" type="presParOf" srcId="{75A12867-89CF-4563-84F7-C6897ECE8CF0}" destId="{FF83024A-6C52-43D8-8682-F55B1FC70C23}" srcOrd="2" destOrd="0" presId="urn:microsoft.com/office/officeart/2008/layout/VerticalCurvedList"/>
    <dgm:cxn modelId="{B4AE120B-8A61-4A68-8326-27B55588997E}" type="presParOf" srcId="{FF83024A-6C52-43D8-8682-F55B1FC70C23}" destId="{C8440142-0153-4846-8460-134558F6F1C2}" srcOrd="0" destOrd="0" presId="urn:microsoft.com/office/officeart/2008/layout/VerticalCurvedList"/>
    <dgm:cxn modelId="{AA9AC294-F446-4CFC-85A8-FB9E01EA6C52}" type="presParOf" srcId="{75A12867-89CF-4563-84F7-C6897ECE8CF0}" destId="{0443FD42-6045-411E-A654-AE715261B2C0}" srcOrd="3" destOrd="0" presId="urn:microsoft.com/office/officeart/2008/layout/VerticalCurvedList"/>
    <dgm:cxn modelId="{5844927A-5653-4402-B76E-98286384BB35}" type="presParOf" srcId="{75A12867-89CF-4563-84F7-C6897ECE8CF0}" destId="{14FAC5D5-F678-4347-A9F2-949959031A4B}" srcOrd="4" destOrd="0" presId="urn:microsoft.com/office/officeart/2008/layout/VerticalCurvedList"/>
    <dgm:cxn modelId="{4E27861B-0B50-429D-9047-E73C3B54BB92}" type="presParOf" srcId="{14FAC5D5-F678-4347-A9F2-949959031A4B}" destId="{373EB473-F276-4877-A57C-D53802977E61}" srcOrd="0" destOrd="0" presId="urn:microsoft.com/office/officeart/2008/layout/VerticalCurvedList"/>
    <dgm:cxn modelId="{31ACB769-A124-400C-91FB-2F4EE4C98D49}" type="presParOf" srcId="{75A12867-89CF-4563-84F7-C6897ECE8CF0}" destId="{B3C832ED-7015-4020-8E47-9B8B25083964}" srcOrd="5" destOrd="0" presId="urn:microsoft.com/office/officeart/2008/layout/VerticalCurvedList"/>
    <dgm:cxn modelId="{4F931FA5-F48C-4380-AE8F-D120E5E6C1AA}" type="presParOf" srcId="{75A12867-89CF-4563-84F7-C6897ECE8CF0}" destId="{F48E4E35-4D50-4936-ABA0-CB8D180E6A0F}" srcOrd="6" destOrd="0" presId="urn:microsoft.com/office/officeart/2008/layout/VerticalCurvedList"/>
    <dgm:cxn modelId="{D110CD17-5963-427B-98E0-19A048451958}" type="presParOf" srcId="{F48E4E35-4D50-4936-ABA0-CB8D180E6A0F}" destId="{3D69A5F0-5473-4B75-AA9E-BC642AA800E2}" srcOrd="0" destOrd="0" presId="urn:microsoft.com/office/officeart/2008/layout/VerticalCurvedList"/>
    <dgm:cxn modelId="{2C075582-BC73-49ED-8FAA-CCB021E378B7}" type="presParOf" srcId="{75A12867-89CF-4563-84F7-C6897ECE8CF0}" destId="{ADBBB889-E9D7-4421-92A6-F56DE6F65A54}" srcOrd="7" destOrd="0" presId="urn:microsoft.com/office/officeart/2008/layout/VerticalCurvedList"/>
    <dgm:cxn modelId="{1553CD20-F815-43C1-A64B-CC599F3F0BBD}" type="presParOf" srcId="{75A12867-89CF-4563-84F7-C6897ECE8CF0}" destId="{5ECA2EBC-E071-4BC1-99EC-C39663AFFAFE}" srcOrd="8" destOrd="0" presId="urn:microsoft.com/office/officeart/2008/layout/VerticalCurvedList"/>
    <dgm:cxn modelId="{11333E36-396F-44E1-8635-6748084E1FD7}" type="presParOf" srcId="{5ECA2EBC-E071-4BC1-99EC-C39663AFFAFE}" destId="{6E26C818-841F-4027-A39C-A3B511DCD348}" srcOrd="0" destOrd="0" presId="urn:microsoft.com/office/officeart/2008/layout/VerticalCurvedList"/>
    <dgm:cxn modelId="{0F1107A0-B9CA-476A-8F35-3D2499F28BB5}" type="presParOf" srcId="{75A12867-89CF-4563-84F7-C6897ECE8CF0}" destId="{A491FA3F-94E3-4E79-8B24-1AD982507896}" srcOrd="9" destOrd="0" presId="urn:microsoft.com/office/officeart/2008/layout/VerticalCurvedList"/>
    <dgm:cxn modelId="{9D63C8B9-C472-46A3-8881-38475570529D}" type="presParOf" srcId="{75A12867-89CF-4563-84F7-C6897ECE8CF0}" destId="{3F9F601A-5BA3-4CF1-9B91-DE7A54217091}" srcOrd="10" destOrd="0" presId="urn:microsoft.com/office/officeart/2008/layout/VerticalCurvedList"/>
    <dgm:cxn modelId="{FCC24DA2-2C00-4632-9536-81FDE77FF013}" type="presParOf" srcId="{3F9F601A-5BA3-4CF1-9B91-DE7A54217091}" destId="{6D115493-6BB9-4EFC-9EDF-D363B4AC915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E988C-FF33-4695-A13B-85336559314A}">
      <dsp:nvSpPr>
        <dsp:cNvPr id="0" name=""/>
        <dsp:cNvSpPr/>
      </dsp:nvSpPr>
      <dsp:spPr>
        <a:xfrm>
          <a:off x="122326" y="635461"/>
          <a:ext cx="7315200" cy="66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b" anchorCtr="0">
          <a:noAutofit/>
        </a:bodyPr>
        <a:lstStyle/>
        <a:p>
          <a:pPr lvl="0" algn="l" defTabSz="1333500">
            <a:lnSpc>
              <a:spcPct val="90000"/>
            </a:lnSpc>
            <a:spcBef>
              <a:spcPct val="0"/>
            </a:spcBef>
            <a:spcAft>
              <a:spcPct val="35000"/>
            </a:spcAft>
          </a:pPr>
          <a:r>
            <a:rPr lang="en-US" sz="3000" b="1" kern="1200" dirty="0" smtClean="0">
              <a:solidFill>
                <a:srgbClr val="FFFF00"/>
              </a:solidFill>
            </a:rPr>
            <a:t>%</a:t>
          </a:r>
          <a:endParaRPr lang="en-US" sz="3000" b="1" kern="1200" dirty="0">
            <a:solidFill>
              <a:srgbClr val="FFFF00"/>
            </a:solidFill>
          </a:endParaRPr>
        </a:p>
      </dsp:txBody>
      <dsp:txXfrm>
        <a:off x="122326" y="635461"/>
        <a:ext cx="7315200" cy="665018"/>
      </dsp:txXfrm>
    </dsp:sp>
    <dsp:sp modelId="{CCAFE1CF-401F-4623-827D-FB5BF43EA802}">
      <dsp:nvSpPr>
        <dsp:cNvPr id="0" name=""/>
        <dsp:cNvSpPr/>
      </dsp:nvSpPr>
      <dsp:spPr>
        <a:xfrm>
          <a:off x="122326" y="1300480"/>
          <a:ext cx="1711756" cy="1354666"/>
        </a:xfrm>
        <a:prstGeom prst="chevron">
          <a:avLst>
            <a:gd name="adj" fmla="val 706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4000F-5F95-4B00-B5EB-5625AB8E5BAE}">
      <dsp:nvSpPr>
        <dsp:cNvPr id="0" name=""/>
        <dsp:cNvSpPr/>
      </dsp:nvSpPr>
      <dsp:spPr>
        <a:xfrm>
          <a:off x="1150518" y="1300480"/>
          <a:ext cx="1711756" cy="1354666"/>
        </a:xfrm>
        <a:prstGeom prst="chevron">
          <a:avLst>
            <a:gd name="adj" fmla="val 706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47EBA-EEC7-48B3-9506-8B63D8499004}">
      <dsp:nvSpPr>
        <dsp:cNvPr id="0" name=""/>
        <dsp:cNvSpPr/>
      </dsp:nvSpPr>
      <dsp:spPr>
        <a:xfrm>
          <a:off x="2179523" y="1300480"/>
          <a:ext cx="1711756" cy="1354666"/>
        </a:xfrm>
        <a:prstGeom prst="chevron">
          <a:avLst>
            <a:gd name="adj" fmla="val 706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7C3D6-9E0C-4777-B48F-47DE4D23339D}">
      <dsp:nvSpPr>
        <dsp:cNvPr id="0" name=""/>
        <dsp:cNvSpPr/>
      </dsp:nvSpPr>
      <dsp:spPr>
        <a:xfrm>
          <a:off x="3207715" y="1300480"/>
          <a:ext cx="1711756" cy="1354666"/>
        </a:xfrm>
        <a:prstGeom prst="chevron">
          <a:avLst>
            <a:gd name="adj" fmla="val 706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6A955-D038-4EDA-8B8D-C2F31F525EDA}">
      <dsp:nvSpPr>
        <dsp:cNvPr id="0" name=""/>
        <dsp:cNvSpPr/>
      </dsp:nvSpPr>
      <dsp:spPr>
        <a:xfrm>
          <a:off x="4236720" y="1300480"/>
          <a:ext cx="1711756" cy="1354666"/>
        </a:xfrm>
        <a:prstGeom prst="chevron">
          <a:avLst>
            <a:gd name="adj" fmla="val 706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38E5B9-C0F0-40F7-AFF8-19DC6A3932FB}">
      <dsp:nvSpPr>
        <dsp:cNvPr id="0" name=""/>
        <dsp:cNvSpPr/>
      </dsp:nvSpPr>
      <dsp:spPr>
        <a:xfrm>
          <a:off x="5264912" y="1300480"/>
          <a:ext cx="1711756" cy="1354666"/>
        </a:xfrm>
        <a:prstGeom prst="chevron">
          <a:avLst>
            <a:gd name="adj" fmla="val 706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55A2C-8679-406F-B106-87091EA51119}">
      <dsp:nvSpPr>
        <dsp:cNvPr id="0" name=""/>
        <dsp:cNvSpPr/>
      </dsp:nvSpPr>
      <dsp:spPr>
        <a:xfrm>
          <a:off x="6293916" y="1300480"/>
          <a:ext cx="1711756" cy="1354666"/>
        </a:xfrm>
        <a:prstGeom prst="chevron">
          <a:avLst>
            <a:gd name="adj" fmla="val 706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B6424-1CE9-4D1E-834A-69B270659F26}">
      <dsp:nvSpPr>
        <dsp:cNvPr id="0" name=""/>
        <dsp:cNvSpPr/>
      </dsp:nvSpPr>
      <dsp:spPr>
        <a:xfrm>
          <a:off x="122326" y="1435946"/>
          <a:ext cx="7410297" cy="108373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1333500" rtl="0">
            <a:lnSpc>
              <a:spcPct val="90000"/>
            </a:lnSpc>
            <a:spcBef>
              <a:spcPct val="0"/>
            </a:spcBef>
            <a:spcAft>
              <a:spcPct val="35000"/>
            </a:spcAft>
          </a:pPr>
          <a:r>
            <a:rPr lang="en-IN" sz="3000" b="0" i="0" u="none" kern="1200" dirty="0" smtClean="0"/>
            <a:t>matches a string of zero, one or more characters</a:t>
          </a:r>
          <a:endParaRPr lang="en-US" sz="3000" kern="1200" dirty="0"/>
        </a:p>
      </dsp:txBody>
      <dsp:txXfrm>
        <a:off x="122326" y="1435946"/>
        <a:ext cx="7410297" cy="1083733"/>
      </dsp:txXfrm>
    </dsp:sp>
    <dsp:sp modelId="{B37DC536-ECF2-4A87-BE4A-2E7442EB5CBD}">
      <dsp:nvSpPr>
        <dsp:cNvPr id="0" name=""/>
        <dsp:cNvSpPr/>
      </dsp:nvSpPr>
      <dsp:spPr>
        <a:xfrm>
          <a:off x="122326" y="2763520"/>
          <a:ext cx="7315200" cy="66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b" anchorCtr="0">
          <a:noAutofit/>
        </a:bodyPr>
        <a:lstStyle/>
        <a:p>
          <a:pPr lvl="0" algn="l" defTabSz="1333500">
            <a:lnSpc>
              <a:spcPct val="90000"/>
            </a:lnSpc>
            <a:spcBef>
              <a:spcPct val="0"/>
            </a:spcBef>
            <a:spcAft>
              <a:spcPct val="35000"/>
            </a:spcAft>
          </a:pPr>
          <a:r>
            <a:rPr lang="en-US" sz="3000" b="1" i="0" u="none" kern="1200" dirty="0" smtClean="0">
              <a:solidFill>
                <a:srgbClr val="FFFF00"/>
              </a:solidFill>
            </a:rPr>
            <a:t>_ (underscore)</a:t>
          </a:r>
          <a:endParaRPr lang="en-US" sz="3000" kern="1200" dirty="0">
            <a:solidFill>
              <a:srgbClr val="FFFF00"/>
            </a:solidFill>
          </a:endParaRPr>
        </a:p>
      </dsp:txBody>
      <dsp:txXfrm>
        <a:off x="122326" y="2763520"/>
        <a:ext cx="7315200" cy="665018"/>
      </dsp:txXfrm>
    </dsp:sp>
    <dsp:sp modelId="{DD25DEAB-02EC-4A9D-913D-47639F8F9676}">
      <dsp:nvSpPr>
        <dsp:cNvPr id="0" name=""/>
        <dsp:cNvSpPr/>
      </dsp:nvSpPr>
      <dsp:spPr>
        <a:xfrm>
          <a:off x="122326" y="3428538"/>
          <a:ext cx="1711756" cy="1354666"/>
        </a:xfrm>
        <a:prstGeom prst="chevron">
          <a:avLst>
            <a:gd name="adj" fmla="val 706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CCEEB5-7F08-4035-97E9-CC50DC96B0AB}">
      <dsp:nvSpPr>
        <dsp:cNvPr id="0" name=""/>
        <dsp:cNvSpPr/>
      </dsp:nvSpPr>
      <dsp:spPr>
        <a:xfrm>
          <a:off x="1150518" y="3428538"/>
          <a:ext cx="1711756" cy="1354666"/>
        </a:xfrm>
        <a:prstGeom prst="chevron">
          <a:avLst>
            <a:gd name="adj" fmla="val 706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6F798-28A0-43D6-8B33-3248BF519FEA}">
      <dsp:nvSpPr>
        <dsp:cNvPr id="0" name=""/>
        <dsp:cNvSpPr/>
      </dsp:nvSpPr>
      <dsp:spPr>
        <a:xfrm>
          <a:off x="2179523" y="3428538"/>
          <a:ext cx="1711756" cy="1354666"/>
        </a:xfrm>
        <a:prstGeom prst="chevron">
          <a:avLst>
            <a:gd name="adj" fmla="val 706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FC1AB-4FFD-4D6C-AC7A-052F45C7606D}">
      <dsp:nvSpPr>
        <dsp:cNvPr id="0" name=""/>
        <dsp:cNvSpPr/>
      </dsp:nvSpPr>
      <dsp:spPr>
        <a:xfrm>
          <a:off x="3207715" y="3428538"/>
          <a:ext cx="1711756" cy="1354666"/>
        </a:xfrm>
        <a:prstGeom prst="chevron">
          <a:avLst>
            <a:gd name="adj" fmla="val 706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278F1C-D36A-455B-97C2-2D03C958F434}">
      <dsp:nvSpPr>
        <dsp:cNvPr id="0" name=""/>
        <dsp:cNvSpPr/>
      </dsp:nvSpPr>
      <dsp:spPr>
        <a:xfrm>
          <a:off x="4236720" y="3428538"/>
          <a:ext cx="1711756" cy="1354666"/>
        </a:xfrm>
        <a:prstGeom prst="chevron">
          <a:avLst>
            <a:gd name="adj" fmla="val 706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EED84-56DD-4E1B-AB50-04031CBA9781}">
      <dsp:nvSpPr>
        <dsp:cNvPr id="0" name=""/>
        <dsp:cNvSpPr/>
      </dsp:nvSpPr>
      <dsp:spPr>
        <a:xfrm>
          <a:off x="5264912" y="3428538"/>
          <a:ext cx="1711756" cy="1354666"/>
        </a:xfrm>
        <a:prstGeom prst="chevron">
          <a:avLst>
            <a:gd name="adj" fmla="val 706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167F8-9FEB-4963-81BF-14B570BA5CA9}">
      <dsp:nvSpPr>
        <dsp:cNvPr id="0" name=""/>
        <dsp:cNvSpPr/>
      </dsp:nvSpPr>
      <dsp:spPr>
        <a:xfrm>
          <a:off x="6293916" y="3428538"/>
          <a:ext cx="1711756" cy="1354666"/>
        </a:xfrm>
        <a:prstGeom prst="chevron">
          <a:avLst>
            <a:gd name="adj" fmla="val 706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614F70-375A-4B0F-80F9-93944BACD25E}">
      <dsp:nvSpPr>
        <dsp:cNvPr id="0" name=""/>
        <dsp:cNvSpPr/>
      </dsp:nvSpPr>
      <dsp:spPr>
        <a:xfrm>
          <a:off x="122326" y="3564005"/>
          <a:ext cx="7410297" cy="1083733"/>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1333500" rtl="0">
            <a:lnSpc>
              <a:spcPct val="90000"/>
            </a:lnSpc>
            <a:spcBef>
              <a:spcPct val="0"/>
            </a:spcBef>
            <a:spcAft>
              <a:spcPct val="35000"/>
            </a:spcAft>
          </a:pPr>
          <a:r>
            <a:rPr lang="en-US" sz="3000" b="0" i="0" u="none" kern="1200" dirty="0" smtClean="0"/>
            <a:t>matches any single character or number</a:t>
          </a:r>
          <a:endParaRPr lang="en-US" sz="3000" kern="1200" dirty="0"/>
        </a:p>
      </dsp:txBody>
      <dsp:txXfrm>
        <a:off x="122326" y="3564005"/>
        <a:ext cx="7410297" cy="108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999BDA-BD19-4064-BF2C-14D89FF3C190}" type="datetimeFigureOut">
              <a:rPr lang="en-US" smtClean="0"/>
              <a:t>3/19/2022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28E8E-C91D-44A0-93D6-1E4294D2C6F9}" type="slidenum">
              <a:rPr lang="en-US" smtClean="0"/>
              <a:t>‹#›</a:t>
            </a:fld>
            <a:endParaRPr lang="en-US"/>
          </a:p>
        </p:txBody>
      </p:sp>
    </p:spTree>
    <p:extLst>
      <p:ext uri="{BB962C8B-B14F-4D97-AF65-F5344CB8AC3E}">
        <p14:creationId xmlns:p14="http://schemas.microsoft.com/office/powerpoint/2010/main" val="1881808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DF147-A9B1-468D-860B-052CCDB90DB6}" type="datetimeFigureOut">
              <a:rPr lang="en-US" smtClean="0"/>
              <a:t>3/19/2022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8310F-3F7A-4A9C-892D-242CD6C3803D}" type="slidenum">
              <a:rPr lang="en-US" smtClean="0"/>
              <a:t>‹#›</a:t>
            </a:fld>
            <a:endParaRPr lang="en-US"/>
          </a:p>
        </p:txBody>
      </p:sp>
    </p:spTree>
    <p:extLst>
      <p:ext uri="{BB962C8B-B14F-4D97-AF65-F5344CB8AC3E}">
        <p14:creationId xmlns:p14="http://schemas.microsoft.com/office/powerpoint/2010/main" val="536054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68310F-3F7A-4A9C-892D-242CD6C3803D}" type="slidenum">
              <a:rPr lang="en-US" smtClean="0"/>
              <a:t>1</a:t>
            </a:fld>
            <a:endParaRPr lang="en-US"/>
          </a:p>
        </p:txBody>
      </p:sp>
    </p:spTree>
    <p:extLst>
      <p:ext uri="{BB962C8B-B14F-4D97-AF65-F5344CB8AC3E}">
        <p14:creationId xmlns:p14="http://schemas.microsoft.com/office/powerpoint/2010/main" val="332790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8310F-3F7A-4A9C-892D-242CD6C3803D}" type="slidenum">
              <a:rPr lang="en-US" smtClean="0"/>
              <a:t>3</a:t>
            </a:fld>
            <a:endParaRPr lang="en-US"/>
          </a:p>
        </p:txBody>
      </p:sp>
    </p:spTree>
    <p:extLst>
      <p:ext uri="{BB962C8B-B14F-4D97-AF65-F5344CB8AC3E}">
        <p14:creationId xmlns:p14="http://schemas.microsoft.com/office/powerpoint/2010/main" val="112731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Employee_ID</a:t>
            </a:r>
            <a:r>
              <a:rPr lang="en-US" dirty="0" smtClean="0"/>
              <a:t>, </a:t>
            </a:r>
            <a:r>
              <a:rPr lang="en-US" dirty="0" err="1" smtClean="0"/>
              <a:t>First_Name</a:t>
            </a:r>
            <a:r>
              <a:rPr lang="en-US" dirty="0" smtClean="0"/>
              <a:t>, </a:t>
            </a:r>
            <a:r>
              <a:rPr lang="en-US" dirty="0" err="1" smtClean="0"/>
              <a:t>Last_Name</a:t>
            </a:r>
            <a:r>
              <a:rPr lang="en-US" dirty="0" smtClean="0"/>
              <a:t>, </a:t>
            </a:r>
            <a:r>
              <a:rPr lang="en-US" dirty="0" err="1" smtClean="0"/>
              <a:t>Hire_Date</a:t>
            </a:r>
            <a:r>
              <a:rPr lang="en-US" dirty="0" smtClean="0"/>
              <a:t>, City, '1'  </a:t>
            </a:r>
            <a:r>
              <a:rPr lang="en-US" dirty="0" err="1" smtClean="0"/>
              <a:t>ValueA</a:t>
            </a:r>
            <a:r>
              <a:rPr lang="en-US" dirty="0" smtClean="0"/>
              <a:t> FROM      Employees WHERE     </a:t>
            </a:r>
            <a:r>
              <a:rPr lang="en-US" dirty="0" err="1" smtClean="0"/>
              <a:t>Hire_Date</a:t>
            </a:r>
            <a:r>
              <a:rPr lang="en-US" dirty="0" smtClean="0"/>
              <a:t> BETWEEN '1-june-1992' AND '15-december-1993'</a:t>
            </a:r>
          </a:p>
          <a:p>
            <a:r>
              <a:rPr lang="en-US" dirty="0" smtClean="0"/>
              <a:t>union</a:t>
            </a:r>
          </a:p>
          <a:p>
            <a:r>
              <a:rPr lang="en-US" dirty="0" smtClean="0"/>
              <a:t>SELECT </a:t>
            </a:r>
            <a:r>
              <a:rPr lang="en-US" dirty="0" err="1" smtClean="0"/>
              <a:t>Employee_ID</a:t>
            </a:r>
            <a:r>
              <a:rPr lang="en-US" dirty="0" smtClean="0"/>
              <a:t>, </a:t>
            </a:r>
            <a:r>
              <a:rPr lang="en-US" dirty="0" err="1" smtClean="0"/>
              <a:t>First_Name</a:t>
            </a:r>
            <a:r>
              <a:rPr lang="en-US" dirty="0" smtClean="0"/>
              <a:t>, </a:t>
            </a:r>
            <a:r>
              <a:rPr lang="en-US" dirty="0" err="1" smtClean="0"/>
              <a:t>Last_Name</a:t>
            </a:r>
            <a:r>
              <a:rPr lang="en-US" dirty="0" smtClean="0"/>
              <a:t>, </a:t>
            </a:r>
            <a:r>
              <a:rPr lang="en-US" dirty="0" err="1" smtClean="0"/>
              <a:t>Hire_Date</a:t>
            </a:r>
            <a:r>
              <a:rPr lang="en-US" dirty="0" smtClean="0"/>
              <a:t>, City, '2'  </a:t>
            </a:r>
            <a:r>
              <a:rPr lang="en-US" dirty="0" err="1" smtClean="0"/>
              <a:t>ValueA</a:t>
            </a:r>
            <a:r>
              <a:rPr lang="en-US" dirty="0" smtClean="0"/>
              <a:t> FROM      Employees WHERE     </a:t>
            </a:r>
            <a:r>
              <a:rPr lang="en-US" dirty="0" err="1" smtClean="0"/>
              <a:t>Hire_Date</a:t>
            </a:r>
            <a:r>
              <a:rPr lang="en-US" dirty="0" smtClean="0"/>
              <a:t> NOT BETWEEN '1-june-1992' AND '15-december-1993'</a:t>
            </a:r>
          </a:p>
          <a:p>
            <a:r>
              <a:rPr lang="en-US" dirty="0" smtClean="0"/>
              <a:t>order by </a:t>
            </a:r>
            <a:r>
              <a:rPr lang="en-US" dirty="0" err="1" smtClean="0"/>
              <a:t>ValueA</a:t>
            </a:r>
            <a:r>
              <a:rPr lang="en-US" dirty="0" smtClean="0"/>
              <a:t>, </a:t>
            </a:r>
            <a:r>
              <a:rPr lang="en-US" dirty="0" err="1" smtClean="0"/>
              <a:t>Hire_date</a:t>
            </a:r>
            <a:r>
              <a:rPr lang="en-US" dirty="0" smtClean="0"/>
              <a:t>;</a:t>
            </a:r>
            <a:endParaRPr lang="en-US" dirty="0"/>
          </a:p>
        </p:txBody>
      </p:sp>
      <p:sp>
        <p:nvSpPr>
          <p:cNvPr id="4" name="Slide Number Placeholder 3"/>
          <p:cNvSpPr>
            <a:spLocks noGrp="1"/>
          </p:cNvSpPr>
          <p:nvPr>
            <p:ph type="sldNum" sz="quarter" idx="10"/>
          </p:nvPr>
        </p:nvSpPr>
        <p:spPr/>
        <p:txBody>
          <a:bodyPr/>
          <a:lstStyle/>
          <a:p>
            <a:fld id="{7468310F-3F7A-4A9C-892D-242CD6C3803D}" type="slidenum">
              <a:rPr lang="en-US" smtClean="0"/>
              <a:t>4</a:t>
            </a:fld>
            <a:endParaRPr lang="en-US"/>
          </a:p>
        </p:txBody>
      </p:sp>
    </p:spTree>
    <p:extLst>
      <p:ext uri="{BB962C8B-B14F-4D97-AF65-F5344CB8AC3E}">
        <p14:creationId xmlns:p14="http://schemas.microsoft.com/office/powerpoint/2010/main" val="2787890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smtClean="0"/>
          </a:p>
          <a:p>
            <a:pPr marL="0" indent="0">
              <a:buNone/>
            </a:pPr>
            <a:r>
              <a:rPr lang="en-US" sz="1200" dirty="0" smtClean="0">
                <a:solidFill>
                  <a:srgbClr val="FFFF00"/>
                </a:solidFill>
              </a:rPr>
              <a:t>SELECT</a:t>
            </a:r>
            <a:r>
              <a:rPr lang="en-US" sz="1200" dirty="0" smtClean="0"/>
              <a:t> </a:t>
            </a:r>
            <a:r>
              <a:rPr lang="en-IN" sz="1200" dirty="0" smtClean="0"/>
              <a:t>Employee_ID, First_Name, Last_Name, Hire_Date</a:t>
            </a:r>
            <a:r>
              <a:rPr lang="en-US" sz="1200" dirty="0" smtClean="0"/>
              <a:t>, City </a:t>
            </a:r>
          </a:p>
          <a:p>
            <a:pPr marL="0" indent="0">
              <a:buNone/>
            </a:pPr>
            <a:r>
              <a:rPr lang="en-US" sz="1200" dirty="0" smtClean="0">
                <a:solidFill>
                  <a:srgbClr val="FFFF00"/>
                </a:solidFill>
              </a:rPr>
              <a:t>FROM</a:t>
            </a:r>
            <a:r>
              <a:rPr lang="en-US" sz="1200" dirty="0" smtClean="0"/>
              <a:t> Employees </a:t>
            </a:r>
          </a:p>
          <a:p>
            <a:pPr marL="0" indent="0">
              <a:buNone/>
            </a:pPr>
            <a:r>
              <a:rPr lang="en-US" sz="1200" dirty="0" smtClean="0">
                <a:solidFill>
                  <a:srgbClr val="FFFF00"/>
                </a:solidFill>
              </a:rPr>
              <a:t>WHERE</a:t>
            </a:r>
            <a:r>
              <a:rPr lang="en-US" sz="1200" dirty="0" smtClean="0"/>
              <a:t> </a:t>
            </a:r>
            <a:r>
              <a:rPr lang="en-US" sz="1200" dirty="0" err="1" smtClean="0"/>
              <a:t>First_Name</a:t>
            </a:r>
            <a:r>
              <a:rPr lang="en-US" sz="1200" dirty="0" smtClean="0"/>
              <a:t>  </a:t>
            </a:r>
            <a:r>
              <a:rPr lang="en-US" sz="1200" b="1" dirty="0" smtClean="0">
                <a:solidFill>
                  <a:srgbClr val="00B0F0"/>
                </a:solidFill>
              </a:rPr>
              <a:t>~ </a:t>
            </a:r>
            <a:r>
              <a:rPr lang="en-US" sz="1200" b="1" dirty="0" smtClean="0">
                <a:solidFill>
                  <a:srgbClr val="92D050"/>
                </a:solidFill>
              </a:rPr>
              <a:t>‘^(A|R)'</a:t>
            </a:r>
            <a:endParaRPr lang="en-IN" sz="1200" b="1" dirty="0" smtClean="0">
              <a:solidFill>
                <a:srgbClr val="92D050"/>
              </a:solidFill>
            </a:endParaRPr>
          </a:p>
          <a:p>
            <a:pPr marL="0" indent="0">
              <a:buNone/>
            </a:pPr>
            <a:r>
              <a:rPr lang="en-US" sz="1200" dirty="0" smtClean="0">
                <a:solidFill>
                  <a:srgbClr val="FFFF00"/>
                </a:solidFill>
              </a:rPr>
              <a:t>SELECT</a:t>
            </a:r>
            <a:r>
              <a:rPr lang="en-US" sz="1200" dirty="0" smtClean="0"/>
              <a:t> </a:t>
            </a:r>
            <a:r>
              <a:rPr lang="en-IN" sz="1200" dirty="0" smtClean="0"/>
              <a:t>Employee_ID, First_Name, Last_Name, Hire_Date</a:t>
            </a:r>
            <a:r>
              <a:rPr lang="en-US" sz="1200" dirty="0" smtClean="0"/>
              <a:t>, City </a:t>
            </a:r>
          </a:p>
          <a:p>
            <a:pPr marL="0" indent="0">
              <a:buNone/>
            </a:pPr>
            <a:r>
              <a:rPr lang="en-US" sz="1200" dirty="0" smtClean="0">
                <a:solidFill>
                  <a:srgbClr val="FFFF00"/>
                </a:solidFill>
              </a:rPr>
              <a:t>FROM</a:t>
            </a:r>
            <a:r>
              <a:rPr lang="en-US" sz="1200" dirty="0" smtClean="0"/>
              <a:t> Employees </a:t>
            </a:r>
          </a:p>
          <a:p>
            <a:pPr marL="0" indent="0">
              <a:buNone/>
            </a:pPr>
            <a:r>
              <a:rPr lang="en-US" sz="1200" dirty="0" smtClean="0">
                <a:solidFill>
                  <a:srgbClr val="FFFF00"/>
                </a:solidFill>
              </a:rPr>
              <a:t>WHERE</a:t>
            </a:r>
            <a:r>
              <a:rPr lang="en-US" sz="1200" dirty="0" smtClean="0"/>
              <a:t> </a:t>
            </a:r>
            <a:r>
              <a:rPr lang="en-US" sz="1200" dirty="0" err="1" smtClean="0"/>
              <a:t>First_Name</a:t>
            </a:r>
            <a:r>
              <a:rPr lang="en-US" sz="1200" dirty="0" smtClean="0"/>
              <a:t>  </a:t>
            </a:r>
            <a:r>
              <a:rPr lang="en-US" sz="1200" b="1" dirty="0" smtClean="0">
                <a:solidFill>
                  <a:srgbClr val="00B0F0"/>
                </a:solidFill>
              </a:rPr>
              <a:t>~ </a:t>
            </a:r>
            <a:r>
              <a:rPr lang="en-US" sz="1200" b="1" dirty="0" smtClean="0">
                <a:solidFill>
                  <a:srgbClr val="92D050"/>
                </a:solidFill>
              </a:rPr>
              <a:t>‘(A|R)'</a:t>
            </a:r>
            <a:endParaRPr lang="en-IN" sz="1200" b="1" dirty="0" smtClean="0">
              <a:solidFill>
                <a:srgbClr val="92D050"/>
              </a:solidFill>
            </a:endParaRPr>
          </a:p>
          <a:p>
            <a:pPr marL="0" indent="0">
              <a:buNone/>
            </a:pPr>
            <a:r>
              <a:rPr lang="en-US" sz="1200" dirty="0" smtClean="0">
                <a:solidFill>
                  <a:srgbClr val="FFFF00"/>
                </a:solidFill>
              </a:rPr>
              <a:t>SELECT</a:t>
            </a:r>
            <a:r>
              <a:rPr lang="en-US" sz="1200" dirty="0" smtClean="0"/>
              <a:t> </a:t>
            </a:r>
            <a:r>
              <a:rPr lang="en-IN" sz="1200" dirty="0" smtClean="0"/>
              <a:t>Employee_ID, First_Name, Last_Name, Hire_Date</a:t>
            </a:r>
            <a:r>
              <a:rPr lang="en-US" sz="1200" dirty="0" smtClean="0"/>
              <a:t>, City </a:t>
            </a:r>
          </a:p>
          <a:p>
            <a:pPr marL="0" indent="0">
              <a:buNone/>
            </a:pPr>
            <a:r>
              <a:rPr lang="en-US" sz="1200" dirty="0" smtClean="0">
                <a:solidFill>
                  <a:srgbClr val="FFFF00"/>
                </a:solidFill>
              </a:rPr>
              <a:t>FROM</a:t>
            </a:r>
            <a:r>
              <a:rPr lang="en-US" sz="1200" dirty="0" smtClean="0"/>
              <a:t> Employees </a:t>
            </a:r>
          </a:p>
          <a:p>
            <a:pPr marL="0" indent="0">
              <a:buNone/>
            </a:pPr>
            <a:r>
              <a:rPr lang="en-US" sz="1200" dirty="0" smtClean="0">
                <a:solidFill>
                  <a:srgbClr val="FFFF00"/>
                </a:solidFill>
              </a:rPr>
              <a:t>WHERE</a:t>
            </a:r>
            <a:r>
              <a:rPr lang="en-US" sz="1200" dirty="0" smtClean="0"/>
              <a:t> </a:t>
            </a:r>
            <a:r>
              <a:rPr lang="en-US" sz="1200" dirty="0" err="1" smtClean="0"/>
              <a:t>First_Name</a:t>
            </a:r>
            <a:r>
              <a:rPr lang="en-US" sz="1200" dirty="0" smtClean="0"/>
              <a:t>  </a:t>
            </a:r>
            <a:r>
              <a:rPr lang="en-US" sz="1200" b="1" dirty="0" smtClean="0">
                <a:solidFill>
                  <a:srgbClr val="00B0F0"/>
                </a:solidFill>
              </a:rPr>
              <a:t>~ </a:t>
            </a:r>
            <a:r>
              <a:rPr lang="en-US" sz="1200" b="1" dirty="0" smtClean="0">
                <a:solidFill>
                  <a:srgbClr val="92D050"/>
                </a:solidFill>
              </a:rPr>
              <a:t>‘(</a:t>
            </a:r>
            <a:r>
              <a:rPr lang="en-US" sz="1200" b="1" dirty="0" err="1" smtClean="0">
                <a:solidFill>
                  <a:srgbClr val="92D050"/>
                </a:solidFill>
              </a:rPr>
              <a:t>a|r</a:t>
            </a:r>
            <a:r>
              <a:rPr lang="en-US" sz="1200" b="1" dirty="0" smtClean="0">
                <a:solidFill>
                  <a:srgbClr val="92D050"/>
                </a:solidFill>
              </a:rPr>
              <a:t>)'</a:t>
            </a:r>
            <a:endParaRPr lang="en-IN" sz="1200" b="1" dirty="0" smtClean="0">
              <a:solidFill>
                <a:srgbClr val="92D050"/>
              </a:solidFill>
            </a:endParaRPr>
          </a:p>
          <a:p>
            <a:endParaRPr lang="en-US" dirty="0"/>
          </a:p>
        </p:txBody>
      </p:sp>
      <p:sp>
        <p:nvSpPr>
          <p:cNvPr id="4" name="Slide Number Placeholder 3"/>
          <p:cNvSpPr>
            <a:spLocks noGrp="1"/>
          </p:cNvSpPr>
          <p:nvPr>
            <p:ph type="sldNum" sz="quarter" idx="10"/>
          </p:nvPr>
        </p:nvSpPr>
        <p:spPr/>
        <p:txBody>
          <a:bodyPr/>
          <a:lstStyle/>
          <a:p>
            <a:fld id="{7468310F-3F7A-4A9C-892D-242CD6C3803D}" type="slidenum">
              <a:rPr lang="en-US" smtClean="0"/>
              <a:t>7</a:t>
            </a:fld>
            <a:endParaRPr lang="en-US"/>
          </a:p>
        </p:txBody>
      </p:sp>
    </p:spTree>
    <p:extLst>
      <p:ext uri="{BB962C8B-B14F-4D97-AF65-F5344CB8AC3E}">
        <p14:creationId xmlns:p14="http://schemas.microsoft.com/office/powerpoint/2010/main" val="3240396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COLLATE is a clause applied to character string expression or column for textual data types such as char, varchar, text, </a:t>
            </a:r>
            <a:r>
              <a:rPr lang="en-IN" sz="1200" b="0" i="0" kern="1200" dirty="0" err="1" smtClean="0">
                <a:solidFill>
                  <a:schemeClr val="tx1"/>
                </a:solidFill>
                <a:effectLst/>
                <a:latin typeface="+mn-lt"/>
                <a:ea typeface="+mn-ea"/>
                <a:cs typeface="+mn-cs"/>
              </a:rPr>
              <a:t>nchar</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nvarchar</a:t>
            </a:r>
            <a:r>
              <a:rPr lang="en-IN" sz="1200" b="0" i="0" kern="1200" dirty="0" smtClean="0">
                <a:solidFill>
                  <a:schemeClr val="tx1"/>
                </a:solidFill>
                <a:effectLst/>
                <a:latin typeface="+mn-lt"/>
                <a:ea typeface="+mn-ea"/>
                <a:cs typeface="+mn-cs"/>
              </a:rPr>
              <a:t>, and </a:t>
            </a:r>
            <a:r>
              <a:rPr lang="en-IN" sz="1200" b="0" i="0" kern="1200" dirty="0" err="1" smtClean="0">
                <a:solidFill>
                  <a:schemeClr val="tx1"/>
                </a:solidFill>
                <a:effectLst/>
                <a:latin typeface="+mn-lt"/>
                <a:ea typeface="+mn-ea"/>
                <a:cs typeface="+mn-cs"/>
              </a:rPr>
              <a:t>ntext</a:t>
            </a:r>
            <a:r>
              <a:rPr lang="en-IN" sz="1200" b="0" i="0" kern="1200" dirty="0" smtClean="0">
                <a:solidFill>
                  <a:schemeClr val="tx1"/>
                </a:solidFill>
                <a:effectLst/>
                <a:latin typeface="+mn-lt"/>
                <a:ea typeface="+mn-ea"/>
                <a:cs typeface="+mn-cs"/>
              </a:rPr>
              <a:t> to cast the string or column collation into a specified collation.</a:t>
            </a:r>
          </a:p>
          <a:p>
            <a:pPr marL="171450" indent="-171450">
              <a:buFontTx/>
              <a:buChar char="-"/>
            </a:pPr>
            <a:r>
              <a:rPr lang="en-IN" sz="1200" b="0" i="0" kern="1200" dirty="0" smtClean="0">
                <a:solidFill>
                  <a:schemeClr val="tx1"/>
                </a:solidFill>
                <a:effectLst/>
                <a:latin typeface="+mn-lt"/>
                <a:ea typeface="+mn-ea"/>
                <a:cs typeface="+mn-cs"/>
              </a:rPr>
              <a:t>Normally we have 4 type of sensitivity on SQL Server (Case, Width, Accent, </a:t>
            </a:r>
            <a:r>
              <a:rPr lang="en-IN" sz="1200" b="0" i="0" kern="1200" dirty="0" err="1" smtClean="0">
                <a:solidFill>
                  <a:schemeClr val="tx1"/>
                </a:solidFill>
                <a:effectLst/>
                <a:latin typeface="+mn-lt"/>
                <a:ea typeface="+mn-ea"/>
                <a:cs typeface="+mn-cs"/>
              </a:rPr>
              <a:t>kanatype</a:t>
            </a:r>
            <a:r>
              <a:rPr lang="en-IN" sz="1200" b="0" i="0" kern="1200" dirty="0" smtClean="0">
                <a:solidFill>
                  <a:schemeClr val="tx1"/>
                </a:solidFill>
                <a:effectLst/>
                <a:latin typeface="+mn-lt"/>
                <a:ea typeface="+mn-ea"/>
                <a:cs typeface="+mn-cs"/>
              </a:rPr>
              <a:t>) </a:t>
            </a:r>
            <a:r>
              <a:rPr lang="en-IN" dirty="0" smtClean="0"/>
              <a:t/>
            </a:r>
            <a:br>
              <a:rPr lang="en-IN" dirty="0" smtClean="0"/>
            </a:br>
            <a:r>
              <a:rPr lang="en-IN" sz="1200" b="0" i="0" kern="1200" dirty="0" smtClean="0">
                <a:solidFill>
                  <a:schemeClr val="tx1"/>
                </a:solidFill>
                <a:effectLst/>
                <a:latin typeface="+mn-lt"/>
                <a:ea typeface="+mn-ea"/>
                <a:cs typeface="+mn-cs"/>
              </a:rPr>
              <a:t>- If you want to force any one of the sensitivity as given above then you have to use COLLATE. </a:t>
            </a:r>
          </a:p>
          <a:p>
            <a:pPr fontAlgn="base"/>
            <a:r>
              <a:rPr lang="en-IN" sz="1200" b="0" i="0" kern="1200" dirty="0" err="1" smtClean="0">
                <a:solidFill>
                  <a:schemeClr val="tx1"/>
                </a:solidFill>
                <a:effectLst/>
                <a:latin typeface="+mn-lt"/>
                <a:ea typeface="+mn-ea"/>
                <a:cs typeface="+mn-cs"/>
              </a:rPr>
              <a:t>Kanatype</a:t>
            </a:r>
            <a:r>
              <a:rPr lang="en-IN" sz="1200" b="0" i="0" kern="1200" dirty="0" smtClean="0">
                <a:solidFill>
                  <a:schemeClr val="tx1"/>
                </a:solidFill>
                <a:effectLst/>
                <a:latin typeface="+mn-lt"/>
                <a:ea typeface="+mn-ea"/>
                <a:cs typeface="+mn-cs"/>
              </a:rPr>
              <a:t> Sensitive</a:t>
            </a:r>
          </a:p>
          <a:p>
            <a:pPr fontAlgn="base"/>
            <a:r>
              <a:rPr lang="en-IN" sz="1200" kern="1200" dirty="0" smtClean="0">
                <a:solidFill>
                  <a:schemeClr val="tx1"/>
                </a:solidFill>
                <a:effectLst/>
                <a:latin typeface="+mn-lt"/>
                <a:ea typeface="+mn-ea"/>
                <a:cs typeface="+mn-cs"/>
              </a:rPr>
              <a:t>Distinguishes between the two types of Japanese kana characters: Hiragana and Katakana.</a:t>
            </a:r>
          </a:p>
          <a:p>
            <a:pPr fontAlgn="base"/>
            <a:r>
              <a:rPr lang="en-IN" sz="1200" kern="1200" dirty="0" smtClean="0">
                <a:solidFill>
                  <a:schemeClr val="tx1"/>
                </a:solidFill>
                <a:effectLst/>
                <a:latin typeface="+mn-lt"/>
                <a:ea typeface="+mn-ea"/>
                <a:cs typeface="+mn-cs"/>
              </a:rPr>
              <a:t>If this option is not selected, SQL Server considers Hiragana and Katakana characters to be equal for sorting purposes</a:t>
            </a:r>
          </a:p>
          <a:p>
            <a:pPr fontAlgn="base"/>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Width Sensitive</a:t>
            </a:r>
          </a:p>
          <a:p>
            <a:pPr fontAlgn="base"/>
            <a:r>
              <a:rPr lang="en-IN" sz="1200" kern="1200" dirty="0" smtClean="0">
                <a:solidFill>
                  <a:schemeClr val="tx1"/>
                </a:solidFill>
                <a:effectLst/>
                <a:latin typeface="+mn-lt"/>
                <a:ea typeface="+mn-ea"/>
                <a:cs typeface="+mn-cs"/>
              </a:rPr>
              <a:t>Distinguishes between a single-byte character and the same character when represented as a double-byte character.</a:t>
            </a:r>
          </a:p>
          <a:p>
            <a:pPr fontAlgn="base"/>
            <a:r>
              <a:rPr lang="en-IN" sz="1200" kern="1200" dirty="0" smtClean="0">
                <a:solidFill>
                  <a:schemeClr val="tx1"/>
                </a:solidFill>
                <a:effectLst/>
                <a:latin typeface="+mn-lt"/>
                <a:ea typeface="+mn-ea"/>
                <a:cs typeface="+mn-cs"/>
              </a:rPr>
              <a:t>If this option is not selected, SQL Server considers the single-byte and double-byte representation of the same character to be identical for sorting purposes.</a:t>
            </a:r>
          </a:p>
          <a:p>
            <a:pPr marL="0" indent="0">
              <a:buFontTx/>
              <a:buNone/>
            </a:pPr>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It sets how the database server sorts. in this case:</a:t>
            </a:r>
          </a:p>
          <a:p>
            <a:pPr fontAlgn="base"/>
            <a:r>
              <a:rPr lang="en-IN" sz="1200" b="1" i="0" kern="1200" dirty="0" smtClean="0">
                <a:solidFill>
                  <a:schemeClr val="tx1"/>
                </a:solidFill>
                <a:effectLst/>
                <a:latin typeface="+mn-lt"/>
                <a:ea typeface="+mn-ea"/>
                <a:cs typeface="+mn-cs"/>
              </a:rPr>
              <a:t>SQL_Latin1_General_CP1_CI_AS</a:t>
            </a:r>
          </a:p>
          <a:p>
            <a:pPr fontAlgn="base"/>
            <a:r>
              <a:rPr lang="en-IN" sz="1200" b="0" i="0" kern="1200" dirty="0" smtClean="0">
                <a:solidFill>
                  <a:schemeClr val="tx1"/>
                </a:solidFill>
                <a:effectLst/>
                <a:latin typeface="+mn-lt"/>
                <a:ea typeface="+mn-ea"/>
                <a:cs typeface="+mn-cs"/>
              </a:rPr>
              <a:t>breaks up into interesting parts:</a:t>
            </a:r>
          </a:p>
          <a:p>
            <a:pPr fontAlgn="base"/>
            <a:r>
              <a:rPr lang="en-IN" sz="1200" b="0" i="0" kern="1200" dirty="0" smtClean="0">
                <a:solidFill>
                  <a:schemeClr val="tx1"/>
                </a:solidFill>
                <a:effectLst/>
                <a:latin typeface="+mn-lt"/>
                <a:ea typeface="+mn-ea"/>
                <a:cs typeface="+mn-cs"/>
              </a:rPr>
              <a:t>latin1 makes the server treat strings using charset </a:t>
            </a:r>
            <a:r>
              <a:rPr lang="en-IN" sz="1200" b="0" i="0" kern="1200" dirty="0" err="1" smtClean="0">
                <a:solidFill>
                  <a:schemeClr val="tx1"/>
                </a:solidFill>
                <a:effectLst/>
                <a:latin typeface="+mn-lt"/>
                <a:ea typeface="+mn-ea"/>
                <a:cs typeface="+mn-cs"/>
              </a:rPr>
              <a:t>latin</a:t>
            </a:r>
            <a:r>
              <a:rPr lang="en-IN" sz="1200" b="0" i="0" kern="1200" dirty="0" smtClean="0">
                <a:solidFill>
                  <a:schemeClr val="tx1"/>
                </a:solidFill>
                <a:effectLst/>
                <a:latin typeface="+mn-lt"/>
                <a:ea typeface="+mn-ea"/>
                <a:cs typeface="+mn-cs"/>
              </a:rPr>
              <a:t> 1, basically </a:t>
            </a:r>
            <a:r>
              <a:rPr lang="en-IN" sz="1200" b="0" i="0" kern="1200" dirty="0" err="1" smtClean="0">
                <a:solidFill>
                  <a:schemeClr val="tx1"/>
                </a:solidFill>
                <a:effectLst/>
                <a:latin typeface="+mn-lt"/>
                <a:ea typeface="+mn-ea"/>
                <a:cs typeface="+mn-cs"/>
              </a:rPr>
              <a:t>ascii</a:t>
            </a:r>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CP1 stands for Code Page 1252</a:t>
            </a:r>
          </a:p>
          <a:p>
            <a:pPr fontAlgn="base"/>
            <a:r>
              <a:rPr lang="en-IN" sz="1200" b="0" i="0" kern="1200" dirty="0" smtClean="0">
                <a:solidFill>
                  <a:schemeClr val="tx1"/>
                </a:solidFill>
                <a:effectLst/>
                <a:latin typeface="+mn-lt"/>
                <a:ea typeface="+mn-ea"/>
                <a:cs typeface="+mn-cs"/>
              </a:rPr>
              <a:t>CI case insensitive comparisons so 'ABC' would equal '</a:t>
            </a:r>
            <a:r>
              <a:rPr lang="en-IN" sz="1200" b="0" i="0" kern="1200" dirty="0" err="1" smtClean="0">
                <a:solidFill>
                  <a:schemeClr val="tx1"/>
                </a:solidFill>
                <a:effectLst/>
                <a:latin typeface="+mn-lt"/>
                <a:ea typeface="+mn-ea"/>
                <a:cs typeface="+mn-cs"/>
              </a:rPr>
              <a:t>abc</a:t>
            </a:r>
            <a:r>
              <a:rPr lang="en-IN" sz="1200" b="0" i="0" kern="1200" dirty="0" smtClean="0">
                <a:solidFill>
                  <a:schemeClr val="tx1"/>
                </a:solidFill>
                <a:effectLst/>
                <a:latin typeface="+mn-lt"/>
                <a:ea typeface="+mn-ea"/>
                <a:cs typeface="+mn-cs"/>
              </a:rPr>
              <a:t>'</a:t>
            </a:r>
          </a:p>
          <a:p>
            <a:pPr fontAlgn="base"/>
            <a:r>
              <a:rPr lang="en-IN" sz="1200" b="0" i="0" kern="1200" dirty="0" smtClean="0">
                <a:solidFill>
                  <a:schemeClr val="tx1"/>
                </a:solidFill>
                <a:effectLst/>
                <a:latin typeface="+mn-lt"/>
                <a:ea typeface="+mn-ea"/>
                <a:cs typeface="+mn-cs"/>
              </a:rPr>
              <a:t>AS accent sensitive, so 'ü' does not equal 'u'</a:t>
            </a:r>
          </a:p>
          <a:p>
            <a:pPr marL="0" indent="0">
              <a:buFontTx/>
              <a:buNone/>
            </a:pPr>
            <a:endParaRPr lang="en-IN" sz="1200" b="0" i="0" kern="120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0926145-13BE-4838-AD89-FCF4EE1F29AB}" type="slidenum">
              <a:rPr lang="en-US" smtClean="0"/>
              <a:t>26</a:t>
            </a:fld>
            <a:endParaRPr lang="en-US"/>
          </a:p>
        </p:txBody>
      </p:sp>
    </p:spTree>
    <p:extLst>
      <p:ext uri="{BB962C8B-B14F-4D97-AF65-F5344CB8AC3E}">
        <p14:creationId xmlns:p14="http://schemas.microsoft.com/office/powerpoint/2010/main" val="2632650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effectLst/>
                <a:latin typeface="+mn-lt"/>
                <a:ea typeface="+mn-ea"/>
                <a:cs typeface="+mn-cs"/>
              </a:rPr>
              <a:t>The answer is </a:t>
            </a:r>
            <a:r>
              <a:rPr lang="en-IN" sz="1200" b="0" i="0" kern="1200" dirty="0" err="1" smtClean="0">
                <a:solidFill>
                  <a:schemeClr val="tx1"/>
                </a:solidFill>
                <a:effectLst/>
                <a:latin typeface="+mn-lt"/>
                <a:ea typeface="+mn-ea"/>
                <a:cs typeface="+mn-cs"/>
              </a:rPr>
              <a:t>No,here</a:t>
            </a:r>
            <a:r>
              <a:rPr lang="en-IN" sz="1200" b="0" i="0" kern="1200" dirty="0" smtClean="0">
                <a:solidFill>
                  <a:schemeClr val="tx1"/>
                </a:solidFill>
                <a:effectLst/>
                <a:latin typeface="+mn-lt"/>
                <a:ea typeface="+mn-ea"/>
                <a:cs typeface="+mn-cs"/>
              </a:rPr>
              <a:t> is the sort and simple for readers.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0926145-13BE-4838-AD89-FCF4EE1F29AB}" type="slidenum">
              <a:rPr lang="en-US" smtClean="0"/>
              <a:t>35</a:t>
            </a:fld>
            <a:endParaRPr lang="en-US"/>
          </a:p>
        </p:txBody>
      </p:sp>
    </p:spTree>
    <p:extLst>
      <p:ext uri="{BB962C8B-B14F-4D97-AF65-F5344CB8AC3E}">
        <p14:creationId xmlns:p14="http://schemas.microsoft.com/office/powerpoint/2010/main" val="361034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Both of above subqueries can be written using Joins, Exists, In clauses</a:t>
            </a:r>
            <a:endParaRPr lang="en-US" dirty="0"/>
          </a:p>
        </p:txBody>
      </p:sp>
      <p:sp>
        <p:nvSpPr>
          <p:cNvPr id="4" name="Slide Number Placeholder 3"/>
          <p:cNvSpPr>
            <a:spLocks noGrp="1"/>
          </p:cNvSpPr>
          <p:nvPr>
            <p:ph type="sldNum" sz="quarter" idx="10"/>
          </p:nvPr>
        </p:nvSpPr>
        <p:spPr/>
        <p:txBody>
          <a:bodyPr/>
          <a:lstStyle/>
          <a:p>
            <a:fld id="{20926145-13BE-4838-AD89-FCF4EE1F29AB}" type="slidenum">
              <a:rPr lang="en-US" smtClean="0"/>
              <a:t>58</a:t>
            </a:fld>
            <a:endParaRPr lang="en-US"/>
          </a:p>
        </p:txBody>
      </p:sp>
    </p:spTree>
    <p:extLst>
      <p:ext uri="{BB962C8B-B14F-4D97-AF65-F5344CB8AC3E}">
        <p14:creationId xmlns:p14="http://schemas.microsoft.com/office/powerpoint/2010/main" val="1481058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a:prstGeom prst="rect">
            <a:avLst/>
          </a:prstGeom>
        </p:spPr>
        <p:txBody>
          <a:bodyPr/>
          <a:lstStyle/>
          <a:p>
            <a:fld id="{48A87A34-81AB-432B-8DAE-1953F412C126}" type="datetimeFigureOut">
              <a:rPr lang="en-US" dirty="0"/>
              <a:t>3/19/2022</a:t>
            </a:fld>
            <a:endParaRPr lang="en-US" dirty="0"/>
          </a:p>
        </p:txBody>
      </p:sp>
      <p:sp>
        <p:nvSpPr>
          <p:cNvPr id="5" name="Footer Placeholder 4"/>
          <p:cNvSpPr>
            <a:spLocks noGrp="1"/>
          </p:cNvSpPr>
          <p:nvPr>
            <p:ph type="ftr" sz="quarter" idx="11"/>
          </p:nvPr>
        </p:nvSpPr>
        <p:spPr>
          <a:xfrm>
            <a:off x="1371600" y="4323845"/>
            <a:ext cx="640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582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3/19/2022</a:t>
            </a:fld>
            <a:endParaRPr lang="en-US" dirty="0"/>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00400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pPr/>
              <a:t>3/19/2022</a:t>
            </a:fld>
            <a:endParaRPr lang="en-US" dirty="0"/>
          </a:p>
        </p:txBody>
      </p:sp>
      <p:sp>
        <p:nvSpPr>
          <p:cNvPr id="6" name="Footer Placeholder 5"/>
          <p:cNvSpPr>
            <a:spLocks noGrp="1"/>
          </p:cNvSpPr>
          <p:nvPr>
            <p:ph type="ftr" sz="quarter" idx="11"/>
          </p:nvPr>
        </p:nvSpPr>
        <p:spPr>
          <a:xfrm>
            <a:off x="685800" y="379941"/>
            <a:ext cx="699149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71480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pPr/>
              <a:t>3/19/2022</a:t>
            </a:fld>
            <a:endParaRPr lang="en-US" dirty="0"/>
          </a:p>
        </p:txBody>
      </p:sp>
      <p:sp>
        <p:nvSpPr>
          <p:cNvPr id="6" name="Footer Placeholder 5"/>
          <p:cNvSpPr>
            <a:spLocks noGrp="1"/>
          </p:cNvSpPr>
          <p:nvPr>
            <p:ph type="ftr" sz="quarter" idx="11"/>
          </p:nvPr>
        </p:nvSpPr>
        <p:spPr>
          <a:xfrm>
            <a:off x="685800" y="379941"/>
            <a:ext cx="699149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a:prstGeom prst="rect">
            <a:avLst/>
          </a:prstGeo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61069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a:prstGeom prst="rect">
            <a:avLst/>
          </a:prstGeom>
        </p:spPr>
        <p:txBody>
          <a:bodyPr/>
          <a:lstStyle>
            <a:lvl1pPr algn="r">
              <a:defRPr/>
            </a:lvl1pPr>
          </a:lstStyle>
          <a:p>
            <a:fld id="{48A87A34-81AB-432B-8DAE-1953F412C126}" type="datetimeFigureOut">
              <a:rPr lang="en-US" dirty="0"/>
              <a:pPr/>
              <a:t>3/19/2022</a:t>
            </a:fld>
            <a:endParaRPr lang="en-US" dirty="0"/>
          </a:p>
        </p:txBody>
      </p:sp>
      <p:sp>
        <p:nvSpPr>
          <p:cNvPr id="6" name="Footer Placeholder 5"/>
          <p:cNvSpPr>
            <a:spLocks noGrp="1"/>
          </p:cNvSpPr>
          <p:nvPr>
            <p:ph type="ftr" sz="quarter" idx="11"/>
          </p:nvPr>
        </p:nvSpPr>
        <p:spPr>
          <a:xfrm>
            <a:off x="685800" y="378883"/>
            <a:ext cx="699149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963799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3/19/2022</a:t>
            </a:fld>
            <a:endParaRPr lang="en-US" dirty="0"/>
          </a:p>
        </p:txBody>
      </p:sp>
      <p:sp>
        <p:nvSpPr>
          <p:cNvPr id="4" name="Footer Placeholder 3"/>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435621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3/19/2022</a:t>
            </a:fld>
            <a:endParaRPr lang="en-US" dirty="0"/>
          </a:p>
        </p:txBody>
      </p:sp>
      <p:sp>
        <p:nvSpPr>
          <p:cNvPr id="4" name="Footer Placeholder 3"/>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492504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595360" y="6356350"/>
            <a:ext cx="2910840" cy="365125"/>
          </a:xfrm>
          <a:prstGeom prst="rect">
            <a:avLst/>
          </a:prstGeom>
        </p:spPr>
        <p:txBody>
          <a:bodyPr/>
          <a:lstStyle/>
          <a:p>
            <a:fld id="{6F588C6A-E15D-42F1-AAF6-839123805FBB}" type="datetime1">
              <a:rPr lang="en-US" smtClean="0"/>
              <a:t>3/19/2022</a:t>
            </a:fld>
            <a:endParaRPr lang="en-US"/>
          </a:p>
        </p:txBody>
      </p:sp>
      <p:sp>
        <p:nvSpPr>
          <p:cNvPr id="5" name="Footer Placeholder 4"/>
          <p:cNvSpPr>
            <a:spLocks noGrp="1"/>
          </p:cNvSpPr>
          <p:nvPr>
            <p:ph type="ftr" sz="quarter" idx="11"/>
          </p:nvPr>
        </p:nvSpPr>
        <p:spPr>
          <a:xfrm>
            <a:off x="685800" y="6355845"/>
            <a:ext cx="7772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381000"/>
            <a:ext cx="2743200" cy="365125"/>
          </a:xfrm>
          <a:prstGeom prst="rect">
            <a:avLst/>
          </a:prstGeom>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41621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a:prstGeom prst="rect">
            <a:avLst/>
          </a:prstGeom>
        </p:spPr>
        <p:txBody>
          <a:bodyPr/>
          <a:lstStyle>
            <a:lvl1pPr algn="r">
              <a:defRPr/>
            </a:lvl1pPr>
          </a:lstStyle>
          <a:p>
            <a:fld id="{36C44DB9-A473-442C-B086-D1F93506A4BE}" type="datetime1">
              <a:rPr lang="en-US" smtClean="0"/>
              <a:t>3/19/2022</a:t>
            </a:fld>
            <a:endParaRPr lang="en-US"/>
          </a:p>
        </p:txBody>
      </p:sp>
      <p:sp>
        <p:nvSpPr>
          <p:cNvPr id="5" name="Footer Placeholder 4"/>
          <p:cNvSpPr>
            <a:spLocks noGrp="1"/>
          </p:cNvSpPr>
          <p:nvPr>
            <p:ph type="ftr" sz="quarter" idx="11"/>
          </p:nvPr>
        </p:nvSpPr>
        <p:spPr>
          <a:xfrm>
            <a:off x="685800" y="381000"/>
            <a:ext cx="699149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862452" y="381000"/>
            <a:ext cx="643748" cy="365125"/>
          </a:xfrm>
          <a:prstGeom prst="rect">
            <a:avLst/>
          </a:prstGeom>
        </p:spPr>
        <p:txBody>
          <a:bodyPr/>
          <a:lstStyle/>
          <a:p>
            <a:fld id="{842422B5-12DA-40CC-AE4D-EB9F472458FF}" type="slidenum">
              <a:rPr lang="en-US" smtClean="0"/>
              <a:t>‹#›</a:t>
            </a:fld>
            <a:endParaRPr lang="en-US"/>
          </a:p>
        </p:txBody>
      </p:sp>
      <p:pic>
        <p:nvPicPr>
          <p:cNvPr id="9" name="Picture 8"/>
          <p:cNvPicPr>
            <a:picLocks noChangeAspect="1"/>
          </p:cNvPicPr>
          <p:nvPr userDrawn="1"/>
        </p:nvPicPr>
        <p:blipFill rotWithShape="1">
          <a:blip r:embed="rId3"/>
          <a:srcRect l="38452" t="23968" r="37798" b="32857"/>
          <a:stretch/>
        </p:blipFill>
        <p:spPr>
          <a:xfrm>
            <a:off x="4883564" y="5813591"/>
            <a:ext cx="1021370" cy="1044409"/>
          </a:xfrm>
          <a:prstGeom prst="rect">
            <a:avLst/>
          </a:prstGeom>
        </p:spPr>
      </p:pic>
    </p:spTree>
    <p:extLst>
      <p:ext uri="{BB962C8B-B14F-4D97-AF65-F5344CB8AC3E}">
        <p14:creationId xmlns:p14="http://schemas.microsoft.com/office/powerpoint/2010/main" val="208590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053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6" name="Picture 5"/>
          <p:cNvPicPr>
            <a:picLocks noChangeAspect="1"/>
          </p:cNvPicPr>
          <p:nvPr userDrawn="1"/>
        </p:nvPicPr>
        <p:blipFill rotWithShape="1">
          <a:blip r:embed="rId3"/>
          <a:srcRect l="38452" t="23968" r="37798" b="32857"/>
          <a:stretch/>
        </p:blipFill>
        <p:spPr>
          <a:xfrm>
            <a:off x="5428383" y="5786295"/>
            <a:ext cx="1021370" cy="1044409"/>
          </a:xfrm>
          <a:prstGeom prst="rect">
            <a:avLst/>
          </a:prstGeom>
        </p:spPr>
      </p:pic>
    </p:spTree>
    <p:extLst>
      <p:ext uri="{BB962C8B-B14F-4D97-AF65-F5344CB8AC3E}">
        <p14:creationId xmlns:p14="http://schemas.microsoft.com/office/powerpoint/2010/main" val="43070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AF3AE068-E05A-439C-97F8-45AC8119FCD5}" type="datetime1">
              <a:rPr lang="en-US" smtClean="0"/>
              <a:t>3/19/2022</a:t>
            </a:fld>
            <a:endParaRPr lang="en-US"/>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63000" y="381000"/>
            <a:ext cx="2743200" cy="365125"/>
          </a:xfrm>
          <a:prstGeom prst="rect">
            <a:avLst/>
          </a:prstGeom>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87396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595360" y="6356350"/>
            <a:ext cx="2910840" cy="365125"/>
          </a:xfrm>
          <a:prstGeom prst="rect">
            <a:avLst/>
          </a:prstGeom>
        </p:spPr>
        <p:txBody>
          <a:bodyPr/>
          <a:lstStyle/>
          <a:p>
            <a:fld id="{201B03B3-DEE5-43F8-925B-912AA65DCD81}" type="datetime1">
              <a:rPr lang="en-US" smtClean="0"/>
              <a:t>3/19/2022</a:t>
            </a:fld>
            <a:endParaRPr lang="en-US"/>
          </a:p>
        </p:txBody>
      </p:sp>
      <p:sp>
        <p:nvSpPr>
          <p:cNvPr id="8" name="Footer Placeholder 7"/>
          <p:cNvSpPr>
            <a:spLocks noGrp="1"/>
          </p:cNvSpPr>
          <p:nvPr>
            <p:ph type="ftr" sz="quarter" idx="11"/>
          </p:nvPr>
        </p:nvSpPr>
        <p:spPr>
          <a:xfrm>
            <a:off x="685800" y="6355845"/>
            <a:ext cx="77724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63000" y="381000"/>
            <a:ext cx="2743200" cy="365125"/>
          </a:xfrm>
          <a:prstGeom prst="rect">
            <a:avLst/>
          </a:prstGeom>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360952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3/19/2022</a:t>
            </a:fld>
            <a:endParaRPr lang="en-US" dirty="0"/>
          </a:p>
        </p:txBody>
      </p:sp>
      <p:sp>
        <p:nvSpPr>
          <p:cNvPr id="4" name="Footer Placeholder 3"/>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9599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3/19/2022</a:t>
            </a:fld>
            <a:endParaRPr lang="en-US" dirty="0"/>
          </a:p>
        </p:txBody>
      </p:sp>
      <p:sp>
        <p:nvSpPr>
          <p:cNvPr id="3" name="Footer Placeholder 2"/>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1210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3/19/2022</a:t>
            </a:fld>
            <a:endParaRPr lang="en-US" dirty="0"/>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5254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3/19/2022</a:t>
            </a:fld>
            <a:endParaRPr lang="en-US" dirty="0"/>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697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8137"/>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441450"/>
            <a:ext cx="10807262" cy="54165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0"/>
          <a:srcRect l="38452" t="23968" r="37798" b="32857"/>
          <a:stretch/>
        </p:blipFill>
        <p:spPr>
          <a:xfrm>
            <a:off x="313660" y="116172"/>
            <a:ext cx="1021370" cy="1044409"/>
          </a:xfrm>
          <a:prstGeom prst="rect">
            <a:avLst/>
          </a:prstGeom>
        </p:spPr>
      </p:pic>
    </p:spTree>
    <p:extLst>
      <p:ext uri="{BB962C8B-B14F-4D97-AF65-F5344CB8AC3E}">
        <p14:creationId xmlns:p14="http://schemas.microsoft.com/office/powerpoint/2010/main" val="311064558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768" userDrawn="1">
          <p15:clr>
            <a:srgbClr val="F26B43"/>
          </p15:clr>
        </p15:guide>
        <p15:guide id="3" pos="7152" userDrawn="1">
          <p15:clr>
            <a:srgbClr val="F26B43"/>
          </p15:clr>
        </p15:guide>
        <p15:guide id="4"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psql</a:t>
            </a:r>
            <a:endParaRPr lang="en-US" dirty="0"/>
          </a:p>
        </p:txBody>
      </p:sp>
      <p:sp>
        <p:nvSpPr>
          <p:cNvPr id="3" name="Subtitle 2"/>
          <p:cNvSpPr>
            <a:spLocks noGrp="1"/>
          </p:cNvSpPr>
          <p:nvPr>
            <p:ph type="subTitle" idx="1"/>
          </p:nvPr>
        </p:nvSpPr>
        <p:spPr/>
        <p:txBody>
          <a:bodyPr>
            <a:normAutofit/>
          </a:bodyPr>
          <a:lstStyle/>
          <a:p>
            <a:r>
              <a:rPr lang="en-US" dirty="0" smtClean="0"/>
              <a:t>Slide 1</a:t>
            </a:r>
          </a:p>
        </p:txBody>
      </p:sp>
    </p:spTree>
    <p:extLst>
      <p:ext uri="{BB962C8B-B14F-4D97-AF65-F5344CB8AC3E}">
        <p14:creationId xmlns:p14="http://schemas.microsoft.com/office/powerpoint/2010/main" val="372761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800" b="1" dirty="0">
                <a:solidFill>
                  <a:srgbClr val="00B0F0"/>
                </a:solidFill>
              </a:rPr>
              <a:t>SELECT</a:t>
            </a:r>
            <a:r>
              <a:rPr lang="en-IN" sz="2800" dirty="0"/>
              <a:t> Title, </a:t>
            </a:r>
            <a:r>
              <a:rPr lang="en-IN" sz="2800" dirty="0" smtClean="0"/>
              <a:t>First_Name</a:t>
            </a:r>
            <a:r>
              <a:rPr lang="en-IN" sz="2800" dirty="0"/>
              <a:t>, </a:t>
            </a:r>
            <a:r>
              <a:rPr lang="en-IN" sz="2800" dirty="0" smtClean="0"/>
              <a:t>Last_Name </a:t>
            </a:r>
            <a:r>
              <a:rPr lang="en-IN" sz="2800" b="1" dirty="0">
                <a:solidFill>
                  <a:srgbClr val="00B0F0"/>
                </a:solidFill>
              </a:rPr>
              <a:t>FROM</a:t>
            </a:r>
            <a:r>
              <a:rPr lang="en-IN" sz="2800" dirty="0"/>
              <a:t> Employees </a:t>
            </a:r>
            <a:r>
              <a:rPr lang="en-IN" sz="2800" b="1" dirty="0">
                <a:solidFill>
                  <a:srgbClr val="00B0F0"/>
                </a:solidFill>
              </a:rPr>
              <a:t>ORDER</a:t>
            </a:r>
            <a:r>
              <a:rPr lang="en-IN" sz="2800" dirty="0"/>
              <a:t> </a:t>
            </a:r>
            <a:r>
              <a:rPr lang="en-IN" sz="2800" b="1" dirty="0">
                <a:solidFill>
                  <a:srgbClr val="00B0F0"/>
                </a:solidFill>
              </a:rPr>
              <a:t>BY</a:t>
            </a:r>
            <a:r>
              <a:rPr lang="en-IN" sz="2800" dirty="0"/>
              <a:t> 1,3;</a:t>
            </a:r>
          </a:p>
          <a:p>
            <a:pPr>
              <a:lnSpc>
                <a:spcPct val="150000"/>
              </a:lnSpc>
            </a:pPr>
            <a:r>
              <a:rPr lang="en-IN" sz="2800" b="1" dirty="0">
                <a:solidFill>
                  <a:srgbClr val="FFFF00"/>
                </a:solidFill>
              </a:rPr>
              <a:t>SELECT</a:t>
            </a:r>
            <a:r>
              <a:rPr lang="en-IN" sz="2800" dirty="0"/>
              <a:t> Title, </a:t>
            </a:r>
            <a:r>
              <a:rPr lang="en-IN" sz="2800" dirty="0" smtClean="0"/>
              <a:t>First_Name</a:t>
            </a:r>
            <a:r>
              <a:rPr lang="en-IN" sz="2800" dirty="0"/>
              <a:t>, </a:t>
            </a:r>
            <a:r>
              <a:rPr lang="en-IN" sz="2800" dirty="0" smtClean="0"/>
              <a:t>Last_Name </a:t>
            </a:r>
            <a:r>
              <a:rPr lang="en-IN" sz="2800" b="1" dirty="0">
                <a:solidFill>
                  <a:srgbClr val="FFFF00"/>
                </a:solidFill>
              </a:rPr>
              <a:t>FROM</a:t>
            </a:r>
            <a:r>
              <a:rPr lang="en-IN" sz="2800" dirty="0"/>
              <a:t> Employees </a:t>
            </a:r>
            <a:r>
              <a:rPr lang="en-IN" sz="2800" b="1" dirty="0">
                <a:solidFill>
                  <a:srgbClr val="FFFF00"/>
                </a:solidFill>
              </a:rPr>
              <a:t>ORDER</a:t>
            </a:r>
            <a:r>
              <a:rPr lang="en-IN" sz="2800" dirty="0"/>
              <a:t> </a:t>
            </a:r>
            <a:r>
              <a:rPr lang="en-IN" sz="2800" b="1" dirty="0">
                <a:solidFill>
                  <a:srgbClr val="FFFF00"/>
                </a:solidFill>
              </a:rPr>
              <a:t>BY</a:t>
            </a:r>
            <a:r>
              <a:rPr lang="en-IN" sz="2800" dirty="0"/>
              <a:t> Title, </a:t>
            </a:r>
            <a:r>
              <a:rPr lang="en-IN" sz="2800" dirty="0" smtClean="0"/>
              <a:t>Last_Name</a:t>
            </a:r>
            <a:r>
              <a:rPr lang="en-IN" sz="2800" dirty="0"/>
              <a:t>;</a:t>
            </a:r>
          </a:p>
          <a:p>
            <a:pPr>
              <a:lnSpc>
                <a:spcPct val="150000"/>
              </a:lnSpc>
            </a:pPr>
            <a:endParaRPr lang="en-US" sz="2800" dirty="0"/>
          </a:p>
        </p:txBody>
      </p:sp>
    </p:spTree>
    <p:extLst>
      <p:ext uri="{BB962C8B-B14F-4D97-AF65-F5344CB8AC3E}">
        <p14:creationId xmlns:p14="http://schemas.microsoft.com/office/powerpoint/2010/main" val="243575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9464" y="4472761"/>
            <a:ext cx="11479619" cy="1105786"/>
          </a:xfrm>
          <a:prstGeom prst="roundRect">
            <a:avLst/>
          </a:prstGeom>
          <a:solidFill>
            <a:srgbClr val="36174D"/>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84017" y="3033820"/>
            <a:ext cx="11479619" cy="1105786"/>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65544" y="1616149"/>
            <a:ext cx="11426456" cy="110578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solidFill>
                  <a:srgbClr val="FFFF00"/>
                </a:solidFill>
              </a:rPr>
              <a:t>exercise</a:t>
            </a:r>
            <a:endParaRPr lang="en-US" dirty="0">
              <a:solidFill>
                <a:srgbClr val="FFFF00"/>
              </a:solidFill>
            </a:endParaRPr>
          </a:p>
        </p:txBody>
      </p:sp>
      <p:sp>
        <p:nvSpPr>
          <p:cNvPr id="3" name="Content Placeholder 2"/>
          <p:cNvSpPr>
            <a:spLocks noGrp="1"/>
          </p:cNvSpPr>
          <p:nvPr>
            <p:ph idx="1"/>
          </p:nvPr>
        </p:nvSpPr>
        <p:spPr>
          <a:xfrm>
            <a:off x="685800" y="1467291"/>
            <a:ext cx="11506200" cy="5167423"/>
          </a:xfrm>
        </p:spPr>
        <p:txBody>
          <a:bodyPr>
            <a:normAutofit/>
          </a:bodyPr>
          <a:lstStyle/>
          <a:p>
            <a:pPr marL="457200" indent="-457200">
              <a:lnSpc>
                <a:spcPct val="150000"/>
              </a:lnSpc>
              <a:buFont typeface="+mj-lt"/>
              <a:buAutoNum type="arabicPeriod"/>
            </a:pPr>
            <a:r>
              <a:rPr lang="en-IN" sz="2800" dirty="0" smtClean="0"/>
              <a:t>List Category_Name </a:t>
            </a:r>
            <a:r>
              <a:rPr lang="en-IN" sz="2800" dirty="0"/>
              <a:t>and Description from the Categories table sorted by </a:t>
            </a:r>
            <a:r>
              <a:rPr lang="en-IN" sz="2800" dirty="0" smtClean="0"/>
              <a:t>Category_Name.</a:t>
            </a:r>
            <a:endParaRPr lang="en-IN" sz="2800" dirty="0"/>
          </a:p>
          <a:p>
            <a:pPr marL="457200" indent="-457200">
              <a:lnSpc>
                <a:spcPct val="150000"/>
              </a:lnSpc>
              <a:buFont typeface="+mj-lt"/>
              <a:buAutoNum type="arabicPeriod"/>
            </a:pPr>
            <a:r>
              <a:rPr lang="en-IN" sz="2800" dirty="0" smtClean="0"/>
              <a:t>Display </a:t>
            </a:r>
            <a:r>
              <a:rPr lang="en-IN" sz="2800" dirty="0" err="1"/>
              <a:t>ContactName</a:t>
            </a:r>
            <a:r>
              <a:rPr lang="en-IN" sz="2800" dirty="0"/>
              <a:t>, </a:t>
            </a:r>
            <a:r>
              <a:rPr lang="en-IN" sz="2800" dirty="0" smtClean="0"/>
              <a:t>Company_Name, </a:t>
            </a:r>
            <a:r>
              <a:rPr lang="en-IN" sz="2800" dirty="0" err="1"/>
              <a:t>ContactTitle</a:t>
            </a:r>
            <a:r>
              <a:rPr lang="en-IN" sz="2800" dirty="0"/>
              <a:t>, and Phone from the Customers table sorted by Phone.</a:t>
            </a:r>
          </a:p>
          <a:p>
            <a:pPr marL="457200" indent="-457200">
              <a:lnSpc>
                <a:spcPct val="150000"/>
              </a:lnSpc>
              <a:buFont typeface="+mj-lt"/>
              <a:buAutoNum type="arabicPeriod"/>
            </a:pPr>
            <a:r>
              <a:rPr lang="en-IN" sz="2800" dirty="0"/>
              <a:t>Create a </a:t>
            </a:r>
            <a:r>
              <a:rPr lang="en-IN" sz="2800" dirty="0" smtClean="0"/>
              <a:t>query </a:t>
            </a:r>
            <a:r>
              <a:rPr lang="en-IN" sz="2800" dirty="0"/>
              <a:t>showing employees' first and last names and hire dates sorted from newest to oldest employee</a:t>
            </a:r>
            <a:r>
              <a:rPr lang="en-IN" sz="2800" dirty="0" smtClean="0"/>
              <a:t>.</a:t>
            </a:r>
            <a:endParaRPr lang="en-IN" sz="2800" dirty="0"/>
          </a:p>
        </p:txBody>
      </p:sp>
    </p:spTree>
    <p:extLst>
      <p:ext uri="{BB962C8B-B14F-4D97-AF65-F5344CB8AC3E}">
        <p14:creationId xmlns:p14="http://schemas.microsoft.com/office/powerpoint/2010/main" val="288882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156791"/>
            <a:ext cx="11392786" cy="1701209"/>
          </a:xfrm>
          <a:prstGeom prst="roundRect">
            <a:avLst/>
          </a:prstGeom>
          <a:solidFill>
            <a:srgbClr val="0032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85800" y="3330217"/>
            <a:ext cx="11392786" cy="1701209"/>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85800" y="1403498"/>
            <a:ext cx="11392786" cy="170120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solidFill>
                  <a:srgbClr val="FFFF00"/>
                </a:solidFill>
              </a:rPr>
              <a:t>exercise</a:t>
            </a:r>
            <a:endParaRPr lang="en-US" dirty="0">
              <a:solidFill>
                <a:srgbClr val="FFFF00"/>
              </a:solidFill>
            </a:endParaRPr>
          </a:p>
        </p:txBody>
      </p:sp>
      <p:sp>
        <p:nvSpPr>
          <p:cNvPr id="3" name="Content Placeholder 2"/>
          <p:cNvSpPr>
            <a:spLocks noGrp="1"/>
          </p:cNvSpPr>
          <p:nvPr>
            <p:ph idx="1"/>
          </p:nvPr>
        </p:nvSpPr>
        <p:spPr>
          <a:xfrm>
            <a:off x="685800" y="1284891"/>
            <a:ext cx="11506200" cy="5791863"/>
          </a:xfrm>
        </p:spPr>
        <p:txBody>
          <a:bodyPr>
            <a:noAutofit/>
          </a:bodyPr>
          <a:lstStyle/>
          <a:p>
            <a:pPr marL="514350" indent="-514350">
              <a:lnSpc>
                <a:spcPct val="150000"/>
              </a:lnSpc>
              <a:buFont typeface="+mj-lt"/>
              <a:buAutoNum type="arabicPeriod" startAt="4"/>
            </a:pPr>
            <a:r>
              <a:rPr lang="en-IN" sz="2600" dirty="0" smtClean="0"/>
              <a:t>Create </a:t>
            </a:r>
            <a:r>
              <a:rPr lang="en-IN" sz="2600" dirty="0"/>
              <a:t>a </a:t>
            </a:r>
            <a:r>
              <a:rPr lang="en-IN" sz="2600" dirty="0" smtClean="0"/>
              <a:t>query </a:t>
            </a:r>
            <a:r>
              <a:rPr lang="en-IN" sz="2600" dirty="0"/>
              <a:t>showing </a:t>
            </a:r>
            <a:r>
              <a:rPr lang="en-IN" sz="2600" dirty="0" smtClean="0"/>
              <a:t>orders </a:t>
            </a:r>
            <a:r>
              <a:rPr lang="en-IN" sz="2600" dirty="0"/>
              <a:t>sorted by Freight from most expensive to cheapest. Show </a:t>
            </a:r>
            <a:r>
              <a:rPr lang="en-IN" sz="2600" dirty="0" smtClean="0"/>
              <a:t>Order_ID</a:t>
            </a:r>
            <a:r>
              <a:rPr lang="en-IN" sz="2600" dirty="0"/>
              <a:t>, </a:t>
            </a:r>
            <a:r>
              <a:rPr lang="en-IN" sz="2600" dirty="0" smtClean="0"/>
              <a:t>Order_Date</a:t>
            </a:r>
            <a:r>
              <a:rPr lang="en-IN" sz="2600" dirty="0"/>
              <a:t>, </a:t>
            </a:r>
            <a:r>
              <a:rPr lang="en-IN" sz="2600" dirty="0" smtClean="0"/>
              <a:t>Shipped_Date</a:t>
            </a:r>
            <a:r>
              <a:rPr lang="en-IN" sz="2600" dirty="0"/>
              <a:t>, </a:t>
            </a:r>
            <a:r>
              <a:rPr lang="en-IN" sz="2600" dirty="0" smtClean="0"/>
              <a:t>Customer_ID</a:t>
            </a:r>
            <a:r>
              <a:rPr lang="en-IN" sz="2600" dirty="0"/>
              <a:t>, and Freight.</a:t>
            </a:r>
          </a:p>
          <a:p>
            <a:pPr marL="514350" indent="-514350">
              <a:lnSpc>
                <a:spcPct val="150000"/>
              </a:lnSpc>
              <a:buFont typeface="+mj-lt"/>
              <a:buAutoNum type="arabicPeriod" startAt="4"/>
            </a:pPr>
            <a:r>
              <a:rPr lang="en-IN" sz="2600" dirty="0"/>
              <a:t>Select </a:t>
            </a:r>
            <a:r>
              <a:rPr lang="en-IN" sz="2600" dirty="0" smtClean="0"/>
              <a:t>Company_Name</a:t>
            </a:r>
            <a:r>
              <a:rPr lang="en-IN" sz="2600" dirty="0"/>
              <a:t>, Fax, Phone, HomePage and Country from the Suppliers table sorted by Country in descending order and then by </a:t>
            </a:r>
            <a:r>
              <a:rPr lang="en-IN" sz="2600" dirty="0" smtClean="0"/>
              <a:t>Company_Name </a:t>
            </a:r>
            <a:r>
              <a:rPr lang="en-IN" sz="2600" dirty="0"/>
              <a:t>in ascending order.</a:t>
            </a:r>
          </a:p>
          <a:p>
            <a:pPr marL="514350" indent="-514350">
              <a:lnSpc>
                <a:spcPct val="150000"/>
              </a:lnSpc>
              <a:buFont typeface="+mj-lt"/>
              <a:buAutoNum type="arabicPeriod" startAt="4"/>
            </a:pPr>
            <a:r>
              <a:rPr lang="en-IN" sz="2600" dirty="0"/>
              <a:t>Create a list of employees showing title, </a:t>
            </a:r>
            <a:r>
              <a:rPr lang="en-IN" sz="2600" dirty="0" err="1" smtClean="0"/>
              <a:t>first_name</a:t>
            </a:r>
            <a:r>
              <a:rPr lang="en-IN" sz="2600" dirty="0"/>
              <a:t>, and </a:t>
            </a:r>
            <a:r>
              <a:rPr lang="en-IN" sz="2600" dirty="0" err="1" smtClean="0"/>
              <a:t>last_name</a:t>
            </a:r>
            <a:r>
              <a:rPr lang="en-IN" sz="2600" dirty="0"/>
              <a:t>. Sort by Title in ascending order and then by </a:t>
            </a:r>
            <a:r>
              <a:rPr lang="en-IN" sz="2600" dirty="0" smtClean="0"/>
              <a:t>Last_Name </a:t>
            </a:r>
            <a:r>
              <a:rPr lang="en-IN" sz="2600" dirty="0"/>
              <a:t>in descending order.</a:t>
            </a:r>
            <a:endParaRPr lang="en-US" sz="2600" dirty="0"/>
          </a:p>
        </p:txBody>
      </p:sp>
    </p:spTree>
    <p:extLst>
      <p:ext uri="{BB962C8B-B14F-4D97-AF65-F5344CB8AC3E}">
        <p14:creationId xmlns:p14="http://schemas.microsoft.com/office/powerpoint/2010/main" val="348070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solution</a:t>
            </a:r>
            <a:endParaRPr lang="en-US" dirty="0">
              <a:solidFill>
                <a:srgbClr val="FFFF00"/>
              </a:solidFill>
            </a:endParaRPr>
          </a:p>
        </p:txBody>
      </p:sp>
      <p:sp>
        <p:nvSpPr>
          <p:cNvPr id="3" name="Content Placeholder 2"/>
          <p:cNvSpPr>
            <a:spLocks noGrp="1"/>
          </p:cNvSpPr>
          <p:nvPr>
            <p:ph idx="1"/>
          </p:nvPr>
        </p:nvSpPr>
        <p:spPr>
          <a:xfrm>
            <a:off x="1" y="1441450"/>
            <a:ext cx="6013938" cy="5282735"/>
          </a:xfrm>
          <a:solidFill>
            <a:schemeClr val="accent6">
              <a:lumMod val="50000"/>
            </a:schemeClr>
          </a:solidFill>
          <a:effectLst>
            <a:outerShdw blurRad="50800" dist="38100" dir="5400000" algn="t" rotWithShape="0">
              <a:prstClr val="black">
                <a:alpha val="40000"/>
              </a:prstClr>
            </a:outerShdw>
          </a:effectLst>
        </p:spPr>
        <p:txBody>
          <a:bodyPr>
            <a:normAutofit fontScale="92500"/>
          </a:bodyPr>
          <a:lstStyle/>
          <a:p>
            <a:pPr marL="0" indent="0">
              <a:lnSpc>
                <a:spcPct val="150000"/>
              </a:lnSpc>
              <a:buNone/>
            </a:pPr>
            <a:r>
              <a:rPr lang="en-IN" dirty="0" smtClean="0"/>
              <a:t>1. SELECT Category_Name</a:t>
            </a:r>
            <a:r>
              <a:rPr lang="en-IN" dirty="0"/>
              <a:t>, Description</a:t>
            </a:r>
          </a:p>
          <a:p>
            <a:pPr marL="0" indent="0">
              <a:lnSpc>
                <a:spcPct val="150000"/>
              </a:lnSpc>
              <a:buNone/>
            </a:pPr>
            <a:r>
              <a:rPr lang="en-IN" dirty="0" smtClean="0"/>
              <a:t>   FROM </a:t>
            </a:r>
            <a:r>
              <a:rPr lang="en-IN" dirty="0"/>
              <a:t>Categories</a:t>
            </a:r>
          </a:p>
          <a:p>
            <a:pPr marL="0" indent="0">
              <a:lnSpc>
                <a:spcPct val="150000"/>
              </a:lnSpc>
              <a:buNone/>
            </a:pPr>
            <a:r>
              <a:rPr lang="en-IN" dirty="0" smtClean="0"/>
              <a:t>   ORDER </a:t>
            </a:r>
            <a:r>
              <a:rPr lang="en-IN" dirty="0"/>
              <a:t>BY </a:t>
            </a:r>
            <a:r>
              <a:rPr lang="en-IN" dirty="0" smtClean="0"/>
              <a:t>Category_Name;</a:t>
            </a:r>
            <a:endParaRPr lang="en-IN" dirty="0"/>
          </a:p>
          <a:p>
            <a:pPr marL="0" indent="0">
              <a:lnSpc>
                <a:spcPct val="150000"/>
              </a:lnSpc>
              <a:buNone/>
            </a:pPr>
            <a:r>
              <a:rPr lang="en-IN" dirty="0" smtClean="0"/>
              <a:t>2. SELECT Contact_Name</a:t>
            </a:r>
            <a:r>
              <a:rPr lang="en-IN" dirty="0"/>
              <a:t>, </a:t>
            </a:r>
            <a:r>
              <a:rPr lang="en-IN" dirty="0" smtClean="0"/>
              <a:t>Company_Name,</a:t>
            </a:r>
          </a:p>
          <a:p>
            <a:pPr marL="0" indent="0">
              <a:lnSpc>
                <a:spcPct val="150000"/>
              </a:lnSpc>
              <a:buNone/>
            </a:pPr>
            <a:r>
              <a:rPr lang="en-IN" dirty="0" smtClean="0"/>
              <a:t>    Contact_Title</a:t>
            </a:r>
            <a:r>
              <a:rPr lang="en-IN" dirty="0"/>
              <a:t>, </a:t>
            </a:r>
            <a:r>
              <a:rPr lang="en-IN" dirty="0" smtClean="0"/>
              <a:t>Phone FROM Customers</a:t>
            </a:r>
          </a:p>
          <a:p>
            <a:pPr marL="0" indent="0">
              <a:lnSpc>
                <a:spcPct val="150000"/>
              </a:lnSpc>
              <a:buNone/>
            </a:pPr>
            <a:r>
              <a:rPr lang="en-IN" dirty="0" smtClean="0"/>
              <a:t>    ORDER </a:t>
            </a:r>
            <a:r>
              <a:rPr lang="en-IN" dirty="0"/>
              <a:t>BY Phone</a:t>
            </a:r>
            <a:r>
              <a:rPr lang="en-IN" dirty="0" smtClean="0"/>
              <a:t>;</a:t>
            </a:r>
            <a:endParaRPr lang="en-IN" dirty="0"/>
          </a:p>
          <a:p>
            <a:pPr marL="0" indent="0">
              <a:lnSpc>
                <a:spcPct val="150000"/>
              </a:lnSpc>
              <a:buNone/>
            </a:pPr>
            <a:r>
              <a:rPr lang="en-IN" dirty="0" smtClean="0"/>
              <a:t>3. SELECT First_Name</a:t>
            </a:r>
            <a:r>
              <a:rPr lang="en-IN" dirty="0"/>
              <a:t>, </a:t>
            </a:r>
            <a:r>
              <a:rPr lang="en-IN" dirty="0" smtClean="0"/>
              <a:t>Last_Name</a:t>
            </a:r>
            <a:r>
              <a:rPr lang="en-IN" dirty="0"/>
              <a:t>, </a:t>
            </a:r>
            <a:r>
              <a:rPr lang="en-IN" dirty="0" smtClean="0"/>
              <a:t>Hire_Date</a:t>
            </a:r>
            <a:endParaRPr lang="en-IN" dirty="0"/>
          </a:p>
          <a:p>
            <a:pPr marL="0" indent="0">
              <a:lnSpc>
                <a:spcPct val="150000"/>
              </a:lnSpc>
              <a:buNone/>
            </a:pPr>
            <a:r>
              <a:rPr lang="en-IN" dirty="0" smtClean="0"/>
              <a:t>    FROM </a:t>
            </a:r>
            <a:r>
              <a:rPr lang="en-IN" dirty="0"/>
              <a:t>Employees</a:t>
            </a:r>
          </a:p>
          <a:p>
            <a:pPr marL="0" indent="0">
              <a:lnSpc>
                <a:spcPct val="150000"/>
              </a:lnSpc>
              <a:buNone/>
            </a:pPr>
            <a:r>
              <a:rPr lang="en-IN" dirty="0" smtClean="0"/>
              <a:t>    ORDER </a:t>
            </a:r>
            <a:r>
              <a:rPr lang="en-IN" dirty="0"/>
              <a:t>BY </a:t>
            </a:r>
            <a:r>
              <a:rPr lang="en-IN" dirty="0" smtClean="0"/>
              <a:t>Hire_Date </a:t>
            </a:r>
            <a:r>
              <a:rPr lang="en-IN" dirty="0"/>
              <a:t>DESC;</a:t>
            </a:r>
          </a:p>
          <a:p>
            <a:pPr marL="0" indent="0">
              <a:lnSpc>
                <a:spcPct val="150000"/>
              </a:lnSpc>
              <a:buNone/>
            </a:pPr>
            <a:endParaRPr lang="en-IN" dirty="0"/>
          </a:p>
        </p:txBody>
      </p:sp>
      <p:sp>
        <p:nvSpPr>
          <p:cNvPr id="5" name="Content Placeholder 2"/>
          <p:cNvSpPr txBox="1">
            <a:spLocks/>
          </p:cNvSpPr>
          <p:nvPr/>
        </p:nvSpPr>
        <p:spPr>
          <a:xfrm>
            <a:off x="6154616" y="1425567"/>
            <a:ext cx="5911004" cy="5298618"/>
          </a:xfrm>
          <a:prstGeom prst="rect">
            <a:avLst/>
          </a:prstGeom>
          <a:solidFill>
            <a:schemeClr val="accent1">
              <a:lumMod val="5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None/>
            </a:pPr>
            <a:r>
              <a:rPr lang="en-IN" dirty="0" smtClean="0"/>
              <a:t>4. SELECT Order_ID, Order_Date, Shipped_Date,Customer_ID, Freight FROM Orders ORDER BY Freight DESC;</a:t>
            </a:r>
          </a:p>
          <a:p>
            <a:pPr marL="0" indent="0">
              <a:lnSpc>
                <a:spcPct val="150000"/>
              </a:lnSpc>
              <a:buNone/>
            </a:pPr>
            <a:r>
              <a:rPr lang="en-IN" dirty="0" smtClean="0"/>
              <a:t>5. SELECT Company_Name, Fax, Phone, </a:t>
            </a:r>
          </a:p>
          <a:p>
            <a:pPr marL="0" indent="0">
              <a:lnSpc>
                <a:spcPct val="150000"/>
              </a:lnSpc>
              <a:buNone/>
            </a:pPr>
            <a:r>
              <a:rPr lang="en-IN" dirty="0"/>
              <a:t> </a:t>
            </a:r>
            <a:r>
              <a:rPr lang="en-IN" dirty="0" smtClean="0"/>
              <a:t>   HomePage, Country FROM Suppliers</a:t>
            </a:r>
          </a:p>
          <a:p>
            <a:pPr marL="0" indent="0">
              <a:lnSpc>
                <a:spcPct val="150000"/>
              </a:lnSpc>
              <a:buNone/>
            </a:pPr>
            <a:r>
              <a:rPr lang="en-IN" dirty="0" smtClean="0"/>
              <a:t>   ORDER BY Country DESC, Company_Name;</a:t>
            </a:r>
          </a:p>
          <a:p>
            <a:pPr marL="0" indent="0">
              <a:lnSpc>
                <a:spcPct val="150000"/>
              </a:lnSpc>
              <a:buNone/>
            </a:pPr>
            <a:r>
              <a:rPr lang="en-IN" dirty="0" smtClean="0"/>
              <a:t>6. SELECT Title, First_Name, Last_Name</a:t>
            </a:r>
          </a:p>
          <a:p>
            <a:pPr marL="0" indent="0">
              <a:lnSpc>
                <a:spcPct val="150000"/>
              </a:lnSpc>
              <a:buNone/>
            </a:pPr>
            <a:r>
              <a:rPr lang="en-IN" dirty="0" smtClean="0"/>
              <a:t>FROM Employees</a:t>
            </a:r>
          </a:p>
          <a:p>
            <a:pPr marL="0" indent="0">
              <a:lnSpc>
                <a:spcPct val="150000"/>
              </a:lnSpc>
              <a:buNone/>
            </a:pPr>
            <a:r>
              <a:rPr lang="en-IN" dirty="0" smtClean="0"/>
              <a:t>ORDER BY Title ASC, Last_Name DESC;</a:t>
            </a:r>
            <a:endParaRPr lang="en-US" dirty="0"/>
          </a:p>
        </p:txBody>
      </p:sp>
    </p:spTree>
    <p:extLst>
      <p:ext uri="{BB962C8B-B14F-4D97-AF65-F5344CB8AC3E}">
        <p14:creationId xmlns:p14="http://schemas.microsoft.com/office/powerpoint/2010/main" val="254408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Is </a:t>
            </a:r>
            <a:r>
              <a:rPr lang="en-US" dirty="0" err="1" smtClean="0">
                <a:solidFill>
                  <a:srgbClr val="FFFF00"/>
                </a:solidFill>
              </a:rPr>
              <a:t>NUll</a:t>
            </a:r>
            <a:endParaRPr lang="en-US" dirty="0">
              <a:solidFill>
                <a:srgbClr val="FFFF00"/>
              </a:solidFill>
            </a:endParaRPr>
          </a:p>
        </p:txBody>
      </p:sp>
      <p:sp>
        <p:nvSpPr>
          <p:cNvPr id="3" name="Content Placeholder 2"/>
          <p:cNvSpPr>
            <a:spLocks noGrp="1"/>
          </p:cNvSpPr>
          <p:nvPr>
            <p:ph idx="1"/>
          </p:nvPr>
        </p:nvSpPr>
        <p:spPr>
          <a:xfrm>
            <a:off x="3470030" y="1441450"/>
            <a:ext cx="8023031" cy="5416550"/>
          </a:xfrm>
        </p:spPr>
        <p:txBody>
          <a:bodyPr>
            <a:normAutofit/>
          </a:bodyPr>
          <a:lstStyle/>
          <a:p>
            <a:pPr>
              <a:lnSpc>
                <a:spcPct val="150000"/>
              </a:lnSpc>
            </a:pPr>
            <a:r>
              <a:rPr lang="en-IN" sz="2400" dirty="0"/>
              <a:t>SELECT </a:t>
            </a:r>
            <a:r>
              <a:rPr lang="en-IN" sz="2400" dirty="0" smtClean="0"/>
              <a:t>First_Name</a:t>
            </a:r>
            <a:r>
              <a:rPr lang="en-IN" sz="2400" dirty="0"/>
              <a:t>, </a:t>
            </a:r>
            <a:r>
              <a:rPr lang="en-IN" sz="2400" dirty="0" smtClean="0"/>
              <a:t>Last_Name, </a:t>
            </a:r>
            <a:r>
              <a:rPr lang="en-US" sz="2400" dirty="0"/>
              <a:t>Region</a:t>
            </a:r>
            <a:r>
              <a:rPr lang="en-IN" sz="2400" dirty="0" smtClean="0"/>
              <a:t> </a:t>
            </a:r>
            <a:endParaRPr lang="en-IN" sz="2400" dirty="0"/>
          </a:p>
          <a:p>
            <a:pPr marL="0" indent="0">
              <a:lnSpc>
                <a:spcPct val="150000"/>
              </a:lnSpc>
              <a:buNone/>
            </a:pPr>
            <a:r>
              <a:rPr lang="en-IN" sz="2400" dirty="0" smtClean="0"/>
              <a:t>   FROM </a:t>
            </a:r>
            <a:r>
              <a:rPr lang="en-IN" sz="2400" dirty="0"/>
              <a:t>Employees</a:t>
            </a:r>
          </a:p>
          <a:p>
            <a:pPr marL="0" indent="0">
              <a:lnSpc>
                <a:spcPct val="150000"/>
              </a:lnSpc>
              <a:buNone/>
            </a:pPr>
            <a:r>
              <a:rPr lang="en-IN" sz="2400" dirty="0" smtClean="0"/>
              <a:t>   WHERE </a:t>
            </a:r>
            <a:r>
              <a:rPr lang="en-IN" sz="2400" dirty="0"/>
              <a:t>Region </a:t>
            </a:r>
            <a:r>
              <a:rPr lang="en-IN" sz="2400" b="1" dirty="0">
                <a:solidFill>
                  <a:srgbClr val="0070C0"/>
                </a:solidFill>
              </a:rPr>
              <a:t>IS NULL</a:t>
            </a:r>
            <a:r>
              <a:rPr lang="en-IN" sz="2400" dirty="0"/>
              <a:t>;</a:t>
            </a:r>
          </a:p>
          <a:p>
            <a:pPr>
              <a:lnSpc>
                <a:spcPct val="150000"/>
              </a:lnSpc>
            </a:pPr>
            <a:endParaRPr lang="en-IN" sz="2400" dirty="0"/>
          </a:p>
          <a:p>
            <a:pPr>
              <a:lnSpc>
                <a:spcPct val="150000"/>
              </a:lnSpc>
            </a:pPr>
            <a:r>
              <a:rPr lang="en-IN" sz="2400" dirty="0"/>
              <a:t>SELECT </a:t>
            </a:r>
            <a:r>
              <a:rPr lang="en-IN" sz="2400" dirty="0" smtClean="0"/>
              <a:t>First_Name</a:t>
            </a:r>
            <a:r>
              <a:rPr lang="en-IN" sz="2400" dirty="0"/>
              <a:t>, </a:t>
            </a:r>
            <a:r>
              <a:rPr lang="en-IN" sz="2400" dirty="0" smtClean="0"/>
              <a:t>Last_Name, </a:t>
            </a:r>
            <a:r>
              <a:rPr lang="en-US" sz="2400" dirty="0"/>
              <a:t>Region</a:t>
            </a:r>
            <a:endParaRPr lang="en-IN" sz="2400" dirty="0"/>
          </a:p>
          <a:p>
            <a:pPr marL="0" indent="0">
              <a:lnSpc>
                <a:spcPct val="150000"/>
              </a:lnSpc>
              <a:buNone/>
            </a:pPr>
            <a:r>
              <a:rPr lang="en-IN" sz="2400" dirty="0" smtClean="0"/>
              <a:t>    FROM </a:t>
            </a:r>
            <a:r>
              <a:rPr lang="en-IN" sz="2400" dirty="0"/>
              <a:t>Employees</a:t>
            </a:r>
          </a:p>
          <a:p>
            <a:pPr marL="0" indent="0">
              <a:lnSpc>
                <a:spcPct val="150000"/>
              </a:lnSpc>
              <a:buNone/>
            </a:pPr>
            <a:r>
              <a:rPr lang="en-IN" sz="2400" dirty="0" smtClean="0"/>
              <a:t>    WHERE </a:t>
            </a:r>
            <a:r>
              <a:rPr lang="en-IN" sz="2400" dirty="0"/>
              <a:t>Region </a:t>
            </a:r>
            <a:r>
              <a:rPr lang="en-IN" sz="2400" dirty="0">
                <a:solidFill>
                  <a:srgbClr val="00B0F0"/>
                </a:solidFill>
              </a:rPr>
              <a:t>IS</a:t>
            </a:r>
            <a:r>
              <a:rPr lang="en-IN" sz="2400" dirty="0"/>
              <a:t> </a:t>
            </a:r>
            <a:r>
              <a:rPr lang="en-IN" sz="2400" b="1" dirty="0">
                <a:solidFill>
                  <a:srgbClr val="0070C0"/>
                </a:solidFill>
              </a:rPr>
              <a:t>NOT NULL</a:t>
            </a:r>
            <a:r>
              <a:rPr lang="en-IN" sz="2400" dirty="0" smtClean="0"/>
              <a:t>;</a:t>
            </a:r>
            <a:endParaRPr lang="en-US" sz="2400" dirty="0"/>
          </a:p>
        </p:txBody>
      </p:sp>
    </p:spTree>
    <p:extLst>
      <p:ext uri="{BB962C8B-B14F-4D97-AF65-F5344CB8AC3E}">
        <p14:creationId xmlns:p14="http://schemas.microsoft.com/office/powerpoint/2010/main" val="276636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520617"/>
            <a:ext cx="11791506" cy="12350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082681"/>
            <a:ext cx="11791506" cy="1235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2644747"/>
            <a:ext cx="11791506" cy="12350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1284891"/>
            <a:ext cx="11791506" cy="1235025"/>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rgbClr val="FFFF00"/>
                </a:solidFill>
              </a:rPr>
              <a:t>Exercise</a:t>
            </a:r>
            <a:endParaRPr lang="en-US" dirty="0">
              <a:solidFill>
                <a:srgbClr val="FFFF00"/>
              </a:solidFill>
            </a:endParaRPr>
          </a:p>
        </p:txBody>
      </p:sp>
      <p:sp>
        <p:nvSpPr>
          <p:cNvPr id="3" name="Content Placeholder 2"/>
          <p:cNvSpPr>
            <a:spLocks noGrp="1"/>
          </p:cNvSpPr>
          <p:nvPr>
            <p:ph idx="1"/>
          </p:nvPr>
        </p:nvSpPr>
        <p:spPr>
          <a:xfrm>
            <a:off x="-6" y="1160060"/>
            <a:ext cx="11632025" cy="5595582"/>
          </a:xfrm>
        </p:spPr>
        <p:txBody>
          <a:bodyPr>
            <a:noAutofit/>
          </a:bodyPr>
          <a:lstStyle/>
          <a:p>
            <a:pPr marL="457200" indent="-457200">
              <a:lnSpc>
                <a:spcPct val="150000"/>
              </a:lnSpc>
              <a:buFont typeface="+mj-lt"/>
              <a:buAutoNum type="arabicPeriod"/>
            </a:pPr>
            <a:r>
              <a:rPr lang="en-IN" sz="2800" dirty="0"/>
              <a:t>Create a </a:t>
            </a:r>
            <a:r>
              <a:rPr lang="en-IN" sz="2800" dirty="0" smtClean="0"/>
              <a:t>query </a:t>
            </a:r>
            <a:r>
              <a:rPr lang="en-IN" sz="2800" dirty="0"/>
              <a:t>showing all the company names and contact names of </a:t>
            </a:r>
            <a:r>
              <a:rPr lang="en-IN" sz="2800" dirty="0" smtClean="0"/>
              <a:t>customers </a:t>
            </a:r>
            <a:r>
              <a:rPr lang="en-IN" sz="2800" dirty="0"/>
              <a:t>in Buenos Aires.</a:t>
            </a:r>
          </a:p>
          <a:p>
            <a:pPr marL="457200" indent="-457200">
              <a:lnSpc>
                <a:spcPct val="150000"/>
              </a:lnSpc>
              <a:buFont typeface="+mj-lt"/>
              <a:buAutoNum type="arabicPeriod"/>
            </a:pPr>
            <a:r>
              <a:rPr lang="en-IN" sz="2800" dirty="0">
                <a:solidFill>
                  <a:schemeClr val="bg1"/>
                </a:solidFill>
              </a:rPr>
              <a:t>Create a </a:t>
            </a:r>
            <a:r>
              <a:rPr lang="en-IN" sz="2800" dirty="0" smtClean="0">
                <a:solidFill>
                  <a:schemeClr val="bg1"/>
                </a:solidFill>
              </a:rPr>
              <a:t>query </a:t>
            </a:r>
            <a:r>
              <a:rPr lang="en-IN" sz="2800" dirty="0">
                <a:solidFill>
                  <a:schemeClr val="bg1"/>
                </a:solidFill>
              </a:rPr>
              <a:t>showing the product name, unit price and quantity per unit of all products that are out of stock.</a:t>
            </a:r>
          </a:p>
          <a:p>
            <a:pPr marL="457200" indent="-457200">
              <a:lnSpc>
                <a:spcPct val="150000"/>
              </a:lnSpc>
              <a:buFont typeface="+mj-lt"/>
              <a:buAutoNum type="arabicPeriod"/>
            </a:pPr>
            <a:r>
              <a:rPr lang="en-IN" sz="2800" dirty="0"/>
              <a:t>Create a </a:t>
            </a:r>
            <a:r>
              <a:rPr lang="en-IN" sz="2800" dirty="0" smtClean="0"/>
              <a:t>query </a:t>
            </a:r>
            <a:r>
              <a:rPr lang="en-IN" sz="2800" dirty="0"/>
              <a:t>showing the order date, shipped date, customer id, and freight of all orders placed on May 19, 1997.</a:t>
            </a:r>
          </a:p>
          <a:p>
            <a:pPr marL="457200" indent="-457200">
              <a:lnSpc>
                <a:spcPct val="150000"/>
              </a:lnSpc>
              <a:buFont typeface="+mj-lt"/>
              <a:buAutoNum type="arabicPeriod"/>
            </a:pPr>
            <a:r>
              <a:rPr lang="en-IN" sz="2800" dirty="0" smtClean="0">
                <a:solidFill>
                  <a:schemeClr val="bg1"/>
                </a:solidFill>
              </a:rPr>
              <a:t>Create </a:t>
            </a:r>
            <a:r>
              <a:rPr lang="en-IN" sz="2800" dirty="0">
                <a:solidFill>
                  <a:schemeClr val="bg1"/>
                </a:solidFill>
              </a:rPr>
              <a:t>a </a:t>
            </a:r>
            <a:r>
              <a:rPr lang="en-IN" sz="2800" dirty="0" smtClean="0">
                <a:solidFill>
                  <a:schemeClr val="bg1"/>
                </a:solidFill>
              </a:rPr>
              <a:t>query </a:t>
            </a:r>
            <a:r>
              <a:rPr lang="en-IN" sz="2800" dirty="0">
                <a:solidFill>
                  <a:schemeClr val="bg1"/>
                </a:solidFill>
              </a:rPr>
              <a:t>showing the first name, last name, and country </a:t>
            </a:r>
            <a:r>
              <a:rPr lang="en-IN" sz="2800" dirty="0" smtClean="0">
                <a:solidFill>
                  <a:schemeClr val="bg1"/>
                </a:solidFill>
              </a:rPr>
              <a:t>of </a:t>
            </a:r>
            <a:r>
              <a:rPr lang="en-IN" sz="2800" dirty="0">
                <a:solidFill>
                  <a:schemeClr val="bg1"/>
                </a:solidFill>
              </a:rPr>
              <a:t>all employees not in the United States.</a:t>
            </a:r>
            <a:endParaRPr lang="en-US" sz="2800" dirty="0">
              <a:solidFill>
                <a:schemeClr val="bg1"/>
              </a:solidFill>
            </a:endParaRPr>
          </a:p>
        </p:txBody>
      </p:sp>
    </p:spTree>
    <p:extLst>
      <p:ext uri="{BB962C8B-B14F-4D97-AF65-F5344CB8AC3E}">
        <p14:creationId xmlns:p14="http://schemas.microsoft.com/office/powerpoint/2010/main" val="343285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Solution</a:t>
            </a:r>
            <a:endParaRPr lang="en-US" b="1" dirty="0">
              <a:solidFill>
                <a:srgbClr val="FFFF00"/>
              </a:solidFill>
            </a:endParaRPr>
          </a:p>
        </p:txBody>
      </p:sp>
      <p:sp>
        <p:nvSpPr>
          <p:cNvPr id="5" name="Rounded Rectangle 4"/>
          <p:cNvSpPr/>
          <p:nvPr/>
        </p:nvSpPr>
        <p:spPr>
          <a:xfrm>
            <a:off x="858715" y="1513068"/>
            <a:ext cx="5564119" cy="1516566"/>
          </a:xfrm>
          <a:prstGeom prst="roundRect">
            <a:avLst/>
          </a:prstGeom>
          <a:solidFill>
            <a:schemeClr val="accent5">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dirty="0">
                <a:solidFill>
                  <a:schemeClr val="tx1"/>
                </a:solidFill>
              </a:rPr>
              <a:t>SELECT </a:t>
            </a:r>
            <a:r>
              <a:rPr lang="en-IN" sz="2000" dirty="0" smtClean="0">
                <a:solidFill>
                  <a:schemeClr val="tx1"/>
                </a:solidFill>
              </a:rPr>
              <a:t>Company_Name</a:t>
            </a:r>
            <a:r>
              <a:rPr lang="en-IN" sz="2000" dirty="0">
                <a:solidFill>
                  <a:schemeClr val="tx1"/>
                </a:solidFill>
              </a:rPr>
              <a:t>, </a:t>
            </a:r>
            <a:r>
              <a:rPr lang="en-IN" sz="2000" dirty="0" smtClean="0">
                <a:solidFill>
                  <a:schemeClr val="tx1"/>
                </a:solidFill>
              </a:rPr>
              <a:t>Contact_Name</a:t>
            </a:r>
            <a:endParaRPr lang="en-IN" sz="2000" dirty="0">
              <a:solidFill>
                <a:schemeClr val="tx1"/>
              </a:solidFill>
            </a:endParaRPr>
          </a:p>
          <a:p>
            <a:pPr>
              <a:lnSpc>
                <a:spcPct val="150000"/>
              </a:lnSpc>
            </a:pPr>
            <a:r>
              <a:rPr lang="en-IN" sz="2000" dirty="0">
                <a:solidFill>
                  <a:schemeClr val="tx1"/>
                </a:solidFill>
              </a:rPr>
              <a:t>   FROM Customers</a:t>
            </a:r>
          </a:p>
          <a:p>
            <a:pPr>
              <a:lnSpc>
                <a:spcPct val="150000"/>
              </a:lnSpc>
            </a:pPr>
            <a:r>
              <a:rPr lang="en-IN" sz="2000" dirty="0">
                <a:solidFill>
                  <a:schemeClr val="tx1"/>
                </a:solidFill>
              </a:rPr>
              <a:t>   WHERE City = 'Buenos Aires';</a:t>
            </a:r>
          </a:p>
        </p:txBody>
      </p:sp>
      <p:sp>
        <p:nvSpPr>
          <p:cNvPr id="6" name="Rounded Rectangle 5"/>
          <p:cNvSpPr/>
          <p:nvPr/>
        </p:nvSpPr>
        <p:spPr>
          <a:xfrm>
            <a:off x="858714" y="3166946"/>
            <a:ext cx="5374818" cy="1568937"/>
          </a:xfrm>
          <a:prstGeom prst="roundRect">
            <a:avLst/>
          </a:prstGeom>
          <a:solidFill>
            <a:srgbClr val="0B2337"/>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dirty="0">
                <a:solidFill>
                  <a:schemeClr val="tx1"/>
                </a:solidFill>
              </a:rPr>
              <a:t>SELECT </a:t>
            </a:r>
            <a:r>
              <a:rPr lang="en-IN" sz="2000" dirty="0" smtClean="0">
                <a:solidFill>
                  <a:schemeClr val="tx1"/>
                </a:solidFill>
              </a:rPr>
              <a:t>Product_Name</a:t>
            </a:r>
            <a:r>
              <a:rPr lang="en-IN" sz="2000" dirty="0">
                <a:solidFill>
                  <a:schemeClr val="tx1"/>
                </a:solidFill>
              </a:rPr>
              <a:t>, </a:t>
            </a:r>
            <a:r>
              <a:rPr lang="en-IN" sz="2000" dirty="0" smtClean="0">
                <a:solidFill>
                  <a:schemeClr val="tx1"/>
                </a:solidFill>
              </a:rPr>
              <a:t>Unit_Price</a:t>
            </a:r>
            <a:r>
              <a:rPr lang="en-IN" sz="2000" dirty="0">
                <a:solidFill>
                  <a:schemeClr val="tx1"/>
                </a:solidFill>
              </a:rPr>
              <a:t>, </a:t>
            </a:r>
            <a:r>
              <a:rPr lang="en-IN" sz="2000" dirty="0" smtClean="0">
                <a:solidFill>
                  <a:schemeClr val="tx1"/>
                </a:solidFill>
              </a:rPr>
              <a:t>Quantity_Per_Unit</a:t>
            </a:r>
            <a:endParaRPr lang="en-IN" sz="2000" dirty="0">
              <a:solidFill>
                <a:schemeClr val="tx1"/>
              </a:solidFill>
            </a:endParaRPr>
          </a:p>
          <a:p>
            <a:pPr>
              <a:lnSpc>
                <a:spcPct val="150000"/>
              </a:lnSpc>
            </a:pPr>
            <a:r>
              <a:rPr lang="en-IN" sz="2000" dirty="0" smtClean="0">
                <a:solidFill>
                  <a:schemeClr val="tx1"/>
                </a:solidFill>
              </a:rPr>
              <a:t>FROM Products WHERE </a:t>
            </a:r>
            <a:r>
              <a:rPr lang="en-IN" sz="2000" dirty="0" err="1" smtClean="0">
                <a:solidFill>
                  <a:schemeClr val="tx1"/>
                </a:solidFill>
              </a:rPr>
              <a:t>Units_In_Stock</a:t>
            </a:r>
            <a:r>
              <a:rPr lang="en-IN" sz="2000" dirty="0" smtClean="0">
                <a:solidFill>
                  <a:schemeClr val="tx1"/>
                </a:solidFill>
              </a:rPr>
              <a:t>=0</a:t>
            </a:r>
            <a:r>
              <a:rPr lang="en-IN" sz="2000" dirty="0">
                <a:solidFill>
                  <a:schemeClr val="tx1"/>
                </a:solidFill>
              </a:rPr>
              <a:t>;</a:t>
            </a:r>
          </a:p>
        </p:txBody>
      </p:sp>
      <p:sp>
        <p:nvSpPr>
          <p:cNvPr id="7" name="Rounded Rectangle 6"/>
          <p:cNvSpPr/>
          <p:nvPr/>
        </p:nvSpPr>
        <p:spPr>
          <a:xfrm>
            <a:off x="858714" y="4911689"/>
            <a:ext cx="5374818" cy="1825415"/>
          </a:xfrm>
          <a:prstGeom prst="roundRect">
            <a:avLst/>
          </a:prstGeom>
          <a:solidFill>
            <a:schemeClr val="accent1">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dirty="0">
                <a:solidFill>
                  <a:schemeClr val="tx1"/>
                </a:solidFill>
              </a:rPr>
              <a:t>SELECT </a:t>
            </a:r>
            <a:r>
              <a:rPr lang="en-IN" sz="2000" dirty="0" smtClean="0">
                <a:solidFill>
                  <a:schemeClr val="tx1"/>
                </a:solidFill>
              </a:rPr>
              <a:t>First_Name</a:t>
            </a:r>
            <a:r>
              <a:rPr lang="en-IN" sz="2000" dirty="0">
                <a:solidFill>
                  <a:schemeClr val="tx1"/>
                </a:solidFill>
              </a:rPr>
              <a:t>, </a:t>
            </a:r>
            <a:r>
              <a:rPr lang="en-IN" sz="2000" dirty="0" smtClean="0">
                <a:solidFill>
                  <a:schemeClr val="tx1"/>
                </a:solidFill>
              </a:rPr>
              <a:t>Last_Name</a:t>
            </a:r>
            <a:r>
              <a:rPr lang="en-IN" sz="2000" dirty="0">
                <a:solidFill>
                  <a:schemeClr val="tx1"/>
                </a:solidFill>
              </a:rPr>
              <a:t>, Country</a:t>
            </a:r>
          </a:p>
          <a:p>
            <a:pPr>
              <a:lnSpc>
                <a:spcPct val="150000"/>
              </a:lnSpc>
            </a:pPr>
            <a:r>
              <a:rPr lang="en-IN" sz="2000" dirty="0" smtClean="0">
                <a:solidFill>
                  <a:schemeClr val="tx1"/>
                </a:solidFill>
              </a:rPr>
              <a:t>FROM </a:t>
            </a:r>
            <a:r>
              <a:rPr lang="en-IN" sz="2000" dirty="0">
                <a:solidFill>
                  <a:schemeClr val="tx1"/>
                </a:solidFill>
              </a:rPr>
              <a:t>Employees</a:t>
            </a:r>
          </a:p>
          <a:p>
            <a:pPr>
              <a:lnSpc>
                <a:spcPct val="150000"/>
              </a:lnSpc>
            </a:pPr>
            <a:r>
              <a:rPr lang="en-IN" sz="2000" dirty="0" smtClean="0">
                <a:solidFill>
                  <a:schemeClr val="tx1"/>
                </a:solidFill>
              </a:rPr>
              <a:t>WHERE </a:t>
            </a:r>
            <a:r>
              <a:rPr lang="en-IN" sz="2000" dirty="0">
                <a:solidFill>
                  <a:schemeClr val="tx1"/>
                </a:solidFill>
              </a:rPr>
              <a:t>Country &lt;&gt; 'USA';</a:t>
            </a:r>
            <a:endParaRPr lang="en-US" sz="2000" dirty="0">
              <a:solidFill>
                <a:schemeClr val="tx1"/>
              </a:solidFill>
            </a:endParaRPr>
          </a:p>
        </p:txBody>
      </p:sp>
      <p:sp>
        <p:nvSpPr>
          <p:cNvPr id="8" name="Rounded Rectangle 7"/>
          <p:cNvSpPr/>
          <p:nvPr/>
        </p:nvSpPr>
        <p:spPr>
          <a:xfrm>
            <a:off x="6922117" y="2186390"/>
            <a:ext cx="4772721" cy="1516567"/>
          </a:xfrm>
          <a:prstGeom prst="roundRect">
            <a:avLst/>
          </a:prstGeom>
          <a:solidFill>
            <a:schemeClr val="accent2">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dirty="0">
                <a:solidFill>
                  <a:schemeClr val="tx1"/>
                </a:solidFill>
              </a:rPr>
              <a:t>SELECT </a:t>
            </a:r>
            <a:r>
              <a:rPr lang="en-IN" sz="2000" dirty="0" smtClean="0">
                <a:solidFill>
                  <a:schemeClr val="tx1"/>
                </a:solidFill>
              </a:rPr>
              <a:t>Order_Date</a:t>
            </a:r>
            <a:r>
              <a:rPr lang="en-IN" sz="2000" dirty="0">
                <a:solidFill>
                  <a:schemeClr val="tx1"/>
                </a:solidFill>
              </a:rPr>
              <a:t>, </a:t>
            </a:r>
            <a:r>
              <a:rPr lang="en-IN" sz="2000" dirty="0" smtClean="0">
                <a:solidFill>
                  <a:schemeClr val="tx1"/>
                </a:solidFill>
              </a:rPr>
              <a:t>Shipped_Date</a:t>
            </a:r>
            <a:r>
              <a:rPr lang="en-IN" sz="2000" dirty="0">
                <a:solidFill>
                  <a:schemeClr val="tx1"/>
                </a:solidFill>
              </a:rPr>
              <a:t>, </a:t>
            </a:r>
            <a:r>
              <a:rPr lang="en-IN" sz="2000" dirty="0" smtClean="0">
                <a:solidFill>
                  <a:schemeClr val="tx1"/>
                </a:solidFill>
              </a:rPr>
              <a:t>Customer_ID</a:t>
            </a:r>
            <a:r>
              <a:rPr lang="en-IN" sz="2000" dirty="0">
                <a:solidFill>
                  <a:schemeClr val="tx1"/>
                </a:solidFill>
              </a:rPr>
              <a:t>, </a:t>
            </a:r>
            <a:r>
              <a:rPr lang="en-IN" sz="2000" dirty="0" smtClean="0">
                <a:solidFill>
                  <a:schemeClr val="tx1"/>
                </a:solidFill>
              </a:rPr>
              <a:t>Freight FROM </a:t>
            </a:r>
            <a:r>
              <a:rPr lang="en-IN" sz="2000" dirty="0">
                <a:solidFill>
                  <a:schemeClr val="tx1"/>
                </a:solidFill>
              </a:rPr>
              <a:t>Orders</a:t>
            </a:r>
          </a:p>
          <a:p>
            <a:pPr>
              <a:lnSpc>
                <a:spcPct val="150000"/>
              </a:lnSpc>
            </a:pPr>
            <a:r>
              <a:rPr lang="en-IN" sz="2000" dirty="0" smtClean="0">
                <a:solidFill>
                  <a:schemeClr val="tx1"/>
                </a:solidFill>
              </a:rPr>
              <a:t>WHERE Order_Date </a:t>
            </a:r>
            <a:r>
              <a:rPr lang="en-IN" sz="2000" dirty="0">
                <a:solidFill>
                  <a:schemeClr val="tx1"/>
                </a:solidFill>
              </a:rPr>
              <a:t>= '19-May-1997';</a:t>
            </a:r>
          </a:p>
        </p:txBody>
      </p:sp>
      <p:sp>
        <p:nvSpPr>
          <p:cNvPr id="9" name="Rounded Rectangle 8"/>
          <p:cNvSpPr/>
          <p:nvPr/>
        </p:nvSpPr>
        <p:spPr>
          <a:xfrm>
            <a:off x="6922116" y="4076194"/>
            <a:ext cx="4965084" cy="1867407"/>
          </a:xfrm>
          <a:prstGeom prst="roundRect">
            <a:avLst/>
          </a:prstGeom>
          <a:solidFill>
            <a:srgbClr val="36174D"/>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dirty="0">
                <a:solidFill>
                  <a:schemeClr val="tx1"/>
                </a:solidFill>
              </a:rPr>
              <a:t>SELECT </a:t>
            </a:r>
            <a:r>
              <a:rPr lang="en-IN" sz="2000" dirty="0" smtClean="0">
                <a:solidFill>
                  <a:schemeClr val="tx1"/>
                </a:solidFill>
              </a:rPr>
              <a:t>Order_Date</a:t>
            </a:r>
            <a:r>
              <a:rPr lang="en-IN" sz="2000" dirty="0">
                <a:solidFill>
                  <a:schemeClr val="tx1"/>
                </a:solidFill>
              </a:rPr>
              <a:t>, </a:t>
            </a:r>
            <a:r>
              <a:rPr lang="en-IN" sz="2000" dirty="0" smtClean="0">
                <a:solidFill>
                  <a:schemeClr val="tx1"/>
                </a:solidFill>
              </a:rPr>
              <a:t>Shipped_Date</a:t>
            </a:r>
            <a:r>
              <a:rPr lang="en-IN" sz="2000" dirty="0">
                <a:solidFill>
                  <a:schemeClr val="tx1"/>
                </a:solidFill>
              </a:rPr>
              <a:t>, </a:t>
            </a:r>
            <a:r>
              <a:rPr lang="en-IN" sz="2000" dirty="0" smtClean="0">
                <a:solidFill>
                  <a:schemeClr val="tx1"/>
                </a:solidFill>
              </a:rPr>
              <a:t>Customer_ID</a:t>
            </a:r>
            <a:r>
              <a:rPr lang="en-IN" sz="2000" dirty="0">
                <a:solidFill>
                  <a:schemeClr val="tx1"/>
                </a:solidFill>
              </a:rPr>
              <a:t>, </a:t>
            </a:r>
            <a:r>
              <a:rPr lang="en-IN" sz="2000" dirty="0" smtClean="0">
                <a:solidFill>
                  <a:schemeClr val="tx1"/>
                </a:solidFill>
              </a:rPr>
              <a:t>Freight FROM </a:t>
            </a:r>
            <a:r>
              <a:rPr lang="en-IN" sz="2000" dirty="0">
                <a:solidFill>
                  <a:schemeClr val="tx1"/>
                </a:solidFill>
              </a:rPr>
              <a:t>Orders</a:t>
            </a:r>
          </a:p>
          <a:p>
            <a:pPr>
              <a:lnSpc>
                <a:spcPct val="150000"/>
              </a:lnSpc>
            </a:pPr>
            <a:r>
              <a:rPr lang="en-IN" sz="2000" dirty="0">
                <a:solidFill>
                  <a:schemeClr val="tx1"/>
                </a:solidFill>
              </a:rPr>
              <a:t>    WHERE </a:t>
            </a:r>
            <a:r>
              <a:rPr lang="en-IN" sz="2000" dirty="0" smtClean="0">
                <a:solidFill>
                  <a:schemeClr val="tx1"/>
                </a:solidFill>
              </a:rPr>
              <a:t>Order_Date </a:t>
            </a:r>
            <a:r>
              <a:rPr lang="en-IN" sz="2000" dirty="0">
                <a:solidFill>
                  <a:schemeClr val="tx1"/>
                </a:solidFill>
              </a:rPr>
              <a:t>= '1997-05-19';</a:t>
            </a:r>
          </a:p>
        </p:txBody>
      </p:sp>
    </p:spTree>
    <p:extLst>
      <p:ext uri="{BB962C8B-B14F-4D97-AF65-F5344CB8AC3E}">
        <p14:creationId xmlns:p14="http://schemas.microsoft.com/office/powerpoint/2010/main" val="108906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IN" sz="2800" dirty="0"/>
              <a:t>SELECT </a:t>
            </a:r>
            <a:r>
              <a:rPr lang="en-US" sz="2800" b="1" dirty="0" smtClean="0">
                <a:solidFill>
                  <a:srgbClr val="FFFF00"/>
                </a:solidFill>
              </a:rPr>
              <a:t>concat</a:t>
            </a:r>
            <a:r>
              <a:rPr lang="en-US" sz="2800" dirty="0"/>
              <a:t>( F</a:t>
            </a:r>
            <a:r>
              <a:rPr lang="en-US" sz="2800" dirty="0" smtClean="0"/>
              <a:t>irst_name </a:t>
            </a:r>
            <a:r>
              <a:rPr lang="en-US" sz="2800" dirty="0"/>
              <a:t>,Last_name ) </a:t>
            </a:r>
            <a:r>
              <a:rPr lang="en-US" sz="2800" b="1" dirty="0" smtClean="0">
                <a:solidFill>
                  <a:srgbClr val="FFFF00"/>
                </a:solidFill>
              </a:rPr>
              <a:t>As</a:t>
            </a:r>
            <a:r>
              <a:rPr lang="en-US" sz="2800" dirty="0" smtClean="0">
                <a:solidFill>
                  <a:srgbClr val="FFFF00"/>
                </a:solidFill>
              </a:rPr>
              <a:t> </a:t>
            </a:r>
            <a:r>
              <a:rPr lang="en-US" sz="2800" dirty="0" smtClean="0"/>
              <a:t>Full_Name </a:t>
            </a:r>
          </a:p>
          <a:p>
            <a:pPr marL="0" indent="0">
              <a:lnSpc>
                <a:spcPct val="150000"/>
              </a:lnSpc>
              <a:buNone/>
            </a:pPr>
            <a:r>
              <a:rPr lang="en-US" sz="2800" dirty="0" smtClean="0"/>
              <a:t>	From Employees;</a:t>
            </a:r>
          </a:p>
          <a:p>
            <a:pPr marL="0" indent="0">
              <a:lnSpc>
                <a:spcPct val="150000"/>
              </a:lnSpc>
              <a:buNone/>
            </a:pPr>
            <a:endParaRPr lang="en-IN" sz="2800" dirty="0"/>
          </a:p>
          <a:p>
            <a:pPr>
              <a:lnSpc>
                <a:spcPct val="150000"/>
              </a:lnSpc>
            </a:pPr>
            <a:r>
              <a:rPr lang="en-IN" sz="2800" dirty="0" smtClean="0"/>
              <a:t>SELECT Order_ID, </a:t>
            </a:r>
            <a:r>
              <a:rPr lang="en-IN" sz="2800" dirty="0"/>
              <a:t>Freight, Freight </a:t>
            </a:r>
            <a:r>
              <a:rPr lang="en-IN" sz="2800" b="1" dirty="0">
                <a:solidFill>
                  <a:srgbClr val="FFFF00"/>
                </a:solidFill>
              </a:rPr>
              <a:t>*</a:t>
            </a:r>
            <a:r>
              <a:rPr lang="en-IN" sz="2800" dirty="0"/>
              <a:t> </a:t>
            </a:r>
            <a:r>
              <a:rPr lang="en-IN" sz="2800" dirty="0" smtClean="0"/>
              <a:t>1.1 </a:t>
            </a:r>
            <a:r>
              <a:rPr lang="en-US" sz="2800" b="1" dirty="0">
                <a:solidFill>
                  <a:srgbClr val="FFFF00"/>
                </a:solidFill>
              </a:rPr>
              <a:t>As</a:t>
            </a:r>
            <a:r>
              <a:rPr lang="en-US" sz="2800" dirty="0">
                <a:solidFill>
                  <a:srgbClr val="FFFF00"/>
                </a:solidFill>
              </a:rPr>
              <a:t> </a:t>
            </a:r>
            <a:r>
              <a:rPr lang="en-US" sz="2800" dirty="0" err="1" smtClean="0"/>
              <a:t>Net_Freight</a:t>
            </a:r>
            <a:endParaRPr lang="en-IN" sz="2800" dirty="0"/>
          </a:p>
          <a:p>
            <a:pPr marL="0" indent="0">
              <a:lnSpc>
                <a:spcPct val="150000"/>
              </a:lnSpc>
              <a:buNone/>
            </a:pPr>
            <a:r>
              <a:rPr lang="en-IN" sz="2800" dirty="0" smtClean="0"/>
              <a:t>   FROM </a:t>
            </a:r>
            <a:r>
              <a:rPr lang="en-IN" sz="2800" dirty="0"/>
              <a:t>Orders</a:t>
            </a:r>
          </a:p>
          <a:p>
            <a:pPr marL="0" indent="0">
              <a:lnSpc>
                <a:spcPct val="150000"/>
              </a:lnSpc>
              <a:buNone/>
            </a:pPr>
            <a:r>
              <a:rPr lang="en-IN" sz="2800" dirty="0" smtClean="0"/>
              <a:t>   WHERE </a:t>
            </a:r>
            <a:r>
              <a:rPr lang="en-IN" sz="2800" dirty="0"/>
              <a:t>Freight &gt;= 500;</a:t>
            </a:r>
          </a:p>
          <a:p>
            <a:pPr marL="0" indent="0">
              <a:lnSpc>
                <a:spcPct val="150000"/>
              </a:lnSpc>
              <a:buNone/>
            </a:pPr>
            <a:endParaRPr lang="en-US" dirty="0"/>
          </a:p>
        </p:txBody>
      </p:sp>
    </p:spTree>
    <p:extLst>
      <p:ext uri="{BB962C8B-B14F-4D97-AF65-F5344CB8AC3E}">
        <p14:creationId xmlns:p14="http://schemas.microsoft.com/office/powerpoint/2010/main" val="83714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Functions</a:t>
            </a:r>
            <a:endParaRPr lang="en-US" dirty="0">
              <a:solidFill>
                <a:srgbClr val="FFFF00"/>
              </a:solidFill>
            </a:endParaRPr>
          </a:p>
        </p:txBody>
      </p:sp>
      <p:sp>
        <p:nvSpPr>
          <p:cNvPr id="3" name="Content Placeholder 2"/>
          <p:cNvSpPr>
            <a:spLocks noGrp="1"/>
          </p:cNvSpPr>
          <p:nvPr>
            <p:ph idx="1"/>
          </p:nvPr>
        </p:nvSpPr>
        <p:spPr>
          <a:xfrm>
            <a:off x="685800" y="1441450"/>
            <a:ext cx="11506200" cy="5416550"/>
          </a:xfrm>
        </p:spPr>
        <p:txBody>
          <a:bodyPr>
            <a:normAutofit/>
          </a:bodyPr>
          <a:lstStyle/>
          <a:p>
            <a:pPr>
              <a:lnSpc>
                <a:spcPct val="150000"/>
              </a:lnSpc>
            </a:pPr>
            <a:r>
              <a:rPr lang="en-IN" sz="2400" dirty="0"/>
              <a:t>SELECT </a:t>
            </a:r>
            <a:r>
              <a:rPr lang="en-IN" sz="2400" b="1" dirty="0">
                <a:solidFill>
                  <a:srgbClr val="00B0F0"/>
                </a:solidFill>
              </a:rPr>
              <a:t>COUNT</a:t>
            </a:r>
            <a:r>
              <a:rPr lang="en-IN" sz="2400" dirty="0"/>
              <a:t>(*) </a:t>
            </a:r>
            <a:r>
              <a:rPr lang="en-IN" sz="2400" b="1" dirty="0">
                <a:solidFill>
                  <a:srgbClr val="FFFF00"/>
                </a:solidFill>
              </a:rPr>
              <a:t>AS</a:t>
            </a:r>
            <a:r>
              <a:rPr lang="en-IN" sz="2400" dirty="0"/>
              <a:t> </a:t>
            </a:r>
            <a:r>
              <a:rPr lang="en-IN" sz="2400" dirty="0" smtClean="0"/>
              <a:t>NumEmployees FROM </a:t>
            </a:r>
            <a:r>
              <a:rPr lang="en-IN" sz="2400" dirty="0"/>
              <a:t>Employees;</a:t>
            </a:r>
          </a:p>
          <a:p>
            <a:pPr>
              <a:lnSpc>
                <a:spcPct val="150000"/>
              </a:lnSpc>
            </a:pPr>
            <a:r>
              <a:rPr lang="en-IN" sz="2400" dirty="0"/>
              <a:t>SELECT </a:t>
            </a:r>
            <a:r>
              <a:rPr lang="en-IN" sz="2400" b="1" dirty="0" smtClean="0">
                <a:solidFill>
                  <a:srgbClr val="00B0F0"/>
                </a:solidFill>
              </a:rPr>
              <a:t>SUM</a:t>
            </a:r>
            <a:r>
              <a:rPr lang="en-IN" sz="2400" dirty="0" smtClean="0">
                <a:solidFill>
                  <a:srgbClr val="00B0F0"/>
                </a:solidFill>
              </a:rPr>
              <a:t> </a:t>
            </a:r>
            <a:r>
              <a:rPr lang="en-IN" sz="2400" dirty="0" smtClean="0"/>
              <a:t>(</a:t>
            </a:r>
            <a:r>
              <a:rPr lang="en-IN" sz="2400" dirty="0"/>
              <a:t>Quantity) </a:t>
            </a:r>
            <a:r>
              <a:rPr lang="en-IN" sz="2400" b="1" dirty="0">
                <a:solidFill>
                  <a:srgbClr val="FFFF00"/>
                </a:solidFill>
              </a:rPr>
              <a:t>AS</a:t>
            </a:r>
            <a:r>
              <a:rPr lang="en-IN" sz="2400" dirty="0"/>
              <a:t> </a:t>
            </a:r>
            <a:r>
              <a:rPr lang="en-IN" sz="2400" dirty="0" smtClean="0"/>
              <a:t>TotalUnits FROM Order_Details WHERE Product_ID=3</a:t>
            </a:r>
            <a:r>
              <a:rPr lang="en-IN" sz="2400" dirty="0"/>
              <a:t>;</a:t>
            </a:r>
          </a:p>
          <a:p>
            <a:pPr>
              <a:lnSpc>
                <a:spcPct val="150000"/>
              </a:lnSpc>
            </a:pPr>
            <a:r>
              <a:rPr lang="en-IN" sz="2400" dirty="0"/>
              <a:t>SELECT </a:t>
            </a:r>
            <a:r>
              <a:rPr lang="en-IN" sz="2400" b="1" dirty="0" smtClean="0">
                <a:solidFill>
                  <a:srgbClr val="00B0F0"/>
                </a:solidFill>
              </a:rPr>
              <a:t>AVG</a:t>
            </a:r>
            <a:r>
              <a:rPr lang="en-IN" sz="2400" dirty="0" smtClean="0">
                <a:solidFill>
                  <a:srgbClr val="00B0F0"/>
                </a:solidFill>
              </a:rPr>
              <a:t> </a:t>
            </a:r>
            <a:r>
              <a:rPr lang="en-IN" sz="2400" dirty="0" smtClean="0"/>
              <a:t>(Unit_Price) </a:t>
            </a:r>
            <a:r>
              <a:rPr lang="en-IN" sz="2400" b="1" dirty="0">
                <a:solidFill>
                  <a:srgbClr val="FFFF00"/>
                </a:solidFill>
              </a:rPr>
              <a:t>AS</a:t>
            </a:r>
            <a:r>
              <a:rPr lang="en-IN" sz="2400" dirty="0"/>
              <a:t> </a:t>
            </a:r>
            <a:r>
              <a:rPr lang="en-IN" sz="2400" dirty="0" smtClean="0"/>
              <a:t>AveragePrice FROM </a:t>
            </a:r>
            <a:r>
              <a:rPr lang="en-IN" sz="2400" dirty="0"/>
              <a:t>Products;</a:t>
            </a:r>
          </a:p>
          <a:p>
            <a:pPr>
              <a:lnSpc>
                <a:spcPct val="150000"/>
              </a:lnSpc>
            </a:pPr>
            <a:r>
              <a:rPr lang="en-IN" sz="2400" dirty="0"/>
              <a:t>SELECT City, </a:t>
            </a:r>
            <a:r>
              <a:rPr lang="en-IN" sz="2400" b="1" dirty="0" smtClean="0">
                <a:solidFill>
                  <a:srgbClr val="00B0F0"/>
                </a:solidFill>
              </a:rPr>
              <a:t>COUNT</a:t>
            </a:r>
            <a:r>
              <a:rPr lang="en-IN" sz="2400" dirty="0" smtClean="0"/>
              <a:t> (Employee_ID) </a:t>
            </a:r>
            <a:r>
              <a:rPr lang="en-IN" sz="2400" b="1" dirty="0">
                <a:solidFill>
                  <a:srgbClr val="FFFF00"/>
                </a:solidFill>
              </a:rPr>
              <a:t>AS</a:t>
            </a:r>
            <a:r>
              <a:rPr lang="en-IN" sz="2400" dirty="0"/>
              <a:t> </a:t>
            </a:r>
            <a:r>
              <a:rPr lang="en-IN" sz="2400" dirty="0" smtClean="0"/>
              <a:t>NumEmployees  FROM Employees GROUP </a:t>
            </a:r>
            <a:r>
              <a:rPr lang="en-IN" sz="2400" dirty="0"/>
              <a:t>BY City;</a:t>
            </a:r>
          </a:p>
          <a:p>
            <a:pPr>
              <a:lnSpc>
                <a:spcPct val="150000"/>
              </a:lnSpc>
            </a:pPr>
            <a:r>
              <a:rPr lang="en-IN" sz="2400" dirty="0"/>
              <a:t>SELECT City, </a:t>
            </a:r>
            <a:r>
              <a:rPr lang="en-IN" sz="2400" b="1" dirty="0" smtClean="0">
                <a:solidFill>
                  <a:srgbClr val="00B0F0"/>
                </a:solidFill>
              </a:rPr>
              <a:t>COUNT</a:t>
            </a:r>
            <a:r>
              <a:rPr lang="en-IN" sz="2400" dirty="0" smtClean="0">
                <a:solidFill>
                  <a:srgbClr val="00B0F0"/>
                </a:solidFill>
              </a:rPr>
              <a:t> </a:t>
            </a:r>
            <a:r>
              <a:rPr lang="en-IN" sz="2400" dirty="0" smtClean="0"/>
              <a:t>(Employee_ID) </a:t>
            </a:r>
            <a:r>
              <a:rPr lang="en-IN" sz="2400" b="1" dirty="0">
                <a:solidFill>
                  <a:srgbClr val="FFFF00"/>
                </a:solidFill>
              </a:rPr>
              <a:t>AS</a:t>
            </a:r>
            <a:r>
              <a:rPr lang="en-IN" sz="2400" dirty="0"/>
              <a:t> </a:t>
            </a:r>
            <a:r>
              <a:rPr lang="en-IN" sz="2400" dirty="0" smtClean="0"/>
              <a:t>NumEmployees FROM Employees GROUP </a:t>
            </a:r>
            <a:r>
              <a:rPr lang="en-IN" sz="2400" dirty="0"/>
              <a:t>BY </a:t>
            </a:r>
            <a:r>
              <a:rPr lang="en-IN" sz="2400" dirty="0" smtClean="0"/>
              <a:t>City HAVING </a:t>
            </a:r>
            <a:r>
              <a:rPr lang="en-IN" sz="2400" b="1" dirty="0" smtClean="0">
                <a:solidFill>
                  <a:srgbClr val="00B0F0"/>
                </a:solidFill>
              </a:rPr>
              <a:t>COUNT</a:t>
            </a:r>
            <a:r>
              <a:rPr lang="en-IN" sz="2400" dirty="0" smtClean="0">
                <a:solidFill>
                  <a:srgbClr val="00B0F0"/>
                </a:solidFill>
              </a:rPr>
              <a:t> </a:t>
            </a:r>
            <a:r>
              <a:rPr lang="en-IN" sz="2400" dirty="0" smtClean="0"/>
              <a:t>(Employee_ID) </a:t>
            </a:r>
            <a:r>
              <a:rPr lang="en-IN" sz="2400" dirty="0"/>
              <a:t>&gt; 1;</a:t>
            </a:r>
          </a:p>
          <a:p>
            <a:pPr>
              <a:lnSpc>
                <a:spcPct val="150000"/>
              </a:lnSpc>
            </a:pPr>
            <a:endParaRPr lang="en-US" sz="2400" dirty="0"/>
          </a:p>
        </p:txBody>
      </p:sp>
    </p:spTree>
    <p:extLst>
      <p:ext uri="{BB962C8B-B14F-4D97-AF65-F5344CB8AC3E}">
        <p14:creationId xmlns:p14="http://schemas.microsoft.com/office/powerpoint/2010/main" val="39277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Grouping Rules</a:t>
            </a:r>
          </a:p>
        </p:txBody>
      </p:sp>
      <p:graphicFrame>
        <p:nvGraphicFramePr>
          <p:cNvPr id="5" name="Diagram 4"/>
          <p:cNvGraphicFramePr/>
          <p:nvPr>
            <p:extLst>
              <p:ext uri="{D42A27DB-BD31-4B8C-83A1-F6EECF244321}">
                <p14:modId xmlns:p14="http://schemas.microsoft.com/office/powerpoint/2010/main" val="3488574008"/>
              </p:ext>
            </p:extLst>
          </p:nvPr>
        </p:nvGraphicFramePr>
        <p:xfrm>
          <a:off x="644769" y="1050879"/>
          <a:ext cx="11289323" cy="5807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567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Queries</a:t>
            </a:r>
            <a:endParaRPr lang="en-US" dirty="0"/>
          </a:p>
        </p:txBody>
      </p:sp>
      <p:sp>
        <p:nvSpPr>
          <p:cNvPr id="3" name="Content Placeholder 2"/>
          <p:cNvSpPr>
            <a:spLocks noGrp="1"/>
          </p:cNvSpPr>
          <p:nvPr>
            <p:ph idx="1"/>
          </p:nvPr>
        </p:nvSpPr>
        <p:spPr>
          <a:xfrm>
            <a:off x="685800" y="1193739"/>
            <a:ext cx="10820400" cy="5664261"/>
          </a:xfrm>
        </p:spPr>
        <p:txBody>
          <a:bodyPr>
            <a:noAutofit/>
          </a:bodyPr>
          <a:lstStyle/>
          <a:p>
            <a:pPr marL="457200" indent="-457200">
              <a:lnSpc>
                <a:spcPct val="150000"/>
              </a:lnSpc>
              <a:buFont typeface="+mj-lt"/>
              <a:buAutoNum type="arabicPeriod"/>
            </a:pPr>
            <a:r>
              <a:rPr lang="en-US" sz="2400" dirty="0" smtClean="0">
                <a:solidFill>
                  <a:srgbClr val="FFFF00"/>
                </a:solidFill>
              </a:rPr>
              <a:t>SELECT</a:t>
            </a:r>
            <a:r>
              <a:rPr lang="en-US" sz="2400" dirty="0" smtClean="0">
                <a:solidFill>
                  <a:schemeClr val="tx1"/>
                </a:solidFill>
              </a:rPr>
              <a:t> * FROM </a:t>
            </a:r>
            <a:r>
              <a:rPr lang="en-US" sz="2400" dirty="0" smtClean="0">
                <a:solidFill>
                  <a:schemeClr val="accent4">
                    <a:lumMod val="60000"/>
                    <a:lumOff val="40000"/>
                  </a:schemeClr>
                </a:solidFill>
              </a:rPr>
              <a:t>Employees</a:t>
            </a:r>
          </a:p>
          <a:p>
            <a:pPr marL="457200" indent="-457200">
              <a:lnSpc>
                <a:spcPct val="150000"/>
              </a:lnSpc>
              <a:buFont typeface="+mj-lt"/>
              <a:buAutoNum type="arabicPeriod"/>
            </a:pPr>
            <a:r>
              <a:rPr lang="en-IN" sz="2400" dirty="0" smtClean="0">
                <a:solidFill>
                  <a:srgbClr val="FFFF00"/>
                </a:solidFill>
              </a:rPr>
              <a:t>SELECT</a:t>
            </a:r>
            <a:r>
              <a:rPr lang="en-IN" sz="2400" dirty="0" smtClean="0">
                <a:solidFill>
                  <a:schemeClr val="tx1"/>
                </a:solidFill>
              </a:rPr>
              <a:t> Employee_ID, First_Name, Last_Name, Hire_Date, City FROM </a:t>
            </a:r>
            <a:r>
              <a:rPr lang="en-IN" sz="2400" dirty="0" smtClean="0">
                <a:solidFill>
                  <a:srgbClr val="92D050"/>
                </a:solidFill>
              </a:rPr>
              <a:t>Employees</a:t>
            </a:r>
          </a:p>
          <a:p>
            <a:pPr marL="457200" indent="-457200">
              <a:lnSpc>
                <a:spcPct val="150000"/>
              </a:lnSpc>
              <a:buFont typeface="+mj-lt"/>
              <a:buAutoNum type="arabicPeriod"/>
            </a:pPr>
            <a:r>
              <a:rPr lang="en-IN" sz="2400" dirty="0" smtClean="0">
                <a:solidFill>
                  <a:srgbClr val="FFFF00"/>
                </a:solidFill>
              </a:rPr>
              <a:t>SELECT</a:t>
            </a:r>
            <a:r>
              <a:rPr lang="en-IN" sz="2400" dirty="0" smtClean="0">
                <a:solidFill>
                  <a:schemeClr val="tx1"/>
                </a:solidFill>
              </a:rPr>
              <a:t> </a:t>
            </a:r>
            <a:r>
              <a:rPr lang="en-IN" sz="2400" dirty="0"/>
              <a:t>Employee_ID, First_Name, Last_Name, Hire_Date, </a:t>
            </a:r>
            <a:r>
              <a:rPr lang="en-IN" sz="2400" dirty="0" smtClean="0">
                <a:solidFill>
                  <a:schemeClr val="tx1"/>
                </a:solidFill>
              </a:rPr>
              <a:t>City FROM </a:t>
            </a:r>
            <a:r>
              <a:rPr lang="en-IN" sz="2400" dirty="0" smtClean="0">
                <a:solidFill>
                  <a:srgbClr val="92D050"/>
                </a:solidFill>
              </a:rPr>
              <a:t>Employees</a:t>
            </a:r>
            <a:r>
              <a:rPr lang="en-IN" sz="2400" dirty="0" smtClean="0">
                <a:solidFill>
                  <a:schemeClr val="tx1"/>
                </a:solidFill>
              </a:rPr>
              <a:t> WHERE City = 'London'</a:t>
            </a:r>
          </a:p>
          <a:p>
            <a:pPr marL="457200" indent="-457200">
              <a:lnSpc>
                <a:spcPct val="150000"/>
              </a:lnSpc>
              <a:buFont typeface="+mj-lt"/>
              <a:buAutoNum type="arabicPeriod"/>
            </a:pPr>
            <a:r>
              <a:rPr lang="en-IN" sz="2400" dirty="0" smtClean="0">
                <a:solidFill>
                  <a:srgbClr val="FFFF00"/>
                </a:solidFill>
              </a:rPr>
              <a:t>SELECT</a:t>
            </a:r>
            <a:r>
              <a:rPr lang="en-IN" sz="2400" dirty="0" smtClean="0">
                <a:solidFill>
                  <a:schemeClr val="tx1"/>
                </a:solidFill>
              </a:rPr>
              <a:t> </a:t>
            </a:r>
            <a:r>
              <a:rPr lang="en-IN" sz="2400" dirty="0"/>
              <a:t>Employee_ID, First_Name, Last_Name, Hire_Date, </a:t>
            </a:r>
            <a:r>
              <a:rPr lang="en-IN" sz="2400" dirty="0" smtClean="0">
                <a:solidFill>
                  <a:schemeClr val="tx1"/>
                </a:solidFill>
              </a:rPr>
              <a:t>City FROM </a:t>
            </a:r>
            <a:r>
              <a:rPr lang="en-IN" sz="2400" dirty="0" smtClean="0">
                <a:solidFill>
                  <a:srgbClr val="92D050"/>
                </a:solidFill>
              </a:rPr>
              <a:t>Employees</a:t>
            </a:r>
            <a:r>
              <a:rPr lang="en-IN" sz="2400" dirty="0" smtClean="0">
                <a:solidFill>
                  <a:schemeClr val="tx1"/>
                </a:solidFill>
              </a:rPr>
              <a:t> WHERE City &lt;&gt; 'London'</a:t>
            </a:r>
          </a:p>
          <a:p>
            <a:pPr marL="457200" indent="-457200">
              <a:lnSpc>
                <a:spcPct val="150000"/>
              </a:lnSpc>
              <a:buFont typeface="+mj-lt"/>
              <a:buAutoNum type="arabicPeriod"/>
            </a:pPr>
            <a:r>
              <a:rPr lang="en-IN" sz="2400" dirty="0" smtClean="0">
                <a:solidFill>
                  <a:srgbClr val="FFFF00"/>
                </a:solidFill>
              </a:rPr>
              <a:t>SELECT</a:t>
            </a:r>
            <a:r>
              <a:rPr lang="en-IN" sz="2400" dirty="0" smtClean="0">
                <a:solidFill>
                  <a:schemeClr val="tx1"/>
                </a:solidFill>
              </a:rPr>
              <a:t> </a:t>
            </a:r>
            <a:r>
              <a:rPr lang="en-IN" sz="2400" dirty="0"/>
              <a:t>Employee_ID, First_Name, Last_Name, Hire_Date</a:t>
            </a:r>
            <a:r>
              <a:rPr lang="en-IN" sz="2400" dirty="0" smtClean="0">
                <a:solidFill>
                  <a:schemeClr val="tx1"/>
                </a:solidFill>
              </a:rPr>
              <a:t>, City FROM </a:t>
            </a:r>
            <a:r>
              <a:rPr lang="en-IN" sz="2400" dirty="0" smtClean="0">
                <a:solidFill>
                  <a:srgbClr val="92D050"/>
                </a:solidFill>
              </a:rPr>
              <a:t>Employees</a:t>
            </a:r>
            <a:r>
              <a:rPr lang="en-IN" sz="2400" dirty="0" smtClean="0">
                <a:solidFill>
                  <a:schemeClr val="tx1"/>
                </a:solidFill>
              </a:rPr>
              <a:t> WHERE Hire_Date &gt;= '1-july-1993'</a:t>
            </a:r>
          </a:p>
          <a:p>
            <a:pPr marL="457200" indent="-457200">
              <a:lnSpc>
                <a:spcPct val="150000"/>
              </a:lnSpc>
              <a:buFont typeface="+mj-lt"/>
              <a:buAutoNum type="arabicPeriod"/>
            </a:pPr>
            <a:endParaRPr lang="en-IN" sz="2400" dirty="0">
              <a:solidFill>
                <a:schemeClr val="tx1"/>
              </a:solidFill>
            </a:endParaRPr>
          </a:p>
          <a:p>
            <a:pPr marL="457200" indent="-457200">
              <a:lnSpc>
                <a:spcPct val="150000"/>
              </a:lnSpc>
              <a:buFont typeface="+mj-lt"/>
              <a:buAutoNum type="arabicPeriod"/>
            </a:pPr>
            <a:endParaRPr lang="en-US" sz="2400" dirty="0">
              <a:solidFill>
                <a:schemeClr val="tx1"/>
              </a:solidFill>
            </a:endParaRPr>
          </a:p>
        </p:txBody>
      </p:sp>
    </p:spTree>
    <p:extLst>
      <p:ext uri="{BB962C8B-B14F-4D97-AF65-F5344CB8AC3E}">
        <p14:creationId xmlns:p14="http://schemas.microsoft.com/office/powerpoint/2010/main" val="151121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functions</a:t>
            </a:r>
            <a:endParaRPr lang="en-US" b="1" dirty="0">
              <a:solidFill>
                <a:srgbClr val="FFFF00"/>
              </a:solidFill>
            </a:endParaRPr>
          </a:p>
        </p:txBody>
      </p:sp>
      <p:sp>
        <p:nvSpPr>
          <p:cNvPr id="3" name="Content Placeholder 2"/>
          <p:cNvSpPr>
            <a:spLocks noGrp="1"/>
          </p:cNvSpPr>
          <p:nvPr>
            <p:ph idx="1"/>
          </p:nvPr>
        </p:nvSpPr>
        <p:spPr>
          <a:xfrm>
            <a:off x="685800" y="1441450"/>
            <a:ext cx="11400692" cy="5416550"/>
          </a:xfrm>
        </p:spPr>
        <p:txBody>
          <a:bodyPr>
            <a:normAutofit/>
          </a:bodyPr>
          <a:lstStyle/>
          <a:p>
            <a:pPr>
              <a:lnSpc>
                <a:spcPct val="200000"/>
              </a:lnSpc>
            </a:pPr>
            <a:r>
              <a:rPr lang="en-IN" sz="2800" dirty="0"/>
              <a:t>SELECT </a:t>
            </a:r>
            <a:r>
              <a:rPr lang="en-IN" sz="2800" b="1" dirty="0">
                <a:solidFill>
                  <a:srgbClr val="00B0F0"/>
                </a:solidFill>
              </a:rPr>
              <a:t>DISTINCT</a:t>
            </a:r>
            <a:r>
              <a:rPr lang="en-IN" sz="2800" dirty="0"/>
              <a:t> </a:t>
            </a:r>
            <a:r>
              <a:rPr lang="en-IN" sz="2800" dirty="0" smtClean="0"/>
              <a:t>City FROM Employees ORDER </a:t>
            </a:r>
            <a:r>
              <a:rPr lang="en-IN" sz="2800" dirty="0"/>
              <a:t>BY City</a:t>
            </a:r>
          </a:p>
          <a:p>
            <a:pPr>
              <a:lnSpc>
                <a:spcPct val="200000"/>
              </a:lnSpc>
            </a:pPr>
            <a:r>
              <a:rPr lang="en-IN" sz="2800" dirty="0"/>
              <a:t>SELECT </a:t>
            </a:r>
            <a:r>
              <a:rPr lang="en-IN" sz="2800" b="1" dirty="0">
                <a:solidFill>
                  <a:srgbClr val="00B0F0"/>
                </a:solidFill>
              </a:rPr>
              <a:t>COUNT(DISTINCT</a:t>
            </a:r>
            <a:r>
              <a:rPr lang="en-IN" sz="2800" dirty="0"/>
              <a:t> City) AS </a:t>
            </a:r>
            <a:r>
              <a:rPr lang="en-IN" sz="2800" dirty="0" smtClean="0"/>
              <a:t>NumCities FROM </a:t>
            </a:r>
            <a:r>
              <a:rPr lang="en-IN" sz="2800" dirty="0"/>
              <a:t>Employees</a:t>
            </a:r>
          </a:p>
          <a:p>
            <a:pPr>
              <a:lnSpc>
                <a:spcPct val="200000"/>
              </a:lnSpc>
            </a:pPr>
            <a:r>
              <a:rPr lang="en-IN" sz="2800" dirty="0"/>
              <a:t>SELECT </a:t>
            </a:r>
            <a:r>
              <a:rPr lang="en-IN" sz="2800" dirty="0" smtClean="0"/>
              <a:t>Product_ID, </a:t>
            </a:r>
            <a:r>
              <a:rPr lang="en-IN" sz="2800" b="1" dirty="0" smtClean="0">
                <a:solidFill>
                  <a:srgbClr val="00B0F0"/>
                </a:solidFill>
              </a:rPr>
              <a:t>SUM</a:t>
            </a:r>
            <a:r>
              <a:rPr lang="en-IN" sz="2800" dirty="0" smtClean="0"/>
              <a:t> (</a:t>
            </a:r>
            <a:r>
              <a:rPr lang="en-IN" sz="2800" dirty="0"/>
              <a:t>Quantity) AS </a:t>
            </a:r>
            <a:r>
              <a:rPr lang="en-IN" sz="2800" dirty="0" smtClean="0"/>
              <a:t>Total_Units </a:t>
            </a:r>
          </a:p>
          <a:p>
            <a:pPr marL="0" indent="0">
              <a:lnSpc>
                <a:spcPct val="200000"/>
              </a:lnSpc>
              <a:buNone/>
            </a:pPr>
            <a:r>
              <a:rPr lang="en-IN" sz="2800" dirty="0"/>
              <a:t>	</a:t>
            </a:r>
            <a:r>
              <a:rPr lang="en-IN" sz="2800" b="1" dirty="0" smtClean="0">
                <a:solidFill>
                  <a:srgbClr val="FFFF00"/>
                </a:solidFill>
              </a:rPr>
              <a:t>FROM</a:t>
            </a:r>
            <a:r>
              <a:rPr lang="en-IN" sz="2800" dirty="0" smtClean="0"/>
              <a:t> Order_Details </a:t>
            </a:r>
            <a:r>
              <a:rPr lang="en-IN" sz="2800" b="1" dirty="0" smtClean="0">
                <a:solidFill>
                  <a:srgbClr val="FFFF00"/>
                </a:solidFill>
              </a:rPr>
              <a:t>GROUP </a:t>
            </a:r>
            <a:r>
              <a:rPr lang="en-IN" sz="2800" b="1" dirty="0">
                <a:solidFill>
                  <a:srgbClr val="FFFF00"/>
                </a:solidFill>
              </a:rPr>
              <a:t>BY </a:t>
            </a:r>
            <a:r>
              <a:rPr lang="en-IN" sz="2800" dirty="0" smtClean="0"/>
              <a:t>Product_ID </a:t>
            </a:r>
          </a:p>
          <a:p>
            <a:pPr marL="0" indent="0">
              <a:lnSpc>
                <a:spcPct val="200000"/>
              </a:lnSpc>
              <a:buNone/>
            </a:pPr>
            <a:r>
              <a:rPr lang="en-IN" sz="2800" dirty="0"/>
              <a:t>	</a:t>
            </a:r>
            <a:r>
              <a:rPr lang="en-IN" sz="2800" b="1" dirty="0" smtClean="0">
                <a:solidFill>
                  <a:srgbClr val="FFFF00"/>
                </a:solidFill>
              </a:rPr>
              <a:t>HAVING</a:t>
            </a:r>
            <a:r>
              <a:rPr lang="en-IN" sz="2800" dirty="0" smtClean="0"/>
              <a:t> </a:t>
            </a:r>
            <a:r>
              <a:rPr lang="en-IN" sz="2800" b="1" dirty="0" smtClean="0">
                <a:solidFill>
                  <a:srgbClr val="00B0F0"/>
                </a:solidFill>
              </a:rPr>
              <a:t>SUM</a:t>
            </a:r>
            <a:r>
              <a:rPr lang="en-IN" sz="2800" dirty="0" smtClean="0"/>
              <a:t> (</a:t>
            </a:r>
            <a:r>
              <a:rPr lang="en-IN" sz="2800" dirty="0"/>
              <a:t>Quantity) &lt; 200</a:t>
            </a:r>
            <a:r>
              <a:rPr lang="en-IN" sz="2800" dirty="0" smtClean="0"/>
              <a:t>;</a:t>
            </a:r>
            <a:endParaRPr lang="en-IN" sz="2800" dirty="0"/>
          </a:p>
        </p:txBody>
      </p:sp>
    </p:spTree>
    <p:extLst>
      <p:ext uri="{BB962C8B-B14F-4D97-AF65-F5344CB8AC3E}">
        <p14:creationId xmlns:p14="http://schemas.microsoft.com/office/powerpoint/2010/main" val="249616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644857" y="1284891"/>
            <a:ext cx="11400692" cy="5416550"/>
          </a:xfrm>
        </p:spPr>
        <p:txBody>
          <a:bodyPr>
            <a:noAutofit/>
          </a:bodyPr>
          <a:lstStyle/>
          <a:p>
            <a:pPr>
              <a:lnSpc>
                <a:spcPct val="150000"/>
              </a:lnSpc>
            </a:pPr>
            <a:r>
              <a:rPr lang="en-IN" sz="2800" dirty="0" smtClean="0"/>
              <a:t>SELECT Product_ID, </a:t>
            </a:r>
            <a:r>
              <a:rPr lang="en-IN" sz="2800" b="1" dirty="0" smtClean="0">
                <a:solidFill>
                  <a:srgbClr val="00B0F0"/>
                </a:solidFill>
              </a:rPr>
              <a:t>AVG</a:t>
            </a:r>
            <a:r>
              <a:rPr lang="en-IN" sz="2800" dirty="0" smtClean="0"/>
              <a:t> (Unit_Price) </a:t>
            </a:r>
            <a:r>
              <a:rPr lang="en-IN" sz="2800" dirty="0"/>
              <a:t>AS </a:t>
            </a:r>
            <a:r>
              <a:rPr lang="en-IN" sz="2800" dirty="0" smtClean="0"/>
              <a:t>AveragePrice FROM Products GROUP </a:t>
            </a:r>
            <a:r>
              <a:rPr lang="en-IN" sz="2800" dirty="0"/>
              <a:t>BY </a:t>
            </a:r>
            <a:r>
              <a:rPr lang="en-IN" sz="2800" dirty="0" smtClean="0"/>
              <a:t>Product_ID HAVING </a:t>
            </a:r>
            <a:r>
              <a:rPr lang="en-IN" sz="2800" b="1" dirty="0" smtClean="0">
                <a:solidFill>
                  <a:srgbClr val="00B0F0"/>
                </a:solidFill>
              </a:rPr>
              <a:t>AVG</a:t>
            </a:r>
            <a:r>
              <a:rPr lang="en-IN" sz="2800" dirty="0" smtClean="0">
                <a:solidFill>
                  <a:srgbClr val="00B0F0"/>
                </a:solidFill>
              </a:rPr>
              <a:t> </a:t>
            </a:r>
            <a:r>
              <a:rPr lang="en-IN" sz="2800" dirty="0" smtClean="0"/>
              <a:t>(Unit_Price) &gt; 70 ORDER </a:t>
            </a:r>
            <a:r>
              <a:rPr lang="en-IN" sz="2800" dirty="0"/>
              <a:t>BY AveragePrice;</a:t>
            </a:r>
          </a:p>
          <a:p>
            <a:pPr>
              <a:lnSpc>
                <a:spcPct val="150000"/>
              </a:lnSpc>
            </a:pPr>
            <a:r>
              <a:rPr lang="en-IN" sz="2800" dirty="0" smtClean="0"/>
              <a:t>SELECT Customer_ID, </a:t>
            </a:r>
            <a:r>
              <a:rPr lang="en-IN" sz="2800" b="1" dirty="0" smtClean="0">
                <a:solidFill>
                  <a:srgbClr val="00B0F0"/>
                </a:solidFill>
              </a:rPr>
              <a:t>COUNT</a:t>
            </a:r>
            <a:r>
              <a:rPr lang="en-IN" sz="2800" dirty="0" smtClean="0">
                <a:solidFill>
                  <a:srgbClr val="00B0F0"/>
                </a:solidFill>
              </a:rPr>
              <a:t> </a:t>
            </a:r>
            <a:r>
              <a:rPr lang="en-IN" sz="2800" dirty="0" smtClean="0"/>
              <a:t>(Order_ID) </a:t>
            </a:r>
            <a:r>
              <a:rPr lang="en-IN" sz="2800" dirty="0"/>
              <a:t>AS </a:t>
            </a:r>
            <a:r>
              <a:rPr lang="en-IN" sz="2800" dirty="0" smtClean="0"/>
              <a:t>NumOrders FROM Orders GROUP </a:t>
            </a:r>
            <a:r>
              <a:rPr lang="en-IN" sz="2800" dirty="0"/>
              <a:t>BY </a:t>
            </a:r>
            <a:r>
              <a:rPr lang="en-IN" sz="2800" dirty="0" smtClean="0"/>
              <a:t>Customer_ID HAVING </a:t>
            </a:r>
            <a:r>
              <a:rPr lang="en-IN" sz="2800" b="1" dirty="0" smtClean="0">
                <a:solidFill>
                  <a:srgbClr val="00B0F0"/>
                </a:solidFill>
              </a:rPr>
              <a:t>COUNT</a:t>
            </a:r>
            <a:r>
              <a:rPr lang="en-IN" sz="2800" dirty="0" smtClean="0">
                <a:solidFill>
                  <a:srgbClr val="00B0F0"/>
                </a:solidFill>
              </a:rPr>
              <a:t> </a:t>
            </a:r>
            <a:r>
              <a:rPr lang="en-IN" sz="2800" dirty="0" smtClean="0"/>
              <a:t>(Order_ID) </a:t>
            </a:r>
            <a:r>
              <a:rPr lang="en-IN" sz="2800" dirty="0"/>
              <a:t>&gt; </a:t>
            </a:r>
            <a:r>
              <a:rPr lang="en-IN" sz="2800" dirty="0" smtClean="0"/>
              <a:t>15 ORDER </a:t>
            </a:r>
            <a:r>
              <a:rPr lang="en-IN" sz="2800" dirty="0"/>
              <a:t>BY NumOrders DESC;</a:t>
            </a:r>
          </a:p>
          <a:p>
            <a:pPr>
              <a:lnSpc>
                <a:spcPct val="150000"/>
              </a:lnSpc>
            </a:pPr>
            <a:r>
              <a:rPr lang="en-IN" sz="2800" dirty="0" smtClean="0"/>
              <a:t>SELECT Product_ID, Unit_Price FROM Products WHERE Unit_Price </a:t>
            </a:r>
            <a:r>
              <a:rPr lang="en-IN" sz="2800" dirty="0"/>
              <a:t>&gt; </a:t>
            </a:r>
            <a:r>
              <a:rPr lang="en-IN" sz="2800" dirty="0" smtClean="0"/>
              <a:t>70 ORDER </a:t>
            </a:r>
            <a:r>
              <a:rPr lang="en-IN" sz="2800" dirty="0"/>
              <a:t>BY </a:t>
            </a:r>
            <a:r>
              <a:rPr lang="en-IN" sz="2800" dirty="0" smtClean="0"/>
              <a:t>Unit_Price;</a:t>
            </a:r>
            <a:endParaRPr lang="en-US" sz="2800" dirty="0"/>
          </a:p>
        </p:txBody>
      </p:sp>
    </p:spTree>
    <p:extLst>
      <p:ext uri="{BB962C8B-B14F-4D97-AF65-F5344CB8AC3E}">
        <p14:creationId xmlns:p14="http://schemas.microsoft.com/office/powerpoint/2010/main" val="239394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Exercise</a:t>
            </a:r>
            <a:endParaRPr lang="en-US" b="1" dirty="0">
              <a:solidFill>
                <a:srgbClr val="FFFF00"/>
              </a:solidFill>
            </a:endParaRPr>
          </a:p>
        </p:txBody>
      </p:sp>
      <p:sp>
        <p:nvSpPr>
          <p:cNvPr id="3" name="Content Placeholder 2"/>
          <p:cNvSpPr>
            <a:spLocks noGrp="1"/>
          </p:cNvSpPr>
          <p:nvPr>
            <p:ph idx="1"/>
          </p:nvPr>
        </p:nvSpPr>
        <p:spPr/>
        <p:txBody>
          <a:bodyPr>
            <a:normAutofit/>
          </a:bodyPr>
          <a:lstStyle/>
          <a:p>
            <a:pPr marL="0" indent="0">
              <a:lnSpc>
                <a:spcPct val="200000"/>
              </a:lnSpc>
              <a:buNone/>
            </a:pPr>
            <a:r>
              <a:rPr lang="en-IN" sz="2800" dirty="0">
                <a:solidFill>
                  <a:srgbClr val="92D050"/>
                </a:solidFill>
              </a:rPr>
              <a:t>List freight as is and freight rounded to the first decimal </a:t>
            </a:r>
            <a:endParaRPr lang="en-IN" sz="2800" dirty="0" smtClean="0">
              <a:solidFill>
                <a:srgbClr val="92D050"/>
              </a:solidFill>
            </a:endParaRPr>
          </a:p>
          <a:p>
            <a:pPr marL="0" indent="0">
              <a:lnSpc>
                <a:spcPct val="200000"/>
              </a:lnSpc>
              <a:buNone/>
            </a:pPr>
            <a:r>
              <a:rPr lang="en-IN" sz="2800" dirty="0" smtClean="0">
                <a:solidFill>
                  <a:srgbClr val="92D050"/>
                </a:solidFill>
              </a:rPr>
              <a:t>(</a:t>
            </a:r>
            <a:r>
              <a:rPr lang="en-IN" sz="2800" dirty="0" err="1">
                <a:solidFill>
                  <a:srgbClr val="92D050"/>
                </a:solidFill>
              </a:rPr>
              <a:t>e.g</a:t>
            </a:r>
            <a:r>
              <a:rPr lang="en-IN" sz="2800" dirty="0">
                <a:solidFill>
                  <a:srgbClr val="92D050"/>
                </a:solidFill>
              </a:rPr>
              <a:t>, 1.150 becomes 1.200) from the Orders tables</a:t>
            </a:r>
          </a:p>
          <a:p>
            <a:pPr marL="0" indent="0">
              <a:lnSpc>
                <a:spcPct val="200000"/>
              </a:lnSpc>
              <a:buNone/>
            </a:pPr>
            <a:r>
              <a:rPr lang="en-IN" sz="2800" dirty="0">
                <a:solidFill>
                  <a:srgbClr val="FFFF00"/>
                </a:solidFill>
              </a:rPr>
              <a:t>SELECT</a:t>
            </a:r>
            <a:r>
              <a:rPr lang="en-IN" sz="2800" dirty="0"/>
              <a:t> Freight, </a:t>
            </a:r>
            <a:r>
              <a:rPr lang="en-IN" sz="2800" dirty="0">
                <a:solidFill>
                  <a:schemeClr val="accent2">
                    <a:lumMod val="60000"/>
                    <a:lumOff val="40000"/>
                  </a:schemeClr>
                </a:solidFill>
              </a:rPr>
              <a:t>ROUND</a:t>
            </a:r>
            <a:r>
              <a:rPr lang="en-IN" sz="2800" dirty="0"/>
              <a:t>(Freight,1)  </a:t>
            </a:r>
            <a:r>
              <a:rPr lang="en-IN" sz="2800" dirty="0">
                <a:solidFill>
                  <a:srgbClr val="00B0F0"/>
                </a:solidFill>
              </a:rPr>
              <a:t>AS</a:t>
            </a:r>
            <a:r>
              <a:rPr lang="en-IN" sz="2800" dirty="0"/>
              <a:t> </a:t>
            </a:r>
            <a:r>
              <a:rPr lang="en-IN" sz="2800" dirty="0" err="1" smtClean="0"/>
              <a:t>ApproxFreight</a:t>
            </a:r>
            <a:r>
              <a:rPr lang="en-IN" sz="2800" dirty="0" smtClean="0"/>
              <a:t> </a:t>
            </a:r>
          </a:p>
          <a:p>
            <a:pPr marL="0" indent="0">
              <a:lnSpc>
                <a:spcPct val="200000"/>
              </a:lnSpc>
              <a:buNone/>
            </a:pPr>
            <a:r>
              <a:rPr lang="en-IN" sz="2800" dirty="0" smtClean="0">
                <a:solidFill>
                  <a:srgbClr val="FFFF00"/>
                </a:solidFill>
              </a:rPr>
              <a:t>FROM</a:t>
            </a:r>
            <a:r>
              <a:rPr lang="en-IN" sz="2800" dirty="0" smtClean="0"/>
              <a:t> </a:t>
            </a:r>
            <a:r>
              <a:rPr lang="en-IN" sz="2800" dirty="0"/>
              <a:t>Orders</a:t>
            </a:r>
            <a:r>
              <a:rPr lang="en-IN" sz="2800" dirty="0" smtClean="0"/>
              <a:t>;</a:t>
            </a:r>
          </a:p>
        </p:txBody>
      </p:sp>
    </p:spTree>
    <p:extLst>
      <p:ext uri="{BB962C8B-B14F-4D97-AF65-F5344CB8AC3E}">
        <p14:creationId xmlns:p14="http://schemas.microsoft.com/office/powerpoint/2010/main" val="170304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Exercise</a:t>
            </a:r>
            <a:endParaRPr lang="en-US" b="1" dirty="0">
              <a:solidFill>
                <a:srgbClr val="FFFF00"/>
              </a:solidFill>
            </a:endParaRPr>
          </a:p>
        </p:txBody>
      </p:sp>
      <p:sp>
        <p:nvSpPr>
          <p:cNvPr id="3" name="Content Placeholder 2"/>
          <p:cNvSpPr>
            <a:spLocks noGrp="1"/>
          </p:cNvSpPr>
          <p:nvPr>
            <p:ph idx="1"/>
          </p:nvPr>
        </p:nvSpPr>
        <p:spPr>
          <a:xfrm>
            <a:off x="562970" y="1284891"/>
            <a:ext cx="11629030" cy="5416550"/>
          </a:xfrm>
        </p:spPr>
        <p:txBody>
          <a:bodyPr>
            <a:noAutofit/>
          </a:bodyPr>
          <a:lstStyle/>
          <a:p>
            <a:pPr marL="0" indent="0">
              <a:lnSpc>
                <a:spcPct val="150000"/>
              </a:lnSpc>
              <a:buNone/>
            </a:pPr>
            <a:r>
              <a:rPr lang="en-IN" sz="2800" dirty="0" smtClean="0">
                <a:solidFill>
                  <a:schemeClr val="accent5"/>
                </a:solidFill>
              </a:rPr>
              <a:t>/* Select the unit price as is and unit price as a CHAR(10) from the Products tables */</a:t>
            </a:r>
          </a:p>
          <a:p>
            <a:pPr>
              <a:lnSpc>
                <a:spcPct val="150000"/>
              </a:lnSpc>
            </a:pPr>
            <a:r>
              <a:rPr lang="en-IN" sz="2800" dirty="0" smtClean="0">
                <a:solidFill>
                  <a:srgbClr val="FFFF00"/>
                </a:solidFill>
              </a:rPr>
              <a:t>SELECT</a:t>
            </a:r>
            <a:r>
              <a:rPr lang="en-IN" sz="2800" dirty="0" smtClean="0"/>
              <a:t> Unit_Price, </a:t>
            </a:r>
            <a:r>
              <a:rPr lang="en-IN" sz="2800" dirty="0" smtClean="0">
                <a:solidFill>
                  <a:srgbClr val="00B0F0"/>
                </a:solidFill>
              </a:rPr>
              <a:t>CAST </a:t>
            </a:r>
            <a:r>
              <a:rPr lang="en-IN" sz="2800" dirty="0" smtClean="0"/>
              <a:t>(Unit_Price </a:t>
            </a:r>
            <a:r>
              <a:rPr lang="en-IN" sz="2800" dirty="0"/>
              <a:t>AS CHAR(10</a:t>
            </a:r>
            <a:r>
              <a:rPr lang="en-IN" sz="2800" dirty="0" smtClean="0"/>
              <a:t>)) </a:t>
            </a:r>
            <a:r>
              <a:rPr lang="en-IN" sz="2800" dirty="0" smtClean="0">
                <a:solidFill>
                  <a:srgbClr val="FFFF00"/>
                </a:solidFill>
              </a:rPr>
              <a:t>FROM</a:t>
            </a:r>
            <a:r>
              <a:rPr lang="en-IN" sz="2800" dirty="0" smtClean="0"/>
              <a:t> </a:t>
            </a:r>
            <a:r>
              <a:rPr lang="en-IN" sz="2800" dirty="0"/>
              <a:t>Products;</a:t>
            </a:r>
          </a:p>
          <a:p>
            <a:pPr>
              <a:lnSpc>
                <a:spcPct val="150000"/>
              </a:lnSpc>
            </a:pPr>
            <a:r>
              <a:rPr lang="en-IN" sz="2800" dirty="0" smtClean="0">
                <a:solidFill>
                  <a:srgbClr val="FFFF00"/>
                </a:solidFill>
              </a:rPr>
              <a:t>SELECT</a:t>
            </a:r>
            <a:r>
              <a:rPr lang="en-IN" sz="2800" dirty="0" smtClean="0"/>
              <a:t> Unit_Price, </a:t>
            </a:r>
            <a:r>
              <a:rPr lang="en-IN" sz="2800" dirty="0"/>
              <a:t>'$' + </a:t>
            </a:r>
            <a:r>
              <a:rPr lang="en-IN" sz="2800" dirty="0" smtClean="0">
                <a:solidFill>
                  <a:srgbClr val="00B0F0"/>
                </a:solidFill>
              </a:rPr>
              <a:t>CAST</a:t>
            </a:r>
            <a:r>
              <a:rPr lang="en-IN" sz="2800" dirty="0" smtClean="0"/>
              <a:t>(Unit_Price </a:t>
            </a:r>
            <a:r>
              <a:rPr lang="en-IN" sz="2800" dirty="0"/>
              <a:t>AS CHAR(10</a:t>
            </a:r>
            <a:r>
              <a:rPr lang="en-IN" sz="2800" dirty="0" smtClean="0"/>
              <a:t>)) </a:t>
            </a:r>
            <a:r>
              <a:rPr lang="en-IN" sz="2800" dirty="0" smtClean="0">
                <a:solidFill>
                  <a:srgbClr val="FFFF00"/>
                </a:solidFill>
              </a:rPr>
              <a:t>FROM</a:t>
            </a:r>
            <a:r>
              <a:rPr lang="en-IN" sz="2800" dirty="0" smtClean="0"/>
              <a:t> </a:t>
            </a:r>
            <a:r>
              <a:rPr lang="en-IN" sz="2800" dirty="0"/>
              <a:t>Products;</a:t>
            </a:r>
          </a:p>
          <a:p>
            <a:pPr>
              <a:lnSpc>
                <a:spcPct val="150000"/>
              </a:lnSpc>
            </a:pPr>
            <a:r>
              <a:rPr lang="en-IN" sz="2800" dirty="0">
                <a:solidFill>
                  <a:srgbClr val="FFFF00"/>
                </a:solidFill>
              </a:rPr>
              <a:t>SELECT</a:t>
            </a:r>
            <a:r>
              <a:rPr lang="en-IN" sz="2800" dirty="0"/>
              <a:t> </a:t>
            </a:r>
            <a:r>
              <a:rPr lang="en-IN" sz="2800" dirty="0" smtClean="0">
                <a:solidFill>
                  <a:srgbClr val="00B0F0"/>
                </a:solidFill>
              </a:rPr>
              <a:t>UPPER</a:t>
            </a:r>
            <a:r>
              <a:rPr lang="en-IN" sz="2800" dirty="0" smtClean="0"/>
              <a:t>(First_Name), </a:t>
            </a:r>
            <a:r>
              <a:rPr lang="en-IN" sz="2800" dirty="0" smtClean="0">
                <a:solidFill>
                  <a:srgbClr val="00B0F0"/>
                </a:solidFill>
              </a:rPr>
              <a:t>UPPER</a:t>
            </a:r>
            <a:r>
              <a:rPr lang="en-IN" sz="2800" dirty="0" smtClean="0"/>
              <a:t>(Last_Name) </a:t>
            </a:r>
            <a:r>
              <a:rPr lang="en-IN" sz="2800" dirty="0" smtClean="0">
                <a:solidFill>
                  <a:srgbClr val="FFFF00"/>
                </a:solidFill>
              </a:rPr>
              <a:t>FROM</a:t>
            </a:r>
            <a:r>
              <a:rPr lang="en-IN" sz="2800" dirty="0" smtClean="0"/>
              <a:t> </a:t>
            </a:r>
            <a:r>
              <a:rPr lang="en-IN" sz="2800" dirty="0"/>
              <a:t>Employees;</a:t>
            </a:r>
          </a:p>
          <a:p>
            <a:pPr>
              <a:lnSpc>
                <a:spcPct val="150000"/>
              </a:lnSpc>
            </a:pPr>
            <a:r>
              <a:rPr lang="en-IN" sz="2800" dirty="0">
                <a:solidFill>
                  <a:srgbClr val="FFFF00"/>
                </a:solidFill>
              </a:rPr>
              <a:t>SELECT</a:t>
            </a:r>
            <a:r>
              <a:rPr lang="en-IN" sz="2800" dirty="0"/>
              <a:t> </a:t>
            </a:r>
            <a:r>
              <a:rPr lang="en-IN" sz="2800" dirty="0">
                <a:solidFill>
                  <a:srgbClr val="00B0F0"/>
                </a:solidFill>
              </a:rPr>
              <a:t>SUBSTRING</a:t>
            </a:r>
            <a:r>
              <a:rPr lang="en-IN" sz="2800" dirty="0"/>
              <a:t>(Address,1,10</a:t>
            </a:r>
            <a:r>
              <a:rPr lang="en-IN" sz="2800" dirty="0" smtClean="0"/>
              <a:t>) </a:t>
            </a:r>
            <a:r>
              <a:rPr lang="en-IN" sz="2800" dirty="0" smtClean="0">
                <a:solidFill>
                  <a:srgbClr val="FFFF00"/>
                </a:solidFill>
              </a:rPr>
              <a:t>FROM</a:t>
            </a:r>
            <a:r>
              <a:rPr lang="en-IN" sz="2800" dirty="0" smtClean="0"/>
              <a:t> </a:t>
            </a:r>
            <a:r>
              <a:rPr lang="en-IN" sz="2800" dirty="0"/>
              <a:t>Customers;</a:t>
            </a:r>
          </a:p>
          <a:p>
            <a:pPr>
              <a:lnSpc>
                <a:spcPct val="150000"/>
              </a:lnSpc>
            </a:pPr>
            <a:endParaRPr lang="en-US" sz="2800" dirty="0"/>
          </a:p>
        </p:txBody>
      </p:sp>
    </p:spTree>
    <p:extLst>
      <p:ext uri="{BB962C8B-B14F-4D97-AF65-F5344CB8AC3E}">
        <p14:creationId xmlns:p14="http://schemas.microsoft.com/office/powerpoint/2010/main" val="22352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Date Functions</a:t>
            </a:r>
            <a:endParaRPr lang="en-US" b="1" dirty="0">
              <a:solidFill>
                <a:srgbClr val="FFFF00"/>
              </a:solidFill>
            </a:endParaRPr>
          </a:p>
        </p:txBody>
      </p:sp>
      <p:sp>
        <p:nvSpPr>
          <p:cNvPr id="3" name="Content Placeholder 2"/>
          <p:cNvSpPr>
            <a:spLocks noGrp="1"/>
          </p:cNvSpPr>
          <p:nvPr>
            <p:ph idx="1"/>
          </p:nvPr>
        </p:nvSpPr>
        <p:spPr/>
        <p:txBody>
          <a:bodyPr>
            <a:normAutofit/>
          </a:bodyPr>
          <a:lstStyle/>
          <a:p>
            <a:pPr>
              <a:lnSpc>
                <a:spcPct val="150000"/>
              </a:lnSpc>
            </a:pPr>
            <a:r>
              <a:rPr lang="en-IN" sz="2800" dirty="0">
                <a:solidFill>
                  <a:srgbClr val="FFFF00"/>
                </a:solidFill>
              </a:rPr>
              <a:t>SELECT </a:t>
            </a:r>
            <a:r>
              <a:rPr lang="en-IN" sz="2800" dirty="0" smtClean="0"/>
              <a:t>Last_Name, </a:t>
            </a:r>
            <a:r>
              <a:rPr lang="en-IN" sz="2800" dirty="0" err="1"/>
              <a:t>BirthDate</a:t>
            </a:r>
            <a:r>
              <a:rPr lang="en-IN" sz="2800" dirty="0"/>
              <a:t>, </a:t>
            </a:r>
            <a:r>
              <a:rPr lang="en-IN" sz="2800" dirty="0" smtClean="0"/>
              <a:t>Hire_Date, </a:t>
            </a:r>
            <a:r>
              <a:rPr lang="en-IN" sz="2800" b="1" dirty="0" smtClean="0">
                <a:solidFill>
                  <a:srgbClr val="00B0F0"/>
                </a:solidFill>
              </a:rPr>
              <a:t>DATEDIFF</a:t>
            </a:r>
            <a:r>
              <a:rPr lang="en-IN" sz="2800" dirty="0" smtClean="0"/>
              <a:t>(</a:t>
            </a:r>
            <a:r>
              <a:rPr lang="en-IN" sz="2800" dirty="0" err="1" smtClean="0"/>
              <a:t>year,BirthDate,Hire_Date</a:t>
            </a:r>
            <a:r>
              <a:rPr lang="en-IN" sz="2800" dirty="0" smtClean="0"/>
              <a:t>) </a:t>
            </a:r>
            <a:r>
              <a:rPr lang="en-IN" sz="2800" dirty="0">
                <a:solidFill>
                  <a:srgbClr val="92D050"/>
                </a:solidFill>
              </a:rPr>
              <a:t>AS</a:t>
            </a:r>
            <a:r>
              <a:rPr lang="en-IN" sz="2800" dirty="0"/>
              <a:t> </a:t>
            </a:r>
            <a:r>
              <a:rPr lang="en-IN" sz="2800" dirty="0" err="1" smtClean="0"/>
              <a:t>HireAge</a:t>
            </a:r>
            <a:r>
              <a:rPr lang="en-IN" sz="2800" dirty="0" smtClean="0"/>
              <a:t> </a:t>
            </a:r>
            <a:r>
              <a:rPr lang="en-IN" sz="2800" dirty="0" smtClean="0">
                <a:solidFill>
                  <a:srgbClr val="FFFF00"/>
                </a:solidFill>
              </a:rPr>
              <a:t>FROM </a:t>
            </a:r>
            <a:r>
              <a:rPr lang="en-IN" sz="2800" dirty="0" smtClean="0"/>
              <a:t>Employees </a:t>
            </a:r>
            <a:r>
              <a:rPr lang="en-IN" sz="2800" dirty="0" smtClean="0">
                <a:solidFill>
                  <a:srgbClr val="FFFF00"/>
                </a:solidFill>
              </a:rPr>
              <a:t>ORDER </a:t>
            </a:r>
            <a:r>
              <a:rPr lang="en-IN" sz="2800" dirty="0">
                <a:solidFill>
                  <a:srgbClr val="FFFF00"/>
                </a:solidFill>
              </a:rPr>
              <a:t>BY </a:t>
            </a:r>
            <a:r>
              <a:rPr lang="en-IN" sz="2800" dirty="0" err="1"/>
              <a:t>HireAge</a:t>
            </a:r>
            <a:r>
              <a:rPr lang="en-IN" sz="2800" dirty="0"/>
              <a:t>;</a:t>
            </a:r>
          </a:p>
          <a:p>
            <a:pPr>
              <a:lnSpc>
                <a:spcPct val="150000"/>
              </a:lnSpc>
            </a:pPr>
            <a:r>
              <a:rPr lang="en-IN" sz="2800" dirty="0">
                <a:solidFill>
                  <a:srgbClr val="FFFF00"/>
                </a:solidFill>
              </a:rPr>
              <a:t>SELECT </a:t>
            </a:r>
            <a:r>
              <a:rPr lang="en-IN" sz="2800" dirty="0" smtClean="0"/>
              <a:t>First_Name, Last_Name, </a:t>
            </a:r>
            <a:r>
              <a:rPr lang="en-IN" sz="2800" b="1" dirty="0">
                <a:solidFill>
                  <a:srgbClr val="00B0F0"/>
                </a:solidFill>
              </a:rPr>
              <a:t>DATENAME</a:t>
            </a:r>
            <a:r>
              <a:rPr lang="en-IN" sz="2800" dirty="0"/>
              <a:t>(</a:t>
            </a:r>
            <a:r>
              <a:rPr lang="en-IN" sz="2800" dirty="0" err="1"/>
              <a:t>month,BirthDate</a:t>
            </a:r>
            <a:r>
              <a:rPr lang="en-IN" sz="2800" dirty="0"/>
              <a:t>) </a:t>
            </a:r>
            <a:r>
              <a:rPr lang="en-IN" sz="2800" dirty="0">
                <a:solidFill>
                  <a:srgbClr val="92D050"/>
                </a:solidFill>
              </a:rPr>
              <a:t>AS</a:t>
            </a:r>
            <a:r>
              <a:rPr lang="en-IN" sz="2800" dirty="0"/>
              <a:t> </a:t>
            </a:r>
            <a:r>
              <a:rPr lang="en-IN" sz="2800" dirty="0" err="1" smtClean="0"/>
              <a:t>BirthMonth</a:t>
            </a:r>
            <a:r>
              <a:rPr lang="en-IN" sz="2800" dirty="0" smtClean="0"/>
              <a:t> </a:t>
            </a:r>
            <a:r>
              <a:rPr lang="en-IN" sz="2800" dirty="0" smtClean="0">
                <a:solidFill>
                  <a:srgbClr val="FFFF00"/>
                </a:solidFill>
              </a:rPr>
              <a:t>FROM </a:t>
            </a:r>
            <a:r>
              <a:rPr lang="en-IN" sz="2800" dirty="0" smtClean="0"/>
              <a:t>Employees </a:t>
            </a:r>
            <a:r>
              <a:rPr lang="en-IN" sz="2800" dirty="0" smtClean="0">
                <a:solidFill>
                  <a:srgbClr val="FFFF00"/>
                </a:solidFill>
              </a:rPr>
              <a:t>ORDER </a:t>
            </a:r>
            <a:r>
              <a:rPr lang="en-IN" sz="2800" dirty="0">
                <a:solidFill>
                  <a:srgbClr val="FFFF00"/>
                </a:solidFill>
              </a:rPr>
              <a:t>BY </a:t>
            </a:r>
            <a:r>
              <a:rPr lang="en-IN" sz="2800" b="1" dirty="0">
                <a:solidFill>
                  <a:srgbClr val="00B0F0"/>
                </a:solidFill>
              </a:rPr>
              <a:t>DATEPART</a:t>
            </a:r>
            <a:r>
              <a:rPr lang="en-IN" sz="2800" dirty="0"/>
              <a:t>(</a:t>
            </a:r>
            <a:r>
              <a:rPr lang="en-IN" sz="2800" dirty="0" err="1"/>
              <a:t>month,BirthDate</a:t>
            </a:r>
            <a:r>
              <a:rPr lang="en-IN" sz="2800" dirty="0"/>
              <a:t>);</a:t>
            </a:r>
            <a:endParaRPr lang="en-US" sz="2800" dirty="0"/>
          </a:p>
        </p:txBody>
      </p:sp>
    </p:spTree>
    <p:extLst>
      <p:ext uri="{BB962C8B-B14F-4D97-AF65-F5344CB8AC3E}">
        <p14:creationId xmlns:p14="http://schemas.microsoft.com/office/powerpoint/2010/main" val="124853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02803" y="3704156"/>
            <a:ext cx="9733519" cy="1178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Case Sensitivity</a:t>
            </a:r>
            <a:endParaRPr lang="en-US" dirty="0"/>
          </a:p>
        </p:txBody>
      </p:sp>
      <p:sp>
        <p:nvSpPr>
          <p:cNvPr id="3" name="Content Placeholder 2"/>
          <p:cNvSpPr>
            <a:spLocks noGrp="1"/>
          </p:cNvSpPr>
          <p:nvPr>
            <p:ph idx="1"/>
          </p:nvPr>
        </p:nvSpPr>
        <p:spPr>
          <a:xfrm>
            <a:off x="954206" y="1397273"/>
            <a:ext cx="9882116" cy="4839753"/>
          </a:xfrm>
        </p:spPr>
        <p:txBody>
          <a:bodyPr>
            <a:normAutofit/>
          </a:bodyPr>
          <a:lstStyle/>
          <a:p>
            <a:pPr marL="457200" lvl="1" indent="0">
              <a:lnSpc>
                <a:spcPct val="150000"/>
              </a:lnSpc>
              <a:buNone/>
            </a:pPr>
            <a:r>
              <a:rPr lang="en-IN" sz="2800" dirty="0" smtClean="0"/>
              <a:t>Use </a:t>
            </a:r>
            <a:r>
              <a:rPr lang="en-IN" sz="2800" dirty="0" err="1" smtClean="0"/>
              <a:t>TestDB</a:t>
            </a:r>
            <a:r>
              <a:rPr lang="en-IN" sz="2800" dirty="0" smtClean="0"/>
              <a:t>;</a:t>
            </a:r>
          </a:p>
          <a:p>
            <a:pPr marL="457200" lvl="1" indent="0">
              <a:lnSpc>
                <a:spcPct val="150000"/>
              </a:lnSpc>
              <a:buNone/>
            </a:pPr>
            <a:r>
              <a:rPr lang="en-IN" sz="2800" dirty="0" smtClean="0">
                <a:solidFill>
                  <a:srgbClr val="00B0F0"/>
                </a:solidFill>
              </a:rPr>
              <a:t>select </a:t>
            </a:r>
            <a:r>
              <a:rPr lang="en-IN" sz="2800" dirty="0">
                <a:solidFill>
                  <a:srgbClr val="00B0F0"/>
                </a:solidFill>
              </a:rPr>
              <a:t>* from </a:t>
            </a:r>
            <a:r>
              <a:rPr lang="en-IN" sz="2800" dirty="0" smtClean="0">
                <a:solidFill>
                  <a:srgbClr val="00B0F0"/>
                </a:solidFill>
              </a:rPr>
              <a:t>Employees </a:t>
            </a:r>
            <a:r>
              <a:rPr lang="en-IN" sz="2800" dirty="0">
                <a:solidFill>
                  <a:srgbClr val="00B0F0"/>
                </a:solidFill>
              </a:rPr>
              <a:t>where   </a:t>
            </a:r>
            <a:r>
              <a:rPr lang="en-IN" sz="2800" dirty="0" smtClean="0">
                <a:solidFill>
                  <a:srgbClr val="00B0F0"/>
                </a:solidFill>
              </a:rPr>
              <a:t>First_Name =‘Nancy’ </a:t>
            </a:r>
            <a:endParaRPr lang="en-IN" sz="2800" dirty="0">
              <a:solidFill>
                <a:srgbClr val="00B0F0"/>
              </a:solidFill>
            </a:endParaRPr>
          </a:p>
          <a:p>
            <a:pPr marL="457200" lvl="1" indent="0">
              <a:lnSpc>
                <a:spcPct val="150000"/>
              </a:lnSpc>
              <a:buNone/>
            </a:pPr>
            <a:r>
              <a:rPr lang="en-IN" sz="2800" dirty="0" smtClean="0">
                <a:solidFill>
                  <a:srgbClr val="00B0F0"/>
                </a:solidFill>
              </a:rPr>
              <a:t>select </a:t>
            </a:r>
            <a:r>
              <a:rPr lang="en-IN" sz="2800" dirty="0">
                <a:solidFill>
                  <a:srgbClr val="00B0F0"/>
                </a:solidFill>
              </a:rPr>
              <a:t>* from Employees where   </a:t>
            </a:r>
            <a:r>
              <a:rPr lang="en-IN" sz="2800" dirty="0" smtClean="0">
                <a:solidFill>
                  <a:srgbClr val="00B0F0"/>
                </a:solidFill>
              </a:rPr>
              <a:t>First_Name =‘</a:t>
            </a:r>
            <a:r>
              <a:rPr lang="en-IN" sz="2800" dirty="0" err="1" smtClean="0">
                <a:solidFill>
                  <a:srgbClr val="00B0F0"/>
                </a:solidFill>
              </a:rPr>
              <a:t>nancy</a:t>
            </a:r>
            <a:r>
              <a:rPr lang="en-IN" sz="2800" dirty="0" smtClean="0">
                <a:solidFill>
                  <a:srgbClr val="00B0F0"/>
                </a:solidFill>
              </a:rPr>
              <a:t>' </a:t>
            </a:r>
          </a:p>
          <a:p>
            <a:pPr marL="457200" lvl="1" indent="0">
              <a:lnSpc>
                <a:spcPct val="150000"/>
              </a:lnSpc>
              <a:buNone/>
            </a:pPr>
            <a:r>
              <a:rPr lang="en-IN" sz="2800" dirty="0"/>
              <a:t>select * from employees where </a:t>
            </a:r>
            <a:r>
              <a:rPr lang="en-IN" sz="2800" dirty="0" smtClean="0"/>
              <a:t>First_Name='</a:t>
            </a:r>
            <a:r>
              <a:rPr lang="en-IN" sz="2800" dirty="0" err="1" smtClean="0"/>
              <a:t>nancy</a:t>
            </a:r>
            <a:r>
              <a:rPr lang="en-IN" sz="2800" dirty="0" smtClean="0"/>
              <a:t>‘</a:t>
            </a:r>
          </a:p>
          <a:p>
            <a:pPr marL="457200" lvl="1" indent="0">
              <a:lnSpc>
                <a:spcPct val="150000"/>
              </a:lnSpc>
              <a:buNone/>
            </a:pPr>
            <a:r>
              <a:rPr lang="en-US" sz="2800" b="1" dirty="0" smtClean="0">
                <a:solidFill>
                  <a:srgbClr val="FFFF00"/>
                </a:solidFill>
              </a:rPr>
              <a:t>COLLATE</a:t>
            </a:r>
            <a:r>
              <a:rPr lang="en-US" sz="2800" dirty="0" smtClean="0"/>
              <a:t> SQL_Latin1_General_CP1_CS_AS</a:t>
            </a:r>
            <a:endParaRPr lang="en-US" sz="2800" dirty="0"/>
          </a:p>
        </p:txBody>
      </p:sp>
    </p:spTree>
    <p:extLst>
      <p:ext uri="{BB962C8B-B14F-4D97-AF65-F5344CB8AC3E}">
        <p14:creationId xmlns:p14="http://schemas.microsoft.com/office/powerpoint/2010/main" val="339992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en-US" dirty="0"/>
              <a:t>COLLATE</a:t>
            </a:r>
          </a:p>
        </p:txBody>
      </p:sp>
      <p:sp>
        <p:nvSpPr>
          <p:cNvPr id="3" name="Content Placeholder 2"/>
          <p:cNvSpPr>
            <a:spLocks noGrp="1"/>
          </p:cNvSpPr>
          <p:nvPr>
            <p:ph idx="1"/>
          </p:nvPr>
        </p:nvSpPr>
        <p:spPr>
          <a:xfrm>
            <a:off x="685800" y="1293028"/>
            <a:ext cx="10820400" cy="5455502"/>
          </a:xfrm>
        </p:spPr>
        <p:txBody>
          <a:bodyPr>
            <a:normAutofit/>
          </a:bodyPr>
          <a:lstStyle/>
          <a:p>
            <a:pPr>
              <a:lnSpc>
                <a:spcPct val="150000"/>
              </a:lnSpc>
            </a:pPr>
            <a:r>
              <a:rPr lang="en-IN" sz="2400" dirty="0"/>
              <a:t>Is a clause that can be applied to a database definition or a column definition to define the collation, or to a character string expression to apply a collation </a:t>
            </a:r>
            <a:r>
              <a:rPr lang="en-IN" sz="2400" dirty="0" smtClean="0"/>
              <a:t>cast</a:t>
            </a:r>
          </a:p>
          <a:p>
            <a:pPr marL="457200" lvl="1" indent="0">
              <a:lnSpc>
                <a:spcPct val="150000"/>
              </a:lnSpc>
              <a:buNone/>
            </a:pPr>
            <a:r>
              <a:rPr lang="en-IN" sz="2400" dirty="0">
                <a:solidFill>
                  <a:srgbClr val="00B0F0"/>
                </a:solidFill>
              </a:rPr>
              <a:t>select * from </a:t>
            </a:r>
            <a:r>
              <a:rPr lang="en-IN" sz="2400" dirty="0" err="1">
                <a:solidFill>
                  <a:srgbClr val="00B0F0"/>
                </a:solidFill>
              </a:rPr>
              <a:t>emptbl</a:t>
            </a:r>
            <a:r>
              <a:rPr lang="en-IN" sz="2400" dirty="0">
                <a:solidFill>
                  <a:srgbClr val="00B0F0"/>
                </a:solidFill>
              </a:rPr>
              <a:t> where   name ='Ram' </a:t>
            </a:r>
          </a:p>
          <a:p>
            <a:pPr marL="457200" lvl="1" indent="0">
              <a:lnSpc>
                <a:spcPct val="150000"/>
              </a:lnSpc>
              <a:buNone/>
            </a:pPr>
            <a:r>
              <a:rPr lang="en-US" sz="2400" dirty="0">
                <a:solidFill>
                  <a:srgbClr val="00B0F0"/>
                </a:solidFill>
              </a:rPr>
              <a:t>COLLATE Latin1_General_CS_AS</a:t>
            </a:r>
          </a:p>
          <a:p>
            <a:pPr marL="457200" lvl="1" indent="0">
              <a:lnSpc>
                <a:spcPct val="150000"/>
              </a:lnSpc>
              <a:buNone/>
            </a:pPr>
            <a:endParaRPr lang="en-US" sz="2400" dirty="0">
              <a:solidFill>
                <a:srgbClr val="00B0F0"/>
              </a:solidFill>
            </a:endParaRPr>
          </a:p>
          <a:p>
            <a:pPr marL="457200" lvl="1" indent="0">
              <a:lnSpc>
                <a:spcPct val="150000"/>
              </a:lnSpc>
              <a:buNone/>
            </a:pPr>
            <a:r>
              <a:rPr lang="en-IN" sz="2400" dirty="0">
                <a:solidFill>
                  <a:srgbClr val="00B0F0"/>
                </a:solidFill>
              </a:rPr>
              <a:t>select * from </a:t>
            </a:r>
            <a:r>
              <a:rPr lang="en-IN" sz="2400" dirty="0" err="1">
                <a:solidFill>
                  <a:srgbClr val="00B0F0"/>
                </a:solidFill>
              </a:rPr>
              <a:t>emptbl</a:t>
            </a:r>
            <a:r>
              <a:rPr lang="en-IN" sz="2400" dirty="0">
                <a:solidFill>
                  <a:srgbClr val="00B0F0"/>
                </a:solidFill>
              </a:rPr>
              <a:t> where   name ='ram' </a:t>
            </a:r>
          </a:p>
          <a:p>
            <a:pPr marL="457200" lvl="1" indent="0">
              <a:lnSpc>
                <a:spcPct val="150000"/>
              </a:lnSpc>
              <a:buNone/>
            </a:pPr>
            <a:r>
              <a:rPr lang="en-US" sz="2400" dirty="0">
                <a:solidFill>
                  <a:srgbClr val="00B0F0"/>
                </a:solidFill>
              </a:rPr>
              <a:t>COLLATE </a:t>
            </a:r>
            <a:r>
              <a:rPr lang="en-US" sz="2400" dirty="0" smtClean="0">
                <a:solidFill>
                  <a:srgbClr val="00B0F0"/>
                </a:solidFill>
              </a:rPr>
              <a:t>SQL_Latin1_General_CP1_CS_AS</a:t>
            </a:r>
            <a:endParaRPr lang="en-US" sz="2400" dirty="0"/>
          </a:p>
        </p:txBody>
      </p:sp>
    </p:spTree>
    <p:extLst>
      <p:ext uri="{BB962C8B-B14F-4D97-AF65-F5344CB8AC3E}">
        <p14:creationId xmlns:p14="http://schemas.microsoft.com/office/powerpoint/2010/main" val="175515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699" y="1191666"/>
            <a:ext cx="11518232" cy="5666334"/>
          </a:xfrm>
        </p:spPr>
        <p:txBody>
          <a:bodyPr>
            <a:noAutofit/>
          </a:bodyPr>
          <a:lstStyle/>
          <a:p>
            <a:pPr marL="0" indent="0">
              <a:lnSpc>
                <a:spcPct val="150000"/>
              </a:lnSpc>
              <a:buNone/>
            </a:pPr>
            <a:r>
              <a:rPr lang="en-IN" sz="2400" b="1" dirty="0"/>
              <a:t>CREATE TABLE Locations (Place varchar(15) NOT NULL</a:t>
            </a:r>
            <a:r>
              <a:rPr lang="en-IN" sz="2400" b="1" dirty="0" smtClean="0"/>
              <a:t>);</a:t>
            </a:r>
            <a:endParaRPr lang="en-IN" sz="2400" b="1" dirty="0"/>
          </a:p>
          <a:p>
            <a:pPr marL="0" indent="0">
              <a:lnSpc>
                <a:spcPct val="150000"/>
              </a:lnSpc>
              <a:buNone/>
            </a:pPr>
            <a:r>
              <a:rPr lang="en-IN" sz="2400" b="1" dirty="0"/>
              <a:t>INSERT </a:t>
            </a:r>
            <a:r>
              <a:rPr lang="en-IN" sz="2400" b="1" dirty="0" smtClean="0"/>
              <a:t>Locations(Place</a:t>
            </a:r>
            <a:r>
              <a:rPr lang="en-IN" sz="2400" b="1" dirty="0"/>
              <a:t>) VALUES ('Chiapas'),('Colima') , ('Cinco Rios'), ('California'); </a:t>
            </a:r>
          </a:p>
          <a:p>
            <a:pPr marL="0" indent="0">
              <a:lnSpc>
                <a:spcPct val="150000"/>
              </a:lnSpc>
              <a:buNone/>
            </a:pPr>
            <a:r>
              <a:rPr lang="en-IN" sz="2400" b="1" dirty="0" smtClean="0">
                <a:solidFill>
                  <a:srgbClr val="FFFF00"/>
                </a:solidFill>
              </a:rPr>
              <a:t>--</a:t>
            </a:r>
            <a:r>
              <a:rPr lang="en-IN" sz="2400" b="1" dirty="0">
                <a:solidFill>
                  <a:srgbClr val="FFFF00"/>
                </a:solidFill>
              </a:rPr>
              <a:t>Apply an typical collation </a:t>
            </a:r>
          </a:p>
          <a:p>
            <a:pPr marL="0" indent="0">
              <a:lnSpc>
                <a:spcPct val="150000"/>
              </a:lnSpc>
              <a:buNone/>
            </a:pPr>
            <a:r>
              <a:rPr lang="en-IN" sz="2400" b="1" dirty="0"/>
              <a:t>SELECT Place FROM Locations ORDER BY Place </a:t>
            </a:r>
            <a:r>
              <a:rPr lang="en-IN" sz="2400" b="1" dirty="0" smtClean="0"/>
              <a:t>COLLATE </a:t>
            </a:r>
            <a:r>
              <a:rPr lang="en-IN" sz="2400" b="1" dirty="0"/>
              <a:t>Latin1_General_CS_AS_KS_WS ASC; </a:t>
            </a:r>
          </a:p>
          <a:p>
            <a:pPr marL="0" indent="0">
              <a:lnSpc>
                <a:spcPct val="150000"/>
              </a:lnSpc>
              <a:buNone/>
            </a:pPr>
            <a:r>
              <a:rPr lang="en-IN" sz="2400" b="1" dirty="0" smtClean="0">
                <a:solidFill>
                  <a:srgbClr val="FFFF00"/>
                </a:solidFill>
              </a:rPr>
              <a:t>-- </a:t>
            </a:r>
            <a:r>
              <a:rPr lang="en-IN" sz="2400" b="1" dirty="0">
                <a:solidFill>
                  <a:srgbClr val="FFFF00"/>
                </a:solidFill>
              </a:rPr>
              <a:t>Apply a Spanish collation </a:t>
            </a:r>
          </a:p>
          <a:p>
            <a:pPr marL="0" indent="0">
              <a:lnSpc>
                <a:spcPct val="150000"/>
              </a:lnSpc>
              <a:buNone/>
            </a:pPr>
            <a:r>
              <a:rPr lang="en-IN" sz="2400" b="1" dirty="0"/>
              <a:t>SELECT Place FROM Locations ORDER BY Place </a:t>
            </a:r>
            <a:r>
              <a:rPr lang="en-IN" sz="2400" b="1" dirty="0" smtClean="0"/>
              <a:t>COLLATE </a:t>
            </a:r>
            <a:r>
              <a:rPr lang="en-IN" sz="2400" b="1" dirty="0" err="1"/>
              <a:t>Traditional_Spanish_ci_ai</a:t>
            </a:r>
            <a:r>
              <a:rPr lang="en-IN" sz="2400" b="1" dirty="0"/>
              <a:t> ASC; </a:t>
            </a:r>
          </a:p>
          <a:p>
            <a:pPr marL="0" indent="0">
              <a:lnSpc>
                <a:spcPct val="150000"/>
              </a:lnSpc>
              <a:buNone/>
            </a:pPr>
            <a:endParaRPr lang="en-US" sz="2400" b="1" dirty="0"/>
          </a:p>
        </p:txBody>
      </p:sp>
    </p:spTree>
    <p:extLst>
      <p:ext uri="{BB962C8B-B14F-4D97-AF65-F5344CB8AC3E}">
        <p14:creationId xmlns:p14="http://schemas.microsoft.com/office/powerpoint/2010/main" val="408614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 Queries</a:t>
            </a:r>
            <a:endParaRPr lang="en-US" dirty="0"/>
          </a:p>
        </p:txBody>
      </p:sp>
    </p:spTree>
    <p:extLst>
      <p:ext uri="{BB962C8B-B14F-4D97-AF65-F5344CB8AC3E}">
        <p14:creationId xmlns:p14="http://schemas.microsoft.com/office/powerpoint/2010/main" val="178951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 queries</a:t>
            </a:r>
            <a:endParaRPr lang="en-US" dirty="0"/>
          </a:p>
        </p:txBody>
      </p:sp>
      <p:sp>
        <p:nvSpPr>
          <p:cNvPr id="5" name="Content Placeholder 4"/>
          <p:cNvSpPr>
            <a:spLocks noGrp="1"/>
          </p:cNvSpPr>
          <p:nvPr>
            <p:ph idx="1"/>
          </p:nvPr>
        </p:nvSpPr>
        <p:spPr/>
        <p:txBody>
          <a:bodyPr/>
          <a:lstStyle/>
          <a:p>
            <a:pPr marL="0" indent="0">
              <a:buNone/>
            </a:pPr>
            <a:r>
              <a:rPr lang="en-IN" b="1" dirty="0" smtClean="0">
                <a:solidFill>
                  <a:srgbClr val="FFFF00"/>
                </a:solidFill>
              </a:rPr>
              <a:t>/* Find </a:t>
            </a:r>
            <a:r>
              <a:rPr lang="en-IN" b="1" dirty="0">
                <a:solidFill>
                  <a:srgbClr val="FFFF00"/>
                </a:solidFill>
              </a:rPr>
              <a:t>the </a:t>
            </a:r>
            <a:r>
              <a:rPr lang="en-IN" b="1" dirty="0" smtClean="0">
                <a:solidFill>
                  <a:srgbClr val="FFFF00"/>
                </a:solidFill>
              </a:rPr>
              <a:t>Customer_ID </a:t>
            </a:r>
            <a:r>
              <a:rPr lang="en-IN" b="1" dirty="0">
                <a:solidFill>
                  <a:srgbClr val="FFFF00"/>
                </a:solidFill>
              </a:rPr>
              <a:t>of the company that placed order 10290</a:t>
            </a:r>
            <a:r>
              <a:rPr lang="en-IN" b="1" dirty="0" smtClean="0">
                <a:solidFill>
                  <a:srgbClr val="FFFF00"/>
                </a:solidFill>
              </a:rPr>
              <a:t>. */</a:t>
            </a:r>
            <a:endParaRPr lang="en-IN" b="1" dirty="0">
              <a:solidFill>
                <a:srgbClr val="FFFF00"/>
              </a:solidFill>
            </a:endParaRPr>
          </a:p>
          <a:p>
            <a:pPr marL="0" indent="0">
              <a:buNone/>
            </a:pPr>
            <a:r>
              <a:rPr lang="en-IN" dirty="0" smtClean="0"/>
              <a:t>SELECT Customer_ID</a:t>
            </a:r>
            <a:endParaRPr lang="en-IN" dirty="0"/>
          </a:p>
          <a:p>
            <a:pPr marL="0" indent="0">
              <a:buNone/>
            </a:pPr>
            <a:r>
              <a:rPr lang="en-IN" dirty="0"/>
              <a:t>FROM Orders</a:t>
            </a:r>
          </a:p>
          <a:p>
            <a:pPr marL="0" indent="0">
              <a:buNone/>
            </a:pPr>
            <a:r>
              <a:rPr lang="en-IN" dirty="0"/>
              <a:t>WHERE </a:t>
            </a:r>
            <a:r>
              <a:rPr lang="en-IN" dirty="0" smtClean="0"/>
              <a:t>Order_ID </a:t>
            </a:r>
            <a:r>
              <a:rPr lang="en-IN" dirty="0"/>
              <a:t>= 10290</a:t>
            </a:r>
            <a:r>
              <a:rPr lang="en-IN" dirty="0" smtClean="0"/>
              <a:t>;</a:t>
            </a:r>
          </a:p>
          <a:p>
            <a:pPr marL="0" indent="0">
              <a:buNone/>
            </a:pPr>
            <a:r>
              <a:rPr lang="en-IN" b="1" dirty="0">
                <a:solidFill>
                  <a:srgbClr val="FFFF00"/>
                </a:solidFill>
              </a:rPr>
              <a:t>-- Find the name of the company that placed order 10290.</a:t>
            </a:r>
          </a:p>
          <a:p>
            <a:pPr marL="0" indent="0">
              <a:buNone/>
            </a:pPr>
            <a:r>
              <a:rPr lang="en-IN" dirty="0" smtClean="0"/>
              <a:t>SELECT Company_Name</a:t>
            </a:r>
            <a:endParaRPr lang="en-IN" dirty="0"/>
          </a:p>
          <a:p>
            <a:pPr marL="0" indent="0">
              <a:buNone/>
            </a:pPr>
            <a:r>
              <a:rPr lang="en-IN" dirty="0"/>
              <a:t>FROM Customers</a:t>
            </a:r>
          </a:p>
          <a:p>
            <a:pPr marL="0" indent="0">
              <a:buNone/>
            </a:pPr>
            <a:r>
              <a:rPr lang="en-IN" dirty="0"/>
              <a:t>WHERE </a:t>
            </a:r>
            <a:r>
              <a:rPr lang="en-IN" dirty="0" smtClean="0"/>
              <a:t>Customer_ID </a:t>
            </a:r>
            <a:r>
              <a:rPr lang="en-IN" dirty="0"/>
              <a:t>= (</a:t>
            </a:r>
            <a:r>
              <a:rPr lang="en-IN" dirty="0">
                <a:solidFill>
                  <a:srgbClr val="00B0F0"/>
                </a:solidFill>
              </a:rPr>
              <a:t>SELECT </a:t>
            </a:r>
            <a:r>
              <a:rPr lang="en-IN" dirty="0" smtClean="0">
                <a:solidFill>
                  <a:srgbClr val="00B0F0"/>
                </a:solidFill>
              </a:rPr>
              <a:t>Customer_ID</a:t>
            </a:r>
            <a:endParaRPr lang="en-IN" dirty="0">
              <a:solidFill>
                <a:srgbClr val="00B0F0"/>
              </a:solidFill>
            </a:endParaRPr>
          </a:p>
          <a:p>
            <a:pPr marL="0" indent="0">
              <a:buNone/>
            </a:pPr>
            <a:r>
              <a:rPr lang="en-IN" dirty="0">
                <a:solidFill>
                  <a:srgbClr val="00B0F0"/>
                </a:solidFill>
              </a:rPr>
              <a:t>			FROM Orders</a:t>
            </a:r>
          </a:p>
          <a:p>
            <a:pPr marL="0" indent="0">
              <a:buNone/>
            </a:pPr>
            <a:r>
              <a:rPr lang="en-IN" dirty="0">
                <a:solidFill>
                  <a:srgbClr val="00B0F0"/>
                </a:solidFill>
              </a:rPr>
              <a:t>			WHERE </a:t>
            </a:r>
            <a:r>
              <a:rPr lang="en-IN" dirty="0" smtClean="0">
                <a:solidFill>
                  <a:srgbClr val="00B0F0"/>
                </a:solidFill>
              </a:rPr>
              <a:t>Order_ID </a:t>
            </a:r>
            <a:r>
              <a:rPr lang="en-IN" dirty="0">
                <a:solidFill>
                  <a:srgbClr val="00B0F0"/>
                </a:solidFill>
              </a:rPr>
              <a:t>= 10290</a:t>
            </a:r>
            <a:r>
              <a:rPr lang="en-IN" dirty="0" smtClean="0">
                <a:solidFill>
                  <a:srgbClr val="00B0F0"/>
                </a:solidFill>
              </a:rPr>
              <a:t>);</a:t>
            </a:r>
          </a:p>
          <a:p>
            <a:pPr marL="0" indent="0">
              <a:buNone/>
            </a:pPr>
            <a:endParaRPr lang="en-US" dirty="0">
              <a:solidFill>
                <a:srgbClr val="00B0F0"/>
              </a:solidFill>
            </a:endParaRPr>
          </a:p>
        </p:txBody>
      </p:sp>
    </p:spTree>
    <p:extLst>
      <p:ext uri="{BB962C8B-B14F-4D97-AF65-F5344CB8AC3E}">
        <p14:creationId xmlns:p14="http://schemas.microsoft.com/office/powerpoint/2010/main" val="9792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22506"/>
            <a:ext cx="11381704" cy="5635493"/>
          </a:xfrm>
        </p:spPr>
        <p:txBody>
          <a:bodyPr>
            <a:noAutofit/>
          </a:bodyPr>
          <a:lstStyle/>
          <a:p>
            <a:pPr>
              <a:lnSpc>
                <a:spcPct val="150000"/>
              </a:lnSpc>
            </a:pPr>
            <a:r>
              <a:rPr lang="en-US" sz="2800" dirty="0">
                <a:solidFill>
                  <a:srgbClr val="92D050"/>
                </a:solidFill>
              </a:rPr>
              <a:t>SELECT</a:t>
            </a:r>
            <a:r>
              <a:rPr lang="en-US" sz="2800" dirty="0"/>
              <a:t> </a:t>
            </a:r>
            <a:r>
              <a:rPr lang="en-US" sz="2800" dirty="0" err="1" smtClean="0"/>
              <a:t>Category_Name</a:t>
            </a:r>
            <a:r>
              <a:rPr lang="en-US" sz="2800" dirty="0"/>
              <a:t>, </a:t>
            </a:r>
            <a:r>
              <a:rPr lang="en-US" sz="2800" dirty="0" smtClean="0"/>
              <a:t>Description </a:t>
            </a:r>
            <a:r>
              <a:rPr lang="en-US" sz="2800" dirty="0" smtClean="0">
                <a:solidFill>
                  <a:srgbClr val="92D050"/>
                </a:solidFill>
              </a:rPr>
              <a:t>FROM</a:t>
            </a:r>
            <a:r>
              <a:rPr lang="en-US" sz="2800" dirty="0" smtClean="0"/>
              <a:t> </a:t>
            </a:r>
            <a:r>
              <a:rPr lang="en-US" sz="2800" dirty="0">
                <a:solidFill>
                  <a:srgbClr val="FFFF00"/>
                </a:solidFill>
              </a:rPr>
              <a:t>Categories</a:t>
            </a:r>
            <a:r>
              <a:rPr lang="en-US" sz="2800" dirty="0"/>
              <a:t>;</a:t>
            </a:r>
          </a:p>
          <a:p>
            <a:pPr>
              <a:lnSpc>
                <a:spcPct val="150000"/>
              </a:lnSpc>
            </a:pPr>
            <a:r>
              <a:rPr lang="en-US" sz="2800" dirty="0" smtClean="0">
                <a:solidFill>
                  <a:srgbClr val="92D050"/>
                </a:solidFill>
              </a:rPr>
              <a:t>SELECT</a:t>
            </a:r>
            <a:r>
              <a:rPr lang="en-US" sz="2800" dirty="0" smtClean="0"/>
              <a:t> </a:t>
            </a:r>
            <a:r>
              <a:rPr lang="en-US" sz="2800" dirty="0" err="1" smtClean="0"/>
              <a:t>Contact_Name</a:t>
            </a:r>
            <a:r>
              <a:rPr lang="en-US" sz="2800" dirty="0"/>
              <a:t>, </a:t>
            </a:r>
            <a:r>
              <a:rPr lang="en-US" sz="2800" dirty="0" err="1" smtClean="0"/>
              <a:t>Company_Name</a:t>
            </a:r>
            <a:r>
              <a:rPr lang="en-US" sz="2800" dirty="0"/>
              <a:t>, </a:t>
            </a:r>
            <a:r>
              <a:rPr lang="en-US" sz="2800" dirty="0" err="1" smtClean="0"/>
              <a:t>Contact_Title</a:t>
            </a:r>
            <a:r>
              <a:rPr lang="en-US" sz="2800" dirty="0"/>
              <a:t>, </a:t>
            </a:r>
            <a:r>
              <a:rPr lang="en-US" sz="2800" dirty="0" smtClean="0"/>
              <a:t>Phone </a:t>
            </a:r>
            <a:r>
              <a:rPr lang="en-US" sz="2800" dirty="0" smtClean="0">
                <a:solidFill>
                  <a:srgbClr val="92D050"/>
                </a:solidFill>
              </a:rPr>
              <a:t>FROM</a:t>
            </a:r>
            <a:r>
              <a:rPr lang="en-US" sz="2800" dirty="0" smtClean="0"/>
              <a:t> </a:t>
            </a:r>
            <a:r>
              <a:rPr lang="en-US" sz="2800" dirty="0">
                <a:solidFill>
                  <a:srgbClr val="FFFF00"/>
                </a:solidFill>
              </a:rPr>
              <a:t>Customers</a:t>
            </a:r>
            <a:r>
              <a:rPr lang="en-US" sz="2800" dirty="0"/>
              <a:t>;</a:t>
            </a:r>
          </a:p>
          <a:p>
            <a:pPr>
              <a:lnSpc>
                <a:spcPct val="150000"/>
              </a:lnSpc>
            </a:pPr>
            <a:r>
              <a:rPr lang="en-US" sz="2800" dirty="0" smtClean="0">
                <a:solidFill>
                  <a:srgbClr val="92D050"/>
                </a:solidFill>
              </a:rPr>
              <a:t>SELECT</a:t>
            </a:r>
            <a:r>
              <a:rPr lang="en-US" sz="2800" dirty="0" smtClean="0"/>
              <a:t> </a:t>
            </a:r>
            <a:r>
              <a:rPr lang="en-US" sz="2800" dirty="0" err="1" smtClean="0"/>
              <a:t>Employee_ID</a:t>
            </a:r>
            <a:r>
              <a:rPr lang="en-US" sz="2800" dirty="0"/>
              <a:t>, Title, </a:t>
            </a:r>
            <a:r>
              <a:rPr lang="en-US" sz="2800" dirty="0" err="1" smtClean="0"/>
              <a:t>First_Name</a:t>
            </a:r>
            <a:r>
              <a:rPr lang="en-US" sz="2800" dirty="0"/>
              <a:t>, </a:t>
            </a:r>
            <a:r>
              <a:rPr lang="en-US" sz="2800" dirty="0" err="1" smtClean="0"/>
              <a:t>Last_Name</a:t>
            </a:r>
            <a:r>
              <a:rPr lang="en-US" sz="2800" dirty="0"/>
              <a:t>, </a:t>
            </a:r>
            <a:r>
              <a:rPr lang="en-US" sz="2800" dirty="0" smtClean="0"/>
              <a:t>Region </a:t>
            </a:r>
            <a:r>
              <a:rPr lang="en-US" sz="2800" dirty="0" smtClean="0">
                <a:solidFill>
                  <a:srgbClr val="92D050"/>
                </a:solidFill>
              </a:rPr>
              <a:t>FROM</a:t>
            </a:r>
            <a:r>
              <a:rPr lang="en-US" sz="2800" dirty="0" smtClean="0"/>
              <a:t> </a:t>
            </a:r>
            <a:r>
              <a:rPr lang="en-US" sz="2800" dirty="0">
                <a:solidFill>
                  <a:srgbClr val="FFFF00"/>
                </a:solidFill>
              </a:rPr>
              <a:t>Employees</a:t>
            </a:r>
            <a:r>
              <a:rPr lang="en-US" sz="2800" dirty="0"/>
              <a:t>;</a:t>
            </a:r>
          </a:p>
          <a:p>
            <a:pPr>
              <a:lnSpc>
                <a:spcPct val="150000"/>
              </a:lnSpc>
            </a:pPr>
            <a:r>
              <a:rPr lang="en-US" sz="2800" dirty="0" smtClean="0">
                <a:solidFill>
                  <a:srgbClr val="92D050"/>
                </a:solidFill>
              </a:rPr>
              <a:t>SELECT</a:t>
            </a:r>
            <a:r>
              <a:rPr lang="en-US" sz="2800" dirty="0" smtClean="0"/>
              <a:t> </a:t>
            </a:r>
            <a:r>
              <a:rPr lang="en-US" sz="2800" dirty="0" err="1" smtClean="0"/>
              <a:t>Region_ID</a:t>
            </a:r>
            <a:r>
              <a:rPr lang="en-US" sz="2800" dirty="0"/>
              <a:t>, </a:t>
            </a:r>
            <a:r>
              <a:rPr lang="en-US" sz="2800" dirty="0" err="1" smtClean="0"/>
              <a:t>Region_Description</a:t>
            </a:r>
            <a:r>
              <a:rPr lang="en-US" sz="2800" dirty="0" smtClean="0"/>
              <a:t> </a:t>
            </a:r>
            <a:r>
              <a:rPr lang="en-US" sz="2800" dirty="0" smtClean="0">
                <a:solidFill>
                  <a:srgbClr val="92D050"/>
                </a:solidFill>
              </a:rPr>
              <a:t>FROM</a:t>
            </a:r>
            <a:r>
              <a:rPr lang="en-US" sz="2800" dirty="0" smtClean="0"/>
              <a:t> </a:t>
            </a:r>
            <a:r>
              <a:rPr lang="en-US" sz="2800" dirty="0">
                <a:solidFill>
                  <a:srgbClr val="FFFF00"/>
                </a:solidFill>
              </a:rPr>
              <a:t>Region</a:t>
            </a:r>
            <a:r>
              <a:rPr lang="en-US" sz="2800" dirty="0"/>
              <a:t>;</a:t>
            </a:r>
          </a:p>
          <a:p>
            <a:pPr>
              <a:lnSpc>
                <a:spcPct val="150000"/>
              </a:lnSpc>
            </a:pPr>
            <a:r>
              <a:rPr lang="en-US" sz="2800" dirty="0" smtClean="0">
                <a:solidFill>
                  <a:srgbClr val="92D050"/>
                </a:solidFill>
              </a:rPr>
              <a:t>SELECT</a:t>
            </a:r>
            <a:r>
              <a:rPr lang="en-US" sz="2800" dirty="0" smtClean="0"/>
              <a:t> </a:t>
            </a:r>
            <a:r>
              <a:rPr lang="en-US" sz="2800" dirty="0" err="1" smtClean="0"/>
              <a:t>Company_Name</a:t>
            </a:r>
            <a:r>
              <a:rPr lang="en-US" sz="2800" dirty="0"/>
              <a:t>, Fax, Phone, </a:t>
            </a:r>
            <a:r>
              <a:rPr lang="en-US" sz="2800" dirty="0" err="1" smtClean="0"/>
              <a:t>HomePage</a:t>
            </a:r>
            <a:r>
              <a:rPr lang="en-US" sz="2800" dirty="0" smtClean="0"/>
              <a:t> </a:t>
            </a:r>
            <a:r>
              <a:rPr lang="en-US" sz="2800" dirty="0" smtClean="0">
                <a:solidFill>
                  <a:srgbClr val="92D050"/>
                </a:solidFill>
              </a:rPr>
              <a:t>FROM</a:t>
            </a:r>
            <a:r>
              <a:rPr lang="en-US" sz="2800" dirty="0" smtClean="0"/>
              <a:t> </a:t>
            </a:r>
            <a:r>
              <a:rPr lang="en-US" sz="2800" dirty="0">
                <a:solidFill>
                  <a:srgbClr val="FFFF00"/>
                </a:solidFill>
              </a:rPr>
              <a:t>Suppliers</a:t>
            </a:r>
            <a:r>
              <a:rPr lang="en-US" sz="2800" dirty="0"/>
              <a:t>;</a:t>
            </a:r>
          </a:p>
        </p:txBody>
      </p:sp>
    </p:spTree>
    <p:extLst>
      <p:ext uri="{BB962C8B-B14F-4D97-AF65-F5344CB8AC3E}">
        <p14:creationId xmlns:p14="http://schemas.microsoft.com/office/powerpoint/2010/main" val="339425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441450"/>
            <a:ext cx="11223702" cy="5416550"/>
          </a:xfrm>
        </p:spPr>
        <p:txBody>
          <a:bodyPr>
            <a:normAutofit/>
          </a:bodyPr>
          <a:lstStyle/>
          <a:p>
            <a:pPr marL="0" indent="0">
              <a:buNone/>
            </a:pPr>
            <a:r>
              <a:rPr lang="en-IN" b="1" dirty="0">
                <a:solidFill>
                  <a:srgbClr val="FFFF00"/>
                </a:solidFill>
              </a:rPr>
              <a:t>-- Find the Companies that placed orders in 1997</a:t>
            </a:r>
          </a:p>
          <a:p>
            <a:pPr marL="0" indent="0">
              <a:buNone/>
            </a:pPr>
            <a:r>
              <a:rPr lang="en-IN" dirty="0" smtClean="0"/>
              <a:t>SELECT Company_Name</a:t>
            </a:r>
            <a:endParaRPr lang="en-IN" dirty="0"/>
          </a:p>
          <a:p>
            <a:pPr marL="0" indent="0">
              <a:buNone/>
            </a:pPr>
            <a:r>
              <a:rPr lang="en-IN" dirty="0"/>
              <a:t>FROM Customers</a:t>
            </a:r>
          </a:p>
          <a:p>
            <a:pPr marL="0" indent="0">
              <a:buNone/>
            </a:pPr>
            <a:r>
              <a:rPr lang="en-IN" dirty="0"/>
              <a:t>WHERE </a:t>
            </a:r>
            <a:r>
              <a:rPr lang="en-IN" dirty="0" smtClean="0"/>
              <a:t>Customer_ID </a:t>
            </a:r>
            <a:r>
              <a:rPr lang="en-IN" dirty="0"/>
              <a:t>IN (</a:t>
            </a:r>
            <a:r>
              <a:rPr lang="en-IN" dirty="0">
                <a:solidFill>
                  <a:srgbClr val="00B0F0"/>
                </a:solidFill>
              </a:rPr>
              <a:t>SELECT </a:t>
            </a:r>
            <a:r>
              <a:rPr lang="en-IN" dirty="0" smtClean="0">
                <a:solidFill>
                  <a:srgbClr val="00B0F0"/>
                </a:solidFill>
              </a:rPr>
              <a:t>Customer_ID</a:t>
            </a:r>
            <a:endParaRPr lang="en-IN" dirty="0">
              <a:solidFill>
                <a:srgbClr val="00B0F0"/>
              </a:solidFill>
            </a:endParaRPr>
          </a:p>
          <a:p>
            <a:pPr marL="0" indent="0">
              <a:buNone/>
            </a:pPr>
            <a:r>
              <a:rPr lang="en-IN" dirty="0">
                <a:solidFill>
                  <a:srgbClr val="00B0F0"/>
                </a:solidFill>
              </a:rPr>
              <a:t>			FROM Orders</a:t>
            </a:r>
          </a:p>
          <a:p>
            <a:pPr marL="0" indent="0">
              <a:buNone/>
            </a:pPr>
            <a:r>
              <a:rPr lang="en-IN" dirty="0">
                <a:solidFill>
                  <a:srgbClr val="00B0F0"/>
                </a:solidFill>
              </a:rPr>
              <a:t>			WHERE </a:t>
            </a:r>
            <a:r>
              <a:rPr lang="en-IN" dirty="0" smtClean="0">
                <a:solidFill>
                  <a:srgbClr val="00B0F0"/>
                </a:solidFill>
              </a:rPr>
              <a:t>Order_Date </a:t>
            </a:r>
            <a:r>
              <a:rPr lang="en-IN" dirty="0">
                <a:solidFill>
                  <a:srgbClr val="00B0F0"/>
                </a:solidFill>
              </a:rPr>
              <a:t>BETWEEN '1-Jan-1997' AND '31-Dec-1997');</a:t>
            </a:r>
          </a:p>
          <a:p>
            <a:pPr marL="0" indent="0">
              <a:buNone/>
            </a:pPr>
            <a:r>
              <a:rPr lang="en-IN" dirty="0" smtClean="0"/>
              <a:t>SELECT Company_Name</a:t>
            </a:r>
            <a:endParaRPr lang="en-IN" dirty="0"/>
          </a:p>
          <a:p>
            <a:pPr marL="0" indent="0">
              <a:buNone/>
            </a:pPr>
            <a:r>
              <a:rPr lang="en-IN" dirty="0"/>
              <a:t>FROM Customers</a:t>
            </a:r>
          </a:p>
          <a:p>
            <a:pPr marL="0" indent="0">
              <a:buNone/>
            </a:pPr>
            <a:r>
              <a:rPr lang="en-IN" dirty="0"/>
              <a:t>WHERE </a:t>
            </a:r>
            <a:r>
              <a:rPr lang="en-IN" dirty="0" smtClean="0"/>
              <a:t>Customer_ID </a:t>
            </a:r>
            <a:r>
              <a:rPr lang="en-IN" dirty="0"/>
              <a:t>IN (</a:t>
            </a:r>
            <a:r>
              <a:rPr lang="en-IN" dirty="0">
                <a:solidFill>
                  <a:srgbClr val="00B0F0"/>
                </a:solidFill>
              </a:rPr>
              <a:t>SELECT </a:t>
            </a:r>
            <a:r>
              <a:rPr lang="en-IN" dirty="0" smtClean="0">
                <a:solidFill>
                  <a:srgbClr val="00B0F0"/>
                </a:solidFill>
              </a:rPr>
              <a:t>Customer_ID</a:t>
            </a:r>
            <a:endParaRPr lang="en-IN" dirty="0">
              <a:solidFill>
                <a:srgbClr val="00B0F0"/>
              </a:solidFill>
            </a:endParaRPr>
          </a:p>
          <a:p>
            <a:pPr marL="0" indent="0">
              <a:buNone/>
            </a:pPr>
            <a:r>
              <a:rPr lang="en-IN" dirty="0">
                <a:solidFill>
                  <a:srgbClr val="00B0F0"/>
                </a:solidFill>
              </a:rPr>
              <a:t>			FROM Orders</a:t>
            </a:r>
          </a:p>
          <a:p>
            <a:pPr marL="0" indent="0">
              <a:buNone/>
            </a:pPr>
            <a:r>
              <a:rPr lang="en-IN" dirty="0">
                <a:solidFill>
                  <a:srgbClr val="00B0F0"/>
                </a:solidFill>
              </a:rPr>
              <a:t>			WHERE </a:t>
            </a:r>
            <a:r>
              <a:rPr lang="en-IN" dirty="0" smtClean="0">
                <a:solidFill>
                  <a:srgbClr val="00B0F0"/>
                </a:solidFill>
              </a:rPr>
              <a:t>Order_Date </a:t>
            </a:r>
            <a:r>
              <a:rPr lang="en-IN" dirty="0">
                <a:solidFill>
                  <a:srgbClr val="00B0F0"/>
                </a:solidFill>
              </a:rPr>
              <a:t>BETWEEN '1997-01-01' AND '1997-12-31');</a:t>
            </a:r>
            <a:endParaRPr lang="en-US" dirty="0">
              <a:solidFill>
                <a:srgbClr val="00B0F0"/>
              </a:solidFill>
            </a:endParaRPr>
          </a:p>
        </p:txBody>
      </p:sp>
    </p:spTree>
    <p:extLst>
      <p:ext uri="{BB962C8B-B14F-4D97-AF65-F5344CB8AC3E}">
        <p14:creationId xmlns:p14="http://schemas.microsoft.com/office/powerpoint/2010/main" val="408397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441450"/>
            <a:ext cx="11506200" cy="245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rgbClr val="FFFF00"/>
                </a:solidFill>
              </a:rPr>
              <a:t>EXERCISE</a:t>
            </a:r>
          </a:p>
        </p:txBody>
      </p:sp>
      <p:sp>
        <p:nvSpPr>
          <p:cNvPr id="3" name="Content Placeholder 2"/>
          <p:cNvSpPr>
            <a:spLocks noGrp="1"/>
          </p:cNvSpPr>
          <p:nvPr>
            <p:ph idx="1"/>
          </p:nvPr>
        </p:nvSpPr>
        <p:spPr/>
        <p:txBody>
          <a:bodyPr>
            <a:normAutofit fontScale="92500"/>
          </a:bodyPr>
          <a:lstStyle/>
          <a:p>
            <a:pPr marL="457200" indent="-457200">
              <a:lnSpc>
                <a:spcPct val="150000"/>
              </a:lnSpc>
              <a:buFont typeface="+mj-lt"/>
              <a:buAutoNum type="arabicPeriod"/>
            </a:pPr>
            <a:r>
              <a:rPr lang="en-IN" dirty="0">
                <a:solidFill>
                  <a:schemeClr val="bg1"/>
                </a:solidFill>
              </a:rPr>
              <a:t>Create a </a:t>
            </a:r>
            <a:r>
              <a:rPr lang="en-IN" dirty="0" smtClean="0">
                <a:solidFill>
                  <a:schemeClr val="bg1"/>
                </a:solidFill>
              </a:rPr>
              <a:t>query </a:t>
            </a:r>
            <a:r>
              <a:rPr lang="en-IN" dirty="0">
                <a:solidFill>
                  <a:schemeClr val="bg1"/>
                </a:solidFill>
              </a:rPr>
              <a:t>that shows the product name and supplier id for all products supplied by Exotic Liquids, Grandma Kelly's Homestead, and Tokyo Traders</a:t>
            </a:r>
            <a:r>
              <a:rPr lang="en-IN" dirty="0" smtClean="0">
                <a:solidFill>
                  <a:schemeClr val="bg1"/>
                </a:solidFill>
              </a:rPr>
              <a:t>. You </a:t>
            </a:r>
            <a:r>
              <a:rPr lang="en-IN" dirty="0">
                <a:solidFill>
                  <a:schemeClr val="bg1"/>
                </a:solidFill>
              </a:rPr>
              <a:t>will need to escape the apostrophe in "Grandma Kelly's Homestead." To do so, place another apostrophe in front of it. For example</a:t>
            </a:r>
            <a:r>
              <a:rPr lang="en-IN" dirty="0" smtClean="0">
                <a:solidFill>
                  <a:schemeClr val="bg1"/>
                </a:solidFill>
              </a:rPr>
              <a:t>, </a:t>
            </a:r>
            <a:endParaRPr lang="en-IN" dirty="0">
              <a:solidFill>
                <a:schemeClr val="bg1"/>
              </a:solidFill>
            </a:endParaRPr>
          </a:p>
          <a:p>
            <a:pPr marL="457200" lvl="1" indent="0">
              <a:lnSpc>
                <a:spcPct val="150000"/>
              </a:lnSpc>
              <a:buNone/>
            </a:pPr>
            <a:r>
              <a:rPr lang="en-IN" dirty="0">
                <a:solidFill>
                  <a:srgbClr val="C00000"/>
                </a:solidFill>
              </a:rPr>
              <a:t>SELECT </a:t>
            </a:r>
            <a:r>
              <a:rPr lang="en-IN" dirty="0" smtClean="0">
                <a:solidFill>
                  <a:srgbClr val="C00000"/>
                </a:solidFill>
              </a:rPr>
              <a:t>* FROM Suppliers WHERE Company_Name='Grandma </a:t>
            </a:r>
            <a:r>
              <a:rPr lang="en-IN" dirty="0" err="1" smtClean="0">
                <a:solidFill>
                  <a:srgbClr val="C00000"/>
                </a:solidFill>
              </a:rPr>
              <a:t>Kelly''s</a:t>
            </a:r>
            <a:r>
              <a:rPr lang="en-IN" dirty="0" smtClean="0">
                <a:solidFill>
                  <a:srgbClr val="C00000"/>
                </a:solidFill>
              </a:rPr>
              <a:t> Homestead';</a:t>
            </a:r>
          </a:p>
          <a:p>
            <a:pPr marL="457200" indent="-457200">
              <a:lnSpc>
                <a:spcPct val="150000"/>
              </a:lnSpc>
              <a:buFont typeface="+mj-lt"/>
              <a:buAutoNum type="arabicPeriod"/>
            </a:pPr>
            <a:r>
              <a:rPr lang="en-IN" dirty="0" smtClean="0"/>
              <a:t>Create </a:t>
            </a:r>
            <a:r>
              <a:rPr lang="en-IN" dirty="0"/>
              <a:t>a </a:t>
            </a:r>
            <a:r>
              <a:rPr lang="en-IN" dirty="0" smtClean="0"/>
              <a:t>query </a:t>
            </a:r>
            <a:r>
              <a:rPr lang="en-IN" dirty="0"/>
              <a:t>that shows all products by name that are in the Seafood category.</a:t>
            </a:r>
          </a:p>
          <a:p>
            <a:pPr marL="457200" indent="-457200">
              <a:lnSpc>
                <a:spcPct val="150000"/>
              </a:lnSpc>
              <a:buFont typeface="+mj-lt"/>
              <a:buAutoNum type="arabicPeriod"/>
            </a:pPr>
            <a:r>
              <a:rPr lang="en-IN" dirty="0"/>
              <a:t>Create a </a:t>
            </a:r>
            <a:r>
              <a:rPr lang="en-IN" dirty="0" smtClean="0"/>
              <a:t>query </a:t>
            </a:r>
            <a:r>
              <a:rPr lang="en-IN" dirty="0"/>
              <a:t>that shows all companies by name that sell products in </a:t>
            </a:r>
            <a:r>
              <a:rPr lang="en-IN" dirty="0" smtClean="0"/>
              <a:t>Category_ID </a:t>
            </a:r>
            <a:r>
              <a:rPr lang="en-IN" dirty="0"/>
              <a:t>8.</a:t>
            </a:r>
          </a:p>
          <a:p>
            <a:pPr marL="457200" indent="-457200">
              <a:lnSpc>
                <a:spcPct val="150000"/>
              </a:lnSpc>
              <a:buFont typeface="+mj-lt"/>
              <a:buAutoNum type="arabicPeriod"/>
            </a:pPr>
            <a:r>
              <a:rPr lang="en-IN" dirty="0"/>
              <a:t>Create a </a:t>
            </a:r>
            <a:r>
              <a:rPr lang="en-IN" dirty="0" smtClean="0"/>
              <a:t>query </a:t>
            </a:r>
            <a:r>
              <a:rPr lang="en-IN" dirty="0"/>
              <a:t>that shows all companies by name that sell products in the Seafood category.</a:t>
            </a:r>
            <a:endParaRPr lang="en-US" dirty="0"/>
          </a:p>
        </p:txBody>
      </p:sp>
    </p:spTree>
    <p:extLst>
      <p:ext uri="{BB962C8B-B14F-4D97-AF65-F5344CB8AC3E}">
        <p14:creationId xmlns:p14="http://schemas.microsoft.com/office/powerpoint/2010/main" val="107824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buNone/>
            </a:pPr>
            <a:r>
              <a:rPr lang="en-IN" dirty="0"/>
              <a:t>SELECT </a:t>
            </a:r>
            <a:r>
              <a:rPr lang="en-IN" dirty="0" smtClean="0"/>
              <a:t>Product_Name, Supplier_ID FROM Products WHERE Supplier_ID </a:t>
            </a:r>
            <a:r>
              <a:rPr lang="en-IN" dirty="0"/>
              <a:t>IN </a:t>
            </a:r>
            <a:r>
              <a:rPr lang="en-IN" dirty="0" smtClean="0"/>
              <a:t>(</a:t>
            </a:r>
          </a:p>
          <a:p>
            <a:pPr marL="0" indent="0">
              <a:buNone/>
            </a:pPr>
            <a:r>
              <a:rPr lang="en-IN" dirty="0" smtClean="0">
                <a:solidFill>
                  <a:srgbClr val="00B0F0"/>
                </a:solidFill>
              </a:rPr>
              <a:t>SELECT Supplier_ID   FROM Suppliers WHERE Company_Name </a:t>
            </a:r>
            <a:r>
              <a:rPr lang="en-IN" dirty="0">
                <a:solidFill>
                  <a:srgbClr val="00B0F0"/>
                </a:solidFill>
              </a:rPr>
              <a:t>IN </a:t>
            </a:r>
            <a:r>
              <a:rPr lang="en-IN" dirty="0" smtClean="0">
                <a:solidFill>
                  <a:srgbClr val="00B0F0"/>
                </a:solidFill>
              </a:rPr>
              <a:t>(</a:t>
            </a:r>
            <a:r>
              <a:rPr lang="en-IN" dirty="0">
                <a:solidFill>
                  <a:srgbClr val="00B0F0"/>
                </a:solidFill>
              </a:rPr>
              <a:t>'Exotic Liquids', 'Grandma </a:t>
            </a:r>
            <a:r>
              <a:rPr lang="en-IN" dirty="0" err="1">
                <a:solidFill>
                  <a:srgbClr val="00B0F0"/>
                </a:solidFill>
              </a:rPr>
              <a:t>Kelly''s</a:t>
            </a:r>
            <a:r>
              <a:rPr lang="en-IN" dirty="0">
                <a:solidFill>
                  <a:srgbClr val="00B0F0"/>
                </a:solidFill>
              </a:rPr>
              <a:t> Homestead', 'Tokyo Traders'));</a:t>
            </a:r>
          </a:p>
          <a:p>
            <a:pPr marL="0" indent="0">
              <a:buNone/>
            </a:pPr>
            <a:endParaRPr lang="en-IN" dirty="0"/>
          </a:p>
          <a:p>
            <a:pPr marL="0" indent="0">
              <a:buNone/>
            </a:pPr>
            <a:r>
              <a:rPr lang="en-IN" dirty="0"/>
              <a:t>SELECT </a:t>
            </a:r>
            <a:r>
              <a:rPr lang="en-IN" dirty="0" smtClean="0"/>
              <a:t>Product_Name FROM Products WHERE Category_ID </a:t>
            </a:r>
            <a:r>
              <a:rPr lang="en-IN" dirty="0"/>
              <a:t>= </a:t>
            </a:r>
            <a:r>
              <a:rPr lang="en-IN" dirty="0" smtClean="0"/>
              <a:t>(</a:t>
            </a:r>
          </a:p>
          <a:p>
            <a:pPr marL="0" indent="0">
              <a:buNone/>
            </a:pPr>
            <a:r>
              <a:rPr lang="en-IN" dirty="0" smtClean="0">
                <a:solidFill>
                  <a:srgbClr val="00B0F0"/>
                </a:solidFill>
              </a:rPr>
              <a:t>SELECT Category_ID  FROM Categories WHERE Category_Name </a:t>
            </a:r>
            <a:r>
              <a:rPr lang="en-IN" dirty="0">
                <a:solidFill>
                  <a:srgbClr val="00B0F0"/>
                </a:solidFill>
              </a:rPr>
              <a:t>= 'Seafood');</a:t>
            </a:r>
          </a:p>
          <a:p>
            <a:pPr marL="0" indent="0">
              <a:buNone/>
            </a:pPr>
            <a:endParaRPr lang="en-IN" dirty="0"/>
          </a:p>
          <a:p>
            <a:pPr marL="0" indent="0">
              <a:buNone/>
            </a:pPr>
            <a:r>
              <a:rPr lang="en-IN" dirty="0"/>
              <a:t>SELECT </a:t>
            </a:r>
            <a:r>
              <a:rPr lang="en-IN" dirty="0" smtClean="0"/>
              <a:t>Company_Name FROM Suppliers WHERE Supplier_ID </a:t>
            </a:r>
            <a:r>
              <a:rPr lang="en-IN" dirty="0"/>
              <a:t>IN </a:t>
            </a:r>
            <a:r>
              <a:rPr lang="en-IN" dirty="0" smtClean="0"/>
              <a:t>(</a:t>
            </a:r>
          </a:p>
          <a:p>
            <a:pPr marL="0" indent="0">
              <a:buNone/>
            </a:pPr>
            <a:r>
              <a:rPr lang="en-IN" dirty="0" smtClean="0">
                <a:solidFill>
                  <a:srgbClr val="00B0F0"/>
                </a:solidFill>
              </a:rPr>
              <a:t>SELECT Supplier_ID FROM Products WHERE Category_ID </a:t>
            </a:r>
            <a:r>
              <a:rPr lang="en-IN" dirty="0">
                <a:solidFill>
                  <a:srgbClr val="00B0F0"/>
                </a:solidFill>
              </a:rPr>
              <a:t>= 8); </a:t>
            </a:r>
          </a:p>
          <a:p>
            <a:pPr marL="0" indent="0">
              <a:buNone/>
            </a:pPr>
            <a:endParaRPr lang="en-IN" dirty="0"/>
          </a:p>
          <a:p>
            <a:pPr marL="0" indent="0">
              <a:buNone/>
            </a:pPr>
            <a:r>
              <a:rPr lang="en-IN" dirty="0"/>
              <a:t>SELECT </a:t>
            </a:r>
            <a:r>
              <a:rPr lang="en-IN" dirty="0" smtClean="0"/>
              <a:t>Company_Name FROM Suppliers WHERE Supplier_ID </a:t>
            </a:r>
            <a:r>
              <a:rPr lang="en-IN" dirty="0"/>
              <a:t>IN </a:t>
            </a:r>
            <a:r>
              <a:rPr lang="en-IN" dirty="0" smtClean="0"/>
              <a:t>(</a:t>
            </a:r>
          </a:p>
          <a:p>
            <a:pPr marL="0" indent="0">
              <a:buNone/>
            </a:pPr>
            <a:r>
              <a:rPr lang="en-IN" dirty="0" smtClean="0">
                <a:solidFill>
                  <a:srgbClr val="00B0F0"/>
                </a:solidFill>
              </a:rPr>
              <a:t>SELECT Supplier_ID FROM Products WHERE Category_ID </a:t>
            </a:r>
            <a:r>
              <a:rPr lang="en-IN" dirty="0">
                <a:solidFill>
                  <a:srgbClr val="00B0F0"/>
                </a:solidFill>
              </a:rPr>
              <a:t>=</a:t>
            </a:r>
            <a:r>
              <a:rPr lang="en-IN" dirty="0"/>
              <a:t> </a:t>
            </a:r>
            <a:r>
              <a:rPr lang="en-IN" dirty="0" smtClean="0"/>
              <a:t>(</a:t>
            </a:r>
          </a:p>
          <a:p>
            <a:pPr marL="0" indent="0">
              <a:buNone/>
            </a:pPr>
            <a:r>
              <a:rPr lang="en-IN" dirty="0" smtClean="0">
                <a:solidFill>
                  <a:schemeClr val="accent3"/>
                </a:solidFill>
              </a:rPr>
              <a:t>SELECT Category_ID FROM Categories WHERE Category_Name </a:t>
            </a:r>
            <a:r>
              <a:rPr lang="en-IN" dirty="0">
                <a:solidFill>
                  <a:schemeClr val="accent3"/>
                </a:solidFill>
              </a:rPr>
              <a:t>= 'Seafood'));</a:t>
            </a:r>
            <a:endParaRPr lang="en-US" dirty="0">
              <a:solidFill>
                <a:schemeClr val="accent3"/>
              </a:solidFill>
            </a:endParaRPr>
          </a:p>
        </p:txBody>
      </p:sp>
    </p:spTree>
    <p:extLst>
      <p:ext uri="{BB962C8B-B14F-4D97-AF65-F5344CB8AC3E}">
        <p14:creationId xmlns:p14="http://schemas.microsoft.com/office/powerpoint/2010/main" val="291745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accent2"/>
          </a:solidFill>
        </p:spPr>
        <p:txBody>
          <a:bodyPr/>
          <a:lstStyle/>
          <a:p>
            <a:r>
              <a:rPr lang="en-US" dirty="0" smtClean="0"/>
              <a:t>Joins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3721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Demo</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t>Inner Joins</a:t>
            </a:r>
          </a:p>
          <a:p>
            <a:pPr>
              <a:lnSpc>
                <a:spcPct val="150000"/>
              </a:lnSpc>
            </a:pPr>
            <a:r>
              <a:rPr lang="en-US" sz="2400" dirty="0" smtClean="0"/>
              <a:t>Left Join</a:t>
            </a:r>
          </a:p>
          <a:p>
            <a:pPr>
              <a:lnSpc>
                <a:spcPct val="150000"/>
              </a:lnSpc>
            </a:pPr>
            <a:r>
              <a:rPr lang="en-US" sz="2400" dirty="0" smtClean="0"/>
              <a:t>Right Join</a:t>
            </a:r>
          </a:p>
          <a:p>
            <a:pPr>
              <a:lnSpc>
                <a:spcPct val="150000"/>
              </a:lnSpc>
            </a:pPr>
            <a:r>
              <a:rPr lang="en-US" sz="2400" dirty="0" smtClean="0"/>
              <a:t>Union</a:t>
            </a:r>
          </a:p>
          <a:p>
            <a:pPr>
              <a:lnSpc>
                <a:spcPct val="150000"/>
              </a:lnSpc>
            </a:pPr>
            <a:r>
              <a:rPr lang="en-US" sz="2400" dirty="0" smtClean="0"/>
              <a:t>Cross Join</a:t>
            </a:r>
            <a:endParaRPr lang="en-US" sz="2400" dirty="0"/>
          </a:p>
        </p:txBody>
      </p:sp>
    </p:spTree>
    <p:extLst>
      <p:ext uri="{BB962C8B-B14F-4D97-AF65-F5344CB8AC3E}">
        <p14:creationId xmlns:p14="http://schemas.microsoft.com/office/powerpoint/2010/main" val="58242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EquI</a:t>
            </a:r>
            <a:r>
              <a:rPr lang="en-US" dirty="0" smtClean="0"/>
              <a:t> Join vs Inner Join</a:t>
            </a:r>
            <a:endParaRPr lang="en-US" dirty="0"/>
          </a:p>
        </p:txBody>
      </p:sp>
      <p:sp>
        <p:nvSpPr>
          <p:cNvPr id="3" name="Content Placeholder 2"/>
          <p:cNvSpPr>
            <a:spLocks noGrp="1"/>
          </p:cNvSpPr>
          <p:nvPr>
            <p:ph idx="1"/>
          </p:nvPr>
        </p:nvSpPr>
        <p:spPr>
          <a:xfrm>
            <a:off x="685800" y="1441450"/>
            <a:ext cx="10807262" cy="2769603"/>
          </a:xfrm>
        </p:spPr>
        <p:txBody>
          <a:bodyPr/>
          <a:lstStyle/>
          <a:p>
            <a:pPr fontAlgn="base">
              <a:lnSpc>
                <a:spcPct val="150000"/>
              </a:lnSpc>
            </a:pPr>
            <a:r>
              <a:rPr lang="en-IN" sz="2400" b="1" dirty="0"/>
              <a:t>Inner join</a:t>
            </a:r>
            <a:r>
              <a:rPr lang="en-IN" sz="2400" dirty="0"/>
              <a:t> can have equality (=) and other operators (like &lt;,&gt;,&lt;&gt;) in the join condition.</a:t>
            </a:r>
          </a:p>
          <a:p>
            <a:pPr fontAlgn="base">
              <a:lnSpc>
                <a:spcPct val="150000"/>
              </a:lnSpc>
            </a:pPr>
            <a:r>
              <a:rPr lang="en-IN" sz="2400" b="1" dirty="0" err="1"/>
              <a:t>Equi</a:t>
            </a:r>
            <a:r>
              <a:rPr lang="en-IN" sz="2400" b="1" dirty="0"/>
              <a:t> join</a:t>
            </a:r>
            <a:r>
              <a:rPr lang="en-IN" sz="2400" dirty="0"/>
              <a:t> only have equality (=) operator in the join condition.</a:t>
            </a:r>
          </a:p>
          <a:p>
            <a:pPr fontAlgn="base">
              <a:lnSpc>
                <a:spcPct val="150000"/>
              </a:lnSpc>
            </a:pPr>
            <a:r>
              <a:rPr lang="en-IN" sz="2400" b="1" dirty="0" err="1"/>
              <a:t>Equi</a:t>
            </a:r>
            <a:r>
              <a:rPr lang="en-IN" sz="2400" b="1" dirty="0"/>
              <a:t> join</a:t>
            </a:r>
            <a:r>
              <a:rPr lang="en-IN" sz="2400" dirty="0"/>
              <a:t> can be an Inner </a:t>
            </a:r>
            <a:r>
              <a:rPr lang="en-IN" sz="2400" dirty="0" smtClean="0"/>
              <a:t>join , Left </a:t>
            </a:r>
            <a:r>
              <a:rPr lang="en-IN" sz="2400" dirty="0"/>
              <a:t>Outer join, Right Outer join</a:t>
            </a:r>
          </a:p>
          <a:p>
            <a:pPr>
              <a:lnSpc>
                <a:spcPct val="150000"/>
              </a:lnSpc>
            </a:pPr>
            <a:endParaRPr lang="en-US" dirty="0"/>
          </a:p>
        </p:txBody>
      </p:sp>
    </p:spTree>
    <p:extLst>
      <p:ext uri="{BB962C8B-B14F-4D97-AF65-F5344CB8AC3E}">
        <p14:creationId xmlns:p14="http://schemas.microsoft.com/office/powerpoint/2010/main" val="373614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lnSpcReduction="10000"/>
          </a:bodyPr>
          <a:lstStyle/>
          <a:p>
            <a:pPr marL="0" indent="0">
              <a:buNone/>
            </a:pPr>
            <a:r>
              <a:rPr lang="en-US" b="1" dirty="0">
                <a:solidFill>
                  <a:srgbClr val="FFFF00"/>
                </a:solidFill>
              </a:rPr>
              <a:t>-- Create a report showing employee orders</a:t>
            </a:r>
            <a:r>
              <a:rPr lang="en-US" b="1" dirty="0" smtClean="0">
                <a:solidFill>
                  <a:srgbClr val="FFFF00"/>
                </a:solidFill>
              </a:rPr>
              <a:t>.</a:t>
            </a:r>
            <a:endParaRPr lang="en-US" dirty="0"/>
          </a:p>
          <a:p>
            <a:pPr marL="0" indent="0">
              <a:buNone/>
            </a:pPr>
            <a:r>
              <a:rPr lang="en-US" dirty="0"/>
              <a:t>SELECT </a:t>
            </a:r>
            <a:r>
              <a:rPr lang="en-US" dirty="0" smtClean="0"/>
              <a:t>Employees.Employee_ID, Employees.First_Name,</a:t>
            </a:r>
            <a:endParaRPr lang="en-US" dirty="0"/>
          </a:p>
          <a:p>
            <a:pPr marL="0" indent="0">
              <a:buNone/>
            </a:pPr>
            <a:r>
              <a:rPr lang="en-US" dirty="0"/>
              <a:t>	</a:t>
            </a:r>
            <a:r>
              <a:rPr lang="en-US" dirty="0" smtClean="0"/>
              <a:t>Employees.Last_Name, Orders.Order_ID, Orders.Order_Date</a:t>
            </a:r>
            <a:endParaRPr lang="en-US" dirty="0"/>
          </a:p>
          <a:p>
            <a:pPr marL="0" indent="0">
              <a:buNone/>
            </a:pPr>
            <a:r>
              <a:rPr lang="en-US" dirty="0"/>
              <a:t>FROM Employees </a:t>
            </a:r>
            <a:r>
              <a:rPr lang="en-US" b="1" dirty="0">
                <a:solidFill>
                  <a:srgbClr val="FFFF00"/>
                </a:solidFill>
              </a:rPr>
              <a:t>JOIN</a:t>
            </a:r>
            <a:r>
              <a:rPr lang="en-US" dirty="0"/>
              <a:t> Orders ON</a:t>
            </a:r>
          </a:p>
          <a:p>
            <a:pPr marL="0" indent="0">
              <a:buNone/>
            </a:pPr>
            <a:r>
              <a:rPr lang="en-US" dirty="0"/>
              <a:t>	(</a:t>
            </a:r>
            <a:r>
              <a:rPr lang="en-US" dirty="0" smtClean="0"/>
              <a:t>Employees.Employee_ID </a:t>
            </a:r>
            <a:r>
              <a:rPr lang="en-US" dirty="0"/>
              <a:t>= </a:t>
            </a:r>
            <a:r>
              <a:rPr lang="en-US" dirty="0" smtClean="0"/>
              <a:t>Orders.Employee_ID)</a:t>
            </a:r>
            <a:endParaRPr lang="en-US" dirty="0"/>
          </a:p>
          <a:p>
            <a:pPr marL="0" indent="0">
              <a:buNone/>
            </a:pPr>
            <a:r>
              <a:rPr lang="en-US" dirty="0"/>
              <a:t>ORDER BY </a:t>
            </a:r>
            <a:r>
              <a:rPr lang="en-US" dirty="0" smtClean="0"/>
              <a:t>Orders.Order_Date;</a:t>
            </a:r>
          </a:p>
          <a:p>
            <a:pPr marL="0" indent="0">
              <a:buNone/>
            </a:pPr>
            <a:endParaRPr lang="en-US" dirty="0" smtClean="0"/>
          </a:p>
          <a:p>
            <a:pPr marL="0" indent="0">
              <a:buNone/>
            </a:pPr>
            <a:r>
              <a:rPr lang="en-US" b="1" dirty="0">
                <a:solidFill>
                  <a:srgbClr val="FFFF00"/>
                </a:solidFill>
              </a:rPr>
              <a:t>-- Create a report showing employee orders using Aliases</a:t>
            </a:r>
            <a:r>
              <a:rPr lang="en-US" b="1" dirty="0" smtClean="0">
                <a:solidFill>
                  <a:srgbClr val="FFFF00"/>
                </a:solidFill>
              </a:rPr>
              <a:t>.</a:t>
            </a:r>
            <a:endParaRPr lang="en-US" b="1" dirty="0">
              <a:solidFill>
                <a:srgbClr val="FFFF00"/>
              </a:solidFill>
            </a:endParaRPr>
          </a:p>
          <a:p>
            <a:pPr marL="0" indent="0">
              <a:buNone/>
            </a:pPr>
            <a:r>
              <a:rPr lang="en-US" dirty="0"/>
              <a:t>SELECT </a:t>
            </a:r>
            <a:r>
              <a:rPr lang="en-US" dirty="0" smtClean="0"/>
              <a:t>e.Employee_ID, e.First_Name, e.Last_Name,</a:t>
            </a:r>
            <a:endParaRPr lang="en-US" dirty="0"/>
          </a:p>
          <a:p>
            <a:pPr marL="0" indent="0">
              <a:buNone/>
            </a:pPr>
            <a:r>
              <a:rPr lang="en-US" dirty="0"/>
              <a:t>	</a:t>
            </a:r>
            <a:r>
              <a:rPr lang="en-US" dirty="0" smtClean="0"/>
              <a:t>o.Order_ID, o.Order_Date</a:t>
            </a:r>
            <a:endParaRPr lang="en-US" dirty="0"/>
          </a:p>
          <a:p>
            <a:pPr marL="0" indent="0">
              <a:buNone/>
            </a:pPr>
            <a:r>
              <a:rPr lang="en-US" dirty="0"/>
              <a:t>FROM Employees </a:t>
            </a:r>
            <a:r>
              <a:rPr lang="en-US" dirty="0">
                <a:solidFill>
                  <a:srgbClr val="00B0F0"/>
                </a:solidFill>
              </a:rPr>
              <a:t>e</a:t>
            </a:r>
            <a:r>
              <a:rPr lang="en-US" dirty="0"/>
              <a:t> </a:t>
            </a:r>
            <a:r>
              <a:rPr lang="en-US" dirty="0">
                <a:solidFill>
                  <a:srgbClr val="FFFF00"/>
                </a:solidFill>
              </a:rPr>
              <a:t>JOIN</a:t>
            </a:r>
            <a:r>
              <a:rPr lang="en-US" dirty="0"/>
              <a:t> Orders </a:t>
            </a:r>
            <a:r>
              <a:rPr lang="en-US" dirty="0">
                <a:solidFill>
                  <a:srgbClr val="00B0F0"/>
                </a:solidFill>
              </a:rPr>
              <a:t>o</a:t>
            </a:r>
            <a:r>
              <a:rPr lang="en-US" dirty="0"/>
              <a:t> ON</a:t>
            </a:r>
          </a:p>
          <a:p>
            <a:pPr marL="0" indent="0">
              <a:buNone/>
            </a:pPr>
            <a:r>
              <a:rPr lang="en-US" dirty="0"/>
              <a:t>	(</a:t>
            </a:r>
            <a:r>
              <a:rPr lang="en-US" dirty="0" smtClean="0"/>
              <a:t>e.Employee_ID </a:t>
            </a:r>
            <a:r>
              <a:rPr lang="en-US" dirty="0"/>
              <a:t>= </a:t>
            </a:r>
            <a:r>
              <a:rPr lang="en-US" dirty="0" smtClean="0"/>
              <a:t>o.Employee_ID)</a:t>
            </a:r>
            <a:endParaRPr lang="en-US" dirty="0"/>
          </a:p>
          <a:p>
            <a:pPr marL="0" indent="0">
              <a:buNone/>
            </a:pPr>
            <a:r>
              <a:rPr lang="en-US" dirty="0"/>
              <a:t>ORDER BY </a:t>
            </a:r>
            <a:r>
              <a:rPr lang="en-US" dirty="0" smtClean="0"/>
              <a:t>o.Order_Date;</a:t>
            </a:r>
            <a:endParaRPr lang="en-US" dirty="0"/>
          </a:p>
        </p:txBody>
      </p:sp>
    </p:spTree>
    <p:extLst>
      <p:ext uri="{BB962C8B-B14F-4D97-AF65-F5344CB8AC3E}">
        <p14:creationId xmlns:p14="http://schemas.microsoft.com/office/powerpoint/2010/main" val="385215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Multi-table Joins</a:t>
            </a:r>
          </a:p>
        </p:txBody>
      </p:sp>
      <p:sp>
        <p:nvSpPr>
          <p:cNvPr id="3" name="Content Placeholder 2"/>
          <p:cNvSpPr>
            <a:spLocks noGrp="1"/>
          </p:cNvSpPr>
          <p:nvPr>
            <p:ph idx="1"/>
          </p:nvPr>
        </p:nvSpPr>
        <p:spPr>
          <a:xfrm>
            <a:off x="278782" y="1792705"/>
            <a:ext cx="11797990" cy="4057252"/>
          </a:xfrm>
        </p:spPr>
        <p:txBody>
          <a:bodyPr>
            <a:noAutofit/>
          </a:bodyPr>
          <a:lstStyle/>
          <a:p>
            <a:pPr marL="0" indent="0">
              <a:lnSpc>
                <a:spcPct val="170000"/>
              </a:lnSpc>
              <a:buNone/>
            </a:pPr>
            <a:r>
              <a:rPr lang="en-IN" sz="2800" dirty="0" smtClean="0">
                <a:solidFill>
                  <a:srgbClr val="FFFF00"/>
                </a:solidFill>
              </a:rPr>
              <a:t>/* Create </a:t>
            </a:r>
            <a:r>
              <a:rPr lang="en-IN" sz="2800" dirty="0">
                <a:solidFill>
                  <a:srgbClr val="FFFF00"/>
                </a:solidFill>
              </a:rPr>
              <a:t>a report showing the Order ID, the name of the company that placed the order</a:t>
            </a:r>
            <a:r>
              <a:rPr lang="en-IN" sz="2800" dirty="0" smtClean="0">
                <a:solidFill>
                  <a:srgbClr val="FFFF00"/>
                </a:solidFill>
              </a:rPr>
              <a:t>, and </a:t>
            </a:r>
            <a:r>
              <a:rPr lang="en-IN" sz="2800" dirty="0">
                <a:solidFill>
                  <a:srgbClr val="FFFF00"/>
                </a:solidFill>
              </a:rPr>
              <a:t>the first and last name of the associated employee</a:t>
            </a:r>
            <a:r>
              <a:rPr lang="en-IN" sz="2800" dirty="0" smtClean="0">
                <a:solidFill>
                  <a:srgbClr val="FFFF00"/>
                </a:solidFill>
              </a:rPr>
              <a:t>. Only </a:t>
            </a:r>
            <a:r>
              <a:rPr lang="en-IN" sz="2800" dirty="0">
                <a:solidFill>
                  <a:srgbClr val="FFFF00"/>
                </a:solidFill>
              </a:rPr>
              <a:t>show orders placed </a:t>
            </a:r>
            <a:r>
              <a:rPr lang="en-IN" sz="2800" dirty="0">
                <a:solidFill>
                  <a:srgbClr val="92D050"/>
                </a:solidFill>
              </a:rPr>
              <a:t>after January 1, 1998 that shipped after they were required</a:t>
            </a:r>
            <a:r>
              <a:rPr lang="en-IN" sz="2800" dirty="0" smtClean="0">
                <a:solidFill>
                  <a:srgbClr val="FFFF00"/>
                </a:solidFill>
              </a:rPr>
              <a:t>. Sort </a:t>
            </a:r>
            <a:r>
              <a:rPr lang="en-IN" sz="2800" dirty="0">
                <a:solidFill>
                  <a:srgbClr val="FFFF00"/>
                </a:solidFill>
              </a:rPr>
              <a:t>by Company Name</a:t>
            </a:r>
            <a:r>
              <a:rPr lang="en-IN" sz="2800" dirty="0" smtClean="0">
                <a:solidFill>
                  <a:srgbClr val="FFFF00"/>
                </a:solidFill>
              </a:rPr>
              <a:t>. */</a:t>
            </a:r>
            <a:endParaRPr lang="en-IN" sz="2800" dirty="0">
              <a:solidFill>
                <a:srgbClr val="FFFF00"/>
              </a:solidFill>
            </a:endParaRPr>
          </a:p>
        </p:txBody>
      </p:sp>
    </p:spTree>
    <p:extLst>
      <p:ext uri="{BB962C8B-B14F-4D97-AF65-F5344CB8AC3E}">
        <p14:creationId xmlns:p14="http://schemas.microsoft.com/office/powerpoint/2010/main" val="347036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Solution</a:t>
            </a:r>
            <a:endParaRPr lang="en-US" b="1" dirty="0">
              <a:solidFill>
                <a:srgbClr val="FFFF00"/>
              </a:solidFill>
            </a:endParaRPr>
          </a:p>
        </p:txBody>
      </p:sp>
      <p:sp>
        <p:nvSpPr>
          <p:cNvPr id="4" name="Rounded Rectangle 3"/>
          <p:cNvSpPr/>
          <p:nvPr/>
        </p:nvSpPr>
        <p:spPr>
          <a:xfrm>
            <a:off x="252663" y="1768643"/>
            <a:ext cx="11622505" cy="44516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70000"/>
              </a:lnSpc>
            </a:pPr>
            <a:r>
              <a:rPr lang="en-IN" sz="2400" dirty="0"/>
              <a:t>SELECT </a:t>
            </a:r>
            <a:r>
              <a:rPr lang="en-IN" sz="2400" dirty="0" err="1" smtClean="0"/>
              <a:t>o.Order_ID</a:t>
            </a:r>
            <a:r>
              <a:rPr lang="en-IN" sz="2400" dirty="0" smtClean="0"/>
              <a:t>, </a:t>
            </a:r>
            <a:r>
              <a:rPr lang="en-IN" sz="2400" dirty="0" err="1" smtClean="0"/>
              <a:t>c.Company_Name</a:t>
            </a:r>
            <a:r>
              <a:rPr lang="en-IN" sz="2400" dirty="0" smtClean="0"/>
              <a:t>, </a:t>
            </a:r>
            <a:r>
              <a:rPr lang="en-IN" sz="2400" dirty="0" err="1" smtClean="0"/>
              <a:t>e.First_Name</a:t>
            </a:r>
            <a:r>
              <a:rPr lang="en-IN" sz="2400" dirty="0" smtClean="0"/>
              <a:t>, </a:t>
            </a:r>
            <a:r>
              <a:rPr lang="en-IN" sz="2400" dirty="0" err="1" smtClean="0"/>
              <a:t>e.Last_Name</a:t>
            </a:r>
            <a:r>
              <a:rPr lang="en-IN" sz="2400" dirty="0" smtClean="0"/>
              <a:t> </a:t>
            </a:r>
            <a:r>
              <a:rPr lang="en-IN" sz="2400" dirty="0"/>
              <a:t>FROM Orders o</a:t>
            </a:r>
          </a:p>
          <a:p>
            <a:pPr>
              <a:lnSpc>
                <a:spcPct val="170000"/>
              </a:lnSpc>
            </a:pPr>
            <a:r>
              <a:rPr lang="en-IN" sz="2400" dirty="0"/>
              <a:t>	JOIN Employees e ON (</a:t>
            </a:r>
            <a:r>
              <a:rPr lang="en-IN" sz="2400" dirty="0" err="1" smtClean="0"/>
              <a:t>e.Employee_ID</a:t>
            </a:r>
            <a:r>
              <a:rPr lang="en-IN" sz="2400" dirty="0" smtClean="0"/>
              <a:t> </a:t>
            </a:r>
            <a:r>
              <a:rPr lang="en-IN" sz="2400" dirty="0"/>
              <a:t>= </a:t>
            </a:r>
            <a:r>
              <a:rPr lang="en-IN" sz="2400" dirty="0" err="1" smtClean="0"/>
              <a:t>o.Employee_ID</a:t>
            </a:r>
            <a:r>
              <a:rPr lang="en-IN" sz="2400" dirty="0" smtClean="0"/>
              <a:t>)</a:t>
            </a:r>
            <a:endParaRPr lang="en-IN" sz="2400" dirty="0"/>
          </a:p>
          <a:p>
            <a:pPr>
              <a:lnSpc>
                <a:spcPct val="170000"/>
              </a:lnSpc>
            </a:pPr>
            <a:r>
              <a:rPr lang="en-IN" sz="2400" dirty="0"/>
              <a:t>	JOIN Customers c ON (</a:t>
            </a:r>
            <a:r>
              <a:rPr lang="en-IN" sz="2400" dirty="0" err="1" smtClean="0"/>
              <a:t>c.Customer_ID</a:t>
            </a:r>
            <a:r>
              <a:rPr lang="en-IN" sz="2400" dirty="0" smtClean="0"/>
              <a:t> </a:t>
            </a:r>
            <a:r>
              <a:rPr lang="en-IN" sz="2400" dirty="0"/>
              <a:t>= </a:t>
            </a:r>
            <a:r>
              <a:rPr lang="en-IN" sz="2400" dirty="0" err="1" smtClean="0"/>
              <a:t>o.Customer_ID</a:t>
            </a:r>
            <a:r>
              <a:rPr lang="en-IN" sz="2400" dirty="0" smtClean="0"/>
              <a:t>)</a:t>
            </a:r>
            <a:endParaRPr lang="en-IN" sz="2400" dirty="0"/>
          </a:p>
          <a:p>
            <a:pPr>
              <a:lnSpc>
                <a:spcPct val="170000"/>
              </a:lnSpc>
            </a:pPr>
            <a:r>
              <a:rPr lang="en-IN" sz="2400" dirty="0"/>
              <a:t>WHERE </a:t>
            </a:r>
            <a:r>
              <a:rPr lang="en-IN" sz="2400" dirty="0" err="1"/>
              <a:t>o.ShippedDate</a:t>
            </a:r>
            <a:r>
              <a:rPr lang="en-IN" sz="2400" dirty="0"/>
              <a:t> &gt; </a:t>
            </a:r>
            <a:r>
              <a:rPr lang="en-IN" sz="2400" dirty="0" err="1"/>
              <a:t>o.RequiredDate</a:t>
            </a:r>
            <a:r>
              <a:rPr lang="en-IN" sz="2400" dirty="0"/>
              <a:t> AND </a:t>
            </a:r>
            <a:r>
              <a:rPr lang="en-IN" sz="2400" dirty="0" err="1" smtClean="0"/>
              <a:t>o.Order_Date</a:t>
            </a:r>
            <a:r>
              <a:rPr lang="en-IN" sz="2400" dirty="0" smtClean="0"/>
              <a:t> </a:t>
            </a:r>
            <a:r>
              <a:rPr lang="en-IN" sz="2400" dirty="0"/>
              <a:t>&gt; '1-Jan-1998‘ ORDER BY </a:t>
            </a:r>
            <a:r>
              <a:rPr lang="en-IN" sz="2400" dirty="0" err="1" smtClean="0"/>
              <a:t>c.Company_Name</a:t>
            </a:r>
            <a:r>
              <a:rPr lang="en-IN" sz="2400" dirty="0" smtClean="0"/>
              <a:t>;</a:t>
            </a:r>
            <a:endParaRPr lang="en-IN" sz="2400" dirty="0"/>
          </a:p>
        </p:txBody>
      </p:sp>
    </p:spTree>
    <p:extLst>
      <p:ext uri="{BB962C8B-B14F-4D97-AF65-F5344CB8AC3E}">
        <p14:creationId xmlns:p14="http://schemas.microsoft.com/office/powerpoint/2010/main" val="291861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ounded Rectangle 3"/>
          <p:cNvSpPr/>
          <p:nvPr/>
        </p:nvSpPr>
        <p:spPr>
          <a:xfrm>
            <a:off x="433137" y="2148735"/>
            <a:ext cx="11578095" cy="3722676"/>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70000"/>
              </a:lnSpc>
            </a:pPr>
            <a:r>
              <a:rPr lang="en-IN" sz="2400" dirty="0"/>
              <a:t>SELECT </a:t>
            </a:r>
            <a:r>
              <a:rPr lang="en-IN" sz="2400" dirty="0" err="1" smtClean="0"/>
              <a:t>o.Order_ID</a:t>
            </a:r>
            <a:r>
              <a:rPr lang="en-IN" sz="2400" dirty="0" smtClean="0"/>
              <a:t>, </a:t>
            </a:r>
            <a:r>
              <a:rPr lang="en-IN" sz="2400" dirty="0" err="1" smtClean="0"/>
              <a:t>c.Company_Name</a:t>
            </a:r>
            <a:r>
              <a:rPr lang="en-IN" sz="2400" dirty="0" smtClean="0"/>
              <a:t>, </a:t>
            </a:r>
            <a:r>
              <a:rPr lang="en-IN" sz="2400" dirty="0" err="1" smtClean="0"/>
              <a:t>e.First_Name</a:t>
            </a:r>
            <a:r>
              <a:rPr lang="en-IN" sz="2400" dirty="0" smtClean="0"/>
              <a:t>, </a:t>
            </a:r>
            <a:r>
              <a:rPr lang="en-IN" sz="2400" dirty="0" err="1" smtClean="0"/>
              <a:t>e.Last_Name</a:t>
            </a:r>
            <a:r>
              <a:rPr lang="en-IN" sz="2400" dirty="0" smtClean="0"/>
              <a:t> </a:t>
            </a:r>
            <a:r>
              <a:rPr lang="en-IN" sz="2400" dirty="0"/>
              <a:t>FROM Orders o</a:t>
            </a:r>
          </a:p>
          <a:p>
            <a:pPr>
              <a:lnSpc>
                <a:spcPct val="170000"/>
              </a:lnSpc>
            </a:pPr>
            <a:r>
              <a:rPr lang="en-IN" sz="2400" dirty="0"/>
              <a:t>	JOIN Employees e ON (</a:t>
            </a:r>
            <a:r>
              <a:rPr lang="en-IN" sz="2400" dirty="0" err="1" smtClean="0"/>
              <a:t>e.Employee_ID</a:t>
            </a:r>
            <a:r>
              <a:rPr lang="en-IN" sz="2400" dirty="0" smtClean="0"/>
              <a:t> </a:t>
            </a:r>
            <a:r>
              <a:rPr lang="en-IN" sz="2400" dirty="0"/>
              <a:t>= </a:t>
            </a:r>
            <a:r>
              <a:rPr lang="en-IN" sz="2400" dirty="0" err="1" smtClean="0"/>
              <a:t>o.Employee_ID</a:t>
            </a:r>
            <a:r>
              <a:rPr lang="en-IN" sz="2400" dirty="0" smtClean="0"/>
              <a:t>)</a:t>
            </a:r>
            <a:endParaRPr lang="en-IN" sz="2400" dirty="0"/>
          </a:p>
          <a:p>
            <a:pPr>
              <a:lnSpc>
                <a:spcPct val="170000"/>
              </a:lnSpc>
            </a:pPr>
            <a:r>
              <a:rPr lang="en-IN" sz="2400" dirty="0"/>
              <a:t>	JOIN Customers c ON (</a:t>
            </a:r>
            <a:r>
              <a:rPr lang="en-IN" sz="2400" dirty="0" err="1" smtClean="0"/>
              <a:t>c.Customer_ID</a:t>
            </a:r>
            <a:r>
              <a:rPr lang="en-IN" sz="2400" dirty="0" smtClean="0"/>
              <a:t> </a:t>
            </a:r>
            <a:r>
              <a:rPr lang="en-IN" sz="2400" dirty="0"/>
              <a:t>= </a:t>
            </a:r>
            <a:r>
              <a:rPr lang="en-IN" sz="2400" dirty="0" err="1" smtClean="0"/>
              <a:t>o.Customer_ID</a:t>
            </a:r>
            <a:r>
              <a:rPr lang="en-IN" sz="2400" dirty="0" smtClean="0"/>
              <a:t>)</a:t>
            </a:r>
            <a:endParaRPr lang="en-IN" sz="2400" dirty="0"/>
          </a:p>
          <a:p>
            <a:pPr>
              <a:lnSpc>
                <a:spcPct val="170000"/>
              </a:lnSpc>
            </a:pPr>
            <a:r>
              <a:rPr lang="en-IN" sz="2400" dirty="0"/>
              <a:t>WHERE </a:t>
            </a:r>
            <a:r>
              <a:rPr lang="en-IN" sz="2400" dirty="0" err="1"/>
              <a:t>o.ShippedDate</a:t>
            </a:r>
            <a:r>
              <a:rPr lang="en-IN" sz="2400" dirty="0"/>
              <a:t> &gt; </a:t>
            </a:r>
            <a:r>
              <a:rPr lang="en-IN" sz="2400" dirty="0" err="1"/>
              <a:t>o.RequiredDate</a:t>
            </a:r>
            <a:r>
              <a:rPr lang="en-IN" sz="2400" dirty="0"/>
              <a:t> AND </a:t>
            </a:r>
            <a:r>
              <a:rPr lang="en-IN" sz="2400" dirty="0" err="1" smtClean="0"/>
              <a:t>o.Order_Date</a:t>
            </a:r>
            <a:r>
              <a:rPr lang="en-IN" sz="2400" dirty="0" smtClean="0"/>
              <a:t> </a:t>
            </a:r>
            <a:r>
              <a:rPr lang="en-IN" sz="2400" dirty="0"/>
              <a:t>&gt; '1998-01-01‘ ORDER BY </a:t>
            </a:r>
            <a:r>
              <a:rPr lang="en-IN" sz="2400" dirty="0" err="1" smtClean="0"/>
              <a:t>c.Company_Name</a:t>
            </a:r>
            <a:r>
              <a:rPr lang="en-IN" sz="2400" dirty="0" smtClean="0"/>
              <a:t>;</a:t>
            </a:r>
            <a:endParaRPr lang="en-US" sz="2400" dirty="0"/>
          </a:p>
        </p:txBody>
      </p:sp>
    </p:spTree>
    <p:extLst>
      <p:ext uri="{BB962C8B-B14F-4D97-AF65-F5344CB8AC3E}">
        <p14:creationId xmlns:p14="http://schemas.microsoft.com/office/powerpoint/2010/main" val="307751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Between</a:t>
            </a:r>
            <a:endParaRPr lang="en-US" b="1" dirty="0">
              <a:solidFill>
                <a:srgbClr val="FFFF00"/>
              </a:solidFill>
            </a:endParaRPr>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IN" sz="2400" dirty="0">
                <a:solidFill>
                  <a:schemeClr val="tx1"/>
                </a:solidFill>
              </a:rPr>
              <a:t>SELECT     </a:t>
            </a:r>
            <a:r>
              <a:rPr lang="en-IN" sz="2400" dirty="0" smtClean="0">
                <a:solidFill>
                  <a:schemeClr val="tx1"/>
                </a:solidFill>
              </a:rPr>
              <a:t>Employee_ID</a:t>
            </a:r>
            <a:r>
              <a:rPr lang="en-IN" sz="2400" dirty="0">
                <a:solidFill>
                  <a:schemeClr val="tx1"/>
                </a:solidFill>
              </a:rPr>
              <a:t>, </a:t>
            </a:r>
            <a:r>
              <a:rPr lang="en-IN" sz="2400" dirty="0" smtClean="0">
                <a:solidFill>
                  <a:schemeClr val="tx1"/>
                </a:solidFill>
              </a:rPr>
              <a:t>First_Name</a:t>
            </a:r>
            <a:r>
              <a:rPr lang="en-IN" sz="2400" dirty="0">
                <a:solidFill>
                  <a:schemeClr val="tx1"/>
                </a:solidFill>
              </a:rPr>
              <a:t>, </a:t>
            </a:r>
            <a:r>
              <a:rPr lang="en-IN" sz="2400" dirty="0" smtClean="0">
                <a:solidFill>
                  <a:schemeClr val="tx1"/>
                </a:solidFill>
              </a:rPr>
              <a:t>Last_Name</a:t>
            </a:r>
            <a:r>
              <a:rPr lang="en-IN" sz="2400" dirty="0">
                <a:solidFill>
                  <a:schemeClr val="tx1"/>
                </a:solidFill>
              </a:rPr>
              <a:t>, </a:t>
            </a:r>
            <a:r>
              <a:rPr lang="en-IN" sz="2400" dirty="0" smtClean="0">
                <a:solidFill>
                  <a:schemeClr val="tx1"/>
                </a:solidFill>
              </a:rPr>
              <a:t>Hire_Date</a:t>
            </a:r>
            <a:r>
              <a:rPr lang="en-IN" sz="2400" dirty="0">
                <a:solidFill>
                  <a:schemeClr val="tx1"/>
                </a:solidFill>
              </a:rPr>
              <a:t>, </a:t>
            </a:r>
            <a:r>
              <a:rPr lang="en-IN" sz="2400" dirty="0" smtClean="0">
                <a:solidFill>
                  <a:schemeClr val="tx1"/>
                </a:solidFill>
              </a:rPr>
              <a:t>City  FROM       Employees WHERE      </a:t>
            </a:r>
            <a:r>
              <a:rPr lang="en-IN" sz="2400" dirty="0">
                <a:solidFill>
                  <a:schemeClr val="tx1"/>
                </a:solidFill>
              </a:rPr>
              <a:t>(</a:t>
            </a:r>
            <a:r>
              <a:rPr lang="en-IN" sz="2400" dirty="0" smtClean="0">
                <a:solidFill>
                  <a:schemeClr val="tx1"/>
                </a:solidFill>
              </a:rPr>
              <a:t>Hire_Date </a:t>
            </a:r>
            <a:r>
              <a:rPr lang="en-IN" sz="2400" dirty="0">
                <a:solidFill>
                  <a:schemeClr val="tx1"/>
                </a:solidFill>
              </a:rPr>
              <a:t>&gt;= '1-june-1992') </a:t>
            </a:r>
            <a:r>
              <a:rPr lang="en-IN" sz="2400" b="1" dirty="0">
                <a:solidFill>
                  <a:srgbClr val="FFFF00"/>
                </a:solidFill>
              </a:rPr>
              <a:t>AND</a:t>
            </a:r>
            <a:r>
              <a:rPr lang="en-IN" sz="2400" dirty="0">
                <a:solidFill>
                  <a:srgbClr val="FFFF00"/>
                </a:solidFill>
              </a:rPr>
              <a:t> </a:t>
            </a:r>
            <a:r>
              <a:rPr lang="en-IN" sz="2400" dirty="0">
                <a:solidFill>
                  <a:schemeClr val="tx1"/>
                </a:solidFill>
              </a:rPr>
              <a:t>(</a:t>
            </a:r>
            <a:r>
              <a:rPr lang="en-IN" sz="2400" dirty="0" smtClean="0">
                <a:solidFill>
                  <a:schemeClr val="tx1"/>
                </a:solidFill>
              </a:rPr>
              <a:t>Hire_Date </a:t>
            </a:r>
            <a:r>
              <a:rPr lang="en-IN" sz="2400" dirty="0">
                <a:solidFill>
                  <a:schemeClr val="tx1"/>
                </a:solidFill>
              </a:rPr>
              <a:t>&lt;= '15-december-1993')</a:t>
            </a:r>
          </a:p>
          <a:p>
            <a:pPr marL="457200" indent="-457200">
              <a:lnSpc>
                <a:spcPct val="150000"/>
              </a:lnSpc>
              <a:buFont typeface="+mj-lt"/>
              <a:buAutoNum type="arabicPeriod"/>
            </a:pPr>
            <a:r>
              <a:rPr lang="en-IN" sz="2400" dirty="0">
                <a:solidFill>
                  <a:schemeClr val="tx1"/>
                </a:solidFill>
              </a:rPr>
              <a:t>SELECT </a:t>
            </a:r>
            <a:r>
              <a:rPr lang="en-IN" sz="2400" dirty="0"/>
              <a:t>Employee_ID, First_Name, Last_Name, Hire_Date, </a:t>
            </a:r>
            <a:r>
              <a:rPr lang="en-IN" sz="2400" dirty="0" smtClean="0">
                <a:solidFill>
                  <a:schemeClr val="tx1"/>
                </a:solidFill>
              </a:rPr>
              <a:t>City FROM      Employees WHERE     Hire_Date </a:t>
            </a:r>
            <a:r>
              <a:rPr lang="en-IN" sz="2400" b="1" dirty="0">
                <a:solidFill>
                  <a:srgbClr val="FFFF00"/>
                </a:solidFill>
              </a:rPr>
              <a:t>BETWEEN</a:t>
            </a:r>
            <a:r>
              <a:rPr lang="en-IN" sz="2400" dirty="0">
                <a:solidFill>
                  <a:schemeClr val="tx1"/>
                </a:solidFill>
              </a:rPr>
              <a:t> '1-june-1992' </a:t>
            </a:r>
            <a:r>
              <a:rPr lang="en-IN" sz="2400" b="1" dirty="0">
                <a:solidFill>
                  <a:srgbClr val="FFFF00"/>
                </a:solidFill>
              </a:rPr>
              <a:t>AND</a:t>
            </a:r>
            <a:r>
              <a:rPr lang="en-IN" sz="2400" dirty="0">
                <a:solidFill>
                  <a:schemeClr val="tx1"/>
                </a:solidFill>
              </a:rPr>
              <a:t> '15-december-1993'</a:t>
            </a:r>
          </a:p>
          <a:p>
            <a:pPr marL="457200" indent="-457200">
              <a:lnSpc>
                <a:spcPct val="150000"/>
              </a:lnSpc>
              <a:buFont typeface="+mj-lt"/>
              <a:buAutoNum type="arabicPeriod"/>
            </a:pPr>
            <a:r>
              <a:rPr lang="en-IN" sz="2400" dirty="0">
                <a:solidFill>
                  <a:schemeClr val="tx1"/>
                </a:solidFill>
              </a:rPr>
              <a:t>SELECT </a:t>
            </a:r>
            <a:r>
              <a:rPr lang="en-IN" sz="2400" dirty="0"/>
              <a:t>Employee_ID, First_Name, Last_Name, Hire_Date</a:t>
            </a:r>
            <a:r>
              <a:rPr lang="en-IN" sz="2400" dirty="0" smtClean="0">
                <a:solidFill>
                  <a:schemeClr val="tx1"/>
                </a:solidFill>
              </a:rPr>
              <a:t>, City FROM      Employees WHERE     Hire_Date </a:t>
            </a:r>
            <a:r>
              <a:rPr lang="en-IN" sz="2400" b="1" dirty="0">
                <a:solidFill>
                  <a:srgbClr val="FFFF00"/>
                </a:solidFill>
              </a:rPr>
              <a:t>NOT</a:t>
            </a:r>
            <a:r>
              <a:rPr lang="en-IN" sz="2400" dirty="0">
                <a:solidFill>
                  <a:schemeClr val="tx1"/>
                </a:solidFill>
              </a:rPr>
              <a:t> </a:t>
            </a:r>
            <a:r>
              <a:rPr lang="en-IN" sz="2400" b="1" dirty="0">
                <a:solidFill>
                  <a:srgbClr val="FFFF00"/>
                </a:solidFill>
              </a:rPr>
              <a:t>BETWEEN</a:t>
            </a:r>
            <a:r>
              <a:rPr lang="en-IN" sz="2400" dirty="0">
                <a:solidFill>
                  <a:schemeClr val="tx1"/>
                </a:solidFill>
              </a:rPr>
              <a:t> '1-june-1992' </a:t>
            </a:r>
            <a:r>
              <a:rPr lang="en-IN" sz="2400" b="1" dirty="0">
                <a:solidFill>
                  <a:srgbClr val="FFFF00"/>
                </a:solidFill>
              </a:rPr>
              <a:t>AND</a:t>
            </a:r>
            <a:r>
              <a:rPr lang="en-IN" sz="2400" dirty="0">
                <a:solidFill>
                  <a:schemeClr val="tx1"/>
                </a:solidFill>
              </a:rPr>
              <a:t> '15-december-1993'</a:t>
            </a:r>
            <a:endParaRPr lang="en-US" sz="2400" dirty="0"/>
          </a:p>
        </p:txBody>
      </p:sp>
    </p:spTree>
    <p:extLst>
      <p:ext uri="{BB962C8B-B14F-4D97-AF65-F5344CB8AC3E}">
        <p14:creationId xmlns:p14="http://schemas.microsoft.com/office/powerpoint/2010/main" val="108627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IN" sz="3200" b="1" dirty="0" smtClean="0">
                <a:solidFill>
                  <a:srgbClr val="FFFF00"/>
                </a:solidFill>
              </a:rPr>
              <a:t>/*</a:t>
            </a:r>
          </a:p>
          <a:p>
            <a:pPr marL="0" indent="0">
              <a:lnSpc>
                <a:spcPct val="150000"/>
              </a:lnSpc>
              <a:buNone/>
            </a:pPr>
            <a:r>
              <a:rPr lang="en-IN" sz="3200" b="1" dirty="0" smtClean="0">
                <a:solidFill>
                  <a:srgbClr val="FFFF00"/>
                </a:solidFill>
              </a:rPr>
              <a:t>Create </a:t>
            </a:r>
            <a:r>
              <a:rPr lang="en-IN" sz="3200" b="1" dirty="0">
                <a:solidFill>
                  <a:srgbClr val="FFFF00"/>
                </a:solidFill>
              </a:rPr>
              <a:t>a report that shows the number of employees and customers from each city that has employees in it. </a:t>
            </a:r>
            <a:endParaRPr lang="en-IN" sz="3200" b="1" dirty="0" smtClean="0">
              <a:solidFill>
                <a:srgbClr val="FFFF00"/>
              </a:solidFill>
            </a:endParaRPr>
          </a:p>
          <a:p>
            <a:pPr marL="0" indent="0">
              <a:lnSpc>
                <a:spcPct val="150000"/>
              </a:lnSpc>
              <a:buNone/>
            </a:pPr>
            <a:r>
              <a:rPr lang="en-IN" sz="3200" b="1" dirty="0" smtClean="0">
                <a:solidFill>
                  <a:srgbClr val="FFFF00"/>
                </a:solidFill>
              </a:rPr>
              <a:t>*/</a:t>
            </a:r>
            <a:endParaRPr lang="en-IN" sz="3200" b="1" dirty="0">
              <a:solidFill>
                <a:srgbClr val="FFFF00"/>
              </a:solidFill>
            </a:endParaRPr>
          </a:p>
          <a:p>
            <a:pPr>
              <a:lnSpc>
                <a:spcPct val="150000"/>
              </a:lnSpc>
            </a:pPr>
            <a:endParaRPr lang="en-US" sz="3200" dirty="0"/>
          </a:p>
        </p:txBody>
      </p:sp>
    </p:spTree>
    <p:extLst>
      <p:ext uri="{BB962C8B-B14F-4D97-AF65-F5344CB8AC3E}">
        <p14:creationId xmlns:p14="http://schemas.microsoft.com/office/powerpoint/2010/main" val="390485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Content Placeholder 2"/>
          <p:cNvSpPr>
            <a:spLocks noGrp="1"/>
          </p:cNvSpPr>
          <p:nvPr>
            <p:ph idx="1"/>
          </p:nvPr>
        </p:nvSpPr>
        <p:spPr/>
        <p:txBody>
          <a:bodyPr/>
          <a:lstStyle/>
          <a:p>
            <a:pPr marL="0" indent="0">
              <a:buNone/>
            </a:pPr>
            <a:r>
              <a:rPr lang="en-IN" b="1" dirty="0" smtClean="0">
                <a:solidFill>
                  <a:srgbClr val="FFFF00"/>
                </a:solidFill>
              </a:rPr>
              <a:t>/*Create </a:t>
            </a:r>
            <a:r>
              <a:rPr lang="en-IN" b="1" dirty="0">
                <a:solidFill>
                  <a:srgbClr val="FFFF00"/>
                </a:solidFill>
              </a:rPr>
              <a:t>a report that shows the number </a:t>
            </a:r>
            <a:r>
              <a:rPr lang="en-IN" b="1" dirty="0" smtClean="0">
                <a:solidFill>
                  <a:srgbClr val="FFFF00"/>
                </a:solidFill>
              </a:rPr>
              <a:t>of employees </a:t>
            </a:r>
            <a:r>
              <a:rPr lang="en-IN" b="1" dirty="0">
                <a:solidFill>
                  <a:srgbClr val="FFFF00"/>
                </a:solidFill>
              </a:rPr>
              <a:t>and customers from each city that has employees in it</a:t>
            </a:r>
            <a:r>
              <a:rPr lang="en-IN" b="1" dirty="0" smtClean="0">
                <a:solidFill>
                  <a:srgbClr val="FFFF00"/>
                </a:solidFill>
              </a:rPr>
              <a:t>. */</a:t>
            </a:r>
            <a:endParaRPr lang="en-IN" b="1" dirty="0">
              <a:solidFill>
                <a:srgbClr val="FFFF00"/>
              </a:solidFill>
            </a:endParaRPr>
          </a:p>
          <a:p>
            <a:pPr marL="0" indent="0">
              <a:buNone/>
            </a:pPr>
            <a:endParaRPr lang="en-IN" dirty="0"/>
          </a:p>
          <a:p>
            <a:pPr marL="0" indent="0">
              <a:buNone/>
            </a:pPr>
            <a:r>
              <a:rPr lang="en-IN" dirty="0"/>
              <a:t>SELECT COUNT(DISTINCT </a:t>
            </a:r>
            <a:r>
              <a:rPr lang="en-IN" dirty="0" err="1" smtClean="0"/>
              <a:t>e.Employee_ID</a:t>
            </a:r>
            <a:r>
              <a:rPr lang="en-IN" dirty="0" smtClean="0"/>
              <a:t>) </a:t>
            </a:r>
            <a:r>
              <a:rPr lang="en-IN" dirty="0"/>
              <a:t>AS </a:t>
            </a:r>
            <a:r>
              <a:rPr lang="en-IN" dirty="0" err="1"/>
              <a:t>numEmployees</a:t>
            </a:r>
            <a:r>
              <a:rPr lang="en-IN" dirty="0"/>
              <a:t>,</a:t>
            </a:r>
          </a:p>
          <a:p>
            <a:pPr marL="0" indent="0">
              <a:buNone/>
            </a:pPr>
            <a:r>
              <a:rPr lang="en-IN" dirty="0"/>
              <a:t>	COUNT(DISTINCT </a:t>
            </a:r>
            <a:r>
              <a:rPr lang="en-IN" dirty="0" err="1" smtClean="0"/>
              <a:t>c.Customer_ID</a:t>
            </a:r>
            <a:r>
              <a:rPr lang="en-IN" dirty="0" smtClean="0"/>
              <a:t>) </a:t>
            </a:r>
            <a:r>
              <a:rPr lang="en-IN" dirty="0"/>
              <a:t>AS </a:t>
            </a:r>
            <a:r>
              <a:rPr lang="en-IN" dirty="0" err="1"/>
              <a:t>numCompanies</a:t>
            </a:r>
            <a:r>
              <a:rPr lang="en-IN" dirty="0"/>
              <a:t>,</a:t>
            </a:r>
          </a:p>
          <a:p>
            <a:pPr marL="0" indent="0">
              <a:buNone/>
            </a:pPr>
            <a:r>
              <a:rPr lang="en-IN" dirty="0"/>
              <a:t>	</a:t>
            </a:r>
            <a:r>
              <a:rPr lang="en-IN" dirty="0" err="1"/>
              <a:t>e.City</a:t>
            </a:r>
            <a:r>
              <a:rPr lang="en-IN" dirty="0"/>
              <a:t>, </a:t>
            </a:r>
            <a:r>
              <a:rPr lang="en-IN" dirty="0" err="1"/>
              <a:t>c.City</a:t>
            </a:r>
            <a:endParaRPr lang="en-IN" dirty="0"/>
          </a:p>
          <a:p>
            <a:pPr marL="0" indent="0">
              <a:buNone/>
            </a:pPr>
            <a:r>
              <a:rPr lang="en-IN" dirty="0"/>
              <a:t>FROM Employees e JOIN Customers c ON</a:t>
            </a:r>
          </a:p>
          <a:p>
            <a:pPr marL="0" indent="0">
              <a:buNone/>
            </a:pPr>
            <a:r>
              <a:rPr lang="en-IN" dirty="0"/>
              <a:t>	(</a:t>
            </a:r>
            <a:r>
              <a:rPr lang="en-IN" dirty="0" err="1"/>
              <a:t>e.City</a:t>
            </a:r>
            <a:r>
              <a:rPr lang="en-IN" dirty="0"/>
              <a:t> = </a:t>
            </a:r>
            <a:r>
              <a:rPr lang="en-IN" dirty="0" err="1"/>
              <a:t>c.City</a:t>
            </a:r>
            <a:r>
              <a:rPr lang="en-IN" dirty="0"/>
              <a:t>)</a:t>
            </a:r>
          </a:p>
          <a:p>
            <a:pPr marL="0" indent="0">
              <a:buNone/>
            </a:pPr>
            <a:r>
              <a:rPr lang="en-IN" dirty="0"/>
              <a:t>GROUP BY </a:t>
            </a:r>
            <a:r>
              <a:rPr lang="en-IN" dirty="0" err="1"/>
              <a:t>e.City</a:t>
            </a:r>
            <a:r>
              <a:rPr lang="en-IN" dirty="0"/>
              <a:t>, </a:t>
            </a:r>
            <a:r>
              <a:rPr lang="en-IN" dirty="0" err="1"/>
              <a:t>c.City</a:t>
            </a:r>
            <a:endParaRPr lang="en-IN" dirty="0"/>
          </a:p>
          <a:p>
            <a:pPr marL="0" indent="0">
              <a:buNone/>
            </a:pPr>
            <a:r>
              <a:rPr lang="en-IN" dirty="0"/>
              <a:t>ORDER BY </a:t>
            </a:r>
            <a:r>
              <a:rPr lang="en-IN" dirty="0" err="1"/>
              <a:t>numEmployees</a:t>
            </a:r>
            <a:r>
              <a:rPr lang="en-IN" dirty="0"/>
              <a:t> DESC;</a:t>
            </a:r>
            <a:endParaRPr lang="en-US" dirty="0"/>
          </a:p>
        </p:txBody>
      </p:sp>
    </p:spTree>
    <p:extLst>
      <p:ext uri="{BB962C8B-B14F-4D97-AF65-F5344CB8AC3E}">
        <p14:creationId xmlns:p14="http://schemas.microsoft.com/office/powerpoint/2010/main" val="117855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US" dirty="0"/>
          </a:p>
        </p:txBody>
      </p:sp>
      <p:sp>
        <p:nvSpPr>
          <p:cNvPr id="3" name="Content Placeholder 2"/>
          <p:cNvSpPr>
            <a:spLocks noGrp="1"/>
          </p:cNvSpPr>
          <p:nvPr>
            <p:ph idx="1"/>
          </p:nvPr>
        </p:nvSpPr>
        <p:spPr/>
        <p:txBody>
          <a:bodyPr/>
          <a:lstStyle/>
          <a:p>
            <a:pPr marL="0" indent="0">
              <a:buNone/>
            </a:pPr>
            <a:r>
              <a:rPr lang="en-IN" b="1" dirty="0" smtClean="0">
                <a:solidFill>
                  <a:srgbClr val="FFFF00"/>
                </a:solidFill>
              </a:rPr>
              <a:t>/*Create </a:t>
            </a:r>
            <a:r>
              <a:rPr lang="en-IN" b="1" dirty="0">
                <a:solidFill>
                  <a:srgbClr val="FFFF00"/>
                </a:solidFill>
              </a:rPr>
              <a:t>a report that shows the number </a:t>
            </a:r>
            <a:r>
              <a:rPr lang="en-IN" b="1" dirty="0" smtClean="0">
                <a:solidFill>
                  <a:srgbClr val="FFFF00"/>
                </a:solidFill>
              </a:rPr>
              <a:t>of employees </a:t>
            </a:r>
            <a:r>
              <a:rPr lang="en-IN" b="1" dirty="0">
                <a:solidFill>
                  <a:srgbClr val="FFFF00"/>
                </a:solidFill>
              </a:rPr>
              <a:t>and </a:t>
            </a:r>
            <a:endParaRPr lang="en-IN" b="1" dirty="0" smtClean="0">
              <a:solidFill>
                <a:srgbClr val="FFFF00"/>
              </a:solidFill>
            </a:endParaRPr>
          </a:p>
          <a:p>
            <a:pPr marL="0" indent="0">
              <a:buNone/>
            </a:pPr>
            <a:r>
              <a:rPr lang="en-IN" b="1" dirty="0">
                <a:solidFill>
                  <a:srgbClr val="FFFF00"/>
                </a:solidFill>
              </a:rPr>
              <a:t> </a:t>
            </a:r>
            <a:r>
              <a:rPr lang="en-IN" b="1" dirty="0" smtClean="0">
                <a:solidFill>
                  <a:srgbClr val="FFFF00"/>
                </a:solidFill>
              </a:rPr>
              <a:t>  customers </a:t>
            </a:r>
            <a:r>
              <a:rPr lang="en-IN" b="1" dirty="0">
                <a:solidFill>
                  <a:srgbClr val="FFFF00"/>
                </a:solidFill>
              </a:rPr>
              <a:t>from each city that has employees in it</a:t>
            </a:r>
            <a:r>
              <a:rPr lang="en-IN" b="1" dirty="0" smtClean="0">
                <a:solidFill>
                  <a:srgbClr val="FFFF00"/>
                </a:solidFill>
              </a:rPr>
              <a:t>.  */</a:t>
            </a:r>
            <a:endParaRPr lang="en-IN" b="1" dirty="0">
              <a:solidFill>
                <a:srgbClr val="FFFF00"/>
              </a:solidFill>
            </a:endParaRPr>
          </a:p>
          <a:p>
            <a:pPr marL="0" indent="0">
              <a:buNone/>
            </a:pPr>
            <a:endParaRPr lang="en-IN" dirty="0"/>
          </a:p>
          <a:p>
            <a:pPr marL="0" indent="0">
              <a:buNone/>
            </a:pPr>
            <a:r>
              <a:rPr lang="en-IN" dirty="0"/>
              <a:t>SELECT COUNT(DISTINCT </a:t>
            </a:r>
            <a:r>
              <a:rPr lang="en-IN" dirty="0" err="1" smtClean="0"/>
              <a:t>e.Employee_ID</a:t>
            </a:r>
            <a:r>
              <a:rPr lang="en-IN" dirty="0" smtClean="0"/>
              <a:t>) </a:t>
            </a:r>
            <a:r>
              <a:rPr lang="en-IN" dirty="0"/>
              <a:t>AS </a:t>
            </a:r>
            <a:r>
              <a:rPr lang="en-IN" dirty="0" err="1"/>
              <a:t>numEmployees</a:t>
            </a:r>
            <a:r>
              <a:rPr lang="en-IN" dirty="0"/>
              <a:t>,</a:t>
            </a:r>
          </a:p>
          <a:p>
            <a:pPr marL="0" indent="0">
              <a:buNone/>
            </a:pPr>
            <a:r>
              <a:rPr lang="en-IN" dirty="0"/>
              <a:t>	COUNT(DISTINCT </a:t>
            </a:r>
            <a:r>
              <a:rPr lang="en-IN" dirty="0" err="1" smtClean="0"/>
              <a:t>c.Customer_ID</a:t>
            </a:r>
            <a:r>
              <a:rPr lang="en-IN" dirty="0" smtClean="0"/>
              <a:t>) </a:t>
            </a:r>
            <a:r>
              <a:rPr lang="en-IN" dirty="0"/>
              <a:t>AS </a:t>
            </a:r>
            <a:r>
              <a:rPr lang="en-IN" dirty="0" err="1"/>
              <a:t>numCompanies</a:t>
            </a:r>
            <a:r>
              <a:rPr lang="en-IN" dirty="0"/>
              <a:t>,</a:t>
            </a:r>
          </a:p>
          <a:p>
            <a:pPr marL="0" indent="0">
              <a:buNone/>
            </a:pPr>
            <a:r>
              <a:rPr lang="en-IN" dirty="0"/>
              <a:t>	</a:t>
            </a:r>
            <a:r>
              <a:rPr lang="en-IN" dirty="0" err="1"/>
              <a:t>e.City</a:t>
            </a:r>
            <a:r>
              <a:rPr lang="en-IN" dirty="0"/>
              <a:t>, </a:t>
            </a:r>
            <a:r>
              <a:rPr lang="en-IN" dirty="0" err="1"/>
              <a:t>c.City</a:t>
            </a:r>
            <a:endParaRPr lang="en-IN" dirty="0"/>
          </a:p>
          <a:p>
            <a:pPr marL="0" indent="0">
              <a:buNone/>
            </a:pPr>
            <a:r>
              <a:rPr lang="en-IN" dirty="0"/>
              <a:t>FROM Employees e LEFT JOIN Customers c ON</a:t>
            </a:r>
          </a:p>
          <a:p>
            <a:pPr marL="0" indent="0">
              <a:buNone/>
            </a:pPr>
            <a:r>
              <a:rPr lang="en-IN" dirty="0"/>
              <a:t>	(</a:t>
            </a:r>
            <a:r>
              <a:rPr lang="en-IN" dirty="0" err="1"/>
              <a:t>e.City</a:t>
            </a:r>
            <a:r>
              <a:rPr lang="en-IN" dirty="0"/>
              <a:t> = </a:t>
            </a:r>
            <a:r>
              <a:rPr lang="en-IN" dirty="0" err="1"/>
              <a:t>c.City</a:t>
            </a:r>
            <a:r>
              <a:rPr lang="en-IN" dirty="0"/>
              <a:t>)</a:t>
            </a:r>
          </a:p>
          <a:p>
            <a:pPr marL="0" indent="0">
              <a:buNone/>
            </a:pPr>
            <a:r>
              <a:rPr lang="en-IN" dirty="0"/>
              <a:t>GROUP BY </a:t>
            </a:r>
            <a:r>
              <a:rPr lang="en-IN" dirty="0" err="1"/>
              <a:t>e.City</a:t>
            </a:r>
            <a:r>
              <a:rPr lang="en-IN" dirty="0"/>
              <a:t>, </a:t>
            </a:r>
            <a:r>
              <a:rPr lang="en-IN" dirty="0" err="1"/>
              <a:t>c.City</a:t>
            </a:r>
            <a:endParaRPr lang="en-IN" dirty="0"/>
          </a:p>
          <a:p>
            <a:pPr marL="0" indent="0">
              <a:buNone/>
            </a:pPr>
            <a:r>
              <a:rPr lang="en-IN" dirty="0"/>
              <a:t>ORDER BY </a:t>
            </a:r>
            <a:r>
              <a:rPr lang="en-IN" dirty="0" err="1"/>
              <a:t>numEmployees</a:t>
            </a:r>
            <a:r>
              <a:rPr lang="en-IN" dirty="0"/>
              <a:t> DESC;</a:t>
            </a:r>
            <a:endParaRPr lang="en-US" dirty="0"/>
          </a:p>
        </p:txBody>
      </p:sp>
    </p:spTree>
    <p:extLst>
      <p:ext uri="{BB962C8B-B14F-4D97-AF65-F5344CB8AC3E}">
        <p14:creationId xmlns:p14="http://schemas.microsoft.com/office/powerpoint/2010/main" val="41071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US" dirty="0"/>
          </a:p>
        </p:txBody>
      </p:sp>
      <p:sp>
        <p:nvSpPr>
          <p:cNvPr id="3" name="Content Placeholder 2"/>
          <p:cNvSpPr>
            <a:spLocks noGrp="1"/>
          </p:cNvSpPr>
          <p:nvPr>
            <p:ph idx="1"/>
          </p:nvPr>
        </p:nvSpPr>
        <p:spPr/>
        <p:txBody>
          <a:bodyPr/>
          <a:lstStyle/>
          <a:p>
            <a:pPr marL="0" indent="0">
              <a:buNone/>
            </a:pPr>
            <a:r>
              <a:rPr lang="en-IN" b="1" dirty="0" smtClean="0">
                <a:solidFill>
                  <a:srgbClr val="FFFF00"/>
                </a:solidFill>
              </a:rPr>
              <a:t>/*</a:t>
            </a:r>
            <a:r>
              <a:rPr lang="en-IN" b="1" dirty="0">
                <a:solidFill>
                  <a:srgbClr val="FFFF00"/>
                </a:solidFill>
              </a:rPr>
              <a:t>	Create a report that shows the number of</a:t>
            </a:r>
          </a:p>
          <a:p>
            <a:pPr marL="0" indent="0">
              <a:buNone/>
            </a:pPr>
            <a:r>
              <a:rPr lang="en-IN" b="1" dirty="0">
                <a:solidFill>
                  <a:srgbClr val="FFFF00"/>
                </a:solidFill>
              </a:rPr>
              <a:t>	employees and customers from each city that has customers in it</a:t>
            </a:r>
            <a:r>
              <a:rPr lang="en-IN" b="1" dirty="0" smtClean="0">
                <a:solidFill>
                  <a:srgbClr val="FFFF00"/>
                </a:solidFill>
              </a:rPr>
              <a:t>.   */</a:t>
            </a:r>
            <a:endParaRPr lang="en-IN" b="1" dirty="0">
              <a:solidFill>
                <a:srgbClr val="FFFF00"/>
              </a:solidFill>
            </a:endParaRPr>
          </a:p>
          <a:p>
            <a:pPr marL="0" indent="0">
              <a:buNone/>
            </a:pPr>
            <a:endParaRPr lang="en-IN" dirty="0"/>
          </a:p>
          <a:p>
            <a:pPr marL="0" indent="0">
              <a:buNone/>
            </a:pPr>
            <a:r>
              <a:rPr lang="en-IN" dirty="0"/>
              <a:t>SELECT COUNT(DISTINCT </a:t>
            </a:r>
            <a:r>
              <a:rPr lang="en-IN" dirty="0" err="1" smtClean="0"/>
              <a:t>e.Employee_ID</a:t>
            </a:r>
            <a:r>
              <a:rPr lang="en-IN" dirty="0" smtClean="0"/>
              <a:t>) </a:t>
            </a:r>
            <a:r>
              <a:rPr lang="en-IN" dirty="0"/>
              <a:t>AS </a:t>
            </a:r>
            <a:r>
              <a:rPr lang="en-IN" dirty="0" err="1"/>
              <a:t>numEmployees</a:t>
            </a:r>
            <a:r>
              <a:rPr lang="en-IN" dirty="0"/>
              <a:t>,</a:t>
            </a:r>
          </a:p>
          <a:p>
            <a:pPr marL="0" indent="0">
              <a:buNone/>
            </a:pPr>
            <a:r>
              <a:rPr lang="en-IN" dirty="0"/>
              <a:t>	COUNT(DISTINCT </a:t>
            </a:r>
            <a:r>
              <a:rPr lang="en-IN" dirty="0" err="1" smtClean="0"/>
              <a:t>c.Customer_ID</a:t>
            </a:r>
            <a:r>
              <a:rPr lang="en-IN" dirty="0" smtClean="0"/>
              <a:t>) </a:t>
            </a:r>
            <a:r>
              <a:rPr lang="en-IN" dirty="0"/>
              <a:t>AS </a:t>
            </a:r>
            <a:r>
              <a:rPr lang="en-IN" dirty="0" err="1"/>
              <a:t>numCompanies</a:t>
            </a:r>
            <a:r>
              <a:rPr lang="en-IN" dirty="0"/>
              <a:t>,</a:t>
            </a:r>
          </a:p>
          <a:p>
            <a:pPr marL="0" indent="0">
              <a:buNone/>
            </a:pPr>
            <a:r>
              <a:rPr lang="en-IN" dirty="0"/>
              <a:t>	</a:t>
            </a:r>
            <a:r>
              <a:rPr lang="en-IN" dirty="0" err="1"/>
              <a:t>e.City</a:t>
            </a:r>
            <a:r>
              <a:rPr lang="en-IN" dirty="0"/>
              <a:t>, </a:t>
            </a:r>
            <a:r>
              <a:rPr lang="en-IN" dirty="0" err="1"/>
              <a:t>c.City</a:t>
            </a:r>
            <a:endParaRPr lang="en-IN" dirty="0"/>
          </a:p>
          <a:p>
            <a:pPr marL="0" indent="0">
              <a:buNone/>
            </a:pPr>
            <a:r>
              <a:rPr lang="en-IN" dirty="0"/>
              <a:t>FROM Employees e RIGHT JOIN Customers c ON</a:t>
            </a:r>
          </a:p>
          <a:p>
            <a:pPr marL="0" indent="0">
              <a:buNone/>
            </a:pPr>
            <a:r>
              <a:rPr lang="en-IN" dirty="0"/>
              <a:t>	(</a:t>
            </a:r>
            <a:r>
              <a:rPr lang="en-IN" dirty="0" err="1"/>
              <a:t>e.City</a:t>
            </a:r>
            <a:r>
              <a:rPr lang="en-IN" dirty="0"/>
              <a:t> = </a:t>
            </a:r>
            <a:r>
              <a:rPr lang="en-IN" dirty="0" err="1"/>
              <a:t>c.City</a:t>
            </a:r>
            <a:r>
              <a:rPr lang="en-IN" dirty="0"/>
              <a:t>)</a:t>
            </a:r>
          </a:p>
          <a:p>
            <a:pPr marL="0" indent="0">
              <a:buNone/>
            </a:pPr>
            <a:r>
              <a:rPr lang="en-IN" dirty="0"/>
              <a:t>GROUP BY </a:t>
            </a:r>
            <a:r>
              <a:rPr lang="en-IN" dirty="0" err="1"/>
              <a:t>e.City</a:t>
            </a:r>
            <a:r>
              <a:rPr lang="en-IN" dirty="0"/>
              <a:t>, </a:t>
            </a:r>
            <a:r>
              <a:rPr lang="en-IN" dirty="0" err="1"/>
              <a:t>c.City</a:t>
            </a:r>
            <a:endParaRPr lang="en-IN" dirty="0"/>
          </a:p>
          <a:p>
            <a:pPr marL="0" indent="0">
              <a:buNone/>
            </a:pPr>
            <a:r>
              <a:rPr lang="en-IN" dirty="0"/>
              <a:t>ORDER BY </a:t>
            </a:r>
            <a:r>
              <a:rPr lang="en-IN" dirty="0" err="1"/>
              <a:t>numEmployees</a:t>
            </a:r>
            <a:r>
              <a:rPr lang="en-IN" dirty="0"/>
              <a:t> DESC;</a:t>
            </a:r>
            <a:endParaRPr lang="en-US" dirty="0"/>
          </a:p>
        </p:txBody>
      </p:sp>
    </p:spTree>
    <p:extLst>
      <p:ext uri="{BB962C8B-B14F-4D97-AF65-F5344CB8AC3E}">
        <p14:creationId xmlns:p14="http://schemas.microsoft.com/office/powerpoint/2010/main" val="51893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US" dirty="0"/>
          </a:p>
        </p:txBody>
      </p:sp>
      <p:sp>
        <p:nvSpPr>
          <p:cNvPr id="3" name="Content Placeholder 2"/>
          <p:cNvSpPr>
            <a:spLocks noGrp="1"/>
          </p:cNvSpPr>
          <p:nvPr>
            <p:ph idx="1"/>
          </p:nvPr>
        </p:nvSpPr>
        <p:spPr/>
        <p:txBody>
          <a:bodyPr>
            <a:normAutofit/>
          </a:bodyPr>
          <a:lstStyle/>
          <a:p>
            <a:pPr marL="0" indent="0">
              <a:buNone/>
            </a:pPr>
            <a:r>
              <a:rPr lang="en-IN" b="1" dirty="0" smtClean="0">
                <a:solidFill>
                  <a:srgbClr val="FFFF00"/>
                </a:solidFill>
              </a:rPr>
              <a:t>/*</a:t>
            </a:r>
            <a:r>
              <a:rPr lang="en-IN" b="1" dirty="0">
                <a:solidFill>
                  <a:srgbClr val="FFFF00"/>
                </a:solidFill>
              </a:rPr>
              <a:t>	Create a report that shows the number of</a:t>
            </a:r>
          </a:p>
          <a:p>
            <a:pPr marL="0" indent="0">
              <a:buNone/>
            </a:pPr>
            <a:r>
              <a:rPr lang="en-IN" b="1" dirty="0">
                <a:solidFill>
                  <a:srgbClr val="FFFF00"/>
                </a:solidFill>
              </a:rPr>
              <a:t>	employees and customers from each city</a:t>
            </a:r>
            <a:r>
              <a:rPr lang="en-IN" b="1" dirty="0" smtClean="0">
                <a:solidFill>
                  <a:srgbClr val="FFFF00"/>
                </a:solidFill>
              </a:rPr>
              <a:t>.    */</a:t>
            </a:r>
            <a:endParaRPr lang="en-IN" b="1" dirty="0">
              <a:solidFill>
                <a:srgbClr val="FFFF00"/>
              </a:solidFill>
            </a:endParaRPr>
          </a:p>
          <a:p>
            <a:pPr marL="0" indent="0">
              <a:buNone/>
            </a:pPr>
            <a:endParaRPr lang="en-IN" dirty="0"/>
          </a:p>
          <a:p>
            <a:pPr marL="0" indent="0">
              <a:buNone/>
            </a:pPr>
            <a:r>
              <a:rPr lang="en-IN" dirty="0"/>
              <a:t>SELECT COUNT(DISTINCT </a:t>
            </a:r>
            <a:r>
              <a:rPr lang="en-IN" dirty="0" err="1" smtClean="0"/>
              <a:t>e.Employee_ID</a:t>
            </a:r>
            <a:r>
              <a:rPr lang="en-IN" dirty="0" smtClean="0"/>
              <a:t>) </a:t>
            </a:r>
            <a:r>
              <a:rPr lang="en-IN" dirty="0"/>
              <a:t>AS </a:t>
            </a:r>
            <a:r>
              <a:rPr lang="en-IN" dirty="0" err="1"/>
              <a:t>numEmployees</a:t>
            </a:r>
            <a:r>
              <a:rPr lang="en-IN" dirty="0"/>
              <a:t>,</a:t>
            </a:r>
          </a:p>
          <a:p>
            <a:pPr marL="0" indent="0">
              <a:buNone/>
            </a:pPr>
            <a:r>
              <a:rPr lang="en-IN" dirty="0"/>
              <a:t>	COUNT(DISTINCT </a:t>
            </a:r>
            <a:r>
              <a:rPr lang="en-IN" dirty="0" err="1" smtClean="0"/>
              <a:t>c.Customer_ID</a:t>
            </a:r>
            <a:r>
              <a:rPr lang="en-IN" dirty="0" smtClean="0"/>
              <a:t>) </a:t>
            </a:r>
            <a:r>
              <a:rPr lang="en-IN" dirty="0"/>
              <a:t>AS </a:t>
            </a:r>
            <a:r>
              <a:rPr lang="en-IN" dirty="0" err="1"/>
              <a:t>numCompanies</a:t>
            </a:r>
            <a:r>
              <a:rPr lang="en-IN" dirty="0"/>
              <a:t>,</a:t>
            </a:r>
          </a:p>
          <a:p>
            <a:pPr marL="0" indent="0">
              <a:buNone/>
            </a:pPr>
            <a:r>
              <a:rPr lang="en-IN" dirty="0"/>
              <a:t>	</a:t>
            </a:r>
            <a:r>
              <a:rPr lang="en-IN" dirty="0" err="1"/>
              <a:t>e.City</a:t>
            </a:r>
            <a:r>
              <a:rPr lang="en-IN" dirty="0"/>
              <a:t>, </a:t>
            </a:r>
            <a:r>
              <a:rPr lang="en-IN" dirty="0" err="1"/>
              <a:t>c.City</a:t>
            </a:r>
            <a:endParaRPr lang="en-IN" dirty="0"/>
          </a:p>
          <a:p>
            <a:pPr marL="0" indent="0">
              <a:buNone/>
            </a:pPr>
            <a:r>
              <a:rPr lang="en-IN" dirty="0"/>
              <a:t>FROM Employees e FULL JOIN Customers c ON</a:t>
            </a:r>
          </a:p>
          <a:p>
            <a:pPr marL="0" indent="0">
              <a:buNone/>
            </a:pPr>
            <a:r>
              <a:rPr lang="en-IN" dirty="0"/>
              <a:t>	(</a:t>
            </a:r>
            <a:r>
              <a:rPr lang="en-IN" dirty="0" err="1"/>
              <a:t>e.City</a:t>
            </a:r>
            <a:r>
              <a:rPr lang="en-IN" dirty="0"/>
              <a:t> = </a:t>
            </a:r>
            <a:r>
              <a:rPr lang="en-IN" dirty="0" err="1"/>
              <a:t>c.City</a:t>
            </a:r>
            <a:r>
              <a:rPr lang="en-IN" dirty="0"/>
              <a:t>)</a:t>
            </a:r>
          </a:p>
          <a:p>
            <a:pPr marL="0" indent="0">
              <a:buNone/>
            </a:pPr>
            <a:r>
              <a:rPr lang="en-IN" dirty="0"/>
              <a:t>GROUP BY </a:t>
            </a:r>
            <a:r>
              <a:rPr lang="en-IN" dirty="0" err="1"/>
              <a:t>e.City</a:t>
            </a:r>
            <a:r>
              <a:rPr lang="en-IN" dirty="0"/>
              <a:t>, </a:t>
            </a:r>
            <a:r>
              <a:rPr lang="en-IN" dirty="0" err="1"/>
              <a:t>c.City</a:t>
            </a:r>
            <a:endParaRPr lang="en-IN" dirty="0"/>
          </a:p>
          <a:p>
            <a:pPr marL="0" indent="0">
              <a:buNone/>
            </a:pPr>
            <a:r>
              <a:rPr lang="en-IN" dirty="0"/>
              <a:t>ORDER BY </a:t>
            </a:r>
            <a:r>
              <a:rPr lang="en-IN" dirty="0" err="1"/>
              <a:t>numEmployees</a:t>
            </a:r>
            <a:r>
              <a:rPr lang="en-IN" dirty="0"/>
              <a:t> DESC;</a:t>
            </a:r>
            <a:endParaRPr lang="en-US" dirty="0"/>
          </a:p>
        </p:txBody>
      </p:sp>
    </p:spTree>
    <p:extLst>
      <p:ext uri="{BB962C8B-B14F-4D97-AF65-F5344CB8AC3E}">
        <p14:creationId xmlns:p14="http://schemas.microsoft.com/office/powerpoint/2010/main" val="27352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a:t>Unions</a:t>
            </a:r>
          </a:p>
        </p:txBody>
      </p:sp>
      <p:sp>
        <p:nvSpPr>
          <p:cNvPr id="3" name="Content Placeholder 2"/>
          <p:cNvSpPr>
            <a:spLocks noGrp="1"/>
          </p:cNvSpPr>
          <p:nvPr>
            <p:ph idx="1"/>
          </p:nvPr>
        </p:nvSpPr>
        <p:spPr/>
        <p:txBody>
          <a:bodyPr>
            <a:normAutofit/>
          </a:bodyPr>
          <a:lstStyle/>
          <a:p>
            <a:pPr marL="0" indent="0">
              <a:buNone/>
            </a:pPr>
            <a:r>
              <a:rPr lang="en-IN" b="1" dirty="0" smtClean="0">
                <a:solidFill>
                  <a:srgbClr val="FFFF00"/>
                </a:solidFill>
              </a:rPr>
              <a:t>/*  Get </a:t>
            </a:r>
            <a:r>
              <a:rPr lang="en-IN" b="1" dirty="0">
                <a:solidFill>
                  <a:srgbClr val="FFFF00"/>
                </a:solidFill>
              </a:rPr>
              <a:t>the phone numbers of all shippers, customers, and </a:t>
            </a:r>
            <a:r>
              <a:rPr lang="en-IN" b="1" dirty="0" smtClean="0">
                <a:solidFill>
                  <a:srgbClr val="FFFF00"/>
                </a:solidFill>
              </a:rPr>
              <a:t>suppliers  */</a:t>
            </a:r>
            <a:endParaRPr lang="en-IN" b="1" dirty="0">
              <a:solidFill>
                <a:srgbClr val="FFFF00"/>
              </a:solidFill>
            </a:endParaRPr>
          </a:p>
          <a:p>
            <a:pPr marL="0" indent="0">
              <a:buNone/>
            </a:pPr>
            <a:endParaRPr lang="en-IN" dirty="0"/>
          </a:p>
          <a:p>
            <a:pPr marL="0" indent="0">
              <a:buNone/>
            </a:pPr>
            <a:r>
              <a:rPr lang="en-IN" dirty="0"/>
              <a:t>SELECT </a:t>
            </a:r>
            <a:r>
              <a:rPr lang="en-IN" dirty="0" smtClean="0"/>
              <a:t>Company_Name, </a:t>
            </a:r>
            <a:r>
              <a:rPr lang="en-IN" dirty="0"/>
              <a:t>Phone</a:t>
            </a:r>
          </a:p>
          <a:p>
            <a:pPr marL="0" indent="0">
              <a:buNone/>
            </a:pPr>
            <a:r>
              <a:rPr lang="en-IN" dirty="0"/>
              <a:t>FROM Shippers</a:t>
            </a:r>
          </a:p>
          <a:p>
            <a:pPr marL="0" indent="0">
              <a:buNone/>
            </a:pPr>
            <a:r>
              <a:rPr lang="en-IN" dirty="0"/>
              <a:t>	UNION</a:t>
            </a:r>
          </a:p>
          <a:p>
            <a:pPr marL="0" indent="0">
              <a:buNone/>
            </a:pPr>
            <a:r>
              <a:rPr lang="en-IN" dirty="0"/>
              <a:t>SELECT </a:t>
            </a:r>
            <a:r>
              <a:rPr lang="en-IN" dirty="0" smtClean="0"/>
              <a:t>Company_Name, </a:t>
            </a:r>
            <a:r>
              <a:rPr lang="en-IN" dirty="0"/>
              <a:t>Phone</a:t>
            </a:r>
          </a:p>
          <a:p>
            <a:pPr marL="0" indent="0">
              <a:buNone/>
            </a:pPr>
            <a:r>
              <a:rPr lang="en-IN" dirty="0"/>
              <a:t>FROM Customers</a:t>
            </a:r>
          </a:p>
          <a:p>
            <a:pPr marL="0" indent="0">
              <a:buNone/>
            </a:pPr>
            <a:r>
              <a:rPr lang="en-IN" dirty="0"/>
              <a:t>	UNION</a:t>
            </a:r>
          </a:p>
          <a:p>
            <a:pPr marL="0" indent="0">
              <a:buNone/>
            </a:pPr>
            <a:r>
              <a:rPr lang="en-IN" dirty="0"/>
              <a:t>SELECT </a:t>
            </a:r>
            <a:r>
              <a:rPr lang="en-IN" dirty="0" smtClean="0"/>
              <a:t>Company_Name, </a:t>
            </a:r>
            <a:r>
              <a:rPr lang="en-IN" dirty="0"/>
              <a:t>Phone</a:t>
            </a:r>
          </a:p>
          <a:p>
            <a:pPr marL="0" indent="0">
              <a:buNone/>
            </a:pPr>
            <a:r>
              <a:rPr lang="en-IN" dirty="0"/>
              <a:t>FROM Suppliers</a:t>
            </a:r>
          </a:p>
          <a:p>
            <a:pPr marL="0" indent="0">
              <a:buNone/>
            </a:pPr>
            <a:r>
              <a:rPr lang="en-IN" dirty="0"/>
              <a:t>ORDER BY </a:t>
            </a:r>
            <a:r>
              <a:rPr lang="en-IN" dirty="0" smtClean="0"/>
              <a:t>Company_Name;</a:t>
            </a:r>
            <a:endParaRPr lang="en-IN" dirty="0"/>
          </a:p>
        </p:txBody>
      </p:sp>
    </p:spTree>
    <p:extLst>
      <p:ext uri="{BB962C8B-B14F-4D97-AF65-F5344CB8AC3E}">
        <p14:creationId xmlns:p14="http://schemas.microsoft.com/office/powerpoint/2010/main" val="315531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Q1</a:t>
            </a:r>
            <a:endParaRPr lang="en-US" b="1" dirty="0">
              <a:solidFill>
                <a:srgbClr val="FFFF00"/>
              </a:solidFill>
            </a:endParaRPr>
          </a:p>
        </p:txBody>
      </p:sp>
      <p:sp>
        <p:nvSpPr>
          <p:cNvPr id="3" name="Content Placeholder 2"/>
          <p:cNvSpPr>
            <a:spLocks noGrp="1"/>
          </p:cNvSpPr>
          <p:nvPr>
            <p:ph idx="1"/>
          </p:nvPr>
        </p:nvSpPr>
        <p:spPr>
          <a:xfrm>
            <a:off x="685800" y="1090670"/>
            <a:ext cx="4523874" cy="5640636"/>
          </a:xfrm>
        </p:spPr>
        <p:txBody>
          <a:bodyPr>
            <a:normAutofit/>
          </a:bodyPr>
          <a:lstStyle/>
          <a:p>
            <a:pPr marL="0" indent="0">
              <a:lnSpc>
                <a:spcPct val="150000"/>
              </a:lnSpc>
              <a:buNone/>
            </a:pPr>
            <a:r>
              <a:rPr lang="en-IN" sz="2800" dirty="0"/>
              <a:t>Create a report that shows the order ids and the associated employee names for orders that shipped after the required date. There should be 37 rows returned.</a:t>
            </a:r>
          </a:p>
          <a:p>
            <a:pPr marL="0" indent="0">
              <a:lnSpc>
                <a:spcPct val="150000"/>
              </a:lnSpc>
              <a:buNone/>
            </a:pPr>
            <a:endParaRPr lang="en-US" dirty="0"/>
          </a:p>
        </p:txBody>
      </p:sp>
      <p:pic>
        <p:nvPicPr>
          <p:cNvPr id="6146" name="Picture 2" descr="Order IDs and Employee Name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632" y="142613"/>
            <a:ext cx="3635488" cy="671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6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Q2</a:t>
            </a:r>
            <a:endParaRPr lang="en-US" b="1" dirty="0">
              <a:solidFill>
                <a:srgbClr val="FFFF00"/>
              </a:solidFill>
            </a:endParaRPr>
          </a:p>
        </p:txBody>
      </p:sp>
      <p:sp>
        <p:nvSpPr>
          <p:cNvPr id="3" name="Content Placeholder 2"/>
          <p:cNvSpPr>
            <a:spLocks noGrp="1"/>
          </p:cNvSpPr>
          <p:nvPr>
            <p:ph idx="1"/>
          </p:nvPr>
        </p:nvSpPr>
        <p:spPr>
          <a:xfrm>
            <a:off x="685800" y="1441450"/>
            <a:ext cx="4078705" cy="5416550"/>
          </a:xfrm>
        </p:spPr>
        <p:txBody>
          <a:bodyPr/>
          <a:lstStyle/>
          <a:p>
            <a:pPr marL="0" indent="0">
              <a:lnSpc>
                <a:spcPct val="150000"/>
              </a:lnSpc>
              <a:buNone/>
            </a:pPr>
            <a:r>
              <a:rPr lang="en-IN" dirty="0"/>
              <a:t>Create a report that shows the total quantity of products (from the Order_Details table) ordered. Only show records for products for which the quantity ordered is fewer than 200. The report should return the following 5 rows.</a:t>
            </a:r>
            <a:endParaRPr lang="en-US" dirty="0"/>
          </a:p>
        </p:txBody>
      </p:sp>
      <p:pic>
        <p:nvPicPr>
          <p:cNvPr id="7170" name="Picture 2" descr="Quantity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041" y="2099593"/>
            <a:ext cx="7135897" cy="290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95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Q3</a:t>
            </a:r>
            <a:endParaRPr lang="en-US" b="1" dirty="0">
              <a:solidFill>
                <a:srgbClr val="FFFF00"/>
              </a:solidFill>
            </a:endParaRPr>
          </a:p>
        </p:txBody>
      </p:sp>
      <p:sp>
        <p:nvSpPr>
          <p:cNvPr id="3" name="Content Placeholder 2"/>
          <p:cNvSpPr>
            <a:spLocks noGrp="1"/>
          </p:cNvSpPr>
          <p:nvPr>
            <p:ph idx="1"/>
          </p:nvPr>
        </p:nvSpPr>
        <p:spPr>
          <a:xfrm>
            <a:off x="264405" y="1353314"/>
            <a:ext cx="5497417" cy="5416550"/>
          </a:xfrm>
        </p:spPr>
        <p:txBody>
          <a:bodyPr>
            <a:noAutofit/>
          </a:bodyPr>
          <a:lstStyle/>
          <a:p>
            <a:pPr marL="0" indent="0">
              <a:lnSpc>
                <a:spcPct val="150000"/>
              </a:lnSpc>
              <a:buNone/>
            </a:pPr>
            <a:r>
              <a:rPr lang="en-IN" sz="2800" dirty="0">
                <a:solidFill>
                  <a:schemeClr val="accent5">
                    <a:lumMod val="60000"/>
                    <a:lumOff val="40000"/>
                  </a:schemeClr>
                </a:solidFill>
              </a:rPr>
              <a:t>Create a report that shows the total number of orders by Customer since December 31, 1996. The report should only return rows for which the NumOrders is greater than 15. The report should return the following 5 rows.</a:t>
            </a:r>
            <a:endParaRPr lang="en-US" sz="2800" dirty="0">
              <a:solidFill>
                <a:schemeClr val="accent5">
                  <a:lumMod val="60000"/>
                  <a:lumOff val="40000"/>
                </a:schemeClr>
              </a:solidFill>
            </a:endParaRPr>
          </a:p>
        </p:txBody>
      </p:sp>
      <p:pic>
        <p:nvPicPr>
          <p:cNvPr id="8194" name="Picture 2" descr="NumOrders Greater Than 15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702" y="1931151"/>
            <a:ext cx="6158605" cy="283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8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a:t>
            </a:r>
            <a:endParaRPr lang="en-US" dirty="0"/>
          </a:p>
        </p:txBody>
      </p:sp>
      <p:sp>
        <p:nvSpPr>
          <p:cNvPr id="3" name="Content Placeholder 2"/>
          <p:cNvSpPr>
            <a:spLocks noGrp="1"/>
          </p:cNvSpPr>
          <p:nvPr>
            <p:ph idx="1"/>
          </p:nvPr>
        </p:nvSpPr>
        <p:spPr>
          <a:xfrm>
            <a:off x="685800" y="1441450"/>
            <a:ext cx="4078705" cy="5416550"/>
          </a:xfrm>
        </p:spPr>
        <p:txBody>
          <a:bodyPr/>
          <a:lstStyle/>
          <a:p>
            <a:pPr marL="0" indent="0">
              <a:lnSpc>
                <a:spcPct val="150000"/>
              </a:lnSpc>
              <a:buNone/>
            </a:pPr>
            <a:r>
              <a:rPr lang="en-IN" dirty="0"/>
              <a:t>Create a report that shows the company name, order id, and total price of all products of </a:t>
            </a:r>
            <a:r>
              <a:rPr lang="en-IN" dirty="0" smtClean="0"/>
              <a:t>that has </a:t>
            </a:r>
            <a:r>
              <a:rPr lang="en-IN" dirty="0"/>
              <a:t>sold more than $10,000 worth. </a:t>
            </a:r>
            <a:r>
              <a:rPr lang="en-IN" dirty="0" smtClean="0"/>
              <a:t>( There </a:t>
            </a:r>
            <a:r>
              <a:rPr lang="en-IN" dirty="0"/>
              <a:t>is no need for a GROUP BY clause in this report</a:t>
            </a:r>
            <a:r>
              <a:rPr lang="en-IN" dirty="0" smtClean="0"/>
              <a:t>.)</a:t>
            </a:r>
            <a:endParaRPr lang="en-US" dirty="0"/>
          </a:p>
        </p:txBody>
      </p:sp>
      <p:pic>
        <p:nvPicPr>
          <p:cNvPr id="9218" name="Picture 2" descr="Company Name and Order ID and Price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586" y="2207546"/>
            <a:ext cx="6918994" cy="1747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4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1450"/>
            <a:ext cx="11506200" cy="5416550"/>
          </a:xfrm>
        </p:spPr>
        <p:txBody>
          <a:bodyPr>
            <a:normAutofit fontScale="92500"/>
          </a:bodyPr>
          <a:lstStyle/>
          <a:p>
            <a:pPr>
              <a:lnSpc>
                <a:spcPct val="150000"/>
              </a:lnSpc>
            </a:pPr>
            <a:r>
              <a:rPr lang="en-IN" sz="3000" dirty="0"/>
              <a:t>SELECT </a:t>
            </a:r>
            <a:r>
              <a:rPr lang="en-IN" sz="3000" dirty="0" smtClean="0"/>
              <a:t>Employee_ID</a:t>
            </a:r>
            <a:r>
              <a:rPr lang="en-IN" sz="3000" dirty="0"/>
              <a:t>, </a:t>
            </a:r>
            <a:r>
              <a:rPr lang="en-IN" sz="3000" dirty="0" smtClean="0"/>
              <a:t>First_Name</a:t>
            </a:r>
            <a:r>
              <a:rPr lang="en-IN" sz="3000" dirty="0"/>
              <a:t>, </a:t>
            </a:r>
            <a:r>
              <a:rPr lang="en-IN" sz="3000" dirty="0" smtClean="0"/>
              <a:t>Last_Name</a:t>
            </a:r>
            <a:r>
              <a:rPr lang="en-IN" sz="3000" dirty="0"/>
              <a:t>, </a:t>
            </a:r>
            <a:r>
              <a:rPr lang="en-IN" sz="3000" dirty="0" smtClean="0"/>
              <a:t>Hire_Date</a:t>
            </a:r>
            <a:r>
              <a:rPr lang="en-IN" sz="3000" dirty="0"/>
              <a:t>, City FROM </a:t>
            </a:r>
            <a:r>
              <a:rPr lang="en-IN" sz="3000" dirty="0" smtClean="0"/>
              <a:t>Employees WHERE </a:t>
            </a:r>
            <a:r>
              <a:rPr lang="en-IN" sz="3000" dirty="0"/>
              <a:t>City = 'London' </a:t>
            </a:r>
            <a:r>
              <a:rPr lang="en-IN" sz="3000" b="1" dirty="0">
                <a:solidFill>
                  <a:srgbClr val="FFFF00"/>
                </a:solidFill>
              </a:rPr>
              <a:t>OR</a:t>
            </a:r>
            <a:r>
              <a:rPr lang="en-IN" sz="3000" dirty="0">
                <a:solidFill>
                  <a:srgbClr val="FFFF00"/>
                </a:solidFill>
              </a:rPr>
              <a:t> </a:t>
            </a:r>
            <a:r>
              <a:rPr lang="en-IN" sz="3000" dirty="0"/>
              <a:t>City = 'Seattle'</a:t>
            </a:r>
          </a:p>
          <a:p>
            <a:pPr>
              <a:lnSpc>
                <a:spcPct val="150000"/>
              </a:lnSpc>
            </a:pPr>
            <a:r>
              <a:rPr lang="en-IN" sz="3000" dirty="0"/>
              <a:t>SELECT Employee_ID, First_Name, Last_Name, Hire_Date, City FROM </a:t>
            </a:r>
            <a:r>
              <a:rPr lang="en-IN" sz="3000" dirty="0" smtClean="0"/>
              <a:t>Employees WHERE </a:t>
            </a:r>
            <a:r>
              <a:rPr lang="en-IN" sz="3000" dirty="0"/>
              <a:t>City </a:t>
            </a:r>
            <a:r>
              <a:rPr lang="en-IN" sz="3000" b="1" dirty="0">
                <a:solidFill>
                  <a:srgbClr val="FFFF00"/>
                </a:solidFill>
              </a:rPr>
              <a:t>IN</a:t>
            </a:r>
            <a:r>
              <a:rPr lang="en-IN" sz="3000" dirty="0">
                <a:solidFill>
                  <a:srgbClr val="FFFF00"/>
                </a:solidFill>
              </a:rPr>
              <a:t> </a:t>
            </a:r>
            <a:r>
              <a:rPr lang="en-IN" sz="3000" dirty="0"/>
              <a:t>('Seattle', 'Tacoma', 'Redmond')</a:t>
            </a:r>
          </a:p>
          <a:p>
            <a:pPr>
              <a:lnSpc>
                <a:spcPct val="150000"/>
              </a:lnSpc>
            </a:pPr>
            <a:r>
              <a:rPr lang="en-IN" sz="3000" dirty="0" smtClean="0"/>
              <a:t>SELECT </a:t>
            </a:r>
            <a:r>
              <a:rPr lang="en-IN" sz="3000" dirty="0"/>
              <a:t>Employee_ID, First_Name, Last_Name, Hire_Date, City FROM Employees WHERE City </a:t>
            </a:r>
            <a:r>
              <a:rPr lang="en-IN" sz="3000" b="1" dirty="0">
                <a:solidFill>
                  <a:srgbClr val="FFFF00"/>
                </a:solidFill>
              </a:rPr>
              <a:t>NOT IN </a:t>
            </a:r>
            <a:r>
              <a:rPr lang="en-IN" sz="3000" dirty="0"/>
              <a:t>('Seattle', 'Tacoma', 'Redmond</a:t>
            </a:r>
            <a:r>
              <a:rPr lang="en-IN" sz="3000" dirty="0" smtClean="0"/>
              <a:t>')</a:t>
            </a:r>
          </a:p>
          <a:p>
            <a:pPr>
              <a:lnSpc>
                <a:spcPct val="150000"/>
              </a:lnSpc>
            </a:pPr>
            <a:endParaRPr lang="en-US" sz="2800" dirty="0"/>
          </a:p>
        </p:txBody>
      </p:sp>
    </p:spTree>
    <p:extLst>
      <p:ext uri="{BB962C8B-B14F-4D97-AF65-F5344CB8AC3E}">
        <p14:creationId xmlns:p14="http://schemas.microsoft.com/office/powerpoint/2010/main" val="138905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Q5</a:t>
            </a:r>
            <a:endParaRPr lang="en-US" dirty="0"/>
          </a:p>
        </p:txBody>
      </p:sp>
      <p:sp>
        <p:nvSpPr>
          <p:cNvPr id="3" name="Content Placeholder 2"/>
          <p:cNvSpPr>
            <a:spLocks noGrp="1"/>
          </p:cNvSpPr>
          <p:nvPr>
            <p:ph idx="1"/>
          </p:nvPr>
        </p:nvSpPr>
        <p:spPr/>
        <p:txBody>
          <a:bodyPr/>
          <a:lstStyle/>
          <a:p>
            <a:pPr>
              <a:lnSpc>
                <a:spcPct val="150000"/>
              </a:lnSpc>
            </a:pPr>
            <a:r>
              <a:rPr lang="en-IN" dirty="0"/>
              <a:t>Create a report showing the contact name and phone numbers for all employees, customers, and suppliers.</a:t>
            </a:r>
          </a:p>
          <a:p>
            <a:pPr>
              <a:lnSpc>
                <a:spcPct val="150000"/>
              </a:lnSpc>
            </a:pPr>
            <a:endParaRPr lang="en-US" dirty="0"/>
          </a:p>
        </p:txBody>
      </p:sp>
    </p:spTree>
    <p:extLst>
      <p:ext uri="{BB962C8B-B14F-4D97-AF65-F5344CB8AC3E}">
        <p14:creationId xmlns:p14="http://schemas.microsoft.com/office/powerpoint/2010/main" val="9849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a:t>
            </a:r>
            <a:endParaRPr lang="en-US" dirty="0"/>
          </a:p>
        </p:txBody>
      </p:sp>
      <p:sp>
        <p:nvSpPr>
          <p:cNvPr id="3" name="Content Placeholder 2"/>
          <p:cNvSpPr>
            <a:spLocks noGrp="1"/>
          </p:cNvSpPr>
          <p:nvPr>
            <p:ph idx="1"/>
          </p:nvPr>
        </p:nvSpPr>
        <p:spPr/>
        <p:txBody>
          <a:bodyPr>
            <a:noAutofit/>
          </a:bodyPr>
          <a:lstStyle/>
          <a:p>
            <a:pPr marL="0" indent="0">
              <a:lnSpc>
                <a:spcPct val="150000"/>
              </a:lnSpc>
              <a:buNone/>
            </a:pPr>
            <a:r>
              <a:rPr lang="en-US" sz="2400" dirty="0"/>
              <a:t>SELECT </a:t>
            </a:r>
            <a:r>
              <a:rPr lang="en-US" sz="2400" dirty="0" smtClean="0"/>
              <a:t>e.First_Name, e.Last_Name, o.Order_ID</a:t>
            </a:r>
            <a:endParaRPr lang="en-US" sz="2400" dirty="0"/>
          </a:p>
          <a:p>
            <a:pPr marL="0" indent="0">
              <a:lnSpc>
                <a:spcPct val="150000"/>
              </a:lnSpc>
              <a:buNone/>
            </a:pPr>
            <a:r>
              <a:rPr lang="en-US" sz="2400" dirty="0"/>
              <a:t>FROM Employees e JOIN Orders o ON</a:t>
            </a:r>
          </a:p>
          <a:p>
            <a:pPr marL="0" indent="0">
              <a:lnSpc>
                <a:spcPct val="150000"/>
              </a:lnSpc>
              <a:buNone/>
            </a:pPr>
            <a:r>
              <a:rPr lang="en-US" sz="2400" dirty="0"/>
              <a:t>	(</a:t>
            </a:r>
            <a:r>
              <a:rPr lang="en-US" sz="2400" dirty="0" smtClean="0"/>
              <a:t>e.Employee_ID </a:t>
            </a:r>
            <a:r>
              <a:rPr lang="en-US" sz="2400" dirty="0"/>
              <a:t>= </a:t>
            </a:r>
            <a:r>
              <a:rPr lang="en-US" sz="2400" dirty="0" smtClean="0"/>
              <a:t>o.Employee_ID)</a:t>
            </a:r>
            <a:endParaRPr lang="en-US" sz="2400" dirty="0"/>
          </a:p>
          <a:p>
            <a:pPr marL="0" indent="0">
              <a:lnSpc>
                <a:spcPct val="150000"/>
              </a:lnSpc>
              <a:buNone/>
            </a:pPr>
            <a:r>
              <a:rPr lang="en-US" sz="2400" dirty="0"/>
              <a:t>WHERE </a:t>
            </a:r>
            <a:r>
              <a:rPr lang="en-US" sz="2400" dirty="0" err="1"/>
              <a:t>o.RequiredDate</a:t>
            </a:r>
            <a:r>
              <a:rPr lang="en-US" sz="2400" dirty="0"/>
              <a:t> &lt; </a:t>
            </a:r>
            <a:r>
              <a:rPr lang="en-US" sz="2400" dirty="0" err="1"/>
              <a:t>o.ShippedDate</a:t>
            </a:r>
            <a:endParaRPr lang="en-US" sz="2400" dirty="0"/>
          </a:p>
          <a:p>
            <a:pPr marL="0" indent="0">
              <a:lnSpc>
                <a:spcPct val="150000"/>
              </a:lnSpc>
              <a:buNone/>
            </a:pPr>
            <a:r>
              <a:rPr lang="en-US" sz="2400" dirty="0"/>
              <a:t>ORDER BY </a:t>
            </a:r>
            <a:r>
              <a:rPr lang="en-US" sz="2400" dirty="0" smtClean="0"/>
              <a:t>e.Last_Name, e.First_Name;</a:t>
            </a:r>
            <a:endParaRPr lang="en-US" sz="2400" dirty="0"/>
          </a:p>
        </p:txBody>
      </p:sp>
    </p:spTree>
    <p:extLst>
      <p:ext uri="{BB962C8B-B14F-4D97-AF65-F5344CB8AC3E}">
        <p14:creationId xmlns:p14="http://schemas.microsoft.com/office/powerpoint/2010/main" val="327800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a:t>
            </a:r>
            <a:endParaRPr lang="en-US" dirty="0"/>
          </a:p>
        </p:txBody>
      </p:sp>
      <p:sp>
        <p:nvSpPr>
          <p:cNvPr id="3" name="Content Placeholder 2"/>
          <p:cNvSpPr>
            <a:spLocks noGrp="1"/>
          </p:cNvSpPr>
          <p:nvPr>
            <p:ph idx="1"/>
          </p:nvPr>
        </p:nvSpPr>
        <p:spPr/>
        <p:txBody>
          <a:bodyPr>
            <a:noAutofit/>
          </a:bodyPr>
          <a:lstStyle/>
          <a:p>
            <a:pPr marL="0" indent="0">
              <a:lnSpc>
                <a:spcPct val="150000"/>
              </a:lnSpc>
              <a:buNone/>
            </a:pPr>
            <a:r>
              <a:rPr lang="en-US" sz="2400" dirty="0" smtClean="0"/>
              <a:t>SELECT </a:t>
            </a:r>
            <a:r>
              <a:rPr lang="en-US" sz="2400" dirty="0" err="1" smtClean="0"/>
              <a:t>p.Product_Name</a:t>
            </a:r>
            <a:r>
              <a:rPr lang="en-US" sz="2400" dirty="0" smtClean="0"/>
              <a:t>, </a:t>
            </a:r>
            <a:r>
              <a:rPr lang="en-US" sz="2400" dirty="0"/>
              <a:t>SUM(</a:t>
            </a:r>
            <a:r>
              <a:rPr lang="en-US" sz="2400" dirty="0" err="1"/>
              <a:t>od.Quantity</a:t>
            </a:r>
            <a:r>
              <a:rPr lang="en-US" sz="2400" dirty="0"/>
              <a:t>) AS </a:t>
            </a:r>
            <a:r>
              <a:rPr lang="en-US" sz="2400" dirty="0" err="1"/>
              <a:t>TotalUnits</a:t>
            </a:r>
            <a:endParaRPr lang="en-US" sz="2400" dirty="0"/>
          </a:p>
          <a:p>
            <a:pPr marL="0" indent="0">
              <a:lnSpc>
                <a:spcPct val="150000"/>
              </a:lnSpc>
              <a:buNone/>
            </a:pPr>
            <a:r>
              <a:rPr lang="en-US" sz="2400" dirty="0"/>
              <a:t>FROM </a:t>
            </a:r>
            <a:r>
              <a:rPr lang="en-US" sz="2400" dirty="0" err="1"/>
              <a:t>Order_Details</a:t>
            </a:r>
            <a:r>
              <a:rPr lang="en-US" sz="2400" dirty="0"/>
              <a:t> od JOIN Products p ON</a:t>
            </a:r>
          </a:p>
          <a:p>
            <a:pPr marL="0" indent="0">
              <a:lnSpc>
                <a:spcPct val="150000"/>
              </a:lnSpc>
              <a:buNone/>
            </a:pPr>
            <a:r>
              <a:rPr lang="en-US" sz="2400" dirty="0"/>
              <a:t>	(</a:t>
            </a:r>
            <a:r>
              <a:rPr lang="en-US" sz="2400" dirty="0" err="1" smtClean="0"/>
              <a:t>p.Product_ID</a:t>
            </a:r>
            <a:r>
              <a:rPr lang="en-US" sz="2400" dirty="0" smtClean="0"/>
              <a:t> </a:t>
            </a:r>
            <a:r>
              <a:rPr lang="en-US" sz="2400" dirty="0"/>
              <a:t>= </a:t>
            </a:r>
            <a:r>
              <a:rPr lang="en-US" sz="2400" dirty="0" err="1" smtClean="0"/>
              <a:t>od.Product_ID</a:t>
            </a:r>
            <a:r>
              <a:rPr lang="en-US" sz="2400" dirty="0" smtClean="0"/>
              <a:t>)</a:t>
            </a:r>
            <a:endParaRPr lang="en-US" sz="2400" dirty="0"/>
          </a:p>
          <a:p>
            <a:pPr marL="0" indent="0">
              <a:lnSpc>
                <a:spcPct val="150000"/>
              </a:lnSpc>
              <a:buNone/>
            </a:pPr>
            <a:r>
              <a:rPr lang="en-US" sz="2400" dirty="0"/>
              <a:t>GROUP BY </a:t>
            </a:r>
            <a:r>
              <a:rPr lang="en-US" sz="2400" dirty="0" err="1" smtClean="0"/>
              <a:t>p.Product_Name</a:t>
            </a:r>
            <a:endParaRPr lang="en-US" sz="2400" dirty="0"/>
          </a:p>
          <a:p>
            <a:pPr marL="0" indent="0">
              <a:lnSpc>
                <a:spcPct val="150000"/>
              </a:lnSpc>
              <a:buNone/>
            </a:pPr>
            <a:r>
              <a:rPr lang="en-US" sz="2400" dirty="0"/>
              <a:t>HAVING SUM(Quantity) &lt; 200</a:t>
            </a:r>
            <a:r>
              <a:rPr lang="en-US" sz="2400" dirty="0" smtClean="0"/>
              <a:t>;</a:t>
            </a:r>
            <a:endParaRPr lang="en-US" sz="2400" dirty="0"/>
          </a:p>
        </p:txBody>
      </p:sp>
    </p:spTree>
    <p:extLst>
      <p:ext uri="{BB962C8B-B14F-4D97-AF65-F5344CB8AC3E}">
        <p14:creationId xmlns:p14="http://schemas.microsoft.com/office/powerpoint/2010/main" val="370843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SELECT </a:t>
            </a:r>
            <a:r>
              <a:rPr lang="en-US" sz="2400" dirty="0" err="1" smtClean="0"/>
              <a:t>c.Company_Name</a:t>
            </a:r>
            <a:r>
              <a:rPr lang="en-US" sz="2400" dirty="0" smtClean="0"/>
              <a:t>, COUNT(</a:t>
            </a:r>
            <a:r>
              <a:rPr lang="en-US" sz="2400" dirty="0" err="1" smtClean="0"/>
              <a:t>o.Order_ID</a:t>
            </a:r>
            <a:r>
              <a:rPr lang="en-US" sz="2400" dirty="0" smtClean="0"/>
              <a:t>) </a:t>
            </a:r>
            <a:r>
              <a:rPr lang="en-US" sz="2400" dirty="0"/>
              <a:t>AS </a:t>
            </a:r>
            <a:r>
              <a:rPr lang="en-US" sz="2400" dirty="0" err="1"/>
              <a:t>NumOrders</a:t>
            </a:r>
            <a:endParaRPr lang="en-US" sz="2400" dirty="0"/>
          </a:p>
          <a:p>
            <a:pPr marL="0" indent="0">
              <a:buNone/>
            </a:pPr>
            <a:r>
              <a:rPr lang="en-US" sz="2400" dirty="0"/>
              <a:t>FROM Customers c JOIN Orders o </a:t>
            </a:r>
            <a:r>
              <a:rPr lang="en-US" sz="2400" dirty="0" smtClean="0"/>
              <a:t>ON (</a:t>
            </a:r>
            <a:r>
              <a:rPr lang="en-US" sz="2400" dirty="0" err="1" smtClean="0"/>
              <a:t>c.Customer_ID</a:t>
            </a:r>
            <a:r>
              <a:rPr lang="en-US" sz="2400" dirty="0" smtClean="0"/>
              <a:t> </a:t>
            </a:r>
            <a:r>
              <a:rPr lang="en-US" sz="2400" dirty="0"/>
              <a:t>= </a:t>
            </a:r>
            <a:r>
              <a:rPr lang="en-US" sz="2400" dirty="0" err="1" smtClean="0"/>
              <a:t>o.Customer_ID</a:t>
            </a:r>
            <a:r>
              <a:rPr lang="en-US" sz="2400" dirty="0" smtClean="0"/>
              <a:t>)</a:t>
            </a:r>
            <a:endParaRPr lang="en-US" sz="2400" dirty="0"/>
          </a:p>
          <a:p>
            <a:pPr marL="0" indent="0">
              <a:buNone/>
            </a:pPr>
            <a:r>
              <a:rPr lang="en-US" sz="2400" dirty="0"/>
              <a:t>WHERE </a:t>
            </a:r>
            <a:r>
              <a:rPr lang="en-US" sz="2400" dirty="0" err="1" smtClean="0"/>
              <a:t>Order_Date</a:t>
            </a:r>
            <a:r>
              <a:rPr lang="en-US" sz="2400" dirty="0" smtClean="0"/>
              <a:t> </a:t>
            </a:r>
            <a:r>
              <a:rPr lang="en-US" sz="2400" dirty="0"/>
              <a:t>&gt; '31-Dec-1996'</a:t>
            </a:r>
          </a:p>
          <a:p>
            <a:pPr marL="0" indent="0">
              <a:buNone/>
            </a:pPr>
            <a:r>
              <a:rPr lang="en-US" sz="2400" dirty="0"/>
              <a:t>GROUP BY </a:t>
            </a:r>
            <a:r>
              <a:rPr lang="en-US" sz="2400" dirty="0" err="1" smtClean="0"/>
              <a:t>c.Company_Name</a:t>
            </a:r>
            <a:r>
              <a:rPr lang="en-US" sz="2400" dirty="0" smtClean="0"/>
              <a:t> HAVING COUNT(</a:t>
            </a:r>
            <a:r>
              <a:rPr lang="en-US" sz="2400" dirty="0" err="1" smtClean="0"/>
              <a:t>o.Order_ID</a:t>
            </a:r>
            <a:r>
              <a:rPr lang="en-US" sz="2400" dirty="0" smtClean="0"/>
              <a:t>) </a:t>
            </a:r>
            <a:r>
              <a:rPr lang="en-US" sz="2400" dirty="0"/>
              <a:t>&gt; 15</a:t>
            </a:r>
          </a:p>
          <a:p>
            <a:pPr marL="0" indent="0">
              <a:buNone/>
            </a:pPr>
            <a:r>
              <a:rPr lang="en-US" sz="2400" dirty="0"/>
              <a:t>ORDER BY </a:t>
            </a:r>
            <a:r>
              <a:rPr lang="en-US" sz="2400" dirty="0" err="1"/>
              <a:t>NumOrders</a:t>
            </a:r>
            <a:r>
              <a:rPr lang="en-US" sz="2400" dirty="0"/>
              <a:t> DESC</a:t>
            </a:r>
            <a:r>
              <a:rPr lang="en-US" sz="2400" dirty="0" smtClean="0"/>
              <a:t>;</a:t>
            </a:r>
          </a:p>
          <a:p>
            <a:pPr marL="0" indent="0">
              <a:buNone/>
            </a:pPr>
            <a:endParaRPr lang="en-US" sz="2400" dirty="0"/>
          </a:p>
          <a:p>
            <a:pPr marL="0" indent="0">
              <a:buNone/>
            </a:pPr>
            <a:r>
              <a:rPr lang="en-US" sz="2400" dirty="0" smtClean="0"/>
              <a:t>SELECT </a:t>
            </a:r>
            <a:r>
              <a:rPr lang="en-US" sz="2400" dirty="0" err="1" smtClean="0"/>
              <a:t>c.Company_Name</a:t>
            </a:r>
            <a:r>
              <a:rPr lang="en-US" sz="2400" dirty="0" smtClean="0"/>
              <a:t>, COUNT(</a:t>
            </a:r>
            <a:r>
              <a:rPr lang="en-US" sz="2400" dirty="0" err="1" smtClean="0"/>
              <a:t>o.Order_ID</a:t>
            </a:r>
            <a:r>
              <a:rPr lang="en-US" sz="2400" dirty="0" smtClean="0"/>
              <a:t>) </a:t>
            </a:r>
            <a:r>
              <a:rPr lang="en-US" sz="2400" dirty="0"/>
              <a:t>AS </a:t>
            </a:r>
            <a:r>
              <a:rPr lang="en-US" sz="2400" dirty="0" err="1"/>
              <a:t>NumOrders</a:t>
            </a:r>
            <a:endParaRPr lang="en-US" sz="2400" dirty="0"/>
          </a:p>
          <a:p>
            <a:pPr marL="0" indent="0">
              <a:buNone/>
            </a:pPr>
            <a:r>
              <a:rPr lang="en-US" sz="2400" dirty="0"/>
              <a:t>FROM Customers c JOIN Orders o </a:t>
            </a:r>
            <a:r>
              <a:rPr lang="en-US" sz="2400" dirty="0" smtClean="0"/>
              <a:t>ON (</a:t>
            </a:r>
            <a:r>
              <a:rPr lang="en-US" sz="2400" dirty="0" err="1" smtClean="0"/>
              <a:t>c.Customer_ID</a:t>
            </a:r>
            <a:r>
              <a:rPr lang="en-US" sz="2400" dirty="0" smtClean="0"/>
              <a:t> </a:t>
            </a:r>
            <a:r>
              <a:rPr lang="en-US" sz="2400" dirty="0"/>
              <a:t>= </a:t>
            </a:r>
            <a:r>
              <a:rPr lang="en-US" sz="2400" dirty="0" err="1" smtClean="0"/>
              <a:t>o.Customer_ID</a:t>
            </a:r>
            <a:r>
              <a:rPr lang="en-US" sz="2400" dirty="0" smtClean="0"/>
              <a:t>)</a:t>
            </a:r>
            <a:endParaRPr lang="en-US" sz="2400" dirty="0"/>
          </a:p>
          <a:p>
            <a:pPr marL="0" indent="0">
              <a:buNone/>
            </a:pPr>
            <a:r>
              <a:rPr lang="en-US" sz="2400" dirty="0"/>
              <a:t>WHERE </a:t>
            </a:r>
            <a:r>
              <a:rPr lang="en-US" sz="2400" dirty="0" err="1" smtClean="0"/>
              <a:t>Order_Date</a:t>
            </a:r>
            <a:r>
              <a:rPr lang="en-US" sz="2400" dirty="0" smtClean="0"/>
              <a:t> </a:t>
            </a:r>
            <a:r>
              <a:rPr lang="en-US" sz="2400" dirty="0"/>
              <a:t>&gt; </a:t>
            </a:r>
            <a:r>
              <a:rPr lang="en-US" sz="2400" dirty="0" smtClean="0"/>
              <a:t>'1996-12-31‘ GROUP </a:t>
            </a:r>
            <a:r>
              <a:rPr lang="en-US" sz="2400" dirty="0"/>
              <a:t>BY </a:t>
            </a:r>
            <a:r>
              <a:rPr lang="en-US" sz="2400" dirty="0" err="1" smtClean="0"/>
              <a:t>c.Company_Name</a:t>
            </a:r>
            <a:endParaRPr lang="en-US" sz="2400" dirty="0"/>
          </a:p>
          <a:p>
            <a:pPr marL="0" indent="0">
              <a:buNone/>
            </a:pPr>
            <a:r>
              <a:rPr lang="en-US" sz="2400" dirty="0"/>
              <a:t>HAVING </a:t>
            </a:r>
            <a:r>
              <a:rPr lang="en-US" sz="2400" dirty="0" smtClean="0"/>
              <a:t>COUNT(</a:t>
            </a:r>
            <a:r>
              <a:rPr lang="en-US" sz="2400" dirty="0" err="1" smtClean="0"/>
              <a:t>o.Order_ID</a:t>
            </a:r>
            <a:r>
              <a:rPr lang="en-US" sz="2400" dirty="0" smtClean="0"/>
              <a:t>) </a:t>
            </a:r>
            <a:r>
              <a:rPr lang="en-US" sz="2400" dirty="0"/>
              <a:t>&gt; </a:t>
            </a:r>
            <a:r>
              <a:rPr lang="en-US" sz="2400" dirty="0" smtClean="0"/>
              <a:t>15 </a:t>
            </a:r>
            <a:endParaRPr lang="en-US" sz="2400" dirty="0"/>
          </a:p>
          <a:p>
            <a:pPr marL="0" indent="0">
              <a:buNone/>
            </a:pPr>
            <a:r>
              <a:rPr lang="en-US" sz="2400" dirty="0"/>
              <a:t>ORDER BY </a:t>
            </a:r>
            <a:r>
              <a:rPr lang="en-US" sz="2400" dirty="0" err="1"/>
              <a:t>NumOrders</a:t>
            </a:r>
            <a:r>
              <a:rPr lang="en-US" sz="2400" dirty="0"/>
              <a:t> DESC</a:t>
            </a:r>
            <a:r>
              <a:rPr lang="en-US" sz="2400" dirty="0" smtClean="0"/>
              <a:t>;</a:t>
            </a:r>
            <a:endParaRPr lang="en-US" sz="2400" dirty="0"/>
          </a:p>
        </p:txBody>
      </p:sp>
    </p:spTree>
    <p:extLst>
      <p:ext uri="{BB962C8B-B14F-4D97-AF65-F5344CB8AC3E}">
        <p14:creationId xmlns:p14="http://schemas.microsoft.com/office/powerpoint/2010/main" val="399978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4</a:t>
            </a:r>
            <a:endParaRPr lang="en-US" dirty="0"/>
          </a:p>
        </p:txBody>
      </p:sp>
      <p:sp>
        <p:nvSpPr>
          <p:cNvPr id="3" name="Content Placeholder 2"/>
          <p:cNvSpPr>
            <a:spLocks noGrp="1"/>
          </p:cNvSpPr>
          <p:nvPr>
            <p:ph idx="1"/>
          </p:nvPr>
        </p:nvSpPr>
        <p:spPr/>
        <p:txBody>
          <a:bodyPr>
            <a:noAutofit/>
          </a:bodyPr>
          <a:lstStyle/>
          <a:p>
            <a:pPr marL="0" indent="0">
              <a:lnSpc>
                <a:spcPct val="150000"/>
              </a:lnSpc>
              <a:buNone/>
            </a:pPr>
            <a:r>
              <a:rPr lang="en-US" sz="2400" dirty="0" smtClean="0"/>
              <a:t>SELECT </a:t>
            </a:r>
            <a:r>
              <a:rPr lang="en-US" sz="2400" dirty="0" err="1" smtClean="0"/>
              <a:t>c.Company_Name</a:t>
            </a:r>
            <a:r>
              <a:rPr lang="en-US" sz="2400" dirty="0" smtClean="0"/>
              <a:t>, o.Order_ID,</a:t>
            </a:r>
            <a:endParaRPr lang="en-US" sz="2400" dirty="0"/>
          </a:p>
          <a:p>
            <a:pPr marL="0" indent="0">
              <a:lnSpc>
                <a:spcPct val="150000"/>
              </a:lnSpc>
              <a:buNone/>
            </a:pPr>
            <a:r>
              <a:rPr lang="en-US" sz="2400" dirty="0"/>
              <a:t>	</a:t>
            </a:r>
            <a:r>
              <a:rPr lang="en-US" sz="2400" dirty="0" err="1" smtClean="0"/>
              <a:t>od.Unit_Price</a:t>
            </a:r>
            <a:r>
              <a:rPr lang="en-US" sz="2400" dirty="0" smtClean="0"/>
              <a:t> </a:t>
            </a:r>
            <a:r>
              <a:rPr lang="en-US" sz="2400" dirty="0"/>
              <a:t>* </a:t>
            </a:r>
            <a:r>
              <a:rPr lang="en-US" sz="2400" dirty="0" err="1"/>
              <a:t>od.Quantity</a:t>
            </a:r>
            <a:r>
              <a:rPr lang="en-US" sz="2400" dirty="0"/>
              <a:t> * (1-od.Discount) AS </a:t>
            </a:r>
            <a:r>
              <a:rPr lang="en-US" sz="2400" dirty="0" err="1"/>
              <a:t>TotalPrice</a:t>
            </a:r>
            <a:endParaRPr lang="en-US" sz="2400" dirty="0"/>
          </a:p>
          <a:p>
            <a:pPr marL="0" indent="0">
              <a:lnSpc>
                <a:spcPct val="150000"/>
              </a:lnSpc>
              <a:buNone/>
            </a:pPr>
            <a:r>
              <a:rPr lang="en-US" sz="2400" dirty="0"/>
              <a:t>FROM </a:t>
            </a:r>
            <a:r>
              <a:rPr lang="en-US" sz="2400" dirty="0" smtClean="0"/>
              <a:t>[Order Details] </a:t>
            </a:r>
            <a:r>
              <a:rPr lang="en-US" sz="2400" dirty="0"/>
              <a:t>od</a:t>
            </a:r>
          </a:p>
          <a:p>
            <a:pPr marL="0" indent="0">
              <a:lnSpc>
                <a:spcPct val="150000"/>
              </a:lnSpc>
              <a:buNone/>
            </a:pPr>
            <a:r>
              <a:rPr lang="en-US" sz="2400" dirty="0"/>
              <a:t>	JOIN Orders o ON (</a:t>
            </a:r>
            <a:r>
              <a:rPr lang="en-US" sz="2400" dirty="0" smtClean="0"/>
              <a:t>o.Order_ID </a:t>
            </a:r>
            <a:r>
              <a:rPr lang="en-US" sz="2400" dirty="0"/>
              <a:t>= </a:t>
            </a:r>
            <a:r>
              <a:rPr lang="en-US" sz="2400" dirty="0" err="1" smtClean="0"/>
              <a:t>od.Order_ID</a:t>
            </a:r>
            <a:r>
              <a:rPr lang="en-US" sz="2400" dirty="0" smtClean="0"/>
              <a:t>)</a:t>
            </a:r>
            <a:endParaRPr lang="en-US" sz="2400" dirty="0"/>
          </a:p>
          <a:p>
            <a:pPr marL="0" indent="0">
              <a:lnSpc>
                <a:spcPct val="150000"/>
              </a:lnSpc>
              <a:buNone/>
            </a:pPr>
            <a:r>
              <a:rPr lang="en-US" sz="2400" dirty="0"/>
              <a:t>	JOIN Customers c ON (</a:t>
            </a:r>
            <a:r>
              <a:rPr lang="en-US" sz="2400" dirty="0" err="1" smtClean="0"/>
              <a:t>c.Customer_ID</a:t>
            </a:r>
            <a:r>
              <a:rPr lang="en-US" sz="2400" dirty="0" smtClean="0"/>
              <a:t> </a:t>
            </a:r>
            <a:r>
              <a:rPr lang="en-US" sz="2400" dirty="0"/>
              <a:t>= </a:t>
            </a:r>
            <a:r>
              <a:rPr lang="en-US" sz="2400" dirty="0" err="1" smtClean="0"/>
              <a:t>o.Customer_ID</a:t>
            </a:r>
            <a:r>
              <a:rPr lang="en-US" sz="2400" dirty="0" smtClean="0"/>
              <a:t>)</a:t>
            </a:r>
            <a:endParaRPr lang="en-US" sz="2400" dirty="0"/>
          </a:p>
          <a:p>
            <a:pPr marL="0" indent="0">
              <a:lnSpc>
                <a:spcPct val="150000"/>
              </a:lnSpc>
              <a:buNone/>
            </a:pPr>
            <a:r>
              <a:rPr lang="en-US" sz="2400" dirty="0"/>
              <a:t>WHERE </a:t>
            </a:r>
            <a:r>
              <a:rPr lang="en-US" sz="2400" dirty="0" err="1" smtClean="0"/>
              <a:t>od.Unit_Price</a:t>
            </a:r>
            <a:r>
              <a:rPr lang="en-US" sz="2400" dirty="0" smtClean="0"/>
              <a:t> </a:t>
            </a:r>
            <a:r>
              <a:rPr lang="en-US" sz="2400" dirty="0"/>
              <a:t>* </a:t>
            </a:r>
            <a:r>
              <a:rPr lang="en-US" sz="2400" dirty="0" err="1"/>
              <a:t>od.Quantity</a:t>
            </a:r>
            <a:r>
              <a:rPr lang="en-US" sz="2400" dirty="0"/>
              <a:t> * (1-od.Discount) &gt; 10000</a:t>
            </a:r>
          </a:p>
          <a:p>
            <a:pPr marL="0" indent="0">
              <a:lnSpc>
                <a:spcPct val="150000"/>
              </a:lnSpc>
              <a:buNone/>
            </a:pPr>
            <a:r>
              <a:rPr lang="en-US" sz="2400" dirty="0"/>
              <a:t>ORDER BY </a:t>
            </a:r>
            <a:r>
              <a:rPr lang="en-US" sz="2400" dirty="0" err="1"/>
              <a:t>TotalPrice</a:t>
            </a:r>
            <a:r>
              <a:rPr lang="en-US" sz="2400" dirty="0"/>
              <a:t> DESC</a:t>
            </a:r>
            <a:r>
              <a:rPr lang="en-US" sz="2400" dirty="0" smtClean="0"/>
              <a:t>;</a:t>
            </a:r>
            <a:endParaRPr lang="en-US" sz="2400" dirty="0"/>
          </a:p>
        </p:txBody>
      </p:sp>
    </p:spTree>
    <p:extLst>
      <p:ext uri="{BB962C8B-B14F-4D97-AF65-F5344CB8AC3E}">
        <p14:creationId xmlns:p14="http://schemas.microsoft.com/office/powerpoint/2010/main" val="50246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5</a:t>
            </a:r>
            <a:endParaRPr lang="en-US" dirty="0"/>
          </a:p>
        </p:txBody>
      </p:sp>
      <p:sp>
        <p:nvSpPr>
          <p:cNvPr id="3" name="Content Placeholder 2"/>
          <p:cNvSpPr>
            <a:spLocks noGrp="1"/>
          </p:cNvSpPr>
          <p:nvPr>
            <p:ph idx="1"/>
          </p:nvPr>
        </p:nvSpPr>
        <p:spPr/>
        <p:txBody>
          <a:bodyPr/>
          <a:lstStyle/>
          <a:p>
            <a:pPr marL="0" indent="0">
              <a:buNone/>
            </a:pPr>
            <a:r>
              <a:rPr lang="en-IN" dirty="0"/>
              <a:t>SELECT </a:t>
            </a:r>
            <a:r>
              <a:rPr lang="en-IN" dirty="0" smtClean="0"/>
              <a:t>First_Name </a:t>
            </a:r>
            <a:r>
              <a:rPr lang="en-IN" dirty="0"/>
              <a:t>+ ' ' + </a:t>
            </a:r>
            <a:r>
              <a:rPr lang="en-IN" dirty="0" smtClean="0"/>
              <a:t>Last_Name </a:t>
            </a:r>
            <a:r>
              <a:rPr lang="en-IN" dirty="0"/>
              <a:t>AS Contact, </a:t>
            </a:r>
            <a:r>
              <a:rPr lang="en-IN" dirty="0" err="1"/>
              <a:t>HomePhone</a:t>
            </a:r>
            <a:r>
              <a:rPr lang="en-IN" dirty="0"/>
              <a:t> As Phone</a:t>
            </a:r>
          </a:p>
          <a:p>
            <a:pPr marL="0" indent="0">
              <a:buNone/>
            </a:pPr>
            <a:r>
              <a:rPr lang="en-IN" dirty="0"/>
              <a:t>FROM Employees</a:t>
            </a:r>
          </a:p>
          <a:p>
            <a:pPr marL="0" indent="0">
              <a:buNone/>
            </a:pPr>
            <a:r>
              <a:rPr lang="en-IN" dirty="0"/>
              <a:t>	UNION</a:t>
            </a:r>
          </a:p>
          <a:p>
            <a:pPr marL="0" indent="0">
              <a:buNone/>
            </a:pPr>
            <a:r>
              <a:rPr lang="en-IN" dirty="0"/>
              <a:t>SELECT </a:t>
            </a:r>
            <a:r>
              <a:rPr lang="en-IN" dirty="0" err="1"/>
              <a:t>ContactName</a:t>
            </a:r>
            <a:r>
              <a:rPr lang="en-IN" dirty="0"/>
              <a:t>, Phone</a:t>
            </a:r>
          </a:p>
          <a:p>
            <a:pPr marL="0" indent="0">
              <a:buNone/>
            </a:pPr>
            <a:r>
              <a:rPr lang="en-IN" dirty="0"/>
              <a:t>FROM Customers</a:t>
            </a:r>
          </a:p>
          <a:p>
            <a:pPr marL="0" indent="0">
              <a:buNone/>
            </a:pPr>
            <a:r>
              <a:rPr lang="en-IN" dirty="0"/>
              <a:t>	UNION</a:t>
            </a:r>
          </a:p>
          <a:p>
            <a:pPr marL="0" indent="0">
              <a:buNone/>
            </a:pPr>
            <a:r>
              <a:rPr lang="en-IN" dirty="0"/>
              <a:t>SELECT </a:t>
            </a:r>
            <a:r>
              <a:rPr lang="en-IN" dirty="0" err="1"/>
              <a:t>ContactName</a:t>
            </a:r>
            <a:r>
              <a:rPr lang="en-IN" dirty="0"/>
              <a:t>, Phone</a:t>
            </a:r>
          </a:p>
          <a:p>
            <a:pPr marL="0" indent="0">
              <a:buNone/>
            </a:pPr>
            <a:r>
              <a:rPr lang="en-IN" dirty="0"/>
              <a:t>FROM Suppliers</a:t>
            </a:r>
          </a:p>
          <a:p>
            <a:pPr marL="0" indent="0">
              <a:buNone/>
            </a:pPr>
            <a:r>
              <a:rPr lang="en-IN" dirty="0"/>
              <a:t>ORDER BY Contact;</a:t>
            </a:r>
            <a:endParaRPr lang="en-US" dirty="0"/>
          </a:p>
        </p:txBody>
      </p:sp>
    </p:spTree>
    <p:extLst>
      <p:ext uri="{BB962C8B-B14F-4D97-AF65-F5344CB8AC3E}">
        <p14:creationId xmlns:p14="http://schemas.microsoft.com/office/powerpoint/2010/main" val="7891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Null Values</a:t>
            </a:r>
            <a:endParaRPr lang="en-US" dirty="0"/>
          </a:p>
        </p:txBody>
      </p:sp>
      <p:sp>
        <p:nvSpPr>
          <p:cNvPr id="3" name="Content Placeholder 2"/>
          <p:cNvSpPr>
            <a:spLocks noGrp="1"/>
          </p:cNvSpPr>
          <p:nvPr>
            <p:ph idx="1"/>
          </p:nvPr>
        </p:nvSpPr>
        <p:spPr/>
        <p:txBody>
          <a:bodyPr/>
          <a:lstStyle/>
          <a:p>
            <a:pPr>
              <a:lnSpc>
                <a:spcPct val="150000"/>
              </a:lnSpc>
            </a:pPr>
            <a:r>
              <a:rPr lang="en-US" dirty="0" err="1" smtClean="0"/>
              <a:t>IsNull</a:t>
            </a:r>
            <a:r>
              <a:rPr lang="en-US" dirty="0" smtClean="0"/>
              <a:t>()</a:t>
            </a:r>
          </a:p>
          <a:p>
            <a:pPr>
              <a:lnSpc>
                <a:spcPct val="150000"/>
              </a:lnSpc>
            </a:pPr>
            <a:r>
              <a:rPr lang="en-US" dirty="0" smtClean="0"/>
              <a:t>Case statement</a:t>
            </a:r>
          </a:p>
          <a:p>
            <a:pPr>
              <a:lnSpc>
                <a:spcPct val="150000"/>
              </a:lnSpc>
            </a:pPr>
            <a:r>
              <a:rPr lang="en-US" dirty="0" smtClean="0"/>
              <a:t>COALESCE()</a:t>
            </a:r>
            <a:endParaRPr lang="en-US" dirty="0"/>
          </a:p>
        </p:txBody>
      </p:sp>
    </p:spTree>
    <p:extLst>
      <p:ext uri="{BB962C8B-B14F-4D97-AF65-F5344CB8AC3E}">
        <p14:creationId xmlns:p14="http://schemas.microsoft.com/office/powerpoint/2010/main" val="35371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Coalesce Function</a:t>
            </a:r>
            <a:endParaRPr lang="en-US" dirty="0"/>
          </a:p>
        </p:txBody>
      </p:sp>
      <p:sp>
        <p:nvSpPr>
          <p:cNvPr id="3" name="Content Placeholder 2"/>
          <p:cNvSpPr>
            <a:spLocks noGrp="1"/>
          </p:cNvSpPr>
          <p:nvPr>
            <p:ph idx="1"/>
          </p:nvPr>
        </p:nvSpPr>
        <p:spPr>
          <a:xfrm>
            <a:off x="397042" y="1544855"/>
            <a:ext cx="11506200" cy="5180798"/>
          </a:xfrm>
        </p:spPr>
        <p:txBody>
          <a:bodyPr>
            <a:normAutofit/>
          </a:bodyPr>
          <a:lstStyle/>
          <a:p>
            <a:pPr>
              <a:lnSpc>
                <a:spcPct val="150000"/>
              </a:lnSpc>
            </a:pPr>
            <a:r>
              <a:rPr lang="en-US" sz="2400" dirty="0" smtClean="0"/>
              <a:t>To return the first Non NULL value</a:t>
            </a:r>
          </a:p>
          <a:p>
            <a:pPr>
              <a:lnSpc>
                <a:spcPct val="150000"/>
              </a:lnSpc>
            </a:pPr>
            <a:r>
              <a:rPr lang="en-IN" sz="2400" dirty="0">
                <a:solidFill>
                  <a:srgbClr val="00B0F0"/>
                </a:solidFill>
              </a:rPr>
              <a:t>ISNULL</a:t>
            </a:r>
            <a:r>
              <a:rPr lang="en-IN" sz="2400" dirty="0"/>
              <a:t> and </a:t>
            </a:r>
            <a:r>
              <a:rPr lang="en-IN" sz="2400" dirty="0">
                <a:solidFill>
                  <a:srgbClr val="00B0F0"/>
                </a:solidFill>
              </a:rPr>
              <a:t>COALESCE</a:t>
            </a:r>
            <a:r>
              <a:rPr lang="en-IN" sz="2400" dirty="0"/>
              <a:t> though equivalent, can behave </a:t>
            </a:r>
            <a:r>
              <a:rPr lang="en-IN" sz="2400" dirty="0" smtClean="0"/>
              <a:t>differently</a:t>
            </a:r>
          </a:p>
          <a:p>
            <a:pPr>
              <a:lnSpc>
                <a:spcPct val="150000"/>
              </a:lnSpc>
            </a:pPr>
            <a:r>
              <a:rPr lang="en-IN" sz="2400" dirty="0" smtClean="0"/>
              <a:t>An </a:t>
            </a:r>
            <a:r>
              <a:rPr lang="en-IN" sz="2400" dirty="0"/>
              <a:t>expression involving ISNULL with non-null parameters is considered to be NOT NULL, while expressions involving COALESCE with non-null parameters is considered to be NULL. In SQL Server, to index expressions involving COALESCE with non-null parameters, the computed column can be persisted using the PERSISTED column </a:t>
            </a:r>
            <a:r>
              <a:rPr lang="en-IN" sz="2400" dirty="0" smtClean="0"/>
              <a:t>attribute</a:t>
            </a:r>
          </a:p>
          <a:p>
            <a:pPr marL="0" indent="0">
              <a:lnSpc>
                <a:spcPct val="150000"/>
              </a:lnSpc>
              <a:buNone/>
            </a:pPr>
            <a:r>
              <a:rPr lang="en-US" sz="2400" b="1" dirty="0">
                <a:solidFill>
                  <a:srgbClr val="FFFF00"/>
                </a:solidFill>
              </a:rPr>
              <a:t>SELECT COALESCE(NULL, NULL, NULL, </a:t>
            </a:r>
            <a:r>
              <a:rPr lang="en-US" sz="2400" b="1" dirty="0" smtClean="0">
                <a:solidFill>
                  <a:srgbClr val="FFFF00"/>
                </a:solidFill>
              </a:rPr>
              <a:t>‘</a:t>
            </a:r>
            <a:r>
              <a:rPr lang="en-US" sz="2400" b="1" dirty="0" err="1" smtClean="0">
                <a:solidFill>
                  <a:srgbClr val="FFFF00"/>
                </a:solidFill>
              </a:rPr>
              <a:t>abcd</a:t>
            </a:r>
            <a:r>
              <a:rPr lang="en-US" sz="2400" b="1" dirty="0" smtClean="0">
                <a:solidFill>
                  <a:srgbClr val="FFFF00"/>
                </a:solidFill>
              </a:rPr>
              <a:t>', </a:t>
            </a:r>
            <a:r>
              <a:rPr lang="en-US" sz="2400" b="1" dirty="0">
                <a:solidFill>
                  <a:srgbClr val="FFFF00"/>
                </a:solidFill>
              </a:rPr>
              <a:t>NULL, 'Example.com');</a:t>
            </a:r>
            <a:endParaRPr lang="en-US" sz="2400" b="1" dirty="0" smtClean="0">
              <a:solidFill>
                <a:srgbClr val="FFFF00"/>
              </a:solidFill>
            </a:endParaRPr>
          </a:p>
          <a:p>
            <a:pPr>
              <a:lnSpc>
                <a:spcPct val="150000"/>
              </a:lnSpc>
            </a:pPr>
            <a:endParaRPr lang="en-US" sz="2400" dirty="0"/>
          </a:p>
        </p:txBody>
      </p:sp>
    </p:spTree>
    <p:extLst>
      <p:ext uri="{BB962C8B-B14F-4D97-AF65-F5344CB8AC3E}">
        <p14:creationId xmlns:p14="http://schemas.microsoft.com/office/powerpoint/2010/main" val="91492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Correlated</a:t>
            </a:r>
            <a:r>
              <a:rPr lang="en-US" dirty="0"/>
              <a:t> Sub Query</a:t>
            </a:r>
          </a:p>
        </p:txBody>
      </p:sp>
      <p:sp>
        <p:nvSpPr>
          <p:cNvPr id="3" name="Content Placeholder 2"/>
          <p:cNvSpPr>
            <a:spLocks noGrp="1"/>
          </p:cNvSpPr>
          <p:nvPr>
            <p:ph idx="1"/>
          </p:nvPr>
        </p:nvSpPr>
        <p:spPr/>
        <p:txBody>
          <a:bodyPr>
            <a:normAutofit/>
          </a:bodyPr>
          <a:lstStyle/>
          <a:p>
            <a:pPr marL="0" indent="0">
              <a:lnSpc>
                <a:spcPct val="150000"/>
              </a:lnSpc>
              <a:buNone/>
            </a:pPr>
            <a:r>
              <a:rPr lang="en-IN" sz="2800" dirty="0"/>
              <a:t>A </a:t>
            </a:r>
            <a:r>
              <a:rPr lang="en-IN" sz="2800" b="1" dirty="0">
                <a:solidFill>
                  <a:srgbClr val="FFFF00"/>
                </a:solidFill>
              </a:rPr>
              <a:t>correlated</a:t>
            </a:r>
            <a:r>
              <a:rPr lang="en-IN" sz="2800" dirty="0">
                <a:solidFill>
                  <a:srgbClr val="FFFF00"/>
                </a:solidFill>
              </a:rPr>
              <a:t> </a:t>
            </a:r>
            <a:r>
              <a:rPr lang="en-IN" sz="2800" dirty="0"/>
              <a:t>subquery is an inner subquery which is referenced by the main outer query such that the inner query is considered as being executed </a:t>
            </a:r>
            <a:r>
              <a:rPr lang="en-IN" sz="2800" dirty="0" smtClean="0"/>
              <a:t>repeatedly</a:t>
            </a:r>
          </a:p>
          <a:p>
            <a:pPr marL="0" indent="0">
              <a:lnSpc>
                <a:spcPct val="150000"/>
              </a:lnSpc>
              <a:buNone/>
            </a:pPr>
            <a:r>
              <a:rPr lang="en-IN" sz="2800" dirty="0"/>
              <a:t>A </a:t>
            </a:r>
            <a:r>
              <a:rPr lang="en-IN" sz="2800" b="1" dirty="0" err="1">
                <a:solidFill>
                  <a:srgbClr val="FFFF00"/>
                </a:solidFill>
              </a:rPr>
              <a:t>noncorrelated</a:t>
            </a:r>
            <a:r>
              <a:rPr lang="en-IN" sz="2800" dirty="0">
                <a:solidFill>
                  <a:srgbClr val="FFFF00"/>
                </a:solidFill>
              </a:rPr>
              <a:t> </a:t>
            </a:r>
            <a:r>
              <a:rPr lang="en-IN" sz="2800" dirty="0"/>
              <a:t>subquery is subquery that is independent of the outer query and it can executed on its own without relying on main outer </a:t>
            </a:r>
            <a:r>
              <a:rPr lang="en-IN" sz="2800" dirty="0" smtClean="0"/>
              <a:t>query</a:t>
            </a:r>
            <a:endParaRPr lang="en-US" sz="2800" dirty="0"/>
          </a:p>
        </p:txBody>
      </p:sp>
    </p:spTree>
    <p:extLst>
      <p:ext uri="{BB962C8B-B14F-4D97-AF65-F5344CB8AC3E}">
        <p14:creationId xmlns:p14="http://schemas.microsoft.com/office/powerpoint/2010/main" val="108128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IN" sz="3200" dirty="0"/>
              <a:t>SELECT Salary </a:t>
            </a:r>
          </a:p>
          <a:p>
            <a:pPr marL="0" indent="0">
              <a:lnSpc>
                <a:spcPct val="150000"/>
              </a:lnSpc>
              <a:buNone/>
            </a:pPr>
            <a:r>
              <a:rPr lang="en-IN" sz="3200" dirty="0"/>
              <a:t>FROM </a:t>
            </a:r>
            <a:r>
              <a:rPr lang="en-IN" sz="3200" b="1" dirty="0">
                <a:solidFill>
                  <a:srgbClr val="92D050"/>
                </a:solidFill>
              </a:rPr>
              <a:t>Employee E1</a:t>
            </a:r>
          </a:p>
          <a:p>
            <a:pPr marL="0" indent="0">
              <a:lnSpc>
                <a:spcPct val="150000"/>
              </a:lnSpc>
              <a:buNone/>
            </a:pPr>
            <a:r>
              <a:rPr lang="en-IN" sz="3200" dirty="0"/>
              <a:t>WHERE N-1 = (</a:t>
            </a:r>
            <a:r>
              <a:rPr lang="en-IN" sz="3200" b="1" dirty="0">
                <a:solidFill>
                  <a:srgbClr val="FFFF00"/>
                </a:solidFill>
              </a:rPr>
              <a:t>SELECT COUNT(*)</a:t>
            </a:r>
          </a:p>
          <a:p>
            <a:pPr marL="0" indent="0">
              <a:lnSpc>
                <a:spcPct val="150000"/>
              </a:lnSpc>
              <a:buNone/>
            </a:pPr>
            <a:r>
              <a:rPr lang="en-IN" sz="3200" b="1" dirty="0">
                <a:solidFill>
                  <a:srgbClr val="FFFF00"/>
                </a:solidFill>
              </a:rPr>
              <a:t>             FROM Employee E2</a:t>
            </a:r>
          </a:p>
          <a:p>
            <a:pPr marL="0" indent="0">
              <a:lnSpc>
                <a:spcPct val="150000"/>
              </a:lnSpc>
              <a:buNone/>
            </a:pPr>
            <a:r>
              <a:rPr lang="en-IN" sz="3200" b="1" dirty="0">
                <a:solidFill>
                  <a:srgbClr val="FFFF00"/>
                </a:solidFill>
              </a:rPr>
              <a:t>             WHERE </a:t>
            </a:r>
            <a:r>
              <a:rPr lang="en-IN" sz="3200" b="1" dirty="0">
                <a:solidFill>
                  <a:srgbClr val="92D050"/>
                </a:solidFill>
              </a:rPr>
              <a:t>E1.salary</a:t>
            </a:r>
            <a:r>
              <a:rPr lang="en-IN" sz="3200" b="1" dirty="0">
                <a:solidFill>
                  <a:srgbClr val="FFFF00"/>
                </a:solidFill>
              </a:rPr>
              <a:t> &lt;E2.Salary</a:t>
            </a:r>
            <a:r>
              <a:rPr lang="en-IN" sz="3200" dirty="0"/>
              <a:t>) </a:t>
            </a:r>
            <a:endParaRPr lang="en-US" sz="3200" dirty="0"/>
          </a:p>
        </p:txBody>
      </p:sp>
    </p:spTree>
    <p:extLst>
      <p:ext uri="{BB962C8B-B14F-4D97-AF65-F5344CB8AC3E}">
        <p14:creationId xmlns:p14="http://schemas.microsoft.com/office/powerpoint/2010/main" val="411441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hevron 29"/>
          <p:cNvSpPr/>
          <p:nvPr/>
        </p:nvSpPr>
        <p:spPr>
          <a:xfrm>
            <a:off x="-1313090" y="1540843"/>
            <a:ext cx="1022606" cy="809280"/>
          </a:xfrm>
          <a:prstGeom prst="chevron">
            <a:avLst>
              <a:gd name="adj" fmla="val 706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1" name="Chevron 30"/>
          <p:cNvSpPr/>
          <p:nvPr/>
        </p:nvSpPr>
        <p:spPr>
          <a:xfrm>
            <a:off x="-1888662" y="1540843"/>
            <a:ext cx="1022606" cy="809280"/>
          </a:xfrm>
          <a:prstGeom prst="chevron">
            <a:avLst>
              <a:gd name="adj" fmla="val 7061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8" name="Chevron 27"/>
          <p:cNvSpPr/>
          <p:nvPr/>
        </p:nvSpPr>
        <p:spPr>
          <a:xfrm>
            <a:off x="13124396" y="1138676"/>
            <a:ext cx="1022606" cy="809280"/>
          </a:xfrm>
          <a:prstGeom prst="chevron">
            <a:avLst>
              <a:gd name="adj" fmla="val 706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Chevron 28"/>
          <p:cNvSpPr/>
          <p:nvPr/>
        </p:nvSpPr>
        <p:spPr>
          <a:xfrm>
            <a:off x="13701598" y="1136203"/>
            <a:ext cx="1022606" cy="809280"/>
          </a:xfrm>
          <a:prstGeom prst="chevron">
            <a:avLst>
              <a:gd name="adj" fmla="val 7061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6" name="Chevron 25"/>
          <p:cNvSpPr/>
          <p:nvPr/>
        </p:nvSpPr>
        <p:spPr>
          <a:xfrm>
            <a:off x="-1881115" y="5291104"/>
            <a:ext cx="1022606" cy="809280"/>
          </a:xfrm>
          <a:prstGeom prst="chevron">
            <a:avLst>
              <a:gd name="adj" fmla="val 706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Chevron 26"/>
          <p:cNvSpPr/>
          <p:nvPr/>
        </p:nvSpPr>
        <p:spPr>
          <a:xfrm>
            <a:off x="-1266872" y="5291104"/>
            <a:ext cx="1022606" cy="809280"/>
          </a:xfrm>
          <a:prstGeom prst="chevron">
            <a:avLst>
              <a:gd name="adj" fmla="val 706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4" name="Chevron 23"/>
          <p:cNvSpPr/>
          <p:nvPr/>
        </p:nvSpPr>
        <p:spPr>
          <a:xfrm>
            <a:off x="13655364" y="4869108"/>
            <a:ext cx="1022606" cy="809280"/>
          </a:xfrm>
          <a:prstGeom prst="chevron">
            <a:avLst>
              <a:gd name="adj" fmla="val 706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5" name="Chevron 24"/>
          <p:cNvSpPr/>
          <p:nvPr/>
        </p:nvSpPr>
        <p:spPr>
          <a:xfrm>
            <a:off x="13079792" y="4869108"/>
            <a:ext cx="1022606" cy="809280"/>
          </a:xfrm>
          <a:prstGeom prst="chevron">
            <a:avLst>
              <a:gd name="adj" fmla="val 7061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3" name="Chevron 22"/>
          <p:cNvSpPr/>
          <p:nvPr/>
        </p:nvSpPr>
        <p:spPr>
          <a:xfrm>
            <a:off x="-1778175" y="4030964"/>
            <a:ext cx="1022606" cy="809280"/>
          </a:xfrm>
          <a:prstGeom prst="chevron">
            <a:avLst>
              <a:gd name="adj" fmla="val 706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1" name="Chevron 20"/>
          <p:cNvSpPr/>
          <p:nvPr/>
        </p:nvSpPr>
        <p:spPr>
          <a:xfrm>
            <a:off x="-1183166" y="4045831"/>
            <a:ext cx="1022606" cy="809280"/>
          </a:xfrm>
          <a:prstGeom prst="chevron">
            <a:avLst>
              <a:gd name="adj" fmla="val 7061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Chevron 17"/>
          <p:cNvSpPr/>
          <p:nvPr/>
        </p:nvSpPr>
        <p:spPr>
          <a:xfrm>
            <a:off x="13084287" y="3643049"/>
            <a:ext cx="1022606" cy="809280"/>
          </a:xfrm>
          <a:prstGeom prst="chevron">
            <a:avLst>
              <a:gd name="adj" fmla="val 706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Chevron 18"/>
          <p:cNvSpPr/>
          <p:nvPr/>
        </p:nvSpPr>
        <p:spPr>
          <a:xfrm>
            <a:off x="13679296" y="3643049"/>
            <a:ext cx="1022606" cy="809280"/>
          </a:xfrm>
          <a:prstGeom prst="chevron">
            <a:avLst>
              <a:gd name="adj" fmla="val 706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5" name="Chevron 14"/>
          <p:cNvSpPr/>
          <p:nvPr/>
        </p:nvSpPr>
        <p:spPr>
          <a:xfrm>
            <a:off x="-1388981" y="2804275"/>
            <a:ext cx="1199372" cy="809280"/>
          </a:xfrm>
          <a:prstGeom prst="chevron">
            <a:avLst>
              <a:gd name="adj" fmla="val 706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Chevron 10"/>
          <p:cNvSpPr/>
          <p:nvPr/>
        </p:nvSpPr>
        <p:spPr>
          <a:xfrm>
            <a:off x="12928173" y="2399635"/>
            <a:ext cx="1022606" cy="809280"/>
          </a:xfrm>
          <a:prstGeom prst="chevron">
            <a:avLst>
              <a:gd name="adj" fmla="val 706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2" name="Chevron 11"/>
          <p:cNvSpPr/>
          <p:nvPr/>
        </p:nvSpPr>
        <p:spPr>
          <a:xfrm>
            <a:off x="13542416" y="2399635"/>
            <a:ext cx="1022606" cy="809280"/>
          </a:xfrm>
          <a:prstGeom prst="chevron">
            <a:avLst>
              <a:gd name="adj" fmla="val 706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Chevron 6"/>
          <p:cNvSpPr/>
          <p:nvPr/>
        </p:nvSpPr>
        <p:spPr>
          <a:xfrm>
            <a:off x="-1959689" y="2807991"/>
            <a:ext cx="1022606" cy="809280"/>
          </a:xfrm>
          <a:prstGeom prst="chevron">
            <a:avLst>
              <a:gd name="adj" fmla="val 706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2" name="Title 31"/>
          <p:cNvSpPr>
            <a:spLocks noGrp="1"/>
          </p:cNvSpPr>
          <p:nvPr>
            <p:ph type="title"/>
          </p:nvPr>
        </p:nvSpPr>
        <p:spPr/>
        <p:txBody>
          <a:bodyPr/>
          <a:lstStyle/>
          <a:p>
            <a:r>
              <a:rPr lang="en-US" dirty="0" smtClean="0"/>
              <a:t>Wild Char</a:t>
            </a:r>
            <a:endParaRPr lang="en-US" dirty="0"/>
          </a:p>
        </p:txBody>
      </p:sp>
      <p:graphicFrame>
        <p:nvGraphicFramePr>
          <p:cNvPr id="2" name="Diagram 1"/>
          <p:cNvGraphicFramePr/>
          <p:nvPr>
            <p:extLst>
              <p:ext uri="{D42A27DB-BD31-4B8C-83A1-F6EECF244321}">
                <p14:modId xmlns:p14="http://schemas.microsoft.com/office/powerpoint/2010/main" val="1028706702"/>
              </p:ext>
            </p:extLst>
          </p:nvPr>
        </p:nvGraphicFramePr>
        <p:xfrm>
          <a:off x="1989872" y="113620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49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IN" dirty="0"/>
              <a:t>USE </a:t>
            </a:r>
            <a:r>
              <a:rPr lang="en-IN" dirty="0" err="1" smtClean="0"/>
              <a:t>TestDb</a:t>
            </a:r>
            <a:endParaRPr lang="en-IN" dirty="0"/>
          </a:p>
          <a:p>
            <a:pPr marL="0" indent="0">
              <a:lnSpc>
                <a:spcPct val="150000"/>
              </a:lnSpc>
              <a:buNone/>
            </a:pPr>
            <a:r>
              <a:rPr lang="en-IN" dirty="0"/>
              <a:t>GO</a:t>
            </a:r>
          </a:p>
          <a:p>
            <a:pPr marL="0" indent="0">
              <a:lnSpc>
                <a:spcPct val="150000"/>
              </a:lnSpc>
              <a:buNone/>
            </a:pPr>
            <a:r>
              <a:rPr lang="en-IN" dirty="0"/>
              <a:t>BEGIN TRANSACTION</a:t>
            </a:r>
          </a:p>
          <a:p>
            <a:pPr marL="0" indent="0">
              <a:lnSpc>
                <a:spcPct val="150000"/>
              </a:lnSpc>
              <a:buNone/>
            </a:pPr>
            <a:r>
              <a:rPr lang="en-IN" dirty="0"/>
              <a:t>UPDATE </a:t>
            </a:r>
            <a:r>
              <a:rPr lang="en-IN" dirty="0" err="1"/>
              <a:t>dbo.Categories</a:t>
            </a:r>
            <a:endParaRPr lang="en-IN" dirty="0"/>
          </a:p>
          <a:p>
            <a:pPr marL="0" indent="0">
              <a:lnSpc>
                <a:spcPct val="150000"/>
              </a:lnSpc>
              <a:buNone/>
            </a:pPr>
            <a:r>
              <a:rPr lang="en-IN" dirty="0"/>
              <a:t>SET </a:t>
            </a:r>
            <a:r>
              <a:rPr lang="en-IN" dirty="0" smtClean="0"/>
              <a:t>Category_Name </a:t>
            </a:r>
            <a:r>
              <a:rPr lang="en-IN" dirty="0"/>
              <a:t>= </a:t>
            </a:r>
            <a:r>
              <a:rPr lang="en-IN" dirty="0" smtClean="0"/>
              <a:t>'</a:t>
            </a:r>
            <a:r>
              <a:rPr lang="en-IN" dirty="0" err="1" smtClean="0"/>
              <a:t>Fishfood_venkat</a:t>
            </a:r>
            <a:r>
              <a:rPr lang="en-IN" dirty="0" smtClean="0"/>
              <a:t>'</a:t>
            </a:r>
            <a:endParaRPr lang="en-IN" dirty="0"/>
          </a:p>
          <a:p>
            <a:pPr marL="0" indent="0">
              <a:lnSpc>
                <a:spcPct val="150000"/>
              </a:lnSpc>
              <a:buNone/>
            </a:pPr>
            <a:r>
              <a:rPr lang="en-IN" dirty="0"/>
              <a:t>WHERE </a:t>
            </a:r>
            <a:r>
              <a:rPr lang="en-IN" dirty="0" smtClean="0"/>
              <a:t>Category_Name </a:t>
            </a:r>
            <a:r>
              <a:rPr lang="en-IN" dirty="0"/>
              <a:t>= 'Seafood</a:t>
            </a:r>
            <a:r>
              <a:rPr lang="en-IN" dirty="0" smtClean="0"/>
              <a:t>';</a:t>
            </a:r>
          </a:p>
          <a:p>
            <a:pPr marL="0" indent="0">
              <a:lnSpc>
                <a:spcPct val="150000"/>
              </a:lnSpc>
              <a:buNone/>
            </a:pPr>
            <a:r>
              <a:rPr lang="en-US" dirty="0" smtClean="0">
                <a:solidFill>
                  <a:srgbClr val="FFFF00"/>
                </a:solidFill>
              </a:rPr>
              <a:t>-- ROLLBACK TRANSACTION</a:t>
            </a:r>
          </a:p>
          <a:p>
            <a:pPr marL="0" indent="0">
              <a:lnSpc>
                <a:spcPct val="150000"/>
              </a:lnSpc>
              <a:buNone/>
            </a:pPr>
            <a:r>
              <a:rPr lang="en-US" dirty="0" smtClean="0">
                <a:solidFill>
                  <a:srgbClr val="92D050"/>
                </a:solidFill>
              </a:rPr>
              <a:t>commit TRANSACTION</a:t>
            </a:r>
          </a:p>
          <a:p>
            <a:pPr marL="0" indent="0">
              <a:lnSpc>
                <a:spcPct val="150000"/>
              </a:lnSpc>
              <a:buNone/>
            </a:pPr>
            <a:r>
              <a:rPr lang="en-US" dirty="0" smtClean="0">
                <a:solidFill>
                  <a:srgbClr val="92D050"/>
                </a:solidFill>
              </a:rPr>
              <a:t>Select * from </a:t>
            </a:r>
            <a:r>
              <a:rPr lang="en-IN" dirty="0" err="1" smtClean="0"/>
              <a:t>dbo.Categories</a:t>
            </a:r>
            <a:endParaRPr lang="en-US" dirty="0"/>
          </a:p>
        </p:txBody>
      </p:sp>
    </p:spTree>
    <p:extLst>
      <p:ext uri="{BB962C8B-B14F-4D97-AF65-F5344CB8AC3E}">
        <p14:creationId xmlns:p14="http://schemas.microsoft.com/office/powerpoint/2010/main" val="272888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8166"/>
            <a:ext cx="11243930" cy="5639834"/>
          </a:xfrm>
        </p:spPr>
        <p:txBody>
          <a:bodyPr>
            <a:noAutofit/>
          </a:bodyPr>
          <a:lstStyle/>
          <a:p>
            <a:pPr marL="0" indent="0">
              <a:lnSpc>
                <a:spcPct val="100000"/>
              </a:lnSpc>
              <a:buNone/>
            </a:pPr>
            <a:r>
              <a:rPr lang="en-IN" sz="2800" dirty="0" smtClean="0">
                <a:solidFill>
                  <a:srgbClr val="FFFF00"/>
                </a:solidFill>
              </a:rPr>
              <a:t>1. SELECT</a:t>
            </a:r>
            <a:r>
              <a:rPr lang="en-IN" sz="2800" dirty="0" smtClean="0"/>
              <a:t> Employee_ID</a:t>
            </a:r>
            <a:r>
              <a:rPr lang="en-IN" sz="2800" dirty="0"/>
              <a:t>, </a:t>
            </a:r>
            <a:r>
              <a:rPr lang="en-IN" sz="2800" dirty="0" smtClean="0"/>
              <a:t>First_Name</a:t>
            </a:r>
            <a:r>
              <a:rPr lang="en-IN" sz="2800" dirty="0"/>
              <a:t>, </a:t>
            </a:r>
            <a:r>
              <a:rPr lang="en-IN" sz="2800" dirty="0" smtClean="0"/>
              <a:t>Last_Name</a:t>
            </a:r>
            <a:r>
              <a:rPr lang="en-IN" sz="2800" dirty="0"/>
              <a:t>, </a:t>
            </a:r>
            <a:r>
              <a:rPr lang="en-IN" sz="2800" dirty="0" smtClean="0"/>
              <a:t>Hire_Date</a:t>
            </a:r>
            <a:r>
              <a:rPr lang="en-IN" sz="2800" dirty="0"/>
              <a:t>, City </a:t>
            </a:r>
            <a:r>
              <a:rPr lang="en-IN" sz="2800" dirty="0">
                <a:solidFill>
                  <a:srgbClr val="FFFF00"/>
                </a:solidFill>
              </a:rPr>
              <a:t>FROM</a:t>
            </a:r>
            <a:r>
              <a:rPr lang="en-IN" sz="2800" dirty="0"/>
              <a:t> </a:t>
            </a:r>
            <a:r>
              <a:rPr lang="en-IN" sz="2800" dirty="0" smtClean="0"/>
              <a:t>Employees </a:t>
            </a:r>
            <a:r>
              <a:rPr lang="en-IN" sz="2800" dirty="0" smtClean="0">
                <a:solidFill>
                  <a:srgbClr val="FFFF00"/>
                </a:solidFill>
              </a:rPr>
              <a:t>WHERE</a:t>
            </a:r>
            <a:r>
              <a:rPr lang="en-IN" sz="2800" dirty="0" smtClean="0"/>
              <a:t> </a:t>
            </a:r>
            <a:r>
              <a:rPr lang="en-IN" sz="2800" dirty="0"/>
              <a:t>(</a:t>
            </a:r>
            <a:r>
              <a:rPr lang="en-IN" sz="2800" dirty="0" smtClean="0"/>
              <a:t>First_Name </a:t>
            </a:r>
            <a:r>
              <a:rPr lang="en-IN" sz="2800" b="1" dirty="0">
                <a:solidFill>
                  <a:srgbClr val="00B0F0"/>
                </a:solidFill>
              </a:rPr>
              <a:t>NOT LIKE</a:t>
            </a:r>
            <a:r>
              <a:rPr lang="en-IN" sz="2800" dirty="0"/>
              <a:t> </a:t>
            </a:r>
            <a:r>
              <a:rPr lang="en-IN" sz="2800" b="1" dirty="0">
                <a:solidFill>
                  <a:srgbClr val="92D050"/>
                </a:solidFill>
              </a:rPr>
              <a:t>'M%'</a:t>
            </a:r>
            <a:r>
              <a:rPr lang="en-IN" sz="2800" dirty="0"/>
              <a:t>) AND </a:t>
            </a:r>
            <a:endParaRPr lang="en-IN" sz="2800" dirty="0" smtClean="0"/>
          </a:p>
          <a:p>
            <a:pPr marL="0" indent="0">
              <a:lnSpc>
                <a:spcPct val="100000"/>
              </a:lnSpc>
              <a:buNone/>
            </a:pPr>
            <a:r>
              <a:rPr lang="en-IN" sz="2800" dirty="0"/>
              <a:t>	</a:t>
            </a:r>
            <a:r>
              <a:rPr lang="en-IN" sz="2800" dirty="0" smtClean="0"/>
              <a:t>	(First_Name </a:t>
            </a:r>
            <a:r>
              <a:rPr lang="en-IN" sz="2800" b="1" dirty="0">
                <a:solidFill>
                  <a:srgbClr val="00B0F0"/>
                </a:solidFill>
              </a:rPr>
              <a:t>NOT LIKE</a:t>
            </a:r>
            <a:r>
              <a:rPr lang="en-IN" sz="2800" dirty="0"/>
              <a:t> </a:t>
            </a:r>
            <a:r>
              <a:rPr lang="en-IN" sz="2800" b="1" dirty="0">
                <a:solidFill>
                  <a:srgbClr val="92D050"/>
                </a:solidFill>
              </a:rPr>
              <a:t>'A</a:t>
            </a:r>
            <a:r>
              <a:rPr lang="en-IN" sz="2800" b="1" dirty="0" smtClean="0">
                <a:solidFill>
                  <a:srgbClr val="92D050"/>
                </a:solidFill>
              </a:rPr>
              <a:t>%')</a:t>
            </a:r>
          </a:p>
          <a:p>
            <a:pPr marL="0" indent="0">
              <a:lnSpc>
                <a:spcPct val="100000"/>
              </a:lnSpc>
              <a:buNone/>
            </a:pPr>
            <a:r>
              <a:rPr lang="en-IN" sz="2800" dirty="0" smtClean="0">
                <a:solidFill>
                  <a:srgbClr val="FFFF00"/>
                </a:solidFill>
              </a:rPr>
              <a:t>2. SELECT</a:t>
            </a:r>
            <a:r>
              <a:rPr lang="en-IN" sz="2800" dirty="0" smtClean="0"/>
              <a:t> </a:t>
            </a:r>
            <a:r>
              <a:rPr lang="en-IN" sz="2800" dirty="0"/>
              <a:t>Employee_ID, First_Name, Last_Name, Hire_Date, City </a:t>
            </a:r>
            <a:r>
              <a:rPr lang="en-IN" sz="2800" dirty="0">
                <a:solidFill>
                  <a:srgbClr val="FFFF00"/>
                </a:solidFill>
              </a:rPr>
              <a:t>FROM</a:t>
            </a:r>
            <a:r>
              <a:rPr lang="en-IN" sz="2800" dirty="0"/>
              <a:t> Employees </a:t>
            </a:r>
            <a:r>
              <a:rPr lang="en-IN" sz="2800" dirty="0" smtClean="0">
                <a:solidFill>
                  <a:srgbClr val="FFFF00"/>
                </a:solidFill>
              </a:rPr>
              <a:t>WHERE</a:t>
            </a:r>
            <a:r>
              <a:rPr lang="en-IN" sz="2800" dirty="0" smtClean="0"/>
              <a:t> </a:t>
            </a:r>
            <a:r>
              <a:rPr lang="en-IN" sz="2800" dirty="0"/>
              <a:t>(First_Name </a:t>
            </a:r>
            <a:r>
              <a:rPr lang="en-IN" sz="2800" b="1" dirty="0" smtClean="0">
                <a:solidFill>
                  <a:srgbClr val="00B0F0"/>
                </a:solidFill>
              </a:rPr>
              <a:t>LIKE</a:t>
            </a:r>
            <a:r>
              <a:rPr lang="en-IN" sz="2800" dirty="0" smtClean="0"/>
              <a:t> </a:t>
            </a:r>
            <a:r>
              <a:rPr lang="en-IN" sz="2800" b="1" dirty="0">
                <a:solidFill>
                  <a:srgbClr val="92D050"/>
                </a:solidFill>
              </a:rPr>
              <a:t>'M</a:t>
            </a:r>
            <a:r>
              <a:rPr lang="en-IN" sz="2800" b="1" dirty="0" smtClean="0">
                <a:solidFill>
                  <a:srgbClr val="92D050"/>
                </a:solidFill>
              </a:rPr>
              <a:t>%'</a:t>
            </a:r>
            <a:r>
              <a:rPr lang="en-IN" sz="2800" dirty="0" smtClean="0"/>
              <a:t>)</a:t>
            </a:r>
          </a:p>
          <a:p>
            <a:pPr marL="0" indent="0">
              <a:lnSpc>
                <a:spcPct val="100000"/>
              </a:lnSpc>
              <a:buNone/>
            </a:pPr>
            <a:r>
              <a:rPr lang="en-US" sz="2800" dirty="0" smtClean="0">
                <a:solidFill>
                  <a:srgbClr val="FFFF00"/>
                </a:solidFill>
              </a:rPr>
              <a:t>3. SELECT</a:t>
            </a:r>
            <a:r>
              <a:rPr lang="en-US" sz="2800" dirty="0" smtClean="0"/>
              <a:t> </a:t>
            </a:r>
            <a:r>
              <a:rPr lang="en-US" sz="2800" dirty="0" err="1"/>
              <a:t>Employee_ID</a:t>
            </a:r>
            <a:r>
              <a:rPr lang="en-US" sz="2800" dirty="0"/>
              <a:t>, </a:t>
            </a:r>
            <a:r>
              <a:rPr lang="en-US" sz="2800" dirty="0" err="1"/>
              <a:t>First_Name</a:t>
            </a:r>
            <a:r>
              <a:rPr lang="en-US" sz="2800" dirty="0"/>
              <a:t>, </a:t>
            </a:r>
            <a:r>
              <a:rPr lang="en-US" sz="2800" dirty="0" err="1"/>
              <a:t>Last_Name</a:t>
            </a:r>
            <a:r>
              <a:rPr lang="en-US" sz="2800" dirty="0"/>
              <a:t>, </a:t>
            </a:r>
            <a:r>
              <a:rPr lang="en-US" sz="2800" dirty="0" err="1"/>
              <a:t>Hire_Date</a:t>
            </a:r>
            <a:r>
              <a:rPr lang="en-US" sz="2800" dirty="0"/>
              <a:t>, City </a:t>
            </a:r>
            <a:r>
              <a:rPr lang="en-US" sz="2800" dirty="0">
                <a:solidFill>
                  <a:srgbClr val="FFFF00"/>
                </a:solidFill>
              </a:rPr>
              <a:t>FROM</a:t>
            </a:r>
            <a:r>
              <a:rPr lang="en-US" sz="2800" dirty="0"/>
              <a:t> Employees </a:t>
            </a:r>
            <a:r>
              <a:rPr lang="en-US" sz="2800" dirty="0" smtClean="0">
                <a:solidFill>
                  <a:srgbClr val="FFFF00"/>
                </a:solidFill>
              </a:rPr>
              <a:t>WHERE</a:t>
            </a:r>
            <a:r>
              <a:rPr lang="en-US" sz="2800" dirty="0" smtClean="0"/>
              <a:t> </a:t>
            </a:r>
            <a:r>
              <a:rPr lang="en-US" sz="2800" dirty="0"/>
              <a:t>(</a:t>
            </a:r>
            <a:r>
              <a:rPr lang="en-US" sz="2800" dirty="0" err="1"/>
              <a:t>First_Name</a:t>
            </a:r>
            <a:r>
              <a:rPr lang="en-US" sz="2800" dirty="0"/>
              <a:t>  </a:t>
            </a:r>
            <a:r>
              <a:rPr lang="en-US" sz="2800" b="1" dirty="0">
                <a:solidFill>
                  <a:srgbClr val="00B0F0"/>
                </a:solidFill>
              </a:rPr>
              <a:t>~</a:t>
            </a:r>
            <a:r>
              <a:rPr lang="en-US" sz="2800" dirty="0"/>
              <a:t> </a:t>
            </a:r>
            <a:r>
              <a:rPr lang="en-US" sz="2800" b="1" dirty="0" smtClean="0">
                <a:solidFill>
                  <a:srgbClr val="92D050"/>
                </a:solidFill>
              </a:rPr>
              <a:t>‘^M</a:t>
            </a:r>
            <a:r>
              <a:rPr lang="en-US" sz="2800" b="1" dirty="0">
                <a:solidFill>
                  <a:srgbClr val="92D050"/>
                </a:solidFill>
              </a:rPr>
              <a:t>'</a:t>
            </a:r>
            <a:r>
              <a:rPr lang="en-US" sz="2800" dirty="0"/>
              <a:t>) </a:t>
            </a:r>
            <a:endParaRPr lang="en-US" sz="2800" dirty="0" smtClean="0"/>
          </a:p>
          <a:p>
            <a:pPr marL="0" indent="0">
              <a:lnSpc>
                <a:spcPct val="100000"/>
              </a:lnSpc>
              <a:buNone/>
            </a:pPr>
            <a:r>
              <a:rPr lang="en-US" sz="2800" dirty="0" smtClean="0">
                <a:solidFill>
                  <a:srgbClr val="FFFF00"/>
                </a:solidFill>
              </a:rPr>
              <a:t>4. </a:t>
            </a:r>
            <a:r>
              <a:rPr lang="en-US" sz="2800" dirty="0">
                <a:solidFill>
                  <a:srgbClr val="FFFF00"/>
                </a:solidFill>
              </a:rPr>
              <a:t>SELECT</a:t>
            </a:r>
            <a:r>
              <a:rPr lang="en-US" sz="2800" dirty="0"/>
              <a:t> </a:t>
            </a:r>
            <a:r>
              <a:rPr lang="en-US" sz="2800" dirty="0" err="1"/>
              <a:t>Employee_ID</a:t>
            </a:r>
            <a:r>
              <a:rPr lang="en-US" sz="2800" dirty="0"/>
              <a:t>, </a:t>
            </a:r>
            <a:r>
              <a:rPr lang="en-US" sz="2800" dirty="0" err="1"/>
              <a:t>First_Name</a:t>
            </a:r>
            <a:r>
              <a:rPr lang="en-US" sz="2800" dirty="0"/>
              <a:t>, </a:t>
            </a:r>
            <a:r>
              <a:rPr lang="en-US" sz="2800" dirty="0" err="1"/>
              <a:t>Last_Name</a:t>
            </a:r>
            <a:r>
              <a:rPr lang="en-US" sz="2800" dirty="0"/>
              <a:t>, </a:t>
            </a:r>
            <a:r>
              <a:rPr lang="en-US" sz="2800" dirty="0" err="1"/>
              <a:t>Hire_Date</a:t>
            </a:r>
            <a:r>
              <a:rPr lang="en-US" sz="2800" dirty="0"/>
              <a:t>, City </a:t>
            </a:r>
            <a:r>
              <a:rPr lang="en-US" sz="2800" dirty="0">
                <a:solidFill>
                  <a:srgbClr val="FFFF00"/>
                </a:solidFill>
              </a:rPr>
              <a:t>FROM</a:t>
            </a:r>
            <a:r>
              <a:rPr lang="en-US" sz="2800" dirty="0"/>
              <a:t> Employees </a:t>
            </a:r>
            <a:r>
              <a:rPr lang="en-US" sz="2800" dirty="0" smtClean="0">
                <a:solidFill>
                  <a:srgbClr val="FFFF00"/>
                </a:solidFill>
              </a:rPr>
              <a:t>WHERE</a:t>
            </a:r>
            <a:r>
              <a:rPr lang="en-US" sz="2800" dirty="0" smtClean="0"/>
              <a:t> </a:t>
            </a:r>
            <a:r>
              <a:rPr lang="en-US" sz="2800" dirty="0"/>
              <a:t>(</a:t>
            </a:r>
            <a:r>
              <a:rPr lang="en-US" sz="2800" dirty="0" err="1"/>
              <a:t>First_Name</a:t>
            </a:r>
            <a:r>
              <a:rPr lang="en-US" sz="2800" dirty="0"/>
              <a:t>  </a:t>
            </a:r>
            <a:r>
              <a:rPr lang="en-US" sz="2800" b="1" dirty="0">
                <a:solidFill>
                  <a:srgbClr val="00B0F0"/>
                </a:solidFill>
              </a:rPr>
              <a:t>~</a:t>
            </a:r>
            <a:r>
              <a:rPr lang="en-US" sz="2800" dirty="0"/>
              <a:t> </a:t>
            </a:r>
            <a:r>
              <a:rPr lang="en-US" sz="2800" b="1" dirty="0" smtClean="0">
                <a:solidFill>
                  <a:srgbClr val="92D050"/>
                </a:solidFill>
              </a:rPr>
              <a:t>‘r'</a:t>
            </a:r>
            <a:r>
              <a:rPr lang="en-US" sz="2800" dirty="0" smtClean="0"/>
              <a:t>) </a:t>
            </a:r>
            <a:endParaRPr lang="en-IN" sz="2800" dirty="0"/>
          </a:p>
          <a:p>
            <a:pPr marL="0" indent="0">
              <a:buNone/>
            </a:pPr>
            <a:r>
              <a:rPr lang="en-US" sz="2800" dirty="0">
                <a:solidFill>
                  <a:srgbClr val="FFFF00"/>
                </a:solidFill>
              </a:rPr>
              <a:t>SELECT</a:t>
            </a:r>
            <a:r>
              <a:rPr lang="en-US" sz="2800" dirty="0"/>
              <a:t> </a:t>
            </a:r>
            <a:r>
              <a:rPr lang="en-IN" sz="2800" dirty="0"/>
              <a:t>Employee_ID, First_Name, Last_Name, Hire_Date</a:t>
            </a:r>
            <a:r>
              <a:rPr lang="en-US" sz="2800" dirty="0"/>
              <a:t>, City </a:t>
            </a:r>
          </a:p>
          <a:p>
            <a:pPr marL="0" indent="0">
              <a:buNone/>
            </a:pPr>
            <a:r>
              <a:rPr lang="en-US" sz="2800" dirty="0">
                <a:solidFill>
                  <a:srgbClr val="FFFF00"/>
                </a:solidFill>
              </a:rPr>
              <a:t>FROM</a:t>
            </a:r>
            <a:r>
              <a:rPr lang="en-US" sz="2800" dirty="0"/>
              <a:t> Employees </a:t>
            </a:r>
            <a:r>
              <a:rPr lang="en-US" sz="2800" dirty="0" smtClean="0">
                <a:solidFill>
                  <a:srgbClr val="FFFF00"/>
                </a:solidFill>
              </a:rPr>
              <a:t>WHERE</a:t>
            </a:r>
            <a:r>
              <a:rPr lang="en-US" sz="2800" dirty="0" smtClean="0"/>
              <a:t> </a:t>
            </a:r>
            <a:r>
              <a:rPr lang="en-US" sz="2800" dirty="0" err="1"/>
              <a:t>First_Name</a:t>
            </a:r>
            <a:r>
              <a:rPr lang="en-US" sz="2800" dirty="0"/>
              <a:t>  </a:t>
            </a:r>
            <a:r>
              <a:rPr lang="en-US" sz="2800" b="1" dirty="0">
                <a:solidFill>
                  <a:srgbClr val="00B0F0"/>
                </a:solidFill>
              </a:rPr>
              <a:t>~ </a:t>
            </a:r>
            <a:r>
              <a:rPr lang="en-US" sz="2800" b="1" dirty="0" smtClean="0">
                <a:solidFill>
                  <a:srgbClr val="92D050"/>
                </a:solidFill>
              </a:rPr>
              <a:t>‘^(A|R)'</a:t>
            </a:r>
            <a:endParaRPr lang="en-IN" sz="2800" b="1" dirty="0">
              <a:solidFill>
                <a:srgbClr val="92D050"/>
              </a:solidFill>
            </a:endParaRPr>
          </a:p>
          <a:p>
            <a:pPr marL="0" indent="0">
              <a:lnSpc>
                <a:spcPct val="100000"/>
              </a:lnSpc>
              <a:buNone/>
            </a:pPr>
            <a:endParaRPr lang="en-IN" sz="2800" dirty="0" smtClean="0"/>
          </a:p>
        </p:txBody>
      </p:sp>
    </p:spTree>
    <p:extLst>
      <p:ext uri="{BB962C8B-B14F-4D97-AF65-F5344CB8AC3E}">
        <p14:creationId xmlns:p14="http://schemas.microsoft.com/office/powerpoint/2010/main" val="302964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FF00"/>
                </a:solidFill>
              </a:rPr>
              <a:t>ORDER BY</a:t>
            </a:r>
            <a:endParaRPr lang="en-US" b="1" dirty="0">
              <a:solidFill>
                <a:srgbClr val="FFFF00"/>
              </a:solidFill>
            </a:endParaRPr>
          </a:p>
        </p:txBody>
      </p:sp>
      <p:sp>
        <p:nvSpPr>
          <p:cNvPr id="3" name="Content Placeholder 2"/>
          <p:cNvSpPr>
            <a:spLocks noGrp="1"/>
          </p:cNvSpPr>
          <p:nvPr>
            <p:ph idx="1"/>
          </p:nvPr>
        </p:nvSpPr>
        <p:spPr/>
        <p:txBody>
          <a:bodyPr/>
          <a:lstStyle/>
          <a:p>
            <a:pPr marL="0" indent="0">
              <a:lnSpc>
                <a:spcPct val="150000"/>
              </a:lnSpc>
              <a:buNone/>
            </a:pPr>
            <a:r>
              <a:rPr lang="en-IN" sz="2800" dirty="0" smtClean="0">
                <a:solidFill>
                  <a:srgbClr val="92D050"/>
                </a:solidFill>
              </a:rPr>
              <a:t>1. SELECT </a:t>
            </a:r>
            <a:r>
              <a:rPr lang="en-IN" sz="2800" dirty="0"/>
              <a:t>Employee_ID, First_Name, Last_Name, Hire_Date, City </a:t>
            </a:r>
            <a:endParaRPr lang="en-IN" sz="2800" dirty="0" smtClean="0"/>
          </a:p>
          <a:p>
            <a:pPr marL="0" indent="0">
              <a:lnSpc>
                <a:spcPct val="150000"/>
              </a:lnSpc>
              <a:buNone/>
            </a:pPr>
            <a:r>
              <a:rPr lang="en-IN" sz="2800" dirty="0" smtClean="0">
                <a:solidFill>
                  <a:srgbClr val="00B0F0"/>
                </a:solidFill>
              </a:rPr>
              <a:t>FROM</a:t>
            </a:r>
            <a:r>
              <a:rPr lang="en-IN" sz="2800" dirty="0" smtClean="0"/>
              <a:t> </a:t>
            </a:r>
            <a:r>
              <a:rPr lang="en-IN" sz="2800" dirty="0"/>
              <a:t>Employees </a:t>
            </a:r>
            <a:endParaRPr lang="en-IN" sz="2800" dirty="0" smtClean="0"/>
          </a:p>
          <a:p>
            <a:pPr marL="0" indent="0">
              <a:lnSpc>
                <a:spcPct val="150000"/>
              </a:lnSpc>
              <a:buNone/>
            </a:pPr>
            <a:r>
              <a:rPr lang="en-IN" sz="2800" dirty="0" smtClean="0">
                <a:solidFill>
                  <a:srgbClr val="FFFF00"/>
                </a:solidFill>
              </a:rPr>
              <a:t>ORDER </a:t>
            </a:r>
            <a:r>
              <a:rPr lang="en-IN" sz="2800" dirty="0">
                <a:solidFill>
                  <a:srgbClr val="FFFF00"/>
                </a:solidFill>
              </a:rPr>
              <a:t>BY </a:t>
            </a:r>
            <a:r>
              <a:rPr lang="en-IN" sz="2800" dirty="0"/>
              <a:t>City</a:t>
            </a:r>
          </a:p>
          <a:p>
            <a:pPr marL="0" indent="0">
              <a:lnSpc>
                <a:spcPct val="150000"/>
              </a:lnSpc>
              <a:buNone/>
            </a:pPr>
            <a:r>
              <a:rPr lang="en-IN" sz="2800" dirty="0" smtClean="0">
                <a:solidFill>
                  <a:srgbClr val="92D050"/>
                </a:solidFill>
              </a:rPr>
              <a:t>2. SELECT </a:t>
            </a:r>
            <a:r>
              <a:rPr lang="en-IN" sz="2800" dirty="0"/>
              <a:t>Employee_ID, First_Name, Last_Name, Hire_Date, Country, City </a:t>
            </a:r>
            <a:r>
              <a:rPr lang="en-IN" sz="2800" dirty="0">
                <a:solidFill>
                  <a:srgbClr val="00B0F0"/>
                </a:solidFill>
              </a:rPr>
              <a:t>FROM</a:t>
            </a:r>
            <a:r>
              <a:rPr lang="en-IN" sz="2800" dirty="0"/>
              <a:t> Employees </a:t>
            </a:r>
          </a:p>
          <a:p>
            <a:pPr marL="0" indent="0">
              <a:lnSpc>
                <a:spcPct val="150000"/>
              </a:lnSpc>
              <a:buNone/>
            </a:pPr>
            <a:r>
              <a:rPr lang="en-IN" sz="2800" dirty="0"/>
              <a:t>  </a:t>
            </a:r>
            <a:r>
              <a:rPr lang="en-IN" sz="2800" dirty="0">
                <a:solidFill>
                  <a:srgbClr val="FFFF00"/>
                </a:solidFill>
              </a:rPr>
              <a:t>ORDER BY </a:t>
            </a:r>
            <a:r>
              <a:rPr lang="en-IN" sz="2800" dirty="0"/>
              <a:t>Country, City DESC</a:t>
            </a:r>
          </a:p>
          <a:p>
            <a:endParaRPr lang="en-US" dirty="0"/>
          </a:p>
        </p:txBody>
      </p:sp>
    </p:spTree>
    <p:extLst>
      <p:ext uri="{BB962C8B-B14F-4D97-AF65-F5344CB8AC3E}">
        <p14:creationId xmlns:p14="http://schemas.microsoft.com/office/powerpoint/2010/main" val="31348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800" b="1" dirty="0" smtClean="0">
                <a:solidFill>
                  <a:srgbClr val="FFFF00"/>
                </a:solidFill>
              </a:rPr>
              <a:t>SELECT</a:t>
            </a:r>
            <a:r>
              <a:rPr lang="en-IN" sz="2800" dirty="0" smtClean="0"/>
              <a:t> Employee_ID</a:t>
            </a:r>
            <a:r>
              <a:rPr lang="en-IN" sz="2800" dirty="0"/>
              <a:t>, </a:t>
            </a:r>
            <a:r>
              <a:rPr lang="en-IN" sz="2800" dirty="0" smtClean="0"/>
              <a:t>First_Name</a:t>
            </a:r>
            <a:r>
              <a:rPr lang="en-IN" sz="2800" dirty="0"/>
              <a:t>, </a:t>
            </a:r>
            <a:r>
              <a:rPr lang="en-IN" sz="2800" dirty="0" smtClean="0"/>
              <a:t>Last_Name</a:t>
            </a:r>
            <a:r>
              <a:rPr lang="en-IN" sz="2800" dirty="0"/>
              <a:t>, </a:t>
            </a:r>
            <a:r>
              <a:rPr lang="en-IN" sz="2800" dirty="0" smtClean="0"/>
              <a:t>Hire_Date, </a:t>
            </a:r>
            <a:r>
              <a:rPr lang="en-IN" sz="2800" dirty="0"/>
              <a:t>Country, City </a:t>
            </a:r>
            <a:r>
              <a:rPr lang="en-IN" sz="2800" b="1" dirty="0">
                <a:solidFill>
                  <a:srgbClr val="FFFF00"/>
                </a:solidFill>
              </a:rPr>
              <a:t>FROM</a:t>
            </a:r>
            <a:r>
              <a:rPr lang="en-IN" sz="2800" dirty="0"/>
              <a:t> Employees </a:t>
            </a:r>
            <a:endParaRPr lang="en-IN" sz="2800" dirty="0" smtClean="0"/>
          </a:p>
          <a:p>
            <a:pPr marL="0" indent="0">
              <a:lnSpc>
                <a:spcPct val="150000"/>
              </a:lnSpc>
              <a:buNone/>
            </a:pPr>
            <a:r>
              <a:rPr lang="en-IN" sz="2800" b="1" dirty="0">
                <a:solidFill>
                  <a:srgbClr val="FFFF00"/>
                </a:solidFill>
              </a:rPr>
              <a:t> </a:t>
            </a:r>
            <a:r>
              <a:rPr lang="en-IN" sz="2800" b="1" dirty="0" smtClean="0">
                <a:solidFill>
                  <a:srgbClr val="FFFF00"/>
                </a:solidFill>
              </a:rPr>
              <a:t>  ORDER </a:t>
            </a:r>
            <a:r>
              <a:rPr lang="en-IN" sz="2800" b="1" dirty="0">
                <a:solidFill>
                  <a:srgbClr val="FFFF00"/>
                </a:solidFill>
              </a:rPr>
              <a:t>BY</a:t>
            </a:r>
            <a:r>
              <a:rPr lang="en-IN" sz="2800" dirty="0"/>
              <a:t> </a:t>
            </a:r>
            <a:r>
              <a:rPr lang="en-IN" sz="2800" dirty="0" smtClean="0"/>
              <a:t>Country </a:t>
            </a:r>
            <a:r>
              <a:rPr lang="en-IN" sz="2800" b="1" dirty="0" err="1" smtClean="0">
                <a:solidFill>
                  <a:srgbClr val="FFFF00"/>
                </a:solidFill>
              </a:rPr>
              <a:t>Desc</a:t>
            </a:r>
            <a:r>
              <a:rPr lang="en-IN" sz="2800" dirty="0" smtClean="0"/>
              <a:t>, </a:t>
            </a:r>
            <a:r>
              <a:rPr lang="en-IN" sz="2800" dirty="0"/>
              <a:t>City </a:t>
            </a:r>
            <a:r>
              <a:rPr lang="en-IN" sz="2800" b="1" dirty="0" smtClean="0">
                <a:solidFill>
                  <a:srgbClr val="FFFF00"/>
                </a:solidFill>
              </a:rPr>
              <a:t>DESC</a:t>
            </a:r>
          </a:p>
          <a:p>
            <a:pPr>
              <a:lnSpc>
                <a:spcPct val="150000"/>
              </a:lnSpc>
            </a:pPr>
            <a:r>
              <a:rPr lang="en-IN" sz="2800" b="1" dirty="0">
                <a:solidFill>
                  <a:srgbClr val="00B0F0"/>
                </a:solidFill>
              </a:rPr>
              <a:t>SELECT</a:t>
            </a:r>
            <a:r>
              <a:rPr lang="en-IN" sz="2800" dirty="0"/>
              <a:t> </a:t>
            </a:r>
            <a:r>
              <a:rPr lang="en-IN" sz="2800" dirty="0" smtClean="0"/>
              <a:t>Employee_ID</a:t>
            </a:r>
            <a:r>
              <a:rPr lang="en-IN" sz="2800" dirty="0"/>
              <a:t>, </a:t>
            </a:r>
            <a:r>
              <a:rPr lang="en-IN" sz="2800" dirty="0" smtClean="0"/>
              <a:t>First_Name</a:t>
            </a:r>
            <a:r>
              <a:rPr lang="en-IN" sz="2800" dirty="0"/>
              <a:t>, </a:t>
            </a:r>
            <a:r>
              <a:rPr lang="en-IN" sz="2800" dirty="0" smtClean="0"/>
              <a:t>Last_Name</a:t>
            </a:r>
            <a:r>
              <a:rPr lang="en-IN" sz="2800" dirty="0"/>
              <a:t>, </a:t>
            </a:r>
            <a:r>
              <a:rPr lang="en-IN" sz="2800" dirty="0" smtClean="0"/>
              <a:t>Hire_Date, </a:t>
            </a:r>
            <a:r>
              <a:rPr lang="en-IN" sz="2800" dirty="0"/>
              <a:t>City </a:t>
            </a:r>
            <a:r>
              <a:rPr lang="en-IN" sz="2800" b="1" dirty="0">
                <a:solidFill>
                  <a:srgbClr val="00B0F0"/>
                </a:solidFill>
              </a:rPr>
              <a:t>FROM</a:t>
            </a:r>
            <a:r>
              <a:rPr lang="en-IN" sz="2800" dirty="0"/>
              <a:t> </a:t>
            </a:r>
            <a:r>
              <a:rPr lang="en-IN" sz="2800" dirty="0" smtClean="0"/>
              <a:t>Employees </a:t>
            </a:r>
            <a:r>
              <a:rPr lang="en-IN" sz="2800" b="1" dirty="0" smtClean="0">
                <a:solidFill>
                  <a:srgbClr val="00B0F0"/>
                </a:solidFill>
              </a:rPr>
              <a:t>ORDER</a:t>
            </a:r>
            <a:r>
              <a:rPr lang="en-IN" sz="2800" b="1" dirty="0" smtClean="0"/>
              <a:t> </a:t>
            </a:r>
            <a:r>
              <a:rPr lang="en-IN" sz="2800" b="1" dirty="0">
                <a:solidFill>
                  <a:srgbClr val="00B0F0"/>
                </a:solidFill>
              </a:rPr>
              <a:t>BY</a:t>
            </a:r>
            <a:r>
              <a:rPr lang="en-IN" sz="2800" dirty="0"/>
              <a:t> Country </a:t>
            </a:r>
            <a:r>
              <a:rPr lang="en-IN" sz="2800" b="1" dirty="0">
                <a:solidFill>
                  <a:srgbClr val="00B0F0"/>
                </a:solidFill>
              </a:rPr>
              <a:t>ASC</a:t>
            </a:r>
            <a:r>
              <a:rPr lang="en-IN" sz="2800" dirty="0"/>
              <a:t>, City </a:t>
            </a:r>
            <a:r>
              <a:rPr lang="en-IN" sz="2800" b="1" dirty="0">
                <a:solidFill>
                  <a:srgbClr val="00B0F0"/>
                </a:solidFill>
              </a:rPr>
              <a:t>DESC</a:t>
            </a:r>
            <a:endParaRPr lang="en-US" sz="2800" b="1" dirty="0">
              <a:solidFill>
                <a:srgbClr val="00B0F0"/>
              </a:solidFill>
            </a:endParaRPr>
          </a:p>
        </p:txBody>
      </p:sp>
    </p:spTree>
    <p:extLst>
      <p:ext uri="{BB962C8B-B14F-4D97-AF65-F5344CB8AC3E}">
        <p14:creationId xmlns:p14="http://schemas.microsoft.com/office/powerpoint/2010/main" val="25946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9C49E1-11F2-4EB9-9390-F2D155C1AA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Template>
  <TotalTime>0</TotalTime>
  <Words>2554</Words>
  <Application>Microsoft Office PowerPoint</Application>
  <PresentationFormat>Widescreen</PresentationFormat>
  <Paragraphs>411</Paragraphs>
  <Slides>60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Century Gothic</vt:lpstr>
      <vt:lpstr>Vapor Trail</vt:lpstr>
      <vt:lpstr>psql</vt:lpstr>
      <vt:lpstr>Select Queries</vt:lpstr>
      <vt:lpstr>PowerPoint Presentation</vt:lpstr>
      <vt:lpstr>Between</vt:lpstr>
      <vt:lpstr>PowerPoint Presentation</vt:lpstr>
      <vt:lpstr>Wild Char</vt:lpstr>
      <vt:lpstr>PowerPoint Presentation</vt:lpstr>
      <vt:lpstr>ORDER BY</vt:lpstr>
      <vt:lpstr>PowerPoint Presentation</vt:lpstr>
      <vt:lpstr>PowerPoint Presentation</vt:lpstr>
      <vt:lpstr>exercise</vt:lpstr>
      <vt:lpstr>exercise</vt:lpstr>
      <vt:lpstr>solution</vt:lpstr>
      <vt:lpstr>Is NUll</vt:lpstr>
      <vt:lpstr>Exercise</vt:lpstr>
      <vt:lpstr>Solution</vt:lpstr>
      <vt:lpstr>PowerPoint Presentation</vt:lpstr>
      <vt:lpstr>Functions</vt:lpstr>
      <vt:lpstr>Grouping Rules</vt:lpstr>
      <vt:lpstr>functions</vt:lpstr>
      <vt:lpstr>functions</vt:lpstr>
      <vt:lpstr>Exercise</vt:lpstr>
      <vt:lpstr>Exercise</vt:lpstr>
      <vt:lpstr>Date Functions</vt:lpstr>
      <vt:lpstr>Case Sensitivity</vt:lpstr>
      <vt:lpstr>COLLATE</vt:lpstr>
      <vt:lpstr>PowerPoint Presentation</vt:lpstr>
      <vt:lpstr>Sub Queries</vt:lpstr>
      <vt:lpstr>Sub queries</vt:lpstr>
      <vt:lpstr>PowerPoint Presentation</vt:lpstr>
      <vt:lpstr>EXERCISE</vt:lpstr>
      <vt:lpstr>Solution</vt:lpstr>
      <vt:lpstr>Joins</vt:lpstr>
      <vt:lpstr>Joins Demo</vt:lpstr>
      <vt:lpstr>EquI Join vs Inner Join</vt:lpstr>
      <vt:lpstr>PowerPoint Presentation</vt:lpstr>
      <vt:lpstr>Multi-table Joins</vt:lpstr>
      <vt:lpstr>Solution</vt:lpstr>
      <vt:lpstr>PowerPoint Presentation</vt:lpstr>
      <vt:lpstr>Task</vt:lpstr>
      <vt:lpstr>Inner Join</vt:lpstr>
      <vt:lpstr>Left Join</vt:lpstr>
      <vt:lpstr>Right Join</vt:lpstr>
      <vt:lpstr>Outer Join</vt:lpstr>
      <vt:lpstr>Unions</vt:lpstr>
      <vt:lpstr>Q1</vt:lpstr>
      <vt:lpstr>Q2</vt:lpstr>
      <vt:lpstr>Q3</vt:lpstr>
      <vt:lpstr>Q4</vt:lpstr>
      <vt:lpstr>Q5</vt:lpstr>
      <vt:lpstr>Solution 1</vt:lpstr>
      <vt:lpstr>Solution 2</vt:lpstr>
      <vt:lpstr>Solution 3</vt:lpstr>
      <vt:lpstr>Solution 4</vt:lpstr>
      <vt:lpstr>Solution 5</vt:lpstr>
      <vt:lpstr>Working with Null Values</vt:lpstr>
      <vt:lpstr>Coalesce Function</vt:lpstr>
      <vt:lpstr>Correlated Sub Query</vt:lpstr>
      <vt:lpstr>example</vt:lpstr>
      <vt:lpstr>Transaction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2018-03-07T10:23:59Z</dcterms:created>
  <dcterms:modified xsi:type="dcterms:W3CDTF">2022-03-19T07:56:36Z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TC034606169991</vt:lpwstr>
  </property>
</Properties>
</file>