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2"/>
  </p:sldMasterIdLst>
  <p:notesMasterIdLst>
    <p:notesMasterId r:id="rId64"/>
  </p:notesMasterIdLst>
  <p:handoutMasterIdLst>
    <p:handoutMasterId r:id="rId65"/>
  </p:handoutMasterIdLst>
  <p:sldIdLst>
    <p:sldId id="265" r:id="rId3"/>
    <p:sldId id="270" r:id="rId4"/>
    <p:sldId id="276" r:id="rId5"/>
    <p:sldId id="271" r:id="rId6"/>
    <p:sldId id="272" r:id="rId7"/>
    <p:sldId id="273" r:id="rId8"/>
    <p:sldId id="274" r:id="rId9"/>
    <p:sldId id="332" r:id="rId10"/>
    <p:sldId id="329" r:id="rId11"/>
    <p:sldId id="275" r:id="rId12"/>
    <p:sldId id="277" r:id="rId13"/>
    <p:sldId id="328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330" r:id="rId23"/>
    <p:sldId id="286" r:id="rId24"/>
    <p:sldId id="331" r:id="rId25"/>
    <p:sldId id="287" r:id="rId26"/>
    <p:sldId id="302" r:id="rId27"/>
    <p:sldId id="303" r:id="rId28"/>
    <p:sldId id="304" r:id="rId29"/>
    <p:sldId id="305" r:id="rId30"/>
    <p:sldId id="288" r:id="rId31"/>
    <p:sldId id="289" r:id="rId32"/>
    <p:sldId id="290" r:id="rId33"/>
    <p:sldId id="291" r:id="rId34"/>
    <p:sldId id="292" r:id="rId35"/>
    <p:sldId id="293" r:id="rId36"/>
    <p:sldId id="307" r:id="rId37"/>
    <p:sldId id="306" r:id="rId38"/>
    <p:sldId id="294" r:id="rId39"/>
    <p:sldId id="295" r:id="rId40"/>
    <p:sldId id="310" r:id="rId41"/>
    <p:sldId id="311" r:id="rId42"/>
    <p:sldId id="334" r:id="rId43"/>
    <p:sldId id="296" r:id="rId44"/>
    <p:sldId id="297" r:id="rId45"/>
    <p:sldId id="298" r:id="rId46"/>
    <p:sldId id="299" r:id="rId47"/>
    <p:sldId id="300" r:id="rId48"/>
    <p:sldId id="312" r:id="rId49"/>
    <p:sldId id="313" r:id="rId50"/>
    <p:sldId id="314" r:id="rId51"/>
    <p:sldId id="315" r:id="rId52"/>
    <p:sldId id="320" r:id="rId53"/>
    <p:sldId id="316" r:id="rId54"/>
    <p:sldId id="317" r:id="rId55"/>
    <p:sldId id="318" r:id="rId56"/>
    <p:sldId id="319" r:id="rId57"/>
    <p:sldId id="321" r:id="rId58"/>
    <p:sldId id="333" r:id="rId59"/>
    <p:sldId id="308" r:id="rId60"/>
    <p:sldId id="309" r:id="rId61"/>
    <p:sldId id="322" r:id="rId62"/>
    <p:sldId id="30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3395" autoAdjust="0"/>
  </p:normalViewPr>
  <p:slideViewPr>
    <p:cSldViewPr snapToGrid="0" showGuides="1">
      <p:cViewPr>
        <p:scale>
          <a:sx n="80" d="100"/>
          <a:sy n="80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3798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4789C-44C8-45D7-8ACC-AD9B13BC52FC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6BCBE8-156C-4FA9-87BA-3B3DA4366DA5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%</a:t>
          </a:r>
          <a:endParaRPr lang="en-US" b="1" dirty="0">
            <a:solidFill>
              <a:srgbClr val="FFFF00"/>
            </a:solidFill>
          </a:endParaRPr>
        </a:p>
      </dgm:t>
    </dgm:pt>
    <dgm:pt modelId="{A2BDE49B-46C9-4ED7-9207-62787756D310}" type="parTrans" cxnId="{33794339-6343-42EF-9C06-71AC0DBDC78D}">
      <dgm:prSet/>
      <dgm:spPr/>
      <dgm:t>
        <a:bodyPr/>
        <a:lstStyle/>
        <a:p>
          <a:endParaRPr lang="en-US"/>
        </a:p>
      </dgm:t>
    </dgm:pt>
    <dgm:pt modelId="{36C316F1-EFF7-485C-88D6-E052C170D36B}" type="sibTrans" cxnId="{33794339-6343-42EF-9C06-71AC0DBDC78D}">
      <dgm:prSet/>
      <dgm:spPr/>
      <dgm:t>
        <a:bodyPr/>
        <a:lstStyle/>
        <a:p>
          <a:endParaRPr lang="en-US"/>
        </a:p>
      </dgm:t>
    </dgm:pt>
    <dgm:pt modelId="{669CF73B-E9FD-4431-8506-AB3D3B7EB3ED}">
      <dgm:prSet phldrT="[Text]"/>
      <dgm:spPr/>
      <dgm:t>
        <a:bodyPr/>
        <a:lstStyle/>
        <a:p>
          <a:pPr rtl="0"/>
          <a:r>
            <a:rPr lang="en-IN" b="0" i="0" u="none" dirty="0" smtClean="0"/>
            <a:t>matches a string of zero, one or more characters</a:t>
          </a:r>
          <a:endParaRPr lang="en-US" dirty="0"/>
        </a:p>
      </dgm:t>
    </dgm:pt>
    <dgm:pt modelId="{6ADCA854-030C-41DE-A552-3D827DFDE906}" type="parTrans" cxnId="{04AB6001-7A43-43F0-B26B-D94CB15CBC8B}">
      <dgm:prSet/>
      <dgm:spPr/>
      <dgm:t>
        <a:bodyPr/>
        <a:lstStyle/>
        <a:p>
          <a:endParaRPr lang="en-US"/>
        </a:p>
      </dgm:t>
    </dgm:pt>
    <dgm:pt modelId="{1E416A33-9FCF-4EC1-9CC5-102D9BAF8AF1}" type="sibTrans" cxnId="{04AB6001-7A43-43F0-B26B-D94CB15CBC8B}">
      <dgm:prSet/>
      <dgm:spPr/>
      <dgm:t>
        <a:bodyPr/>
        <a:lstStyle/>
        <a:p>
          <a:endParaRPr lang="en-US"/>
        </a:p>
      </dgm:t>
    </dgm:pt>
    <dgm:pt modelId="{87B28FA0-276E-4DB1-92A1-38F6E8BBC37D}">
      <dgm:prSet phldrT="[Text]"/>
      <dgm:spPr/>
      <dgm:t>
        <a:bodyPr/>
        <a:lstStyle/>
        <a:p>
          <a:r>
            <a:rPr lang="en-US" b="1" i="0" u="none" dirty="0" smtClean="0">
              <a:solidFill>
                <a:srgbClr val="FFFF00"/>
              </a:solidFill>
            </a:rPr>
            <a:t>_ (underscore)</a:t>
          </a:r>
          <a:endParaRPr lang="en-US" dirty="0">
            <a:solidFill>
              <a:srgbClr val="FFFF00"/>
            </a:solidFill>
          </a:endParaRPr>
        </a:p>
      </dgm:t>
    </dgm:pt>
    <dgm:pt modelId="{5672513A-D52C-4C02-BA20-D6E52394BA09}" type="parTrans" cxnId="{FCEE16A8-6CA9-47C8-85E5-945EC2E418B7}">
      <dgm:prSet/>
      <dgm:spPr/>
      <dgm:t>
        <a:bodyPr/>
        <a:lstStyle/>
        <a:p>
          <a:endParaRPr lang="en-US"/>
        </a:p>
      </dgm:t>
    </dgm:pt>
    <dgm:pt modelId="{EEF0779A-D346-4954-B2AC-32A4728F58CF}" type="sibTrans" cxnId="{FCEE16A8-6CA9-47C8-85E5-945EC2E418B7}">
      <dgm:prSet/>
      <dgm:spPr/>
      <dgm:t>
        <a:bodyPr/>
        <a:lstStyle/>
        <a:p>
          <a:endParaRPr lang="en-US"/>
        </a:p>
      </dgm:t>
    </dgm:pt>
    <dgm:pt modelId="{0017863E-F2E0-42D8-895D-6A437644EAA6}">
      <dgm:prSet phldrT="[Text]"/>
      <dgm:spPr/>
      <dgm:t>
        <a:bodyPr/>
        <a:lstStyle/>
        <a:p>
          <a:pPr rtl="0"/>
          <a:r>
            <a:rPr lang="en-US" b="0" i="0" u="none" dirty="0" smtClean="0"/>
            <a:t>matches any single character or number</a:t>
          </a:r>
          <a:endParaRPr lang="en-US" dirty="0"/>
        </a:p>
      </dgm:t>
    </dgm:pt>
    <dgm:pt modelId="{5889D629-BAFD-4856-8FBE-2658E0AD862D}" type="parTrans" cxnId="{AC48DC2C-E31C-4E53-A37F-12D723772761}">
      <dgm:prSet/>
      <dgm:spPr/>
      <dgm:t>
        <a:bodyPr/>
        <a:lstStyle/>
        <a:p>
          <a:endParaRPr lang="en-US"/>
        </a:p>
      </dgm:t>
    </dgm:pt>
    <dgm:pt modelId="{0EFE1F22-3C0C-4FAD-AE37-0FFD1EE47BEE}" type="sibTrans" cxnId="{AC48DC2C-E31C-4E53-A37F-12D723772761}">
      <dgm:prSet/>
      <dgm:spPr/>
      <dgm:t>
        <a:bodyPr/>
        <a:lstStyle/>
        <a:p>
          <a:endParaRPr lang="en-US"/>
        </a:p>
      </dgm:t>
    </dgm:pt>
    <dgm:pt modelId="{9A691897-C07F-49D9-9756-34AAECAC80ED}" type="pres">
      <dgm:prSet presAssocID="{25E4789C-44C8-45D7-8ACC-AD9B13BC52FC}" presName="Name0" presStyleCnt="0">
        <dgm:presLayoutVars>
          <dgm:chMax/>
          <dgm:chPref/>
          <dgm:dir/>
        </dgm:presLayoutVars>
      </dgm:prSet>
      <dgm:spPr/>
    </dgm:pt>
    <dgm:pt modelId="{A05E634D-606F-47AD-BB34-C362CDF85A0D}" type="pres">
      <dgm:prSet presAssocID="{176BCBE8-156C-4FA9-87BA-3B3DA4366DA5}" presName="parenttextcomposite" presStyleCnt="0"/>
      <dgm:spPr/>
    </dgm:pt>
    <dgm:pt modelId="{D04E988C-FF33-4695-A13B-85336559314A}" type="pres">
      <dgm:prSet presAssocID="{176BCBE8-156C-4FA9-87BA-3B3DA4366DA5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4460DE01-2023-4F0E-ABAD-AEF187C9DC39}" type="pres">
      <dgm:prSet presAssocID="{176BCBE8-156C-4FA9-87BA-3B3DA4366DA5}" presName="composite" presStyleCnt="0"/>
      <dgm:spPr/>
    </dgm:pt>
    <dgm:pt modelId="{CCAFE1CF-401F-4623-827D-FB5BF43EA802}" type="pres">
      <dgm:prSet presAssocID="{176BCBE8-156C-4FA9-87BA-3B3DA4366DA5}" presName="chevron1" presStyleLbl="alignNode1" presStyleIdx="0" presStyleCnt="14"/>
      <dgm:spPr/>
    </dgm:pt>
    <dgm:pt modelId="{CE74000F-5F95-4B00-B5EB-5625AB8E5BAE}" type="pres">
      <dgm:prSet presAssocID="{176BCBE8-156C-4FA9-87BA-3B3DA4366DA5}" presName="chevron2" presStyleLbl="alignNode1" presStyleIdx="1" presStyleCnt="14"/>
      <dgm:spPr/>
    </dgm:pt>
    <dgm:pt modelId="{D5247EBA-EEC7-48B3-9506-8B63D8499004}" type="pres">
      <dgm:prSet presAssocID="{176BCBE8-156C-4FA9-87BA-3B3DA4366DA5}" presName="chevron3" presStyleLbl="alignNode1" presStyleIdx="2" presStyleCnt="14"/>
      <dgm:spPr/>
    </dgm:pt>
    <dgm:pt modelId="{5887C3D6-9E0C-4777-B48F-47DE4D23339D}" type="pres">
      <dgm:prSet presAssocID="{176BCBE8-156C-4FA9-87BA-3B3DA4366DA5}" presName="chevron4" presStyleLbl="alignNode1" presStyleIdx="3" presStyleCnt="14"/>
      <dgm:spPr/>
    </dgm:pt>
    <dgm:pt modelId="{15A6A955-D038-4EDA-8B8D-C2F31F525EDA}" type="pres">
      <dgm:prSet presAssocID="{176BCBE8-156C-4FA9-87BA-3B3DA4366DA5}" presName="chevron5" presStyleLbl="alignNode1" presStyleIdx="4" presStyleCnt="14"/>
      <dgm:spPr/>
    </dgm:pt>
    <dgm:pt modelId="{4F38E5B9-C0F0-40F7-AFF8-19DC6A3932FB}" type="pres">
      <dgm:prSet presAssocID="{176BCBE8-156C-4FA9-87BA-3B3DA4366DA5}" presName="chevron6" presStyleLbl="alignNode1" presStyleIdx="5" presStyleCnt="14"/>
      <dgm:spPr/>
    </dgm:pt>
    <dgm:pt modelId="{ABF55A2C-8679-406F-B106-87091EA51119}" type="pres">
      <dgm:prSet presAssocID="{176BCBE8-156C-4FA9-87BA-3B3DA4366DA5}" presName="chevron7" presStyleLbl="alignNode1" presStyleIdx="6" presStyleCnt="14"/>
      <dgm:spPr/>
    </dgm:pt>
    <dgm:pt modelId="{4AAB6424-1CE9-4D1E-834A-69B270659F26}" type="pres">
      <dgm:prSet presAssocID="{176BCBE8-156C-4FA9-87BA-3B3DA4366DA5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45C3D-2D60-4C2A-ADF6-341E09A62DA9}" type="pres">
      <dgm:prSet presAssocID="{36C316F1-EFF7-485C-88D6-E052C170D36B}" presName="sibTrans" presStyleCnt="0"/>
      <dgm:spPr/>
    </dgm:pt>
    <dgm:pt modelId="{4B6B876E-ED5F-4CD2-93A6-B21FE362E273}" type="pres">
      <dgm:prSet presAssocID="{87B28FA0-276E-4DB1-92A1-38F6E8BBC37D}" presName="parenttextcomposite" presStyleCnt="0"/>
      <dgm:spPr/>
    </dgm:pt>
    <dgm:pt modelId="{B37DC536-ECF2-4A87-BE4A-2E7442EB5CBD}" type="pres">
      <dgm:prSet presAssocID="{87B28FA0-276E-4DB1-92A1-38F6E8BBC37D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D4FA4-5B7B-41F5-B047-6E6D21A19C6B}" type="pres">
      <dgm:prSet presAssocID="{87B28FA0-276E-4DB1-92A1-38F6E8BBC37D}" presName="composite" presStyleCnt="0"/>
      <dgm:spPr/>
    </dgm:pt>
    <dgm:pt modelId="{DD25DEAB-02EC-4A9D-913D-47639F8F9676}" type="pres">
      <dgm:prSet presAssocID="{87B28FA0-276E-4DB1-92A1-38F6E8BBC37D}" presName="chevron1" presStyleLbl="alignNode1" presStyleIdx="7" presStyleCnt="14"/>
      <dgm:spPr/>
    </dgm:pt>
    <dgm:pt modelId="{0ACCEEB5-7F08-4035-97E9-CC50DC96B0AB}" type="pres">
      <dgm:prSet presAssocID="{87B28FA0-276E-4DB1-92A1-38F6E8BBC37D}" presName="chevron2" presStyleLbl="alignNode1" presStyleIdx="8" presStyleCnt="14"/>
      <dgm:spPr/>
    </dgm:pt>
    <dgm:pt modelId="{4566F798-28A0-43D6-8B33-3248BF519FEA}" type="pres">
      <dgm:prSet presAssocID="{87B28FA0-276E-4DB1-92A1-38F6E8BBC37D}" presName="chevron3" presStyleLbl="alignNode1" presStyleIdx="9" presStyleCnt="14"/>
      <dgm:spPr/>
    </dgm:pt>
    <dgm:pt modelId="{491FC1AB-4FFD-4D6C-AC7A-052F45C7606D}" type="pres">
      <dgm:prSet presAssocID="{87B28FA0-276E-4DB1-92A1-38F6E8BBC37D}" presName="chevron4" presStyleLbl="alignNode1" presStyleIdx="10" presStyleCnt="14"/>
      <dgm:spPr/>
    </dgm:pt>
    <dgm:pt modelId="{5B278F1C-D36A-455B-97C2-2D03C958F434}" type="pres">
      <dgm:prSet presAssocID="{87B28FA0-276E-4DB1-92A1-38F6E8BBC37D}" presName="chevron5" presStyleLbl="alignNode1" presStyleIdx="11" presStyleCnt="14"/>
      <dgm:spPr/>
    </dgm:pt>
    <dgm:pt modelId="{214EED84-56DD-4E1B-AB50-04031CBA9781}" type="pres">
      <dgm:prSet presAssocID="{87B28FA0-276E-4DB1-92A1-38F6E8BBC37D}" presName="chevron6" presStyleLbl="alignNode1" presStyleIdx="12" presStyleCnt="14"/>
      <dgm:spPr/>
    </dgm:pt>
    <dgm:pt modelId="{45B167F8-9FEB-4963-81BF-14B570BA5CA9}" type="pres">
      <dgm:prSet presAssocID="{87B28FA0-276E-4DB1-92A1-38F6E8BBC37D}" presName="chevron7" presStyleLbl="alignNode1" presStyleIdx="13" presStyleCnt="14"/>
      <dgm:spPr/>
    </dgm:pt>
    <dgm:pt modelId="{CF614F70-375A-4B0F-80F9-93944BACD25E}" type="pres">
      <dgm:prSet presAssocID="{87B28FA0-276E-4DB1-92A1-38F6E8BBC37D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94339-6343-42EF-9C06-71AC0DBDC78D}" srcId="{25E4789C-44C8-45D7-8ACC-AD9B13BC52FC}" destId="{176BCBE8-156C-4FA9-87BA-3B3DA4366DA5}" srcOrd="0" destOrd="0" parTransId="{A2BDE49B-46C9-4ED7-9207-62787756D310}" sibTransId="{36C316F1-EFF7-485C-88D6-E052C170D36B}"/>
    <dgm:cxn modelId="{A7A3B257-A6E1-409B-8BDA-7643010501E6}" type="presOf" srcId="{25E4789C-44C8-45D7-8ACC-AD9B13BC52FC}" destId="{9A691897-C07F-49D9-9756-34AAECAC80ED}" srcOrd="0" destOrd="0" presId="urn:microsoft.com/office/officeart/2008/layout/VerticalAccentList"/>
    <dgm:cxn modelId="{DD03F445-1F9C-44AB-AE71-99D5F30BB407}" type="presOf" srcId="{669CF73B-E9FD-4431-8506-AB3D3B7EB3ED}" destId="{4AAB6424-1CE9-4D1E-834A-69B270659F26}" srcOrd="0" destOrd="0" presId="urn:microsoft.com/office/officeart/2008/layout/VerticalAccentList"/>
    <dgm:cxn modelId="{AC48DC2C-E31C-4E53-A37F-12D723772761}" srcId="{87B28FA0-276E-4DB1-92A1-38F6E8BBC37D}" destId="{0017863E-F2E0-42D8-895D-6A437644EAA6}" srcOrd="0" destOrd="0" parTransId="{5889D629-BAFD-4856-8FBE-2658E0AD862D}" sibTransId="{0EFE1F22-3C0C-4FAD-AE37-0FFD1EE47BEE}"/>
    <dgm:cxn modelId="{3F666FB2-2ECB-4C97-910A-09BFE942D773}" type="presOf" srcId="{87B28FA0-276E-4DB1-92A1-38F6E8BBC37D}" destId="{B37DC536-ECF2-4A87-BE4A-2E7442EB5CBD}" srcOrd="0" destOrd="0" presId="urn:microsoft.com/office/officeart/2008/layout/VerticalAccentList"/>
    <dgm:cxn modelId="{FCEE16A8-6CA9-47C8-85E5-945EC2E418B7}" srcId="{25E4789C-44C8-45D7-8ACC-AD9B13BC52FC}" destId="{87B28FA0-276E-4DB1-92A1-38F6E8BBC37D}" srcOrd="1" destOrd="0" parTransId="{5672513A-D52C-4C02-BA20-D6E52394BA09}" sibTransId="{EEF0779A-D346-4954-B2AC-32A4728F58CF}"/>
    <dgm:cxn modelId="{04AB6001-7A43-43F0-B26B-D94CB15CBC8B}" srcId="{176BCBE8-156C-4FA9-87BA-3B3DA4366DA5}" destId="{669CF73B-E9FD-4431-8506-AB3D3B7EB3ED}" srcOrd="0" destOrd="0" parTransId="{6ADCA854-030C-41DE-A552-3D827DFDE906}" sibTransId="{1E416A33-9FCF-4EC1-9CC5-102D9BAF8AF1}"/>
    <dgm:cxn modelId="{47474164-AD49-468B-94AE-433B4FF5D200}" type="presOf" srcId="{0017863E-F2E0-42D8-895D-6A437644EAA6}" destId="{CF614F70-375A-4B0F-80F9-93944BACD25E}" srcOrd="0" destOrd="0" presId="urn:microsoft.com/office/officeart/2008/layout/VerticalAccentList"/>
    <dgm:cxn modelId="{AC1C5A7D-7A6D-472F-A510-A355163F8E61}" type="presOf" srcId="{176BCBE8-156C-4FA9-87BA-3B3DA4366DA5}" destId="{D04E988C-FF33-4695-A13B-85336559314A}" srcOrd="0" destOrd="0" presId="urn:microsoft.com/office/officeart/2008/layout/VerticalAccentList"/>
    <dgm:cxn modelId="{0336E03F-B278-4831-A405-BBA0F8B37104}" type="presParOf" srcId="{9A691897-C07F-49D9-9756-34AAECAC80ED}" destId="{A05E634D-606F-47AD-BB34-C362CDF85A0D}" srcOrd="0" destOrd="0" presId="urn:microsoft.com/office/officeart/2008/layout/VerticalAccentList"/>
    <dgm:cxn modelId="{88A84D28-392D-4A88-94A3-7D5FD762E87E}" type="presParOf" srcId="{A05E634D-606F-47AD-BB34-C362CDF85A0D}" destId="{D04E988C-FF33-4695-A13B-85336559314A}" srcOrd="0" destOrd="0" presId="urn:microsoft.com/office/officeart/2008/layout/VerticalAccentList"/>
    <dgm:cxn modelId="{E1F7B592-8FDA-4343-8200-870C595F4847}" type="presParOf" srcId="{9A691897-C07F-49D9-9756-34AAECAC80ED}" destId="{4460DE01-2023-4F0E-ABAD-AEF187C9DC39}" srcOrd="1" destOrd="0" presId="urn:microsoft.com/office/officeart/2008/layout/VerticalAccentList"/>
    <dgm:cxn modelId="{B09CF675-2D29-4F76-AACB-B2A6254540CE}" type="presParOf" srcId="{4460DE01-2023-4F0E-ABAD-AEF187C9DC39}" destId="{CCAFE1CF-401F-4623-827D-FB5BF43EA802}" srcOrd="0" destOrd="0" presId="urn:microsoft.com/office/officeart/2008/layout/VerticalAccentList"/>
    <dgm:cxn modelId="{3A9490A8-42AE-4D84-9801-DEE85879F189}" type="presParOf" srcId="{4460DE01-2023-4F0E-ABAD-AEF187C9DC39}" destId="{CE74000F-5F95-4B00-B5EB-5625AB8E5BAE}" srcOrd="1" destOrd="0" presId="urn:microsoft.com/office/officeart/2008/layout/VerticalAccentList"/>
    <dgm:cxn modelId="{F3D2EAC2-C28C-44AE-8778-F5B4542CF2A3}" type="presParOf" srcId="{4460DE01-2023-4F0E-ABAD-AEF187C9DC39}" destId="{D5247EBA-EEC7-48B3-9506-8B63D8499004}" srcOrd="2" destOrd="0" presId="urn:microsoft.com/office/officeart/2008/layout/VerticalAccentList"/>
    <dgm:cxn modelId="{FB8EB199-06DF-433E-895E-995EAB126516}" type="presParOf" srcId="{4460DE01-2023-4F0E-ABAD-AEF187C9DC39}" destId="{5887C3D6-9E0C-4777-B48F-47DE4D23339D}" srcOrd="3" destOrd="0" presId="urn:microsoft.com/office/officeart/2008/layout/VerticalAccentList"/>
    <dgm:cxn modelId="{CCDAC448-7FE4-4471-8D5E-95B85606333E}" type="presParOf" srcId="{4460DE01-2023-4F0E-ABAD-AEF187C9DC39}" destId="{15A6A955-D038-4EDA-8B8D-C2F31F525EDA}" srcOrd="4" destOrd="0" presId="urn:microsoft.com/office/officeart/2008/layout/VerticalAccentList"/>
    <dgm:cxn modelId="{808542D0-F0E2-4354-A3B7-976C69DE0EFF}" type="presParOf" srcId="{4460DE01-2023-4F0E-ABAD-AEF187C9DC39}" destId="{4F38E5B9-C0F0-40F7-AFF8-19DC6A3932FB}" srcOrd="5" destOrd="0" presId="urn:microsoft.com/office/officeart/2008/layout/VerticalAccentList"/>
    <dgm:cxn modelId="{D97E6E21-E4CB-41DF-9F8A-6A3FD998B9DD}" type="presParOf" srcId="{4460DE01-2023-4F0E-ABAD-AEF187C9DC39}" destId="{ABF55A2C-8679-406F-B106-87091EA51119}" srcOrd="6" destOrd="0" presId="urn:microsoft.com/office/officeart/2008/layout/VerticalAccentList"/>
    <dgm:cxn modelId="{7A6BF9CF-A97B-4EAB-BE19-FB985E3A6DD5}" type="presParOf" srcId="{4460DE01-2023-4F0E-ABAD-AEF187C9DC39}" destId="{4AAB6424-1CE9-4D1E-834A-69B270659F26}" srcOrd="7" destOrd="0" presId="urn:microsoft.com/office/officeart/2008/layout/VerticalAccentList"/>
    <dgm:cxn modelId="{1C528CA5-2EC8-48C3-B012-A07F28ED867F}" type="presParOf" srcId="{9A691897-C07F-49D9-9756-34AAECAC80ED}" destId="{D0345C3D-2D60-4C2A-ADF6-341E09A62DA9}" srcOrd="2" destOrd="0" presId="urn:microsoft.com/office/officeart/2008/layout/VerticalAccentList"/>
    <dgm:cxn modelId="{546FFCA4-438C-4FC8-B98C-26C763BE79D1}" type="presParOf" srcId="{9A691897-C07F-49D9-9756-34AAECAC80ED}" destId="{4B6B876E-ED5F-4CD2-93A6-B21FE362E273}" srcOrd="3" destOrd="0" presId="urn:microsoft.com/office/officeart/2008/layout/VerticalAccentList"/>
    <dgm:cxn modelId="{F2FFDE8D-704E-48EF-A2FC-F4C323142D12}" type="presParOf" srcId="{4B6B876E-ED5F-4CD2-93A6-B21FE362E273}" destId="{B37DC536-ECF2-4A87-BE4A-2E7442EB5CBD}" srcOrd="0" destOrd="0" presId="urn:microsoft.com/office/officeart/2008/layout/VerticalAccentList"/>
    <dgm:cxn modelId="{6C6BE73B-2A61-4E4C-AF21-0CD6CC6351B2}" type="presParOf" srcId="{9A691897-C07F-49D9-9756-34AAECAC80ED}" destId="{0A7D4FA4-5B7B-41F5-B047-6E6D21A19C6B}" srcOrd="4" destOrd="0" presId="urn:microsoft.com/office/officeart/2008/layout/VerticalAccentList"/>
    <dgm:cxn modelId="{F39289E4-2080-47C5-B18A-44FB0D5564CB}" type="presParOf" srcId="{0A7D4FA4-5B7B-41F5-B047-6E6D21A19C6B}" destId="{DD25DEAB-02EC-4A9D-913D-47639F8F9676}" srcOrd="0" destOrd="0" presId="urn:microsoft.com/office/officeart/2008/layout/VerticalAccentList"/>
    <dgm:cxn modelId="{868E7FC5-4C85-42C9-96E8-F83E5C7D2A37}" type="presParOf" srcId="{0A7D4FA4-5B7B-41F5-B047-6E6D21A19C6B}" destId="{0ACCEEB5-7F08-4035-97E9-CC50DC96B0AB}" srcOrd="1" destOrd="0" presId="urn:microsoft.com/office/officeart/2008/layout/VerticalAccentList"/>
    <dgm:cxn modelId="{4B954CD6-3FEB-4A3E-AC90-5BDC9FD248E8}" type="presParOf" srcId="{0A7D4FA4-5B7B-41F5-B047-6E6D21A19C6B}" destId="{4566F798-28A0-43D6-8B33-3248BF519FEA}" srcOrd="2" destOrd="0" presId="urn:microsoft.com/office/officeart/2008/layout/VerticalAccentList"/>
    <dgm:cxn modelId="{65B4C46C-5D2C-445F-91B7-2E2261D56DF6}" type="presParOf" srcId="{0A7D4FA4-5B7B-41F5-B047-6E6D21A19C6B}" destId="{491FC1AB-4FFD-4D6C-AC7A-052F45C7606D}" srcOrd="3" destOrd="0" presId="urn:microsoft.com/office/officeart/2008/layout/VerticalAccentList"/>
    <dgm:cxn modelId="{C33FABD2-CCD9-4F43-9AA9-1D6DA4734CF5}" type="presParOf" srcId="{0A7D4FA4-5B7B-41F5-B047-6E6D21A19C6B}" destId="{5B278F1C-D36A-455B-97C2-2D03C958F434}" srcOrd="4" destOrd="0" presId="urn:microsoft.com/office/officeart/2008/layout/VerticalAccentList"/>
    <dgm:cxn modelId="{C5559954-B50D-496E-A9BD-835EE6C753DE}" type="presParOf" srcId="{0A7D4FA4-5B7B-41F5-B047-6E6D21A19C6B}" destId="{214EED84-56DD-4E1B-AB50-04031CBA9781}" srcOrd="5" destOrd="0" presId="urn:microsoft.com/office/officeart/2008/layout/VerticalAccentList"/>
    <dgm:cxn modelId="{A71899A5-9F51-4872-B5B9-BE8E1F6F5900}" type="presParOf" srcId="{0A7D4FA4-5B7B-41F5-B047-6E6D21A19C6B}" destId="{45B167F8-9FEB-4963-81BF-14B570BA5CA9}" srcOrd="6" destOrd="0" presId="urn:microsoft.com/office/officeart/2008/layout/VerticalAccentList"/>
    <dgm:cxn modelId="{63F61E3B-5718-41A2-9D7B-A2CEBFF0F0A7}" type="presParOf" srcId="{0A7D4FA4-5B7B-41F5-B047-6E6D21A19C6B}" destId="{CF614F70-375A-4B0F-80F9-93944BACD25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A5257-647B-4B9C-BEB3-821F76E2B7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0132A-EEB0-4BE2-8C4B-E5D5567D4CC3}">
      <dgm:prSet phldrT="[Text]" custT="1"/>
      <dgm:spPr>
        <a:solidFill>
          <a:srgbClr val="FF0000"/>
        </a:solidFill>
      </dgm:spPr>
      <dgm:t>
        <a:bodyPr/>
        <a:lstStyle/>
        <a:p>
          <a:r>
            <a:rPr lang="en-IN" sz="2400" dirty="0" smtClean="0"/>
            <a:t>Every non-aggregate column that appears in the </a:t>
          </a:r>
          <a:r>
            <a:rPr lang="en-IN" sz="2400" b="1" dirty="0" smtClean="0"/>
            <a:t>SELECT</a:t>
          </a:r>
          <a:r>
            <a:rPr lang="en-IN" sz="2400" dirty="0" smtClean="0"/>
            <a:t> clause must also appear in the </a:t>
          </a:r>
          <a:r>
            <a:rPr lang="en-IN" sz="2400" b="1" dirty="0" smtClean="0"/>
            <a:t>GROUP BY </a:t>
          </a:r>
          <a:r>
            <a:rPr lang="en-IN" sz="2400" dirty="0" smtClean="0"/>
            <a:t>clause.</a:t>
          </a:r>
          <a:endParaRPr lang="en-US" sz="2400" dirty="0"/>
        </a:p>
      </dgm:t>
    </dgm:pt>
    <dgm:pt modelId="{56EA596E-6FCE-4368-A4AA-BC1D749106C6}" type="parTrans" cxnId="{589467A9-5410-4B62-A7AD-045438603F70}">
      <dgm:prSet/>
      <dgm:spPr/>
      <dgm:t>
        <a:bodyPr/>
        <a:lstStyle/>
        <a:p>
          <a:endParaRPr lang="en-US"/>
        </a:p>
      </dgm:t>
    </dgm:pt>
    <dgm:pt modelId="{4633AAA9-6942-4DDE-994A-CF86065B565B}" type="sibTrans" cxnId="{589467A9-5410-4B62-A7AD-045438603F70}">
      <dgm:prSet/>
      <dgm:spPr/>
      <dgm:t>
        <a:bodyPr/>
        <a:lstStyle/>
        <a:p>
          <a:endParaRPr lang="en-US"/>
        </a:p>
      </dgm:t>
    </dgm:pt>
    <dgm:pt modelId="{2BE7B4F0-FE25-4AB2-BC31-E70586D38A16}">
      <dgm:prSet phldrT="[Text]" custT="1"/>
      <dgm:spPr>
        <a:solidFill>
          <a:srgbClr val="0070C0"/>
        </a:solidFill>
      </dgm:spPr>
      <dgm:t>
        <a:bodyPr/>
        <a:lstStyle/>
        <a:p>
          <a:r>
            <a:rPr lang="en-IN" sz="2400" dirty="0" smtClean="0"/>
            <a:t>You may not use aliases in the </a:t>
          </a:r>
          <a:r>
            <a:rPr lang="en-IN" sz="2400" b="1" dirty="0" smtClean="0"/>
            <a:t>HAVING</a:t>
          </a:r>
          <a:r>
            <a:rPr lang="en-IN" sz="2400" dirty="0" smtClean="0"/>
            <a:t> clause.</a:t>
          </a:r>
          <a:endParaRPr lang="en-US" sz="2400" dirty="0"/>
        </a:p>
      </dgm:t>
    </dgm:pt>
    <dgm:pt modelId="{760B352B-6C39-4F2F-B172-B7CF94B76109}" type="parTrans" cxnId="{2E55F8DC-8475-4B1A-BD03-1DEF060C69F4}">
      <dgm:prSet/>
      <dgm:spPr/>
      <dgm:t>
        <a:bodyPr/>
        <a:lstStyle/>
        <a:p>
          <a:endParaRPr lang="en-US"/>
        </a:p>
      </dgm:t>
    </dgm:pt>
    <dgm:pt modelId="{EEF2BE05-4C98-45D3-B337-53585CC9F048}" type="sibTrans" cxnId="{2E55F8DC-8475-4B1A-BD03-1DEF060C69F4}">
      <dgm:prSet/>
      <dgm:spPr/>
      <dgm:t>
        <a:bodyPr/>
        <a:lstStyle/>
        <a:p>
          <a:endParaRPr lang="en-US"/>
        </a:p>
      </dgm:t>
    </dgm:pt>
    <dgm:pt modelId="{6ECAAB1E-3CDF-48D0-B561-9322EB0ED06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IN" sz="2400" b="0" dirty="0" smtClean="0">
              <a:solidFill>
                <a:schemeClr val="bg1"/>
              </a:solidFill>
            </a:rPr>
            <a:t>You may use aliases in the </a:t>
          </a:r>
          <a:r>
            <a:rPr lang="en-IN" sz="2400" b="1" dirty="0" smtClean="0">
              <a:solidFill>
                <a:schemeClr val="bg1"/>
              </a:solidFill>
            </a:rPr>
            <a:t>ORDER BY </a:t>
          </a:r>
          <a:r>
            <a:rPr lang="en-IN" sz="2400" b="0" dirty="0" smtClean="0">
              <a:solidFill>
                <a:schemeClr val="bg1"/>
              </a:solidFill>
            </a:rPr>
            <a:t>clause.</a:t>
          </a:r>
        </a:p>
      </dgm:t>
    </dgm:pt>
    <dgm:pt modelId="{09EF1E79-6654-4A10-A421-C66D621BD979}" type="parTrans" cxnId="{233A2FF1-3969-4A60-A27B-922AED941CD8}">
      <dgm:prSet/>
      <dgm:spPr/>
      <dgm:t>
        <a:bodyPr/>
        <a:lstStyle/>
        <a:p>
          <a:endParaRPr lang="en-US"/>
        </a:p>
      </dgm:t>
    </dgm:pt>
    <dgm:pt modelId="{20A2F1C2-4E94-4045-B31D-A5999A96B621}" type="sibTrans" cxnId="{233A2FF1-3969-4A60-A27B-922AED941CD8}">
      <dgm:prSet/>
      <dgm:spPr/>
      <dgm:t>
        <a:bodyPr/>
        <a:lstStyle/>
        <a:p>
          <a:endParaRPr lang="en-US"/>
        </a:p>
      </dgm:t>
    </dgm:pt>
    <dgm:pt modelId="{144D8F6E-F7AA-4E70-A1BF-47F8EB21B44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IN" sz="2400" b="0" dirty="0" smtClean="0">
              <a:solidFill>
                <a:schemeClr val="bg1"/>
              </a:solidFill>
            </a:rPr>
            <a:t>You may only use calculated fields in the </a:t>
          </a:r>
          <a:r>
            <a:rPr lang="en-IN" sz="2400" b="1" dirty="0" smtClean="0">
              <a:solidFill>
                <a:schemeClr val="bg1"/>
              </a:solidFill>
            </a:rPr>
            <a:t>HAVING</a:t>
          </a:r>
          <a:r>
            <a:rPr lang="en-IN" sz="2400" b="0" dirty="0" smtClean="0">
              <a:solidFill>
                <a:schemeClr val="bg1"/>
              </a:solidFill>
            </a:rPr>
            <a:t> clause.</a:t>
          </a:r>
        </a:p>
      </dgm:t>
    </dgm:pt>
    <dgm:pt modelId="{0248F578-27AB-49D5-9EB3-BF257EDC044D}" type="parTrans" cxnId="{338D1136-AFA2-4D48-B3D3-DCF0380E36B3}">
      <dgm:prSet/>
      <dgm:spPr/>
      <dgm:t>
        <a:bodyPr/>
        <a:lstStyle/>
        <a:p>
          <a:endParaRPr lang="en-US"/>
        </a:p>
      </dgm:t>
    </dgm:pt>
    <dgm:pt modelId="{775709A8-F1D1-4083-B8BE-6995B920985C}" type="sibTrans" cxnId="{338D1136-AFA2-4D48-B3D3-DCF0380E36B3}">
      <dgm:prSet/>
      <dgm:spPr/>
      <dgm:t>
        <a:bodyPr/>
        <a:lstStyle/>
        <a:p>
          <a:endParaRPr lang="en-US"/>
        </a:p>
      </dgm:t>
    </dgm:pt>
    <dgm:pt modelId="{C01CDFB6-5FB1-404F-9E3F-DCC4A98E1518}">
      <dgm:prSet custT="1"/>
      <dgm:spPr>
        <a:solidFill>
          <a:srgbClr val="7030A0"/>
        </a:solidFill>
      </dgm:spPr>
      <dgm:t>
        <a:bodyPr/>
        <a:lstStyle/>
        <a:p>
          <a:r>
            <a:rPr lang="en-IN" sz="2400" dirty="0" smtClean="0"/>
            <a:t>You may use calculated field aliases or actual fields in the </a:t>
          </a:r>
          <a:r>
            <a:rPr lang="en-IN" sz="2400" b="1" dirty="0" smtClean="0"/>
            <a:t>ORDER BY</a:t>
          </a:r>
          <a:r>
            <a:rPr lang="en-IN" sz="2400" dirty="0" smtClean="0"/>
            <a:t> clause.</a:t>
          </a:r>
          <a:endParaRPr lang="en-US" sz="2400" dirty="0"/>
        </a:p>
      </dgm:t>
    </dgm:pt>
    <dgm:pt modelId="{6C483E10-FC6E-4349-8B4E-42C34B6C3BA4}" type="parTrans" cxnId="{0CC2E021-4835-4702-9117-2E33E17327B4}">
      <dgm:prSet/>
      <dgm:spPr/>
      <dgm:t>
        <a:bodyPr/>
        <a:lstStyle/>
        <a:p>
          <a:endParaRPr lang="en-US"/>
        </a:p>
      </dgm:t>
    </dgm:pt>
    <dgm:pt modelId="{95D0C26E-AA75-4E4C-BA4B-17AFB1645395}" type="sibTrans" cxnId="{0CC2E021-4835-4702-9117-2E33E17327B4}">
      <dgm:prSet/>
      <dgm:spPr/>
      <dgm:t>
        <a:bodyPr/>
        <a:lstStyle/>
        <a:p>
          <a:endParaRPr lang="en-US"/>
        </a:p>
      </dgm:t>
    </dgm:pt>
    <dgm:pt modelId="{75AF41E0-D960-462B-BB95-DFCDE76A65E5}" type="pres">
      <dgm:prSet presAssocID="{F98A5257-647B-4B9C-BEB3-821F76E2B7B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A12867-89CF-4563-84F7-C6897ECE8CF0}" type="pres">
      <dgm:prSet presAssocID="{F98A5257-647B-4B9C-BEB3-821F76E2B7B8}" presName="Name1" presStyleCnt="0"/>
      <dgm:spPr/>
    </dgm:pt>
    <dgm:pt modelId="{F749B2B6-83DF-4EAF-8BFE-97615BEC53E4}" type="pres">
      <dgm:prSet presAssocID="{F98A5257-647B-4B9C-BEB3-821F76E2B7B8}" presName="cycle" presStyleCnt="0"/>
      <dgm:spPr/>
    </dgm:pt>
    <dgm:pt modelId="{1FABF074-13BE-4C30-9350-32B4C666F4D5}" type="pres">
      <dgm:prSet presAssocID="{F98A5257-647B-4B9C-BEB3-821F76E2B7B8}" presName="srcNode" presStyleLbl="node1" presStyleIdx="0" presStyleCnt="5"/>
      <dgm:spPr/>
    </dgm:pt>
    <dgm:pt modelId="{D4870C64-7DCA-4F24-8170-FCBAE64EBB75}" type="pres">
      <dgm:prSet presAssocID="{F98A5257-647B-4B9C-BEB3-821F76E2B7B8}" presName="conn" presStyleLbl="parChTrans1D2" presStyleIdx="0" presStyleCnt="1"/>
      <dgm:spPr/>
      <dgm:t>
        <a:bodyPr/>
        <a:lstStyle/>
        <a:p>
          <a:endParaRPr lang="en-US"/>
        </a:p>
      </dgm:t>
    </dgm:pt>
    <dgm:pt modelId="{122435C1-EE82-4CC8-A8EF-8D31176AE91D}" type="pres">
      <dgm:prSet presAssocID="{F98A5257-647B-4B9C-BEB3-821F76E2B7B8}" presName="extraNode" presStyleLbl="node1" presStyleIdx="0" presStyleCnt="5"/>
      <dgm:spPr/>
    </dgm:pt>
    <dgm:pt modelId="{984DB414-A21D-4088-892B-6D642F35CE89}" type="pres">
      <dgm:prSet presAssocID="{F98A5257-647B-4B9C-BEB3-821F76E2B7B8}" presName="dstNode" presStyleLbl="node1" presStyleIdx="0" presStyleCnt="5"/>
      <dgm:spPr/>
    </dgm:pt>
    <dgm:pt modelId="{D2BE3BE2-C937-41E9-8048-12FB684DD6E3}" type="pres">
      <dgm:prSet presAssocID="{8810132A-EEB0-4BE2-8C4B-E5D5567D4CC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3024A-6C52-43D8-8682-F55B1FC70C23}" type="pres">
      <dgm:prSet presAssocID="{8810132A-EEB0-4BE2-8C4B-E5D5567D4CC3}" presName="accent_1" presStyleCnt="0"/>
      <dgm:spPr/>
    </dgm:pt>
    <dgm:pt modelId="{C8440142-0153-4846-8460-134558F6F1C2}" type="pres">
      <dgm:prSet presAssocID="{8810132A-EEB0-4BE2-8C4B-E5D5567D4CC3}" presName="accentRepeatNode" presStyleLbl="solidFgAcc1" presStyleIdx="0" presStyleCnt="5"/>
      <dgm:spPr>
        <a:solidFill>
          <a:schemeClr val="accent1">
            <a:lumMod val="20000"/>
            <a:lumOff val="80000"/>
          </a:schemeClr>
        </a:solidFill>
      </dgm:spPr>
    </dgm:pt>
    <dgm:pt modelId="{0443FD42-6045-411E-A654-AE715261B2C0}" type="pres">
      <dgm:prSet presAssocID="{2BE7B4F0-FE25-4AB2-BC31-E70586D38A1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AC5D5-F678-4347-A9F2-949959031A4B}" type="pres">
      <dgm:prSet presAssocID="{2BE7B4F0-FE25-4AB2-BC31-E70586D38A16}" presName="accent_2" presStyleCnt="0"/>
      <dgm:spPr/>
    </dgm:pt>
    <dgm:pt modelId="{373EB473-F276-4877-A57C-D53802977E61}" type="pres">
      <dgm:prSet presAssocID="{2BE7B4F0-FE25-4AB2-BC31-E70586D38A16}" presName="accentRepeatNode" presStyleLbl="solidFgAcc1" presStyleIdx="1" presStyleCnt="5"/>
      <dgm:spPr>
        <a:solidFill>
          <a:schemeClr val="accent1">
            <a:lumMod val="20000"/>
            <a:lumOff val="80000"/>
          </a:schemeClr>
        </a:solidFill>
      </dgm:spPr>
    </dgm:pt>
    <dgm:pt modelId="{B3C832ED-7015-4020-8E47-9B8B25083964}" type="pres">
      <dgm:prSet presAssocID="{6ECAAB1E-3CDF-48D0-B561-9322EB0ED06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E4E35-4D50-4936-ABA0-CB8D180E6A0F}" type="pres">
      <dgm:prSet presAssocID="{6ECAAB1E-3CDF-48D0-B561-9322EB0ED062}" presName="accent_3" presStyleCnt="0"/>
      <dgm:spPr/>
    </dgm:pt>
    <dgm:pt modelId="{3D69A5F0-5473-4B75-AA9E-BC642AA800E2}" type="pres">
      <dgm:prSet presAssocID="{6ECAAB1E-3CDF-48D0-B561-9322EB0ED062}" presName="accentRepeatNode" presStyleLbl="solidFgAcc1" presStyleIdx="2" presStyleCnt="5"/>
      <dgm:spPr>
        <a:solidFill>
          <a:schemeClr val="accent1">
            <a:lumMod val="20000"/>
            <a:lumOff val="80000"/>
          </a:schemeClr>
        </a:solidFill>
      </dgm:spPr>
    </dgm:pt>
    <dgm:pt modelId="{ADBBB889-E9D7-4421-92A6-F56DE6F65A54}" type="pres">
      <dgm:prSet presAssocID="{144D8F6E-F7AA-4E70-A1BF-47F8EB21B44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A2EBC-E071-4BC1-99EC-C39663AFFAFE}" type="pres">
      <dgm:prSet presAssocID="{144D8F6E-F7AA-4E70-A1BF-47F8EB21B443}" presName="accent_4" presStyleCnt="0"/>
      <dgm:spPr/>
    </dgm:pt>
    <dgm:pt modelId="{6E26C818-841F-4027-A39C-A3B511DCD348}" type="pres">
      <dgm:prSet presAssocID="{144D8F6E-F7AA-4E70-A1BF-47F8EB21B443}" presName="accentRepeatNode" presStyleLbl="solidFgAcc1" presStyleIdx="3" presStyleCnt="5"/>
      <dgm:spPr>
        <a:solidFill>
          <a:schemeClr val="accent1">
            <a:lumMod val="20000"/>
            <a:lumOff val="80000"/>
          </a:schemeClr>
        </a:solidFill>
      </dgm:spPr>
    </dgm:pt>
    <dgm:pt modelId="{A491FA3F-94E3-4E79-8B24-1AD982507896}" type="pres">
      <dgm:prSet presAssocID="{C01CDFB6-5FB1-404F-9E3F-DCC4A98E151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F601A-5BA3-4CF1-9B91-DE7A54217091}" type="pres">
      <dgm:prSet presAssocID="{C01CDFB6-5FB1-404F-9E3F-DCC4A98E1518}" presName="accent_5" presStyleCnt="0"/>
      <dgm:spPr/>
    </dgm:pt>
    <dgm:pt modelId="{6D115493-6BB9-4EFC-9EDF-D363B4AC915E}" type="pres">
      <dgm:prSet presAssocID="{C01CDFB6-5FB1-404F-9E3F-DCC4A98E1518}" presName="accentRepeatNode" presStyleLbl="solidFgAcc1" presStyleIdx="4" presStyleCnt="5"/>
      <dgm:spPr>
        <a:solidFill>
          <a:schemeClr val="accent1">
            <a:lumMod val="20000"/>
            <a:lumOff val="80000"/>
          </a:schemeClr>
        </a:solidFill>
      </dgm:spPr>
    </dgm:pt>
  </dgm:ptLst>
  <dgm:cxnLst>
    <dgm:cxn modelId="{8E3E0D8E-A509-4AD6-8D99-FE5D4A231C29}" type="presOf" srcId="{6ECAAB1E-3CDF-48D0-B561-9322EB0ED062}" destId="{B3C832ED-7015-4020-8E47-9B8B25083964}" srcOrd="0" destOrd="0" presId="urn:microsoft.com/office/officeart/2008/layout/VerticalCurvedList"/>
    <dgm:cxn modelId="{A69F10A8-DFE4-4B7A-A634-4E40CD087423}" type="presOf" srcId="{2BE7B4F0-FE25-4AB2-BC31-E70586D38A16}" destId="{0443FD42-6045-411E-A654-AE715261B2C0}" srcOrd="0" destOrd="0" presId="urn:microsoft.com/office/officeart/2008/layout/VerticalCurvedList"/>
    <dgm:cxn modelId="{338D1136-AFA2-4D48-B3D3-DCF0380E36B3}" srcId="{F98A5257-647B-4B9C-BEB3-821F76E2B7B8}" destId="{144D8F6E-F7AA-4E70-A1BF-47F8EB21B443}" srcOrd="3" destOrd="0" parTransId="{0248F578-27AB-49D5-9EB3-BF257EDC044D}" sibTransId="{775709A8-F1D1-4083-B8BE-6995B920985C}"/>
    <dgm:cxn modelId="{0CC2E021-4835-4702-9117-2E33E17327B4}" srcId="{F98A5257-647B-4B9C-BEB3-821F76E2B7B8}" destId="{C01CDFB6-5FB1-404F-9E3F-DCC4A98E1518}" srcOrd="4" destOrd="0" parTransId="{6C483E10-FC6E-4349-8B4E-42C34B6C3BA4}" sibTransId="{95D0C26E-AA75-4E4C-BA4B-17AFB1645395}"/>
    <dgm:cxn modelId="{233A2FF1-3969-4A60-A27B-922AED941CD8}" srcId="{F98A5257-647B-4B9C-BEB3-821F76E2B7B8}" destId="{6ECAAB1E-3CDF-48D0-B561-9322EB0ED062}" srcOrd="2" destOrd="0" parTransId="{09EF1E79-6654-4A10-A421-C66D621BD979}" sibTransId="{20A2F1C2-4E94-4045-B31D-A5999A96B621}"/>
    <dgm:cxn modelId="{DA550D9D-6AC8-479E-87EC-3EA457444F7B}" type="presOf" srcId="{C01CDFB6-5FB1-404F-9E3F-DCC4A98E1518}" destId="{A491FA3F-94E3-4E79-8B24-1AD982507896}" srcOrd="0" destOrd="0" presId="urn:microsoft.com/office/officeart/2008/layout/VerticalCurvedList"/>
    <dgm:cxn modelId="{E30A9AD5-EB6D-4CC5-B20D-9C791B81B4E4}" type="presOf" srcId="{144D8F6E-F7AA-4E70-A1BF-47F8EB21B443}" destId="{ADBBB889-E9D7-4421-92A6-F56DE6F65A54}" srcOrd="0" destOrd="0" presId="urn:microsoft.com/office/officeart/2008/layout/VerticalCurvedList"/>
    <dgm:cxn modelId="{589467A9-5410-4B62-A7AD-045438603F70}" srcId="{F98A5257-647B-4B9C-BEB3-821F76E2B7B8}" destId="{8810132A-EEB0-4BE2-8C4B-E5D5567D4CC3}" srcOrd="0" destOrd="0" parTransId="{56EA596E-6FCE-4368-A4AA-BC1D749106C6}" sibTransId="{4633AAA9-6942-4DDE-994A-CF86065B565B}"/>
    <dgm:cxn modelId="{67CD20B4-6CF7-4719-B120-9B791E4E6446}" type="presOf" srcId="{4633AAA9-6942-4DDE-994A-CF86065B565B}" destId="{D4870C64-7DCA-4F24-8170-FCBAE64EBB75}" srcOrd="0" destOrd="0" presId="urn:microsoft.com/office/officeart/2008/layout/VerticalCurvedList"/>
    <dgm:cxn modelId="{E3EFA616-48DA-4F29-9387-579C27D8B9DD}" type="presOf" srcId="{F98A5257-647B-4B9C-BEB3-821F76E2B7B8}" destId="{75AF41E0-D960-462B-BB95-DFCDE76A65E5}" srcOrd="0" destOrd="0" presId="urn:microsoft.com/office/officeart/2008/layout/VerticalCurvedList"/>
    <dgm:cxn modelId="{D1423786-CFA6-4404-8897-B0922FFF562D}" type="presOf" srcId="{8810132A-EEB0-4BE2-8C4B-E5D5567D4CC3}" destId="{D2BE3BE2-C937-41E9-8048-12FB684DD6E3}" srcOrd="0" destOrd="0" presId="urn:microsoft.com/office/officeart/2008/layout/VerticalCurvedList"/>
    <dgm:cxn modelId="{2E55F8DC-8475-4B1A-BD03-1DEF060C69F4}" srcId="{F98A5257-647B-4B9C-BEB3-821F76E2B7B8}" destId="{2BE7B4F0-FE25-4AB2-BC31-E70586D38A16}" srcOrd="1" destOrd="0" parTransId="{760B352B-6C39-4F2F-B172-B7CF94B76109}" sibTransId="{EEF2BE05-4C98-45D3-B337-53585CC9F048}"/>
    <dgm:cxn modelId="{ADB1228E-BB6F-44BB-8825-9B64EC3CC8E4}" type="presParOf" srcId="{75AF41E0-D960-462B-BB95-DFCDE76A65E5}" destId="{75A12867-89CF-4563-84F7-C6897ECE8CF0}" srcOrd="0" destOrd="0" presId="urn:microsoft.com/office/officeart/2008/layout/VerticalCurvedList"/>
    <dgm:cxn modelId="{81B03949-3005-4B01-B756-5C0D47B9540C}" type="presParOf" srcId="{75A12867-89CF-4563-84F7-C6897ECE8CF0}" destId="{F749B2B6-83DF-4EAF-8BFE-97615BEC53E4}" srcOrd="0" destOrd="0" presId="urn:microsoft.com/office/officeart/2008/layout/VerticalCurvedList"/>
    <dgm:cxn modelId="{57B6FEFC-2D00-4BF1-9AF6-8E3C51B235C4}" type="presParOf" srcId="{F749B2B6-83DF-4EAF-8BFE-97615BEC53E4}" destId="{1FABF074-13BE-4C30-9350-32B4C666F4D5}" srcOrd="0" destOrd="0" presId="urn:microsoft.com/office/officeart/2008/layout/VerticalCurvedList"/>
    <dgm:cxn modelId="{7CD8E581-F33F-483E-97DF-F93F42300F55}" type="presParOf" srcId="{F749B2B6-83DF-4EAF-8BFE-97615BEC53E4}" destId="{D4870C64-7DCA-4F24-8170-FCBAE64EBB75}" srcOrd="1" destOrd="0" presId="urn:microsoft.com/office/officeart/2008/layout/VerticalCurvedList"/>
    <dgm:cxn modelId="{C94EC360-E64E-4E64-8921-50D6B284C7AC}" type="presParOf" srcId="{F749B2B6-83DF-4EAF-8BFE-97615BEC53E4}" destId="{122435C1-EE82-4CC8-A8EF-8D31176AE91D}" srcOrd="2" destOrd="0" presId="urn:microsoft.com/office/officeart/2008/layout/VerticalCurvedList"/>
    <dgm:cxn modelId="{D249FB78-DAE2-4454-9657-A8812E989DF5}" type="presParOf" srcId="{F749B2B6-83DF-4EAF-8BFE-97615BEC53E4}" destId="{984DB414-A21D-4088-892B-6D642F35CE89}" srcOrd="3" destOrd="0" presId="urn:microsoft.com/office/officeart/2008/layout/VerticalCurvedList"/>
    <dgm:cxn modelId="{D2F10CE3-01CB-4A7D-9CD7-1C08F0B2EC13}" type="presParOf" srcId="{75A12867-89CF-4563-84F7-C6897ECE8CF0}" destId="{D2BE3BE2-C937-41E9-8048-12FB684DD6E3}" srcOrd="1" destOrd="0" presId="urn:microsoft.com/office/officeart/2008/layout/VerticalCurvedList"/>
    <dgm:cxn modelId="{D5A5348E-B617-47FF-98B4-95924CA183E1}" type="presParOf" srcId="{75A12867-89CF-4563-84F7-C6897ECE8CF0}" destId="{FF83024A-6C52-43D8-8682-F55B1FC70C23}" srcOrd="2" destOrd="0" presId="urn:microsoft.com/office/officeart/2008/layout/VerticalCurvedList"/>
    <dgm:cxn modelId="{B4AE120B-8A61-4A68-8326-27B55588997E}" type="presParOf" srcId="{FF83024A-6C52-43D8-8682-F55B1FC70C23}" destId="{C8440142-0153-4846-8460-134558F6F1C2}" srcOrd="0" destOrd="0" presId="urn:microsoft.com/office/officeart/2008/layout/VerticalCurvedList"/>
    <dgm:cxn modelId="{AA9AC294-F446-4CFC-85A8-FB9E01EA6C52}" type="presParOf" srcId="{75A12867-89CF-4563-84F7-C6897ECE8CF0}" destId="{0443FD42-6045-411E-A654-AE715261B2C0}" srcOrd="3" destOrd="0" presId="urn:microsoft.com/office/officeart/2008/layout/VerticalCurvedList"/>
    <dgm:cxn modelId="{5844927A-5653-4402-B76E-98286384BB35}" type="presParOf" srcId="{75A12867-89CF-4563-84F7-C6897ECE8CF0}" destId="{14FAC5D5-F678-4347-A9F2-949959031A4B}" srcOrd="4" destOrd="0" presId="urn:microsoft.com/office/officeart/2008/layout/VerticalCurvedList"/>
    <dgm:cxn modelId="{4E27861B-0B50-429D-9047-E73C3B54BB92}" type="presParOf" srcId="{14FAC5D5-F678-4347-A9F2-949959031A4B}" destId="{373EB473-F276-4877-A57C-D53802977E61}" srcOrd="0" destOrd="0" presId="urn:microsoft.com/office/officeart/2008/layout/VerticalCurvedList"/>
    <dgm:cxn modelId="{31ACB769-A124-400C-91FB-2F4EE4C98D49}" type="presParOf" srcId="{75A12867-89CF-4563-84F7-C6897ECE8CF0}" destId="{B3C832ED-7015-4020-8E47-9B8B25083964}" srcOrd="5" destOrd="0" presId="urn:microsoft.com/office/officeart/2008/layout/VerticalCurvedList"/>
    <dgm:cxn modelId="{4F931FA5-F48C-4380-AE8F-D120E5E6C1AA}" type="presParOf" srcId="{75A12867-89CF-4563-84F7-C6897ECE8CF0}" destId="{F48E4E35-4D50-4936-ABA0-CB8D180E6A0F}" srcOrd="6" destOrd="0" presId="urn:microsoft.com/office/officeart/2008/layout/VerticalCurvedList"/>
    <dgm:cxn modelId="{D110CD17-5963-427B-98E0-19A048451958}" type="presParOf" srcId="{F48E4E35-4D50-4936-ABA0-CB8D180E6A0F}" destId="{3D69A5F0-5473-4B75-AA9E-BC642AA800E2}" srcOrd="0" destOrd="0" presId="urn:microsoft.com/office/officeart/2008/layout/VerticalCurvedList"/>
    <dgm:cxn modelId="{2C075582-BC73-49ED-8FAA-CCB021E378B7}" type="presParOf" srcId="{75A12867-89CF-4563-84F7-C6897ECE8CF0}" destId="{ADBBB889-E9D7-4421-92A6-F56DE6F65A54}" srcOrd="7" destOrd="0" presId="urn:microsoft.com/office/officeart/2008/layout/VerticalCurvedList"/>
    <dgm:cxn modelId="{1553CD20-F815-43C1-A64B-CC599F3F0BBD}" type="presParOf" srcId="{75A12867-89CF-4563-84F7-C6897ECE8CF0}" destId="{5ECA2EBC-E071-4BC1-99EC-C39663AFFAFE}" srcOrd="8" destOrd="0" presId="urn:microsoft.com/office/officeart/2008/layout/VerticalCurvedList"/>
    <dgm:cxn modelId="{11333E36-396F-44E1-8635-6748084E1FD7}" type="presParOf" srcId="{5ECA2EBC-E071-4BC1-99EC-C39663AFFAFE}" destId="{6E26C818-841F-4027-A39C-A3B511DCD348}" srcOrd="0" destOrd="0" presId="urn:microsoft.com/office/officeart/2008/layout/VerticalCurvedList"/>
    <dgm:cxn modelId="{0F1107A0-B9CA-476A-8F35-3D2499F28BB5}" type="presParOf" srcId="{75A12867-89CF-4563-84F7-C6897ECE8CF0}" destId="{A491FA3F-94E3-4E79-8B24-1AD982507896}" srcOrd="9" destOrd="0" presId="urn:microsoft.com/office/officeart/2008/layout/VerticalCurvedList"/>
    <dgm:cxn modelId="{9D63C8B9-C472-46A3-8881-38475570529D}" type="presParOf" srcId="{75A12867-89CF-4563-84F7-C6897ECE8CF0}" destId="{3F9F601A-5BA3-4CF1-9B91-DE7A54217091}" srcOrd="10" destOrd="0" presId="urn:microsoft.com/office/officeart/2008/layout/VerticalCurvedList"/>
    <dgm:cxn modelId="{FCC24DA2-2C00-4632-9536-81FDE77FF013}" type="presParOf" srcId="{3F9F601A-5BA3-4CF1-9B91-DE7A54217091}" destId="{6D115493-6BB9-4EFC-9EDF-D363B4AC91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E988C-FF33-4695-A13B-85336559314A}">
      <dsp:nvSpPr>
        <dsp:cNvPr id="0" name=""/>
        <dsp:cNvSpPr/>
      </dsp:nvSpPr>
      <dsp:spPr>
        <a:xfrm>
          <a:off x="122326" y="635461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rgbClr val="FFFF00"/>
              </a:solidFill>
            </a:rPr>
            <a:t>%</a:t>
          </a:r>
          <a:endParaRPr lang="en-US" sz="3000" b="1" kern="1200" dirty="0">
            <a:solidFill>
              <a:srgbClr val="FFFF00"/>
            </a:solidFill>
          </a:endParaRPr>
        </a:p>
      </dsp:txBody>
      <dsp:txXfrm>
        <a:off x="122326" y="635461"/>
        <a:ext cx="7315200" cy="665018"/>
      </dsp:txXfrm>
    </dsp:sp>
    <dsp:sp modelId="{CCAFE1CF-401F-4623-827D-FB5BF43EA802}">
      <dsp:nvSpPr>
        <dsp:cNvPr id="0" name=""/>
        <dsp:cNvSpPr/>
      </dsp:nvSpPr>
      <dsp:spPr>
        <a:xfrm>
          <a:off x="122326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4000F-5F95-4B00-B5EB-5625AB8E5BAE}">
      <dsp:nvSpPr>
        <dsp:cNvPr id="0" name=""/>
        <dsp:cNvSpPr/>
      </dsp:nvSpPr>
      <dsp:spPr>
        <a:xfrm>
          <a:off x="1150518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47EBA-EEC7-48B3-9506-8B63D8499004}">
      <dsp:nvSpPr>
        <dsp:cNvPr id="0" name=""/>
        <dsp:cNvSpPr/>
      </dsp:nvSpPr>
      <dsp:spPr>
        <a:xfrm>
          <a:off x="2179523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7C3D6-9E0C-4777-B48F-47DE4D23339D}">
      <dsp:nvSpPr>
        <dsp:cNvPr id="0" name=""/>
        <dsp:cNvSpPr/>
      </dsp:nvSpPr>
      <dsp:spPr>
        <a:xfrm>
          <a:off x="3207715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6A955-D038-4EDA-8B8D-C2F31F525EDA}">
      <dsp:nvSpPr>
        <dsp:cNvPr id="0" name=""/>
        <dsp:cNvSpPr/>
      </dsp:nvSpPr>
      <dsp:spPr>
        <a:xfrm>
          <a:off x="4236720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8E5B9-C0F0-40F7-AFF8-19DC6A3932FB}">
      <dsp:nvSpPr>
        <dsp:cNvPr id="0" name=""/>
        <dsp:cNvSpPr/>
      </dsp:nvSpPr>
      <dsp:spPr>
        <a:xfrm>
          <a:off x="5264912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55A2C-8679-406F-B106-87091EA51119}">
      <dsp:nvSpPr>
        <dsp:cNvPr id="0" name=""/>
        <dsp:cNvSpPr/>
      </dsp:nvSpPr>
      <dsp:spPr>
        <a:xfrm>
          <a:off x="6293916" y="1300480"/>
          <a:ext cx="1711756" cy="135466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B6424-1CE9-4D1E-834A-69B270659F26}">
      <dsp:nvSpPr>
        <dsp:cNvPr id="0" name=""/>
        <dsp:cNvSpPr/>
      </dsp:nvSpPr>
      <dsp:spPr>
        <a:xfrm>
          <a:off x="122326" y="1435946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0" i="0" u="none" kern="1200" dirty="0" smtClean="0"/>
            <a:t>matches a string of zero, one or more characters</a:t>
          </a:r>
          <a:endParaRPr lang="en-US" sz="3000" kern="1200" dirty="0"/>
        </a:p>
      </dsp:txBody>
      <dsp:txXfrm>
        <a:off x="122326" y="1435946"/>
        <a:ext cx="7410297" cy="1083733"/>
      </dsp:txXfrm>
    </dsp:sp>
    <dsp:sp modelId="{B37DC536-ECF2-4A87-BE4A-2E7442EB5CBD}">
      <dsp:nvSpPr>
        <dsp:cNvPr id="0" name=""/>
        <dsp:cNvSpPr/>
      </dsp:nvSpPr>
      <dsp:spPr>
        <a:xfrm>
          <a:off x="122326" y="2763520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b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u="none" kern="1200" dirty="0" smtClean="0">
              <a:solidFill>
                <a:srgbClr val="FFFF00"/>
              </a:solidFill>
            </a:rPr>
            <a:t>_ (underscore)</a:t>
          </a:r>
          <a:endParaRPr lang="en-US" sz="3000" kern="1200" dirty="0">
            <a:solidFill>
              <a:srgbClr val="FFFF00"/>
            </a:solidFill>
          </a:endParaRPr>
        </a:p>
      </dsp:txBody>
      <dsp:txXfrm>
        <a:off x="122326" y="2763520"/>
        <a:ext cx="7315200" cy="665018"/>
      </dsp:txXfrm>
    </dsp:sp>
    <dsp:sp modelId="{DD25DEAB-02EC-4A9D-913D-47639F8F9676}">
      <dsp:nvSpPr>
        <dsp:cNvPr id="0" name=""/>
        <dsp:cNvSpPr/>
      </dsp:nvSpPr>
      <dsp:spPr>
        <a:xfrm>
          <a:off x="122326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CEEB5-7F08-4035-97E9-CC50DC96B0AB}">
      <dsp:nvSpPr>
        <dsp:cNvPr id="0" name=""/>
        <dsp:cNvSpPr/>
      </dsp:nvSpPr>
      <dsp:spPr>
        <a:xfrm>
          <a:off x="1150518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6F798-28A0-43D6-8B33-3248BF519FEA}">
      <dsp:nvSpPr>
        <dsp:cNvPr id="0" name=""/>
        <dsp:cNvSpPr/>
      </dsp:nvSpPr>
      <dsp:spPr>
        <a:xfrm>
          <a:off x="2179523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FC1AB-4FFD-4D6C-AC7A-052F45C7606D}">
      <dsp:nvSpPr>
        <dsp:cNvPr id="0" name=""/>
        <dsp:cNvSpPr/>
      </dsp:nvSpPr>
      <dsp:spPr>
        <a:xfrm>
          <a:off x="3207715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78F1C-D36A-455B-97C2-2D03C958F434}">
      <dsp:nvSpPr>
        <dsp:cNvPr id="0" name=""/>
        <dsp:cNvSpPr/>
      </dsp:nvSpPr>
      <dsp:spPr>
        <a:xfrm>
          <a:off x="4236720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EED84-56DD-4E1B-AB50-04031CBA9781}">
      <dsp:nvSpPr>
        <dsp:cNvPr id="0" name=""/>
        <dsp:cNvSpPr/>
      </dsp:nvSpPr>
      <dsp:spPr>
        <a:xfrm>
          <a:off x="5264912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167F8-9FEB-4963-81BF-14B570BA5CA9}">
      <dsp:nvSpPr>
        <dsp:cNvPr id="0" name=""/>
        <dsp:cNvSpPr/>
      </dsp:nvSpPr>
      <dsp:spPr>
        <a:xfrm>
          <a:off x="6293916" y="3428538"/>
          <a:ext cx="1711756" cy="1354666"/>
        </a:xfrm>
        <a:prstGeom prst="chevron">
          <a:avLst>
            <a:gd name="adj" fmla="val 706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14F70-375A-4B0F-80F9-93944BACD25E}">
      <dsp:nvSpPr>
        <dsp:cNvPr id="0" name=""/>
        <dsp:cNvSpPr/>
      </dsp:nvSpPr>
      <dsp:spPr>
        <a:xfrm>
          <a:off x="122326" y="3564005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u="none" kern="1200" dirty="0" smtClean="0"/>
            <a:t>matches any single character or number</a:t>
          </a:r>
          <a:endParaRPr lang="en-US" sz="3000" kern="1200" dirty="0"/>
        </a:p>
      </dsp:txBody>
      <dsp:txXfrm>
        <a:off x="122326" y="3564005"/>
        <a:ext cx="7410297" cy="10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9BDA-BD19-4064-BF2C-14D89FF3C190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8E8E-C91D-44A0-93D6-1E4294D2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F147-A9B1-468D-860B-052CCDB90DB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10F-3F7A-4A9C-892D-242CD6C3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Employee_ID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Hire_Date</a:t>
            </a:r>
            <a:r>
              <a:rPr lang="en-US" dirty="0" smtClean="0"/>
              <a:t>, City, '1'  </a:t>
            </a:r>
            <a:r>
              <a:rPr lang="en-US" dirty="0" err="1" smtClean="0"/>
              <a:t>ValueA</a:t>
            </a:r>
            <a:r>
              <a:rPr lang="en-US" dirty="0" smtClean="0"/>
              <a:t> FROM      Employees WHERE     </a:t>
            </a:r>
            <a:r>
              <a:rPr lang="en-US" dirty="0" err="1" smtClean="0"/>
              <a:t>Hire_Date</a:t>
            </a:r>
            <a:r>
              <a:rPr lang="en-US" dirty="0" smtClean="0"/>
              <a:t> BETWEEN '1-june-1992' AND '15-december-1993'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Employee_ID</a:t>
            </a:r>
            <a:r>
              <a:rPr lang="en-US" dirty="0" smtClean="0"/>
              <a:t>, </a:t>
            </a:r>
            <a:r>
              <a:rPr lang="en-US" dirty="0" err="1" smtClean="0"/>
              <a:t>First_Name</a:t>
            </a:r>
            <a:r>
              <a:rPr lang="en-US" dirty="0" smtClean="0"/>
              <a:t>, </a:t>
            </a:r>
            <a:r>
              <a:rPr lang="en-US" dirty="0" err="1" smtClean="0"/>
              <a:t>Last_Name</a:t>
            </a:r>
            <a:r>
              <a:rPr lang="en-US" dirty="0" smtClean="0"/>
              <a:t>, </a:t>
            </a:r>
            <a:r>
              <a:rPr lang="en-US" dirty="0" err="1" smtClean="0"/>
              <a:t>Hire_Date</a:t>
            </a:r>
            <a:r>
              <a:rPr lang="en-US" dirty="0" smtClean="0"/>
              <a:t>, City, '2'  </a:t>
            </a:r>
            <a:r>
              <a:rPr lang="en-US" dirty="0" err="1" smtClean="0"/>
              <a:t>ValueA</a:t>
            </a:r>
            <a:r>
              <a:rPr lang="en-US" dirty="0" smtClean="0"/>
              <a:t> FROM      Employees WHERE     </a:t>
            </a:r>
            <a:r>
              <a:rPr lang="en-US" dirty="0" err="1" smtClean="0"/>
              <a:t>Hire_Date</a:t>
            </a:r>
            <a:r>
              <a:rPr lang="en-US" dirty="0" smtClean="0"/>
              <a:t> NOT BETWEEN '1-june-1992' AND '15-december-1993'</a:t>
            </a:r>
          </a:p>
          <a:p>
            <a:r>
              <a:rPr lang="en-US" dirty="0" smtClean="0"/>
              <a:t>order by </a:t>
            </a:r>
            <a:r>
              <a:rPr lang="en-US" dirty="0" err="1" smtClean="0"/>
              <a:t>ValueA</a:t>
            </a:r>
            <a:r>
              <a:rPr lang="en-US" dirty="0" smtClean="0"/>
              <a:t>, </a:t>
            </a:r>
            <a:r>
              <a:rPr lang="en-US" dirty="0" err="1" smtClean="0"/>
              <a:t>Hire_date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solidFill>
                  <a:srgbClr val="FFFF00"/>
                </a:solidFill>
              </a:rPr>
              <a:t>SELECT</a:t>
            </a:r>
            <a:r>
              <a:rPr lang="en-US" sz="1200" dirty="0" smtClean="0"/>
              <a:t> </a:t>
            </a:r>
            <a:r>
              <a:rPr lang="en-IN" sz="1200" dirty="0" err="1" smtClean="0"/>
              <a:t>Employee_ID</a:t>
            </a:r>
            <a:r>
              <a:rPr lang="en-IN" sz="1200" dirty="0" smtClean="0"/>
              <a:t>, </a:t>
            </a:r>
            <a:r>
              <a:rPr lang="en-IN" sz="1200" dirty="0" err="1" smtClean="0"/>
              <a:t>First_Name</a:t>
            </a:r>
            <a:r>
              <a:rPr lang="en-IN" sz="1200" dirty="0" smtClean="0"/>
              <a:t>, </a:t>
            </a:r>
            <a:r>
              <a:rPr lang="en-IN" sz="1200" dirty="0" err="1" smtClean="0"/>
              <a:t>Last_Name</a:t>
            </a:r>
            <a:r>
              <a:rPr lang="en-IN" sz="1200" dirty="0" smtClean="0"/>
              <a:t>, </a:t>
            </a:r>
            <a:r>
              <a:rPr lang="en-IN" sz="1200" dirty="0" err="1" smtClean="0"/>
              <a:t>Hire_Date</a:t>
            </a:r>
            <a:r>
              <a:rPr lang="en-US" sz="1200" dirty="0" smtClean="0"/>
              <a:t>, City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FF00"/>
                </a:solidFill>
              </a:rPr>
              <a:t>FROM</a:t>
            </a:r>
            <a:r>
              <a:rPr lang="en-US" sz="1200" dirty="0" smtClean="0"/>
              <a:t> Employees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FF00"/>
                </a:solidFill>
              </a:rPr>
              <a:t>WHERE</a:t>
            </a:r>
            <a:r>
              <a:rPr lang="en-US" sz="1200" dirty="0" smtClean="0"/>
              <a:t> </a:t>
            </a:r>
            <a:r>
              <a:rPr lang="en-US" sz="1200" dirty="0" err="1" smtClean="0"/>
              <a:t>First_Name</a:t>
            </a:r>
            <a:r>
              <a:rPr lang="en-US" sz="1200" dirty="0" smtClean="0"/>
              <a:t>  </a:t>
            </a:r>
            <a:r>
              <a:rPr lang="en-US" sz="1200" b="1" dirty="0" smtClean="0">
                <a:solidFill>
                  <a:srgbClr val="00B0F0"/>
                </a:solidFill>
              </a:rPr>
              <a:t>LIKE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92D050"/>
                </a:solidFill>
              </a:rPr>
              <a:t>'[A-M]%'</a:t>
            </a:r>
            <a:endParaRPr lang="en-IN" sz="1200" b="1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collation serves two purposes. The first is to provide a character set that defines the bit pattern associated with each character.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stores character data using either one byte or two bytes per character, depending on the column’s data type and assigned collation. For example, European languages require only a single-byte character set, which supports up to 256 bit patterns. On the other hand, many Asian languages include thousands of characters and require a double-byte character set, which supports up to 65,536 bit patterns.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collations support both Unicode and non-Unicode character data, although some support only Unicode data. Each collation that supports non-Unicode data is associated with a code page that defines the bit patterns for the non-Unicode characters. The collation must point to a code page supported by the underlying operating system; however, multiple collations can point to the same code page if they share the same character set. Unicode-only collations do not require code pages because they conform to the universal encoding model.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https://www.mssqltips.com/sqlservertip/4395/understanding-the-collate-databasedefault-clause-in-sql-server/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https://www.red-gate.com/simple-talk/sql/sql-development/questions-sql-server-collations-shy-ask/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6145-13BE-4838-AD89-FCF4EE1F29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COLLATE is a clause applied to character string expression or column for textual data types such as char, varchar, text,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nchar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nvarchar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ntext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cast the string or column collation into a specified collation.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 we have 4 type of sensitivity on SQL Server (Case, Width, Accent,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kanatype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If you want to force any one of the sensitivity as given above then you have to use COLLATE. </a:t>
            </a:r>
          </a:p>
          <a:p>
            <a:pPr fontAlgn="base"/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Kanatype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Sensitive</a:t>
            </a:r>
          </a:p>
          <a:p>
            <a:pPr fontAlgn="base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Distinguishes between the two types of Japanese kana characters: Hiragana and Katakana.</a:t>
            </a:r>
          </a:p>
          <a:p>
            <a:pPr fontAlgn="base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option is not selected, SQL Server considers Hiragana and Katakana characters to be equal for sorting purposes</a:t>
            </a:r>
          </a:p>
          <a:p>
            <a:pPr fontAlgn="base"/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 Sensitive</a:t>
            </a:r>
          </a:p>
          <a:p>
            <a:pPr fontAlgn="base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Distinguishes between a single-byte character and the same character when represented as a double-byte character.</a:t>
            </a:r>
          </a:p>
          <a:p>
            <a:pPr fontAlgn="base"/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this option is not selected, SQL Server considers the single-byte and double-byte representation of the same character to be identical for sorting purposes.</a:t>
            </a:r>
          </a:p>
          <a:p>
            <a:pPr marL="0" indent="0">
              <a:buFontTx/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sets how the database server sorts. in this case:</a:t>
            </a:r>
          </a:p>
          <a:p>
            <a:pPr fontAlgn="base"/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SQL_Latin1_General_CP1_CI_AS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breaks up into interesting parts: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latin1 makes the server treat strings using charset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basically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CP1 stands for Code Page 1252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 case insensitive comparisons so 'ABC' would equal '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accent sensitive, so 'ü' does not equal 'u'</a:t>
            </a:r>
          </a:p>
          <a:p>
            <a:pPr marL="0" indent="0">
              <a:buFontTx/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6145-13BE-4838-AD89-FCF4EE1F29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 is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No,here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sort and simple for readers.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6145-13BE-4838-AD89-FCF4EE1F29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4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of above subqueries can be written using Joins, Exists, In clauses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6145-13BE-4838-AD89-FCF4EE1F29A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400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48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106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799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21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50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6F588C6A-E15D-42F1-AAF6-839123805FBB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6C44DB9-A473-442C-B086-D1F93506A4BE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/>
          <a:srcRect l="38452" t="23968" r="37798" b="32857"/>
          <a:stretch/>
        </p:blipFill>
        <p:spPr>
          <a:xfrm>
            <a:off x="4883564" y="5813591"/>
            <a:ext cx="1021370" cy="10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l="38452" t="23968" r="37798" b="32857"/>
          <a:stretch/>
        </p:blipFill>
        <p:spPr>
          <a:xfrm>
            <a:off x="5428383" y="5786295"/>
            <a:ext cx="1021370" cy="10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0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AF3AE068-E05A-439C-97F8-45AC8119FCD5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201B03B3-DEE5-43F8-925B-912AA65DCD81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-813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41450"/>
            <a:ext cx="10807262" cy="541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/>
          <a:srcRect l="38452" t="23968" r="37798" b="32857"/>
          <a:stretch/>
        </p:blipFill>
        <p:spPr>
          <a:xfrm>
            <a:off x="313660" y="116172"/>
            <a:ext cx="1021370" cy="10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4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68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727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SELECT Title, </a:t>
            </a:r>
            <a:r>
              <a:rPr lang="en-IN" sz="2800" dirty="0" err="1"/>
              <a:t>FirstName</a:t>
            </a:r>
            <a:r>
              <a:rPr lang="en-IN" sz="2800" dirty="0"/>
              <a:t>, </a:t>
            </a:r>
            <a:r>
              <a:rPr lang="en-IN" sz="2800" dirty="0" err="1"/>
              <a:t>LastName</a:t>
            </a:r>
            <a:r>
              <a:rPr lang="en-IN" sz="2800" dirty="0"/>
              <a:t> FROM Employees ORDER BY 1,3;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SELECT Title, </a:t>
            </a:r>
            <a:r>
              <a:rPr lang="en-IN" sz="2800" dirty="0" err="1"/>
              <a:t>FirstName</a:t>
            </a:r>
            <a:r>
              <a:rPr lang="en-IN" sz="2800" dirty="0"/>
              <a:t>, </a:t>
            </a:r>
            <a:r>
              <a:rPr lang="en-IN" sz="2800" dirty="0" err="1"/>
              <a:t>LastName</a:t>
            </a:r>
            <a:r>
              <a:rPr lang="en-IN" sz="2800" dirty="0"/>
              <a:t> FROM Employees ORDER BY Title, </a:t>
            </a:r>
            <a:r>
              <a:rPr lang="en-IN" sz="2800" dirty="0" err="1"/>
              <a:t>LastName</a:t>
            </a:r>
            <a:r>
              <a:rPr lang="en-IN" sz="2800" dirty="0"/>
              <a:t>;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57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19464" y="4472761"/>
            <a:ext cx="11479619" cy="110578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4017" y="3033820"/>
            <a:ext cx="11479619" cy="110578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65544" y="1616149"/>
            <a:ext cx="11426456" cy="1105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exercise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7291"/>
            <a:ext cx="11506200" cy="516742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List </a:t>
            </a:r>
            <a:r>
              <a:rPr lang="en-IN" sz="2800" dirty="0" err="1"/>
              <a:t>CategoryName</a:t>
            </a:r>
            <a:r>
              <a:rPr lang="en-IN" sz="2800" dirty="0"/>
              <a:t> and Description from the Categories table sorted by </a:t>
            </a:r>
            <a:r>
              <a:rPr lang="en-IN" sz="2800" dirty="0" err="1"/>
              <a:t>CategoryName</a:t>
            </a:r>
            <a:r>
              <a:rPr lang="en-IN" sz="28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Display </a:t>
            </a:r>
            <a:r>
              <a:rPr lang="en-IN" sz="2800" dirty="0" err="1"/>
              <a:t>ContactName</a:t>
            </a:r>
            <a:r>
              <a:rPr lang="en-IN" sz="2800" dirty="0"/>
              <a:t>, </a:t>
            </a:r>
            <a:r>
              <a:rPr lang="en-IN" sz="2800" dirty="0" err="1"/>
              <a:t>CompanyName</a:t>
            </a:r>
            <a:r>
              <a:rPr lang="en-IN" sz="2800" dirty="0"/>
              <a:t>, </a:t>
            </a:r>
            <a:r>
              <a:rPr lang="en-IN" sz="2800" dirty="0" err="1"/>
              <a:t>ContactTitle</a:t>
            </a:r>
            <a:r>
              <a:rPr lang="en-IN" sz="2800" dirty="0"/>
              <a:t>, and Phone from the Customers table sorted by Phone.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Create a </a:t>
            </a:r>
            <a:r>
              <a:rPr lang="en-IN" sz="2800" dirty="0" smtClean="0"/>
              <a:t>query </a:t>
            </a:r>
            <a:r>
              <a:rPr lang="en-IN" sz="2800" dirty="0"/>
              <a:t>showing employees' first and last names and hire dates sorted from newest to oldest employee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882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5156791"/>
            <a:ext cx="11392786" cy="1701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3330217"/>
            <a:ext cx="11392786" cy="17012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800" y="1403498"/>
            <a:ext cx="11148237" cy="1701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exercise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4891"/>
            <a:ext cx="11506200" cy="579186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600" dirty="0" smtClean="0"/>
              <a:t>Create </a:t>
            </a:r>
            <a:r>
              <a:rPr lang="en-IN" sz="2600" dirty="0"/>
              <a:t>a </a:t>
            </a:r>
            <a:r>
              <a:rPr lang="en-IN" sz="2600" dirty="0" smtClean="0"/>
              <a:t>query </a:t>
            </a:r>
            <a:r>
              <a:rPr lang="en-IN" sz="2600" dirty="0"/>
              <a:t>showing </a:t>
            </a:r>
            <a:r>
              <a:rPr lang="en-IN" sz="2600" dirty="0" smtClean="0"/>
              <a:t>orders </a:t>
            </a:r>
            <a:r>
              <a:rPr lang="en-IN" sz="2600" dirty="0"/>
              <a:t>sorted by Freight from most expensive to cheapest. Show </a:t>
            </a:r>
            <a:r>
              <a:rPr lang="en-IN" sz="2600" dirty="0" err="1"/>
              <a:t>OrderID</a:t>
            </a:r>
            <a:r>
              <a:rPr lang="en-IN" sz="2600" dirty="0"/>
              <a:t>, </a:t>
            </a:r>
            <a:r>
              <a:rPr lang="en-IN" sz="2600" dirty="0" err="1"/>
              <a:t>OrderDate</a:t>
            </a:r>
            <a:r>
              <a:rPr lang="en-IN" sz="2600" dirty="0"/>
              <a:t>, </a:t>
            </a:r>
            <a:r>
              <a:rPr lang="en-IN" sz="2600" dirty="0" err="1"/>
              <a:t>ShippedDate</a:t>
            </a:r>
            <a:r>
              <a:rPr lang="en-IN" sz="2600" dirty="0"/>
              <a:t>, </a:t>
            </a:r>
            <a:r>
              <a:rPr lang="en-IN" sz="2600" dirty="0" err="1"/>
              <a:t>CustomerID</a:t>
            </a:r>
            <a:r>
              <a:rPr lang="en-IN" sz="2600" dirty="0"/>
              <a:t>, and Freight.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600" dirty="0"/>
              <a:t>Select </a:t>
            </a:r>
            <a:r>
              <a:rPr lang="en-IN" sz="2600" dirty="0" err="1"/>
              <a:t>CompanyName</a:t>
            </a:r>
            <a:r>
              <a:rPr lang="en-IN" sz="2600" dirty="0"/>
              <a:t>, Fax, Phone, </a:t>
            </a:r>
            <a:r>
              <a:rPr lang="en-IN" sz="2600" dirty="0" err="1"/>
              <a:t>HomePage</a:t>
            </a:r>
            <a:r>
              <a:rPr lang="en-IN" sz="2600" dirty="0"/>
              <a:t> and Country from the Suppliers table sorted by Country in descending order and then by </a:t>
            </a:r>
            <a:r>
              <a:rPr lang="en-IN" sz="2600" dirty="0" err="1"/>
              <a:t>CompanyName</a:t>
            </a:r>
            <a:r>
              <a:rPr lang="en-IN" sz="2600" dirty="0"/>
              <a:t> in ascending order.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600" dirty="0"/>
              <a:t>Create a list of employees showing title, first name, and last name. Sort by Title in ascending order and then by </a:t>
            </a:r>
            <a:r>
              <a:rPr lang="en-IN" sz="2600" dirty="0" err="1"/>
              <a:t>LastName</a:t>
            </a:r>
            <a:r>
              <a:rPr lang="en-IN" sz="2600" dirty="0"/>
              <a:t> in descending order.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807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solution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3" y="1441450"/>
            <a:ext cx="5697415" cy="5282735"/>
          </a:xfrm>
          <a:blipFill>
            <a:blip r:embed="rId2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1. SELECT </a:t>
            </a:r>
            <a:r>
              <a:rPr lang="en-IN" dirty="0" err="1"/>
              <a:t>CategoryName</a:t>
            </a:r>
            <a:r>
              <a:rPr lang="en-IN" dirty="0"/>
              <a:t>, 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FROM </a:t>
            </a:r>
            <a:r>
              <a:rPr lang="en-IN" dirty="0"/>
              <a:t>Categories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ORDER </a:t>
            </a:r>
            <a:r>
              <a:rPr lang="en-IN" dirty="0"/>
              <a:t>BY </a:t>
            </a:r>
            <a:r>
              <a:rPr lang="en-IN" dirty="0" err="1"/>
              <a:t>CategoryName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2. SELECT </a:t>
            </a:r>
            <a:r>
              <a:rPr lang="en-IN" dirty="0" err="1"/>
              <a:t>ContactName</a:t>
            </a:r>
            <a:r>
              <a:rPr lang="en-IN" dirty="0"/>
              <a:t>, </a:t>
            </a:r>
            <a:r>
              <a:rPr lang="en-IN" dirty="0" err="1"/>
              <a:t>CompanyName</a:t>
            </a:r>
            <a:r>
              <a:rPr lang="en-IN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ContactTitle</a:t>
            </a:r>
            <a:r>
              <a:rPr lang="en-IN" dirty="0"/>
              <a:t>, </a:t>
            </a:r>
            <a:r>
              <a:rPr lang="en-IN" dirty="0" smtClean="0"/>
              <a:t>Phone FROM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ORDER </a:t>
            </a:r>
            <a:r>
              <a:rPr lang="en-IN" dirty="0"/>
              <a:t>BY Phone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3. SELECT 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, </a:t>
            </a:r>
            <a:r>
              <a:rPr lang="en-IN" dirty="0" err="1"/>
              <a:t>HireDate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FROM </a:t>
            </a:r>
            <a:r>
              <a:rPr lang="en-IN" dirty="0"/>
              <a:t>Employees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ORDER </a:t>
            </a:r>
            <a:r>
              <a:rPr lang="en-IN" dirty="0"/>
              <a:t>BY </a:t>
            </a:r>
            <a:r>
              <a:rPr lang="en-IN" dirty="0" err="1"/>
              <a:t>HireDate</a:t>
            </a:r>
            <a:r>
              <a:rPr lang="en-IN" dirty="0"/>
              <a:t> DESC;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4616" y="1425567"/>
            <a:ext cx="5911004" cy="529861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4. SELECT </a:t>
            </a:r>
            <a:r>
              <a:rPr lang="en-IN" dirty="0" err="1" smtClean="0"/>
              <a:t>OrderID</a:t>
            </a:r>
            <a:r>
              <a:rPr lang="en-IN" dirty="0" smtClean="0"/>
              <a:t>, </a:t>
            </a:r>
            <a:r>
              <a:rPr lang="en-IN" dirty="0" err="1" smtClean="0"/>
              <a:t>OrderDate</a:t>
            </a:r>
            <a:r>
              <a:rPr lang="en-IN" dirty="0" smtClean="0"/>
              <a:t>, </a:t>
            </a:r>
            <a:r>
              <a:rPr lang="en-IN" dirty="0" err="1" smtClean="0"/>
              <a:t>ShippedDate</a:t>
            </a:r>
            <a:r>
              <a:rPr lang="en-IN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CustomerID</a:t>
            </a:r>
            <a:r>
              <a:rPr lang="en-IN" dirty="0" smtClean="0"/>
              <a:t>, Freight FROM Orders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 ORDER BY Freight DESC;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5. SELECT </a:t>
            </a:r>
            <a:r>
              <a:rPr lang="en-IN" dirty="0" err="1" smtClean="0"/>
              <a:t>CompanyName</a:t>
            </a:r>
            <a:r>
              <a:rPr lang="en-IN" dirty="0" smtClean="0"/>
              <a:t>, Fax, Phone,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HomePage</a:t>
            </a:r>
            <a:r>
              <a:rPr lang="en-IN" dirty="0" smtClean="0"/>
              <a:t>, Country FROM Suppliers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ORDER BY Country DESC, </a:t>
            </a:r>
            <a:r>
              <a:rPr lang="en-IN" dirty="0" err="1" smtClean="0"/>
              <a:t>CompanyName</a:t>
            </a:r>
            <a:r>
              <a:rPr lang="en-IN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6. SELECT Title, </a:t>
            </a:r>
            <a:r>
              <a:rPr lang="en-IN" dirty="0" err="1" smtClean="0"/>
              <a:t>FirstName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endParaRPr lang="en-I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FROM Employees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ORDER BY Title ASC, </a:t>
            </a:r>
            <a:r>
              <a:rPr lang="en-IN" dirty="0" err="1" smtClean="0"/>
              <a:t>LastName</a:t>
            </a:r>
            <a:r>
              <a:rPr lang="en-IN" dirty="0" smtClean="0"/>
              <a:t>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Is </a:t>
            </a:r>
            <a:r>
              <a:rPr lang="en-US" dirty="0" err="1" smtClean="0">
                <a:solidFill>
                  <a:srgbClr val="FFFF00"/>
                </a:solidFill>
              </a:rPr>
              <a:t>NUll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0030" y="1441450"/>
            <a:ext cx="8023031" cy="5416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SELECT </a:t>
            </a:r>
            <a:r>
              <a:rPr lang="en-IN" sz="2400" dirty="0" err="1"/>
              <a:t>FirstName</a:t>
            </a:r>
            <a:r>
              <a:rPr lang="en-IN" sz="2400" dirty="0"/>
              <a:t>, </a:t>
            </a:r>
            <a:r>
              <a:rPr lang="en-IN" sz="2400" dirty="0" err="1" smtClean="0"/>
              <a:t>LastName</a:t>
            </a:r>
            <a:r>
              <a:rPr lang="en-IN" sz="2400" dirty="0" smtClean="0"/>
              <a:t>, </a:t>
            </a:r>
            <a:r>
              <a:rPr lang="en-US" sz="2400" dirty="0"/>
              <a:t>Region</a:t>
            </a:r>
            <a:r>
              <a:rPr lang="en-IN" sz="2400" dirty="0" smtClean="0"/>
              <a:t> </a:t>
            </a: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   FROM </a:t>
            </a:r>
            <a:r>
              <a:rPr lang="en-IN" sz="2400" dirty="0"/>
              <a:t>Employees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   WHERE </a:t>
            </a:r>
            <a:r>
              <a:rPr lang="en-IN" sz="2400" dirty="0"/>
              <a:t>Region </a:t>
            </a:r>
            <a:r>
              <a:rPr lang="en-IN" sz="2400" b="1" dirty="0">
                <a:solidFill>
                  <a:srgbClr val="0070C0"/>
                </a:solidFill>
              </a:rPr>
              <a:t>IS NULL</a:t>
            </a:r>
            <a:r>
              <a:rPr lang="en-IN" sz="2400" dirty="0"/>
              <a:t>;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SELECT </a:t>
            </a:r>
            <a:r>
              <a:rPr lang="en-IN" sz="2400" dirty="0" err="1"/>
              <a:t>FirstName</a:t>
            </a:r>
            <a:r>
              <a:rPr lang="en-IN" sz="2400" dirty="0"/>
              <a:t>, </a:t>
            </a:r>
            <a:r>
              <a:rPr lang="en-IN" sz="2400" dirty="0" err="1" smtClean="0"/>
              <a:t>LastName</a:t>
            </a:r>
            <a:r>
              <a:rPr lang="en-IN" sz="2400" dirty="0" smtClean="0"/>
              <a:t>, </a:t>
            </a:r>
            <a:r>
              <a:rPr lang="en-US" sz="2400" dirty="0"/>
              <a:t>Region</a:t>
            </a: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    FROM </a:t>
            </a:r>
            <a:r>
              <a:rPr lang="en-IN" sz="2400" dirty="0"/>
              <a:t>Employees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    WHERE </a:t>
            </a:r>
            <a:r>
              <a:rPr lang="en-IN" sz="2400" dirty="0"/>
              <a:t>Region </a:t>
            </a:r>
            <a:r>
              <a:rPr lang="en-IN" sz="2400" dirty="0">
                <a:solidFill>
                  <a:srgbClr val="00B0F0"/>
                </a:solidFill>
              </a:rPr>
              <a:t>IS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NOT NULL</a:t>
            </a:r>
            <a:r>
              <a:rPr lang="en-IN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3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20617"/>
            <a:ext cx="11791506" cy="1235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082681"/>
            <a:ext cx="11791506" cy="123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2644747"/>
            <a:ext cx="11791506" cy="1235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1284891"/>
            <a:ext cx="11791506" cy="12350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Exercise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" y="1160060"/>
            <a:ext cx="11632025" cy="559558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Create a </a:t>
            </a:r>
            <a:r>
              <a:rPr lang="en-IN" sz="2800" dirty="0" smtClean="0"/>
              <a:t>query </a:t>
            </a:r>
            <a:r>
              <a:rPr lang="en-IN" sz="2800" dirty="0"/>
              <a:t>showing all the company names and contact names of </a:t>
            </a:r>
            <a:r>
              <a:rPr lang="en-IN" sz="2800" dirty="0" smtClean="0"/>
              <a:t>customers </a:t>
            </a:r>
            <a:r>
              <a:rPr lang="en-IN" sz="2800" dirty="0"/>
              <a:t>in Buenos Aires.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Create a </a:t>
            </a:r>
            <a:r>
              <a:rPr lang="en-IN" sz="2800" dirty="0" smtClean="0">
                <a:solidFill>
                  <a:schemeClr val="bg1"/>
                </a:solidFill>
              </a:rPr>
              <a:t>query </a:t>
            </a:r>
            <a:r>
              <a:rPr lang="en-IN" sz="2800" dirty="0">
                <a:solidFill>
                  <a:schemeClr val="bg1"/>
                </a:solidFill>
              </a:rPr>
              <a:t>showing the product name, unit price and quantity per unit of all products that are out of stock.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/>
              <a:t>Create a </a:t>
            </a:r>
            <a:r>
              <a:rPr lang="en-IN" sz="2800" dirty="0" smtClean="0"/>
              <a:t>query </a:t>
            </a:r>
            <a:r>
              <a:rPr lang="en-IN" sz="2800" dirty="0"/>
              <a:t>showing the order date, shipped date, customer id, and freight of all orders placed on May 19, 1997.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>
                <a:solidFill>
                  <a:schemeClr val="bg1"/>
                </a:solidFill>
              </a:rPr>
              <a:t>Create </a:t>
            </a:r>
            <a:r>
              <a:rPr lang="en-IN" sz="2800" dirty="0">
                <a:solidFill>
                  <a:schemeClr val="bg1"/>
                </a:solidFill>
              </a:rPr>
              <a:t>a </a:t>
            </a:r>
            <a:r>
              <a:rPr lang="en-IN" sz="2800" dirty="0" smtClean="0">
                <a:solidFill>
                  <a:schemeClr val="bg1"/>
                </a:solidFill>
              </a:rPr>
              <a:t>query </a:t>
            </a:r>
            <a:r>
              <a:rPr lang="en-IN" sz="2800" dirty="0">
                <a:solidFill>
                  <a:schemeClr val="bg1"/>
                </a:solidFill>
              </a:rPr>
              <a:t>showing the first name, last name, and country </a:t>
            </a:r>
            <a:r>
              <a:rPr lang="en-IN" sz="2800" dirty="0" smtClean="0">
                <a:solidFill>
                  <a:schemeClr val="bg1"/>
                </a:solidFill>
              </a:rPr>
              <a:t>of </a:t>
            </a:r>
            <a:r>
              <a:rPr lang="en-IN" sz="2800" dirty="0">
                <a:solidFill>
                  <a:schemeClr val="bg1"/>
                </a:solidFill>
              </a:rPr>
              <a:t>all employees not in the United States.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5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8715" y="1513068"/>
            <a:ext cx="5374817" cy="151656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SELECT </a:t>
            </a:r>
            <a:r>
              <a:rPr lang="en-IN" sz="2000" dirty="0" err="1">
                <a:solidFill>
                  <a:schemeClr val="tx1"/>
                </a:solidFill>
              </a:rPr>
              <a:t>CompanyName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ContactName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   FROM Customers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   WHERE City = 'Buenos Aires';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8714" y="3166946"/>
            <a:ext cx="5374818" cy="15689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SELECT </a:t>
            </a:r>
            <a:r>
              <a:rPr lang="en-IN" sz="2000" dirty="0" err="1">
                <a:solidFill>
                  <a:schemeClr val="tx1"/>
                </a:solidFill>
              </a:rPr>
              <a:t>ProductName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UnitPrice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QuantityPerUnit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tx1"/>
                </a:solidFill>
              </a:rPr>
              <a:t>FROM Products WHERE </a:t>
            </a:r>
            <a:r>
              <a:rPr lang="en-IN" sz="2000" dirty="0" err="1">
                <a:solidFill>
                  <a:schemeClr val="tx1"/>
                </a:solidFill>
              </a:rPr>
              <a:t>UnitsInStock</a:t>
            </a:r>
            <a:r>
              <a:rPr lang="en-IN" sz="2000" dirty="0">
                <a:solidFill>
                  <a:schemeClr val="tx1"/>
                </a:solidFill>
              </a:rPr>
              <a:t>=0;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8714" y="4911689"/>
            <a:ext cx="5374818" cy="1825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SELECT </a:t>
            </a:r>
            <a:r>
              <a:rPr lang="en-IN" sz="2000" dirty="0" err="1">
                <a:solidFill>
                  <a:schemeClr val="tx1"/>
                </a:solidFill>
              </a:rPr>
              <a:t>FirstName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LastName</a:t>
            </a:r>
            <a:r>
              <a:rPr lang="en-IN" sz="2000" dirty="0">
                <a:solidFill>
                  <a:schemeClr val="tx1"/>
                </a:solidFill>
              </a:rPr>
              <a:t>, Country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tx1"/>
                </a:solidFill>
              </a:rPr>
              <a:t>FROM </a:t>
            </a:r>
            <a:r>
              <a:rPr lang="en-IN" sz="2000" dirty="0">
                <a:solidFill>
                  <a:schemeClr val="tx1"/>
                </a:solidFill>
              </a:rPr>
              <a:t>Employees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tx1"/>
                </a:solidFill>
              </a:rPr>
              <a:t>WHERE </a:t>
            </a:r>
            <a:r>
              <a:rPr lang="en-IN" sz="2000" dirty="0">
                <a:solidFill>
                  <a:schemeClr val="tx1"/>
                </a:solidFill>
              </a:rPr>
              <a:t>Country &lt;&gt; 'USA';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22117" y="2186390"/>
            <a:ext cx="4772721" cy="15165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SELECT </a:t>
            </a:r>
            <a:r>
              <a:rPr lang="en-IN" sz="2000" dirty="0" err="1">
                <a:solidFill>
                  <a:schemeClr val="tx1"/>
                </a:solidFill>
              </a:rPr>
              <a:t>OrderDate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ShippedDate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CustomerID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smtClean="0">
                <a:solidFill>
                  <a:schemeClr val="tx1"/>
                </a:solidFill>
              </a:rPr>
              <a:t>Freight FROM </a:t>
            </a:r>
            <a:r>
              <a:rPr lang="en-IN" sz="2000" dirty="0">
                <a:solidFill>
                  <a:schemeClr val="tx1"/>
                </a:solidFill>
              </a:rPr>
              <a:t>Orders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tx1"/>
                </a:solidFill>
              </a:rPr>
              <a:t>WHERE </a:t>
            </a:r>
            <a:r>
              <a:rPr lang="en-IN" sz="2000" dirty="0" err="1">
                <a:solidFill>
                  <a:schemeClr val="tx1"/>
                </a:solidFill>
              </a:rPr>
              <a:t>OrderDate</a:t>
            </a:r>
            <a:r>
              <a:rPr lang="en-IN" sz="2000" dirty="0">
                <a:solidFill>
                  <a:schemeClr val="tx1"/>
                </a:solidFill>
              </a:rPr>
              <a:t> = '19-May-1997';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22116" y="4076194"/>
            <a:ext cx="4772721" cy="18674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SELECT </a:t>
            </a:r>
            <a:r>
              <a:rPr lang="en-IN" sz="2000" dirty="0" err="1">
                <a:solidFill>
                  <a:schemeClr val="tx1"/>
                </a:solidFill>
              </a:rPr>
              <a:t>OrderDate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ShippedDate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CustomerID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smtClean="0">
                <a:solidFill>
                  <a:schemeClr val="tx1"/>
                </a:solidFill>
              </a:rPr>
              <a:t>Freight FROM </a:t>
            </a:r>
            <a:r>
              <a:rPr lang="en-IN" sz="2000" dirty="0">
                <a:solidFill>
                  <a:schemeClr val="tx1"/>
                </a:solidFill>
              </a:rPr>
              <a:t>Orders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</a:rPr>
              <a:t>    WHERE </a:t>
            </a:r>
            <a:r>
              <a:rPr lang="en-IN" sz="2000" dirty="0" err="1">
                <a:solidFill>
                  <a:schemeClr val="tx1"/>
                </a:solidFill>
              </a:rPr>
              <a:t>OrderDate</a:t>
            </a:r>
            <a:r>
              <a:rPr lang="en-IN" sz="2000" dirty="0">
                <a:solidFill>
                  <a:schemeClr val="tx1"/>
                </a:solidFill>
              </a:rPr>
              <a:t> = '1997-05-19';</a:t>
            </a:r>
          </a:p>
        </p:txBody>
      </p:sp>
    </p:spTree>
    <p:extLst>
      <p:ext uri="{BB962C8B-B14F-4D97-AF65-F5344CB8AC3E}">
        <p14:creationId xmlns:p14="http://schemas.microsoft.com/office/powerpoint/2010/main" val="10890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SELECT </a:t>
            </a:r>
            <a:r>
              <a:rPr lang="en-IN" dirty="0" err="1"/>
              <a:t>FirstName</a:t>
            </a:r>
            <a:r>
              <a:rPr lang="en-IN" dirty="0"/>
              <a:t> + ' ' + </a:t>
            </a:r>
            <a:r>
              <a:rPr lang="en-IN" dirty="0" err="1"/>
              <a:t>LastName</a:t>
            </a:r>
            <a:r>
              <a:rPr lang="en-IN" dirty="0"/>
              <a:t> FROM Employees;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SELECT </a:t>
            </a:r>
            <a:r>
              <a:rPr lang="en-IN" dirty="0" err="1"/>
              <a:t>OrderID</a:t>
            </a:r>
            <a:r>
              <a:rPr lang="en-IN" dirty="0"/>
              <a:t>, Freight, Freight * 1.1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FROM </a:t>
            </a:r>
            <a:r>
              <a:rPr lang="en-IN" dirty="0"/>
              <a:t>Orders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WHERE </a:t>
            </a:r>
            <a:r>
              <a:rPr lang="en-IN" dirty="0"/>
              <a:t>Freight &gt;= 500;</a:t>
            </a:r>
          </a:p>
          <a:p>
            <a:pPr>
              <a:lnSpc>
                <a:spcPct val="150000"/>
              </a:lnSpc>
            </a:pPr>
            <a:r>
              <a:rPr lang="en-IN" dirty="0"/>
              <a:t>SELECT </a:t>
            </a:r>
            <a:r>
              <a:rPr lang="en-IN" dirty="0" err="1"/>
              <a:t>OrderID</a:t>
            </a:r>
            <a:r>
              <a:rPr lang="en-IN" dirty="0"/>
              <a:t>, Freight, Freight * 1.1 AS </a:t>
            </a:r>
            <a:r>
              <a:rPr lang="en-IN" dirty="0" err="1"/>
              <a:t>FreightTotal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FROM </a:t>
            </a:r>
            <a:r>
              <a:rPr lang="en-IN" dirty="0"/>
              <a:t>Orders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 smtClean="0"/>
              <a:t>   WHERE </a:t>
            </a:r>
            <a:r>
              <a:rPr lang="en-IN" dirty="0"/>
              <a:t>Freight &gt;= 500;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Functions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450"/>
            <a:ext cx="11506200" cy="5416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SELECT </a:t>
            </a:r>
            <a:r>
              <a:rPr lang="en-IN" sz="2400" b="1" dirty="0">
                <a:solidFill>
                  <a:srgbClr val="00B0F0"/>
                </a:solidFill>
              </a:rPr>
              <a:t>COUNT</a:t>
            </a:r>
            <a:r>
              <a:rPr lang="en-IN" sz="2400" dirty="0"/>
              <a:t>(*) AS </a:t>
            </a:r>
            <a:r>
              <a:rPr lang="en-IN" sz="2400" dirty="0" err="1" smtClean="0"/>
              <a:t>NumEmployees</a:t>
            </a:r>
            <a:r>
              <a:rPr lang="en-IN" sz="2400" dirty="0" smtClean="0"/>
              <a:t> FROM </a:t>
            </a:r>
            <a:r>
              <a:rPr lang="en-IN" sz="2400" dirty="0"/>
              <a:t>Employees;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SELECT </a:t>
            </a:r>
            <a:r>
              <a:rPr lang="en-IN" sz="2400" b="1" dirty="0" smtClean="0">
                <a:solidFill>
                  <a:srgbClr val="00B0F0"/>
                </a:solidFill>
              </a:rPr>
              <a:t>SUM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smtClean="0"/>
              <a:t>(</a:t>
            </a:r>
            <a:r>
              <a:rPr lang="en-IN" sz="2400" dirty="0"/>
              <a:t>Quantity) AS </a:t>
            </a:r>
            <a:r>
              <a:rPr lang="en-IN" sz="2400" dirty="0" err="1" smtClean="0"/>
              <a:t>TotalUnits</a:t>
            </a:r>
            <a:r>
              <a:rPr lang="en-IN" sz="2400" dirty="0" smtClean="0"/>
              <a:t> FROM </a:t>
            </a:r>
            <a:r>
              <a:rPr lang="en-IN" sz="2400" dirty="0"/>
              <a:t>[</a:t>
            </a:r>
            <a:r>
              <a:rPr lang="en-IN" sz="2400" dirty="0" smtClean="0"/>
              <a:t>Order Details] WHERE </a:t>
            </a:r>
            <a:r>
              <a:rPr lang="en-IN" sz="2400" dirty="0" err="1"/>
              <a:t>ProductID</a:t>
            </a:r>
            <a:r>
              <a:rPr lang="en-IN" sz="2400" dirty="0"/>
              <a:t>=3;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SELECT </a:t>
            </a:r>
            <a:r>
              <a:rPr lang="en-IN" sz="2400" b="1" dirty="0" smtClean="0">
                <a:solidFill>
                  <a:srgbClr val="00B0F0"/>
                </a:solidFill>
              </a:rPr>
              <a:t>AVG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smtClean="0"/>
              <a:t>(</a:t>
            </a:r>
            <a:r>
              <a:rPr lang="en-IN" sz="2400" dirty="0" err="1"/>
              <a:t>UnitPrice</a:t>
            </a:r>
            <a:r>
              <a:rPr lang="en-IN" sz="2400" dirty="0"/>
              <a:t>) AS </a:t>
            </a:r>
            <a:r>
              <a:rPr lang="en-IN" sz="2400" dirty="0" err="1" smtClean="0"/>
              <a:t>AveragePrice</a:t>
            </a:r>
            <a:r>
              <a:rPr lang="en-IN" sz="2400" dirty="0" smtClean="0"/>
              <a:t> FROM </a:t>
            </a:r>
            <a:r>
              <a:rPr lang="en-IN" sz="2400" dirty="0"/>
              <a:t>Products;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SELECT City, </a:t>
            </a:r>
            <a:r>
              <a:rPr lang="en-IN" sz="2400" b="1" dirty="0" smtClean="0">
                <a:solidFill>
                  <a:srgbClr val="00B0F0"/>
                </a:solidFill>
              </a:rPr>
              <a:t>COUNT</a:t>
            </a:r>
            <a:r>
              <a:rPr lang="en-IN" sz="2400" dirty="0" smtClean="0"/>
              <a:t> (</a:t>
            </a:r>
            <a:r>
              <a:rPr lang="en-IN" sz="2400" dirty="0" err="1"/>
              <a:t>EmployeeID</a:t>
            </a:r>
            <a:r>
              <a:rPr lang="en-IN" sz="2400" dirty="0"/>
              <a:t>) AS </a:t>
            </a:r>
            <a:r>
              <a:rPr lang="en-IN" sz="2400" dirty="0" err="1" smtClean="0"/>
              <a:t>NumEmployees</a:t>
            </a:r>
            <a:r>
              <a:rPr lang="en-IN" sz="2400" dirty="0" smtClean="0"/>
              <a:t>  FROM Employees GROUP </a:t>
            </a:r>
            <a:r>
              <a:rPr lang="en-IN" sz="2400" dirty="0"/>
              <a:t>BY City;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SELECT City, </a:t>
            </a:r>
            <a:r>
              <a:rPr lang="en-IN" sz="2400" b="1" dirty="0" smtClean="0">
                <a:solidFill>
                  <a:srgbClr val="00B0F0"/>
                </a:solidFill>
              </a:rPr>
              <a:t>COUNT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smtClean="0"/>
              <a:t>(</a:t>
            </a:r>
            <a:r>
              <a:rPr lang="en-IN" sz="2400" dirty="0" err="1"/>
              <a:t>EmployeeID</a:t>
            </a:r>
            <a:r>
              <a:rPr lang="en-IN" sz="2400" dirty="0"/>
              <a:t>) AS </a:t>
            </a:r>
            <a:r>
              <a:rPr lang="en-IN" sz="2400" dirty="0" err="1" smtClean="0"/>
              <a:t>NumEmployees</a:t>
            </a:r>
            <a:r>
              <a:rPr lang="en-IN" sz="2400" dirty="0" smtClean="0"/>
              <a:t> FROM Employees GROUP </a:t>
            </a:r>
            <a:r>
              <a:rPr lang="en-IN" sz="2400" dirty="0"/>
              <a:t>BY </a:t>
            </a:r>
            <a:r>
              <a:rPr lang="en-IN" sz="2400" dirty="0" smtClean="0"/>
              <a:t>City HAVING </a:t>
            </a:r>
            <a:r>
              <a:rPr lang="en-IN" sz="2400" b="1" dirty="0" smtClean="0">
                <a:solidFill>
                  <a:srgbClr val="00B0F0"/>
                </a:solidFill>
              </a:rPr>
              <a:t>COUNT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 smtClean="0"/>
              <a:t>(</a:t>
            </a:r>
            <a:r>
              <a:rPr lang="en-IN" sz="2400" dirty="0" err="1"/>
              <a:t>EmployeeID</a:t>
            </a:r>
            <a:r>
              <a:rPr lang="en-IN" sz="2400" dirty="0"/>
              <a:t>) &gt; 1;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7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Grouping Rules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8574008"/>
              </p:ext>
            </p:extLst>
          </p:nvPr>
        </p:nvGraphicFramePr>
        <p:xfrm>
          <a:off x="644769" y="1050879"/>
          <a:ext cx="11289323" cy="580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6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3739"/>
            <a:ext cx="10820400" cy="566426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</a:rPr>
              <a:t>SELECT</a:t>
            </a:r>
            <a:r>
              <a:rPr lang="en-US" sz="2400" dirty="0" smtClean="0">
                <a:solidFill>
                  <a:schemeClr val="tx1"/>
                </a:solidFill>
              </a:rPr>
              <a:t> * FROM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FFFF00"/>
                </a:solidFill>
              </a:rPr>
              <a:t>SELECT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Employee_ID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First_Name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Last_Name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, City FROM </a:t>
            </a:r>
            <a:r>
              <a:rPr lang="en-IN" sz="2400" dirty="0" smtClean="0">
                <a:solidFill>
                  <a:srgbClr val="92D050"/>
                </a:solidFill>
              </a:rPr>
              <a:t>Employees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FFFF00"/>
                </a:solidFill>
              </a:rPr>
              <a:t>SELECT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/>
              <a:t>Employee_ID</a:t>
            </a:r>
            <a:r>
              <a:rPr lang="en-IN" sz="2400" dirty="0"/>
              <a:t>, </a:t>
            </a:r>
            <a:r>
              <a:rPr lang="en-IN" sz="2400" dirty="0" err="1"/>
              <a:t>First_Name</a:t>
            </a:r>
            <a:r>
              <a:rPr lang="en-IN" sz="2400" dirty="0"/>
              <a:t>, </a:t>
            </a:r>
            <a:r>
              <a:rPr lang="en-IN" sz="2400" dirty="0" err="1"/>
              <a:t>Last_Name</a:t>
            </a:r>
            <a:r>
              <a:rPr lang="en-IN" sz="2400" dirty="0"/>
              <a:t>, </a:t>
            </a:r>
            <a:r>
              <a:rPr lang="en-IN" sz="2400" dirty="0" err="1"/>
              <a:t>Hire_Date</a:t>
            </a:r>
            <a:r>
              <a:rPr lang="en-IN" sz="2400" dirty="0"/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City FROM </a:t>
            </a:r>
            <a:r>
              <a:rPr lang="en-IN" sz="2400" dirty="0" smtClean="0">
                <a:solidFill>
                  <a:srgbClr val="92D050"/>
                </a:solidFill>
              </a:rPr>
              <a:t>Employees</a:t>
            </a:r>
            <a:r>
              <a:rPr lang="en-IN" sz="2400" dirty="0" smtClean="0">
                <a:solidFill>
                  <a:schemeClr val="tx1"/>
                </a:solidFill>
              </a:rPr>
              <a:t> WHERE City = 'London'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FFFF00"/>
                </a:solidFill>
              </a:rPr>
              <a:t>SELECT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/>
              <a:t>Employee_ID</a:t>
            </a:r>
            <a:r>
              <a:rPr lang="en-IN" sz="2400" dirty="0"/>
              <a:t>, </a:t>
            </a:r>
            <a:r>
              <a:rPr lang="en-IN" sz="2400" dirty="0" err="1"/>
              <a:t>First_Name</a:t>
            </a:r>
            <a:r>
              <a:rPr lang="en-IN" sz="2400" dirty="0"/>
              <a:t>, </a:t>
            </a:r>
            <a:r>
              <a:rPr lang="en-IN" sz="2400" dirty="0" err="1"/>
              <a:t>Last_Name</a:t>
            </a:r>
            <a:r>
              <a:rPr lang="en-IN" sz="2400" dirty="0"/>
              <a:t>, </a:t>
            </a:r>
            <a:r>
              <a:rPr lang="en-IN" sz="2400" dirty="0" err="1"/>
              <a:t>Hire_Date</a:t>
            </a:r>
            <a:r>
              <a:rPr lang="en-IN" sz="2400" dirty="0"/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City FROM </a:t>
            </a:r>
            <a:r>
              <a:rPr lang="en-IN" sz="2400" dirty="0" smtClean="0">
                <a:solidFill>
                  <a:srgbClr val="92D050"/>
                </a:solidFill>
              </a:rPr>
              <a:t>Employees</a:t>
            </a:r>
            <a:r>
              <a:rPr lang="en-IN" sz="2400" dirty="0" smtClean="0">
                <a:solidFill>
                  <a:schemeClr val="tx1"/>
                </a:solidFill>
              </a:rPr>
              <a:t> WHERE City &lt;&gt; 'London'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FFFF00"/>
                </a:solidFill>
              </a:rPr>
              <a:t>SELECT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/>
              <a:t>Employee_ID</a:t>
            </a:r>
            <a:r>
              <a:rPr lang="en-IN" sz="2400" dirty="0"/>
              <a:t>, </a:t>
            </a:r>
            <a:r>
              <a:rPr lang="en-IN" sz="2400" dirty="0" err="1"/>
              <a:t>First_Name</a:t>
            </a:r>
            <a:r>
              <a:rPr lang="en-IN" sz="2400" dirty="0"/>
              <a:t>, </a:t>
            </a:r>
            <a:r>
              <a:rPr lang="en-IN" sz="2400" dirty="0" err="1"/>
              <a:t>Last_Name</a:t>
            </a:r>
            <a:r>
              <a:rPr lang="en-IN" sz="2400" dirty="0"/>
              <a:t>, </a:t>
            </a:r>
            <a:r>
              <a:rPr lang="en-IN" sz="2400" dirty="0" err="1"/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City FROM </a:t>
            </a:r>
            <a:r>
              <a:rPr lang="en-IN" sz="2400" dirty="0" smtClean="0">
                <a:solidFill>
                  <a:srgbClr val="92D050"/>
                </a:solidFill>
              </a:rPr>
              <a:t>Employees</a:t>
            </a:r>
            <a:r>
              <a:rPr lang="en-IN" sz="2400" dirty="0" smtClean="0">
                <a:solidFill>
                  <a:schemeClr val="tx1"/>
                </a:solidFill>
              </a:rPr>
              <a:t> WHERE </a:t>
            </a:r>
            <a:r>
              <a:rPr lang="en-IN" sz="2400" dirty="0" err="1" smtClean="0">
                <a:solidFill>
                  <a:schemeClr val="tx1"/>
                </a:solidFill>
              </a:rPr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&gt;= '1-july-1993'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450"/>
            <a:ext cx="11400692" cy="54165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800" dirty="0"/>
              <a:t>SELECT </a:t>
            </a:r>
            <a:r>
              <a:rPr lang="en-IN" sz="2800" b="1" dirty="0">
                <a:solidFill>
                  <a:srgbClr val="00B0F0"/>
                </a:solidFill>
              </a:rPr>
              <a:t>DISTINCT</a:t>
            </a:r>
            <a:r>
              <a:rPr lang="en-IN" sz="2800" dirty="0"/>
              <a:t> </a:t>
            </a:r>
            <a:r>
              <a:rPr lang="en-IN" sz="2800" dirty="0" smtClean="0"/>
              <a:t>City FROM Employees ORDER </a:t>
            </a:r>
            <a:r>
              <a:rPr lang="en-IN" sz="2800" dirty="0"/>
              <a:t>BY City</a:t>
            </a:r>
          </a:p>
          <a:p>
            <a:pPr>
              <a:lnSpc>
                <a:spcPct val="200000"/>
              </a:lnSpc>
            </a:pPr>
            <a:r>
              <a:rPr lang="en-IN" sz="2800" dirty="0"/>
              <a:t>SELECT </a:t>
            </a:r>
            <a:r>
              <a:rPr lang="en-IN" sz="2800" b="1" dirty="0">
                <a:solidFill>
                  <a:srgbClr val="00B0F0"/>
                </a:solidFill>
              </a:rPr>
              <a:t>COUNT(DISTINCT</a:t>
            </a:r>
            <a:r>
              <a:rPr lang="en-IN" sz="2800" dirty="0"/>
              <a:t> City) AS </a:t>
            </a:r>
            <a:r>
              <a:rPr lang="en-IN" sz="2800" dirty="0" err="1" smtClean="0"/>
              <a:t>NumCities</a:t>
            </a:r>
            <a:r>
              <a:rPr lang="en-IN" sz="2800" dirty="0" smtClean="0"/>
              <a:t> FROM </a:t>
            </a:r>
            <a:r>
              <a:rPr lang="en-IN" sz="2800" dirty="0"/>
              <a:t>Employees</a:t>
            </a:r>
          </a:p>
          <a:p>
            <a:pPr>
              <a:lnSpc>
                <a:spcPct val="200000"/>
              </a:lnSpc>
            </a:pPr>
            <a:r>
              <a:rPr lang="en-IN" sz="2800" dirty="0"/>
              <a:t>SELECT </a:t>
            </a:r>
            <a:r>
              <a:rPr lang="en-IN" sz="2800" dirty="0" err="1"/>
              <a:t>ProductID</a:t>
            </a:r>
            <a:r>
              <a:rPr lang="en-IN" sz="2800" dirty="0"/>
              <a:t>, </a:t>
            </a:r>
            <a:r>
              <a:rPr lang="en-IN" sz="2800" b="1" dirty="0" smtClean="0">
                <a:solidFill>
                  <a:srgbClr val="00B0F0"/>
                </a:solidFill>
              </a:rPr>
              <a:t>SUM</a:t>
            </a:r>
            <a:r>
              <a:rPr lang="en-IN" sz="2800" dirty="0" smtClean="0"/>
              <a:t> (</a:t>
            </a:r>
            <a:r>
              <a:rPr lang="en-IN" sz="2800" dirty="0"/>
              <a:t>Quantity) AS </a:t>
            </a:r>
            <a:r>
              <a:rPr lang="en-IN" sz="2800" dirty="0" err="1" smtClean="0"/>
              <a:t>TotalUnits</a:t>
            </a:r>
            <a:r>
              <a:rPr lang="en-IN" sz="2800" dirty="0" smtClean="0"/>
              <a:t> FROM [Order Details] GROUP </a:t>
            </a:r>
            <a:r>
              <a:rPr lang="en-IN" sz="2800" dirty="0"/>
              <a:t>BY </a:t>
            </a:r>
            <a:r>
              <a:rPr lang="en-IN" sz="2800" dirty="0" err="1" smtClean="0"/>
              <a:t>ProductID</a:t>
            </a:r>
            <a:r>
              <a:rPr lang="en-IN" sz="2800" dirty="0" smtClean="0"/>
              <a:t> HAVING </a:t>
            </a:r>
            <a:r>
              <a:rPr lang="en-IN" sz="2800" b="1" dirty="0" smtClean="0">
                <a:solidFill>
                  <a:srgbClr val="00B0F0"/>
                </a:solidFill>
              </a:rPr>
              <a:t>SUM</a:t>
            </a:r>
            <a:r>
              <a:rPr lang="en-IN" sz="2800" dirty="0" smtClean="0"/>
              <a:t> (</a:t>
            </a:r>
            <a:r>
              <a:rPr lang="en-IN" sz="2800" dirty="0"/>
              <a:t>Quantity) &lt; 200</a:t>
            </a:r>
            <a:r>
              <a:rPr lang="en-IN" sz="2800" dirty="0" smtClean="0"/>
              <a:t>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61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57" y="1284891"/>
            <a:ext cx="11400692" cy="5416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SELECT </a:t>
            </a:r>
            <a:r>
              <a:rPr lang="en-IN" sz="2800" dirty="0" err="1"/>
              <a:t>ProductID</a:t>
            </a:r>
            <a:r>
              <a:rPr lang="en-IN" sz="2800" dirty="0"/>
              <a:t>, </a:t>
            </a:r>
            <a:r>
              <a:rPr lang="en-IN" sz="2800" b="1" dirty="0" smtClean="0">
                <a:solidFill>
                  <a:srgbClr val="00B0F0"/>
                </a:solidFill>
              </a:rPr>
              <a:t>AVG</a:t>
            </a:r>
            <a:r>
              <a:rPr lang="en-IN" sz="2800" dirty="0" smtClean="0"/>
              <a:t> (</a:t>
            </a:r>
            <a:r>
              <a:rPr lang="en-IN" sz="2800" dirty="0" err="1"/>
              <a:t>UnitPrice</a:t>
            </a:r>
            <a:r>
              <a:rPr lang="en-IN" sz="2800" dirty="0"/>
              <a:t>) AS </a:t>
            </a:r>
            <a:r>
              <a:rPr lang="en-IN" sz="2800" dirty="0" err="1" smtClean="0"/>
              <a:t>AveragePrice</a:t>
            </a:r>
            <a:r>
              <a:rPr lang="en-IN" sz="2800" dirty="0" smtClean="0"/>
              <a:t> FROM Products GROUP </a:t>
            </a:r>
            <a:r>
              <a:rPr lang="en-IN" sz="2800" dirty="0"/>
              <a:t>BY </a:t>
            </a:r>
            <a:r>
              <a:rPr lang="en-IN" sz="2800" dirty="0" err="1" smtClean="0"/>
              <a:t>ProductID</a:t>
            </a:r>
            <a:r>
              <a:rPr lang="en-IN" sz="2800" dirty="0" smtClean="0"/>
              <a:t> HAVING </a:t>
            </a:r>
            <a:r>
              <a:rPr lang="en-IN" sz="2800" b="1" dirty="0" smtClean="0">
                <a:solidFill>
                  <a:srgbClr val="00B0F0"/>
                </a:solidFill>
              </a:rPr>
              <a:t>AVG</a:t>
            </a:r>
            <a:r>
              <a:rPr lang="en-IN" sz="2800" dirty="0" smtClean="0">
                <a:solidFill>
                  <a:srgbClr val="00B0F0"/>
                </a:solidFill>
              </a:rPr>
              <a:t> </a:t>
            </a:r>
            <a:r>
              <a:rPr lang="en-IN" sz="2800" dirty="0" smtClean="0"/>
              <a:t>(</a:t>
            </a:r>
            <a:r>
              <a:rPr lang="en-IN" sz="2800" dirty="0" err="1" smtClean="0"/>
              <a:t>UnitPrice</a:t>
            </a:r>
            <a:r>
              <a:rPr lang="en-IN" sz="2800" dirty="0" smtClean="0"/>
              <a:t>) &gt; 70 ORDER </a:t>
            </a:r>
            <a:r>
              <a:rPr lang="en-IN" sz="2800" dirty="0"/>
              <a:t>BY </a:t>
            </a:r>
            <a:r>
              <a:rPr lang="en-IN" sz="2800" dirty="0" err="1"/>
              <a:t>AveragePrice</a:t>
            </a:r>
            <a:r>
              <a:rPr lang="en-IN" sz="2800" dirty="0"/>
              <a:t>;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SELECT </a:t>
            </a:r>
            <a:r>
              <a:rPr lang="en-IN" sz="2800" dirty="0" err="1"/>
              <a:t>CustomerID</a:t>
            </a:r>
            <a:r>
              <a:rPr lang="en-IN" sz="2800" dirty="0"/>
              <a:t>, </a:t>
            </a:r>
            <a:r>
              <a:rPr lang="en-IN" sz="2800" b="1" dirty="0" smtClean="0">
                <a:solidFill>
                  <a:srgbClr val="00B0F0"/>
                </a:solidFill>
              </a:rPr>
              <a:t>COUNT</a:t>
            </a:r>
            <a:r>
              <a:rPr lang="en-IN" sz="2800" dirty="0" smtClean="0">
                <a:solidFill>
                  <a:srgbClr val="00B0F0"/>
                </a:solidFill>
              </a:rPr>
              <a:t> </a:t>
            </a:r>
            <a:r>
              <a:rPr lang="en-IN" sz="2800" dirty="0" smtClean="0"/>
              <a:t>(</a:t>
            </a:r>
            <a:r>
              <a:rPr lang="en-IN" sz="2800" dirty="0" err="1"/>
              <a:t>OrderID</a:t>
            </a:r>
            <a:r>
              <a:rPr lang="en-IN" sz="2800" dirty="0"/>
              <a:t>) AS </a:t>
            </a:r>
            <a:r>
              <a:rPr lang="en-IN" sz="2800" dirty="0" err="1" smtClean="0"/>
              <a:t>NumOrders</a:t>
            </a:r>
            <a:r>
              <a:rPr lang="en-IN" sz="2800" dirty="0" smtClean="0"/>
              <a:t> FROM Orders GROUP </a:t>
            </a:r>
            <a:r>
              <a:rPr lang="en-IN" sz="2800" dirty="0"/>
              <a:t>BY </a:t>
            </a:r>
            <a:r>
              <a:rPr lang="en-IN" sz="2800" dirty="0" err="1" smtClean="0"/>
              <a:t>CustomerID</a:t>
            </a:r>
            <a:r>
              <a:rPr lang="en-IN" sz="2800" dirty="0" smtClean="0"/>
              <a:t> HAVING </a:t>
            </a:r>
            <a:r>
              <a:rPr lang="en-IN" sz="2800" b="1" dirty="0" smtClean="0">
                <a:solidFill>
                  <a:srgbClr val="00B0F0"/>
                </a:solidFill>
              </a:rPr>
              <a:t>COUNT</a:t>
            </a:r>
            <a:r>
              <a:rPr lang="en-IN" sz="2800" dirty="0" smtClean="0">
                <a:solidFill>
                  <a:srgbClr val="00B0F0"/>
                </a:solidFill>
              </a:rPr>
              <a:t> </a:t>
            </a:r>
            <a:r>
              <a:rPr lang="en-IN" sz="2800" dirty="0" smtClean="0"/>
              <a:t>(</a:t>
            </a:r>
            <a:r>
              <a:rPr lang="en-IN" sz="2800" dirty="0" err="1"/>
              <a:t>OrderID</a:t>
            </a:r>
            <a:r>
              <a:rPr lang="en-IN" sz="2800" dirty="0"/>
              <a:t>) &gt; </a:t>
            </a:r>
            <a:r>
              <a:rPr lang="en-IN" sz="2800" dirty="0" smtClean="0"/>
              <a:t>15 ORDER </a:t>
            </a:r>
            <a:r>
              <a:rPr lang="en-IN" sz="2800" dirty="0"/>
              <a:t>BY </a:t>
            </a:r>
            <a:r>
              <a:rPr lang="en-IN" sz="2800" dirty="0" err="1"/>
              <a:t>NumOrders</a:t>
            </a:r>
            <a:r>
              <a:rPr lang="en-IN" sz="2800" dirty="0"/>
              <a:t> DESC;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SELECT </a:t>
            </a:r>
            <a:r>
              <a:rPr lang="en-IN" sz="2800" dirty="0" err="1"/>
              <a:t>ProductID</a:t>
            </a:r>
            <a:r>
              <a:rPr lang="en-IN" sz="2800" dirty="0"/>
              <a:t>, </a:t>
            </a:r>
            <a:r>
              <a:rPr lang="en-IN" sz="2800" dirty="0" err="1" smtClean="0"/>
              <a:t>UnitPrice</a:t>
            </a:r>
            <a:r>
              <a:rPr lang="en-IN" sz="2800" dirty="0" smtClean="0"/>
              <a:t> FROM Products WHERE </a:t>
            </a:r>
            <a:r>
              <a:rPr lang="en-IN" sz="2800" dirty="0" err="1"/>
              <a:t>UnitPrice</a:t>
            </a:r>
            <a:r>
              <a:rPr lang="en-IN" sz="2800" dirty="0"/>
              <a:t> &gt; </a:t>
            </a:r>
            <a:r>
              <a:rPr lang="en-IN" sz="2800" dirty="0" smtClean="0"/>
              <a:t>70 ORDER </a:t>
            </a:r>
            <a:r>
              <a:rPr lang="en-IN" sz="2800" dirty="0"/>
              <a:t>BY </a:t>
            </a:r>
            <a:r>
              <a:rPr lang="en-IN" sz="2800" dirty="0" err="1"/>
              <a:t>UnitPrice</a:t>
            </a:r>
            <a:r>
              <a:rPr lang="en-IN" sz="2800" dirty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39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Exercise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800" dirty="0">
                <a:solidFill>
                  <a:srgbClr val="92D050"/>
                </a:solidFill>
              </a:rPr>
              <a:t>List freight as is and freight rounded to the first decimal </a:t>
            </a:r>
            <a:endParaRPr lang="en-IN" sz="2800" dirty="0" smtClean="0">
              <a:solidFill>
                <a:srgbClr val="92D05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IN" sz="2800" dirty="0" smtClean="0">
                <a:solidFill>
                  <a:srgbClr val="92D050"/>
                </a:solidFill>
              </a:rPr>
              <a:t>(</a:t>
            </a:r>
            <a:r>
              <a:rPr lang="en-IN" sz="2800" dirty="0" err="1">
                <a:solidFill>
                  <a:srgbClr val="92D050"/>
                </a:solidFill>
              </a:rPr>
              <a:t>e.g</a:t>
            </a:r>
            <a:r>
              <a:rPr lang="en-IN" sz="2800" dirty="0">
                <a:solidFill>
                  <a:srgbClr val="92D050"/>
                </a:solidFill>
              </a:rPr>
              <a:t>, 1.150 becomes 1.200) from the Orders tables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800" dirty="0">
                <a:solidFill>
                  <a:srgbClr val="FFFF00"/>
                </a:solidFill>
              </a:rPr>
              <a:t>SELECT</a:t>
            </a:r>
            <a:r>
              <a:rPr lang="en-IN" sz="2800" dirty="0"/>
              <a:t> Freight,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ROUND</a:t>
            </a:r>
            <a:r>
              <a:rPr lang="en-IN" sz="2800" dirty="0"/>
              <a:t>(Freight,1)  </a:t>
            </a:r>
            <a:r>
              <a:rPr lang="en-IN" sz="2800" dirty="0">
                <a:solidFill>
                  <a:srgbClr val="00B0F0"/>
                </a:solidFill>
              </a:rPr>
              <a:t>AS</a:t>
            </a:r>
            <a:r>
              <a:rPr lang="en-IN" sz="2800" dirty="0"/>
              <a:t> </a:t>
            </a:r>
            <a:r>
              <a:rPr lang="en-IN" sz="2800" dirty="0" err="1" smtClean="0"/>
              <a:t>ApproxFreight</a:t>
            </a:r>
            <a:r>
              <a:rPr lang="en-IN" sz="2800" dirty="0" smtClean="0"/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FROM</a:t>
            </a:r>
            <a:r>
              <a:rPr lang="en-IN" sz="2800" dirty="0" smtClean="0"/>
              <a:t> </a:t>
            </a:r>
            <a:r>
              <a:rPr lang="en-IN" sz="2800" dirty="0"/>
              <a:t>Orders</a:t>
            </a:r>
            <a:r>
              <a:rPr lang="en-IN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30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Exercise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70" y="1284891"/>
            <a:ext cx="11629030" cy="54165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chemeClr val="accent5"/>
                </a:solidFill>
              </a:rPr>
              <a:t>/* Select the unit price as is and unit price as a CHAR(10) from the Products tables */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rgbClr val="FFFF00"/>
                </a:solidFill>
              </a:rPr>
              <a:t>SELECT</a:t>
            </a:r>
            <a:r>
              <a:rPr lang="en-IN" sz="2800" dirty="0" smtClean="0"/>
              <a:t> </a:t>
            </a:r>
            <a:r>
              <a:rPr lang="en-IN" sz="2800" dirty="0" err="1"/>
              <a:t>UnitPrice</a:t>
            </a:r>
            <a:r>
              <a:rPr lang="en-IN" sz="2800" dirty="0"/>
              <a:t>, </a:t>
            </a:r>
            <a:r>
              <a:rPr lang="en-IN" sz="2800" dirty="0" smtClean="0">
                <a:solidFill>
                  <a:srgbClr val="00B0F0"/>
                </a:solidFill>
              </a:rPr>
              <a:t>CAST </a:t>
            </a:r>
            <a:r>
              <a:rPr lang="en-IN" sz="2800" dirty="0" smtClean="0"/>
              <a:t>(</a:t>
            </a:r>
            <a:r>
              <a:rPr lang="en-IN" sz="2800" dirty="0" err="1"/>
              <a:t>UnitPrice</a:t>
            </a:r>
            <a:r>
              <a:rPr lang="en-IN" sz="2800" dirty="0"/>
              <a:t> AS CHAR(10</a:t>
            </a:r>
            <a:r>
              <a:rPr lang="en-IN" sz="2800" dirty="0" smtClean="0"/>
              <a:t>)) </a:t>
            </a:r>
            <a:r>
              <a:rPr lang="en-IN" sz="2800" dirty="0" smtClean="0">
                <a:solidFill>
                  <a:srgbClr val="FFFF00"/>
                </a:solidFill>
              </a:rPr>
              <a:t>FROM</a:t>
            </a:r>
            <a:r>
              <a:rPr lang="en-IN" sz="2800" dirty="0" smtClean="0"/>
              <a:t> </a:t>
            </a:r>
            <a:r>
              <a:rPr lang="en-IN" sz="2800" dirty="0"/>
              <a:t>Products;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rgbClr val="FFFF00"/>
                </a:solidFill>
              </a:rPr>
              <a:t>SELECT</a:t>
            </a:r>
            <a:r>
              <a:rPr lang="en-IN" sz="2800" dirty="0" smtClean="0"/>
              <a:t> </a:t>
            </a:r>
            <a:r>
              <a:rPr lang="en-IN" sz="2800" dirty="0" err="1"/>
              <a:t>UnitPrice</a:t>
            </a:r>
            <a:r>
              <a:rPr lang="en-IN" sz="2800" dirty="0"/>
              <a:t>, '$' + </a:t>
            </a:r>
            <a:r>
              <a:rPr lang="en-IN" sz="2800" dirty="0">
                <a:solidFill>
                  <a:srgbClr val="00B0F0"/>
                </a:solidFill>
              </a:rPr>
              <a:t>CAST</a:t>
            </a:r>
            <a:r>
              <a:rPr lang="en-IN" sz="2800" dirty="0"/>
              <a:t>(</a:t>
            </a:r>
            <a:r>
              <a:rPr lang="en-IN" sz="2800" dirty="0" err="1"/>
              <a:t>UnitPrice</a:t>
            </a:r>
            <a:r>
              <a:rPr lang="en-IN" sz="2800" dirty="0"/>
              <a:t> AS CHAR(10</a:t>
            </a:r>
            <a:r>
              <a:rPr lang="en-IN" sz="2800" dirty="0" smtClean="0"/>
              <a:t>)) </a:t>
            </a:r>
            <a:r>
              <a:rPr lang="en-IN" sz="2800" dirty="0" smtClean="0">
                <a:solidFill>
                  <a:srgbClr val="FFFF00"/>
                </a:solidFill>
              </a:rPr>
              <a:t>FROM</a:t>
            </a:r>
            <a:r>
              <a:rPr lang="en-IN" sz="2800" dirty="0" smtClean="0"/>
              <a:t> </a:t>
            </a:r>
            <a:r>
              <a:rPr lang="en-IN" sz="2800" dirty="0"/>
              <a:t>Products;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FF00"/>
                </a:solidFill>
              </a:rPr>
              <a:t>SELECT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UPPER</a:t>
            </a:r>
            <a:r>
              <a:rPr lang="en-IN" sz="2800" dirty="0"/>
              <a:t>(</a:t>
            </a:r>
            <a:r>
              <a:rPr lang="en-IN" sz="2800" dirty="0" err="1"/>
              <a:t>FirstName</a:t>
            </a:r>
            <a:r>
              <a:rPr lang="en-IN" sz="2800" dirty="0"/>
              <a:t>), </a:t>
            </a:r>
            <a:r>
              <a:rPr lang="en-IN" sz="2800" dirty="0">
                <a:solidFill>
                  <a:srgbClr val="00B0F0"/>
                </a:solidFill>
              </a:rPr>
              <a:t>UPPER</a:t>
            </a:r>
            <a:r>
              <a:rPr lang="en-IN" sz="2800" dirty="0"/>
              <a:t>(</a:t>
            </a:r>
            <a:r>
              <a:rPr lang="en-IN" sz="2800" dirty="0" err="1"/>
              <a:t>LastName</a:t>
            </a:r>
            <a:r>
              <a:rPr lang="en-IN" sz="2800" dirty="0" smtClean="0"/>
              <a:t>) </a:t>
            </a:r>
            <a:r>
              <a:rPr lang="en-IN" sz="2800" dirty="0" smtClean="0">
                <a:solidFill>
                  <a:srgbClr val="FFFF00"/>
                </a:solidFill>
              </a:rPr>
              <a:t>FROM</a:t>
            </a:r>
            <a:r>
              <a:rPr lang="en-IN" sz="2800" dirty="0" smtClean="0"/>
              <a:t> </a:t>
            </a:r>
            <a:r>
              <a:rPr lang="en-IN" sz="2800" dirty="0"/>
              <a:t>Employees;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FF00"/>
                </a:solidFill>
              </a:rPr>
              <a:t>SELECT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SUBSTRING</a:t>
            </a:r>
            <a:r>
              <a:rPr lang="en-IN" sz="2800" dirty="0"/>
              <a:t>(Address,1,10</a:t>
            </a:r>
            <a:r>
              <a:rPr lang="en-IN" sz="2800" dirty="0" smtClean="0"/>
              <a:t>) </a:t>
            </a:r>
            <a:r>
              <a:rPr lang="en-IN" sz="2800" dirty="0" smtClean="0">
                <a:solidFill>
                  <a:srgbClr val="FFFF00"/>
                </a:solidFill>
              </a:rPr>
              <a:t>FROM</a:t>
            </a:r>
            <a:r>
              <a:rPr lang="en-IN" sz="2800" dirty="0" smtClean="0"/>
              <a:t> </a:t>
            </a:r>
            <a:r>
              <a:rPr lang="en-IN" sz="2800" dirty="0"/>
              <a:t>Customers;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5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Date Functions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FF00"/>
                </a:solidFill>
              </a:rPr>
              <a:t>SELECT </a:t>
            </a:r>
            <a:r>
              <a:rPr lang="en-IN" sz="2800" dirty="0" err="1"/>
              <a:t>LastName</a:t>
            </a:r>
            <a:r>
              <a:rPr lang="en-IN" sz="2800" dirty="0"/>
              <a:t>, </a:t>
            </a:r>
            <a:r>
              <a:rPr lang="en-IN" sz="2800" dirty="0" err="1"/>
              <a:t>BirthDate</a:t>
            </a:r>
            <a:r>
              <a:rPr lang="en-IN" sz="2800" dirty="0"/>
              <a:t>, </a:t>
            </a:r>
            <a:r>
              <a:rPr lang="en-IN" sz="2800" dirty="0" err="1"/>
              <a:t>HireDate</a:t>
            </a:r>
            <a:r>
              <a:rPr lang="en-IN" sz="2800" dirty="0"/>
              <a:t>, </a:t>
            </a:r>
            <a:r>
              <a:rPr lang="en-IN" sz="2800" b="1" dirty="0">
                <a:solidFill>
                  <a:srgbClr val="00B0F0"/>
                </a:solidFill>
              </a:rPr>
              <a:t>DATEDIFF</a:t>
            </a:r>
            <a:r>
              <a:rPr lang="en-IN" sz="2800" dirty="0"/>
              <a:t>(</a:t>
            </a:r>
            <a:r>
              <a:rPr lang="en-IN" sz="2800" dirty="0" err="1"/>
              <a:t>year,BirthDate,HireDate</a:t>
            </a:r>
            <a:r>
              <a:rPr lang="en-IN" sz="2800" dirty="0"/>
              <a:t>) </a:t>
            </a:r>
            <a:r>
              <a:rPr lang="en-IN" sz="2800" dirty="0">
                <a:solidFill>
                  <a:srgbClr val="92D050"/>
                </a:solidFill>
              </a:rPr>
              <a:t>AS</a:t>
            </a:r>
            <a:r>
              <a:rPr lang="en-IN" sz="2800" dirty="0"/>
              <a:t> </a:t>
            </a:r>
            <a:r>
              <a:rPr lang="en-IN" sz="2800" dirty="0" err="1" smtClean="0"/>
              <a:t>HireAge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FROM </a:t>
            </a:r>
            <a:r>
              <a:rPr lang="en-IN" sz="2800" dirty="0" smtClean="0"/>
              <a:t>Employees </a:t>
            </a:r>
            <a:r>
              <a:rPr lang="en-IN" sz="2800" dirty="0" smtClean="0">
                <a:solidFill>
                  <a:srgbClr val="FFFF00"/>
                </a:solidFill>
              </a:rPr>
              <a:t>ORDER </a:t>
            </a:r>
            <a:r>
              <a:rPr lang="en-IN" sz="2800" dirty="0">
                <a:solidFill>
                  <a:srgbClr val="FFFF00"/>
                </a:solidFill>
              </a:rPr>
              <a:t>BY </a:t>
            </a:r>
            <a:r>
              <a:rPr lang="en-IN" sz="2800" dirty="0" err="1"/>
              <a:t>HireAge</a:t>
            </a:r>
            <a:r>
              <a:rPr lang="en-IN" sz="2800" dirty="0"/>
              <a:t>;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FF00"/>
                </a:solidFill>
              </a:rPr>
              <a:t>SELECT </a:t>
            </a:r>
            <a:r>
              <a:rPr lang="en-IN" sz="2800" dirty="0" err="1"/>
              <a:t>FirstName</a:t>
            </a:r>
            <a:r>
              <a:rPr lang="en-IN" sz="2800" dirty="0"/>
              <a:t>, </a:t>
            </a:r>
            <a:r>
              <a:rPr lang="en-IN" sz="2800" dirty="0" err="1"/>
              <a:t>LastName</a:t>
            </a:r>
            <a:r>
              <a:rPr lang="en-IN" sz="2800" dirty="0"/>
              <a:t>, </a:t>
            </a:r>
            <a:r>
              <a:rPr lang="en-IN" sz="2800" b="1" dirty="0">
                <a:solidFill>
                  <a:srgbClr val="00B0F0"/>
                </a:solidFill>
              </a:rPr>
              <a:t>DATENAME</a:t>
            </a:r>
            <a:r>
              <a:rPr lang="en-IN" sz="2800" dirty="0"/>
              <a:t>(</a:t>
            </a:r>
            <a:r>
              <a:rPr lang="en-IN" sz="2800" dirty="0" err="1"/>
              <a:t>month,BirthDate</a:t>
            </a:r>
            <a:r>
              <a:rPr lang="en-IN" sz="2800" dirty="0"/>
              <a:t>) </a:t>
            </a:r>
            <a:r>
              <a:rPr lang="en-IN" sz="2800" dirty="0">
                <a:solidFill>
                  <a:srgbClr val="92D050"/>
                </a:solidFill>
              </a:rPr>
              <a:t>AS</a:t>
            </a:r>
            <a:r>
              <a:rPr lang="en-IN" sz="2800" dirty="0"/>
              <a:t> </a:t>
            </a:r>
            <a:r>
              <a:rPr lang="en-IN" sz="2800" dirty="0" err="1" smtClean="0"/>
              <a:t>BirthMonth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FROM </a:t>
            </a:r>
            <a:r>
              <a:rPr lang="en-IN" sz="2800" dirty="0" smtClean="0"/>
              <a:t>Employees </a:t>
            </a:r>
            <a:r>
              <a:rPr lang="en-IN" sz="2800" dirty="0" smtClean="0">
                <a:solidFill>
                  <a:srgbClr val="FFFF00"/>
                </a:solidFill>
              </a:rPr>
              <a:t>ORDER </a:t>
            </a:r>
            <a:r>
              <a:rPr lang="en-IN" sz="2800" dirty="0">
                <a:solidFill>
                  <a:srgbClr val="FFFF00"/>
                </a:solidFill>
              </a:rPr>
              <a:t>BY </a:t>
            </a:r>
            <a:r>
              <a:rPr lang="en-IN" sz="2800" b="1" dirty="0">
                <a:solidFill>
                  <a:srgbClr val="00B0F0"/>
                </a:solidFill>
              </a:rPr>
              <a:t>DATEPART</a:t>
            </a:r>
            <a:r>
              <a:rPr lang="en-IN" sz="2800" dirty="0"/>
              <a:t>(</a:t>
            </a:r>
            <a:r>
              <a:rPr lang="en-IN" sz="2800" dirty="0" err="1"/>
              <a:t>month,BirthDate</a:t>
            </a:r>
            <a:r>
              <a:rPr lang="en-IN" sz="2800" dirty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85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2803" y="3704156"/>
            <a:ext cx="9733519" cy="1178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206" y="1397273"/>
            <a:ext cx="9882116" cy="483975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sz="2800" dirty="0" smtClean="0"/>
              <a:t>Use </a:t>
            </a:r>
            <a:r>
              <a:rPr lang="en-IN" sz="2800" dirty="0" err="1" smtClean="0"/>
              <a:t>TestDB</a:t>
            </a:r>
            <a:r>
              <a:rPr lang="en-IN" sz="2800" dirty="0" smtClean="0"/>
              <a:t>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select </a:t>
            </a:r>
            <a:r>
              <a:rPr lang="en-IN" sz="2800" dirty="0">
                <a:solidFill>
                  <a:srgbClr val="00B0F0"/>
                </a:solidFill>
              </a:rPr>
              <a:t>* from </a:t>
            </a:r>
            <a:r>
              <a:rPr lang="en-IN" sz="2800" dirty="0" smtClean="0">
                <a:solidFill>
                  <a:srgbClr val="00B0F0"/>
                </a:solidFill>
              </a:rPr>
              <a:t>Employees </a:t>
            </a:r>
            <a:r>
              <a:rPr lang="en-IN" sz="2800" dirty="0">
                <a:solidFill>
                  <a:srgbClr val="00B0F0"/>
                </a:solidFill>
              </a:rPr>
              <a:t>where   </a:t>
            </a:r>
            <a:r>
              <a:rPr lang="en-IN" sz="2800" dirty="0" err="1" smtClean="0">
                <a:solidFill>
                  <a:srgbClr val="00B0F0"/>
                </a:solidFill>
              </a:rPr>
              <a:t>firstname</a:t>
            </a:r>
            <a:r>
              <a:rPr lang="en-IN" sz="2800" dirty="0" smtClean="0">
                <a:solidFill>
                  <a:srgbClr val="00B0F0"/>
                </a:solidFill>
              </a:rPr>
              <a:t> =‘Nancy’ </a:t>
            </a:r>
            <a:endParaRPr lang="en-IN" sz="2800" dirty="0">
              <a:solidFill>
                <a:srgbClr val="00B0F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select </a:t>
            </a:r>
            <a:r>
              <a:rPr lang="en-IN" sz="2800" dirty="0">
                <a:solidFill>
                  <a:srgbClr val="00B0F0"/>
                </a:solidFill>
              </a:rPr>
              <a:t>* from Employees where   </a:t>
            </a:r>
            <a:r>
              <a:rPr lang="en-IN" sz="2800" dirty="0" err="1">
                <a:solidFill>
                  <a:srgbClr val="00B0F0"/>
                </a:solidFill>
              </a:rPr>
              <a:t>firstname</a:t>
            </a:r>
            <a:r>
              <a:rPr lang="en-IN" sz="2800" dirty="0" smtClean="0">
                <a:solidFill>
                  <a:srgbClr val="00B0F0"/>
                </a:solidFill>
              </a:rPr>
              <a:t> =‘</a:t>
            </a:r>
            <a:r>
              <a:rPr lang="en-IN" sz="2800" dirty="0" err="1" smtClean="0">
                <a:solidFill>
                  <a:srgbClr val="00B0F0"/>
                </a:solidFill>
              </a:rPr>
              <a:t>nancy</a:t>
            </a:r>
            <a:r>
              <a:rPr lang="en-IN" sz="2800" dirty="0" smtClean="0">
                <a:solidFill>
                  <a:srgbClr val="00B0F0"/>
                </a:solidFill>
              </a:rPr>
              <a:t>'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/>
              <a:t>select * from employees where </a:t>
            </a:r>
            <a:r>
              <a:rPr lang="en-IN" sz="2800" dirty="0" err="1"/>
              <a:t>firstname</a:t>
            </a:r>
            <a:r>
              <a:rPr lang="en-IN" sz="2800" dirty="0"/>
              <a:t>=</a:t>
            </a:r>
            <a:r>
              <a:rPr lang="en-IN" sz="2800" dirty="0" smtClean="0"/>
              <a:t>'</a:t>
            </a:r>
            <a:r>
              <a:rPr lang="en-IN" sz="2800" dirty="0" err="1" smtClean="0"/>
              <a:t>nancy</a:t>
            </a:r>
            <a:r>
              <a:rPr lang="en-IN" sz="2800" dirty="0" smtClean="0"/>
              <a:t>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COLLATE</a:t>
            </a:r>
            <a:r>
              <a:rPr lang="en-US" sz="2800" dirty="0" smtClean="0"/>
              <a:t> SQL_Latin1_General_CP1_CS_AS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9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17" y="251417"/>
            <a:ext cx="9377149" cy="1293028"/>
          </a:xfrm>
        </p:spPr>
        <p:txBody>
          <a:bodyPr>
            <a:normAutofit/>
          </a:bodyPr>
          <a:lstStyle/>
          <a:p>
            <a:r>
              <a:rPr lang="en-IN" b="1" dirty="0"/>
              <a:t>What is a SQL Server collation</a:t>
            </a:r>
            <a:r>
              <a:rPr lang="en-IN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9298"/>
            <a:ext cx="12192000" cy="55087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A collation is a configuration setting that determines how the database engine should treat character data at the server, database, or column </a:t>
            </a:r>
            <a:r>
              <a:rPr lang="en-IN" sz="2400" dirty="0" smtClean="0"/>
              <a:t>level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SQL </a:t>
            </a:r>
            <a:r>
              <a:rPr lang="en-IN" sz="2400" dirty="0"/>
              <a:t>Server includes a large set of collations for handling the language and regional differences that come with supporting users and applications in different parts of the </a:t>
            </a:r>
            <a:r>
              <a:rPr lang="en-IN" sz="2400" dirty="0" smtClean="0"/>
              <a:t>world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B0F0"/>
                </a:solidFill>
              </a:rPr>
              <a:t>SELECT SERVERPROPERTY('collation') </a:t>
            </a:r>
            <a:r>
              <a:rPr lang="en-US" sz="2800" b="1" dirty="0" err="1">
                <a:solidFill>
                  <a:srgbClr val="00B0F0"/>
                </a:solidFill>
              </a:rPr>
              <a:t>SQLServerCollation</a:t>
            </a:r>
            <a:endParaRPr lang="en-US" sz="2800" b="1" dirty="0">
              <a:solidFill>
                <a:srgbClr val="00B0F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b="1" dirty="0" smtClean="0">
                <a:solidFill>
                  <a:srgbClr val="00B0F0"/>
                </a:solidFill>
              </a:rPr>
              <a:t>, DATABASEPROPERTYEX</a:t>
            </a:r>
            <a:r>
              <a:rPr lang="en-IN" sz="2800" b="1" dirty="0">
                <a:solidFill>
                  <a:srgbClr val="00B0F0"/>
                </a:solidFill>
              </a:rPr>
              <a:t>('master', 'Collation') AS </a:t>
            </a:r>
            <a:r>
              <a:rPr lang="en-IN" sz="2800" b="1" dirty="0" err="1">
                <a:solidFill>
                  <a:srgbClr val="00B0F0"/>
                </a:solidFill>
              </a:rPr>
              <a:t>MasterDBCollation</a:t>
            </a:r>
            <a:endParaRPr lang="en-IN" sz="2800" b="1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36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COLLATE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555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Is a clause that can be applied to a database definition or a column definition to define the collation, or to a character string expression to apply a collation </a:t>
            </a:r>
            <a:r>
              <a:rPr lang="en-IN" sz="2400" dirty="0" smtClean="0"/>
              <a:t>cast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B0F0"/>
                </a:solidFill>
              </a:rPr>
              <a:t>select * from </a:t>
            </a:r>
            <a:r>
              <a:rPr lang="en-IN" sz="2400" dirty="0" err="1">
                <a:solidFill>
                  <a:srgbClr val="00B0F0"/>
                </a:solidFill>
              </a:rPr>
              <a:t>emptbl</a:t>
            </a:r>
            <a:r>
              <a:rPr lang="en-IN" sz="2400" dirty="0">
                <a:solidFill>
                  <a:srgbClr val="00B0F0"/>
                </a:solidFill>
              </a:rPr>
              <a:t> where   name ='Ram'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COLLATE Latin1_General_CS_AS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B0F0"/>
                </a:solidFill>
              </a:rPr>
              <a:t>select * from </a:t>
            </a:r>
            <a:r>
              <a:rPr lang="en-IN" sz="2400" dirty="0" err="1">
                <a:solidFill>
                  <a:srgbClr val="00B0F0"/>
                </a:solidFill>
              </a:rPr>
              <a:t>emptbl</a:t>
            </a:r>
            <a:r>
              <a:rPr lang="en-IN" sz="2400" dirty="0">
                <a:solidFill>
                  <a:srgbClr val="00B0F0"/>
                </a:solidFill>
              </a:rPr>
              <a:t> where   name ='ram'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COLLATE </a:t>
            </a:r>
            <a:r>
              <a:rPr lang="en-US" sz="2400" dirty="0" smtClean="0">
                <a:solidFill>
                  <a:srgbClr val="00B0F0"/>
                </a:solidFill>
              </a:rPr>
              <a:t>SQL_Latin1_General_CP1_CS_AS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1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99" y="1191666"/>
            <a:ext cx="11518232" cy="56663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CREATE TABLE Locations (Place varchar(15) NOT NULL</a:t>
            </a:r>
            <a:r>
              <a:rPr lang="en-IN" sz="2400" b="1" dirty="0" smtClean="0"/>
              <a:t>);</a:t>
            </a:r>
            <a:endParaRPr lang="en-I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INSERT </a:t>
            </a:r>
            <a:r>
              <a:rPr lang="en-IN" sz="2400" b="1" dirty="0" smtClean="0"/>
              <a:t>Locations(Place</a:t>
            </a:r>
            <a:r>
              <a:rPr lang="en-IN" sz="2400" b="1" dirty="0"/>
              <a:t>) VALUES ('Chiapas'),('Colima') , ('Cinco Rios'), ('California');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--</a:t>
            </a:r>
            <a:r>
              <a:rPr lang="en-IN" sz="2400" b="1" dirty="0">
                <a:solidFill>
                  <a:srgbClr val="FFFF00"/>
                </a:solidFill>
              </a:rPr>
              <a:t>Apply an typical collation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SELECT Place FROM Locations ORDER BY Place </a:t>
            </a:r>
            <a:r>
              <a:rPr lang="en-IN" sz="2400" b="1" dirty="0" smtClean="0"/>
              <a:t>COLLATE </a:t>
            </a:r>
            <a:r>
              <a:rPr lang="en-IN" sz="2400" b="1" dirty="0"/>
              <a:t>Latin1_General_CS_AS_KS_WS ASC;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-- </a:t>
            </a:r>
            <a:r>
              <a:rPr lang="en-IN" sz="2400" b="1" dirty="0">
                <a:solidFill>
                  <a:srgbClr val="FFFF00"/>
                </a:solidFill>
              </a:rPr>
              <a:t>Apply a Spanish collation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SELECT Place FROM Locations ORDER BY Place </a:t>
            </a:r>
            <a:r>
              <a:rPr lang="en-IN" sz="2400" b="1" dirty="0" smtClean="0"/>
              <a:t>COLLATE </a:t>
            </a:r>
            <a:r>
              <a:rPr lang="en-IN" sz="2400" b="1" dirty="0" err="1"/>
              <a:t>Traditional_Spanish_ci_ai</a:t>
            </a:r>
            <a:r>
              <a:rPr lang="en-IN" sz="2400" b="1" dirty="0"/>
              <a:t> ASC;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61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2506"/>
            <a:ext cx="11381704" cy="56354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</a:rPr>
              <a:t>SELECT</a:t>
            </a:r>
            <a:r>
              <a:rPr lang="en-US" sz="2800" dirty="0"/>
              <a:t> </a:t>
            </a:r>
            <a:r>
              <a:rPr lang="en-US" sz="2800" dirty="0" err="1" smtClean="0"/>
              <a:t>Category_Name</a:t>
            </a:r>
            <a:r>
              <a:rPr lang="en-US" sz="2800" dirty="0"/>
              <a:t>, </a:t>
            </a:r>
            <a:r>
              <a:rPr lang="en-US" sz="2800" dirty="0" smtClean="0"/>
              <a:t>Description </a:t>
            </a:r>
            <a:r>
              <a:rPr lang="en-US" sz="2800" dirty="0" smtClean="0">
                <a:solidFill>
                  <a:srgbClr val="92D05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Categories</a:t>
            </a:r>
            <a:r>
              <a:rPr lang="en-US" sz="28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92D05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Contact_Name</a:t>
            </a:r>
            <a:r>
              <a:rPr lang="en-US" sz="2800" dirty="0"/>
              <a:t>, </a:t>
            </a:r>
            <a:r>
              <a:rPr lang="en-US" sz="2800" dirty="0" err="1" smtClean="0"/>
              <a:t>Company_Name</a:t>
            </a:r>
            <a:r>
              <a:rPr lang="en-US" sz="2800" dirty="0"/>
              <a:t>, </a:t>
            </a:r>
            <a:r>
              <a:rPr lang="en-US" sz="2800" dirty="0" err="1" smtClean="0"/>
              <a:t>Contact_Title</a:t>
            </a:r>
            <a:r>
              <a:rPr lang="en-US" sz="2800" dirty="0"/>
              <a:t>, </a:t>
            </a:r>
            <a:r>
              <a:rPr lang="en-US" sz="2800" dirty="0" smtClean="0"/>
              <a:t>Phone </a:t>
            </a:r>
            <a:r>
              <a:rPr lang="en-US" sz="2800" dirty="0" smtClean="0">
                <a:solidFill>
                  <a:srgbClr val="92D05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Customers</a:t>
            </a:r>
            <a:r>
              <a:rPr lang="en-US" sz="28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92D05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Employee_ID</a:t>
            </a:r>
            <a:r>
              <a:rPr lang="en-US" sz="2800" dirty="0"/>
              <a:t>, Title, </a:t>
            </a:r>
            <a:r>
              <a:rPr lang="en-US" sz="2800" dirty="0" err="1" smtClean="0"/>
              <a:t>First_Name</a:t>
            </a:r>
            <a:r>
              <a:rPr lang="en-US" sz="2800" dirty="0"/>
              <a:t>, </a:t>
            </a:r>
            <a:r>
              <a:rPr lang="en-US" sz="2800" dirty="0" err="1" smtClean="0"/>
              <a:t>Last_Name</a:t>
            </a:r>
            <a:r>
              <a:rPr lang="en-US" sz="2800" dirty="0"/>
              <a:t>, </a:t>
            </a:r>
            <a:r>
              <a:rPr lang="en-US" sz="2800" dirty="0" smtClean="0"/>
              <a:t>Region </a:t>
            </a:r>
            <a:r>
              <a:rPr lang="en-US" sz="2800" dirty="0" smtClean="0">
                <a:solidFill>
                  <a:srgbClr val="92D05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Employees</a:t>
            </a:r>
            <a:r>
              <a:rPr lang="en-US" sz="28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92D05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Region_ID</a:t>
            </a:r>
            <a:r>
              <a:rPr lang="en-US" sz="2800" dirty="0"/>
              <a:t>, </a:t>
            </a:r>
            <a:r>
              <a:rPr lang="en-US" sz="2800" dirty="0" err="1" smtClean="0"/>
              <a:t>Region_Description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Region</a:t>
            </a:r>
            <a:r>
              <a:rPr lang="en-US" sz="2800" dirty="0"/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92D05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Company_Name</a:t>
            </a:r>
            <a:r>
              <a:rPr lang="en-US" sz="2800" dirty="0"/>
              <a:t>, Fax, Phone, </a:t>
            </a:r>
            <a:r>
              <a:rPr lang="en-US" sz="2800" dirty="0" err="1" smtClean="0"/>
              <a:t>HomePage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FROM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FF00"/>
                </a:solidFill>
              </a:rPr>
              <a:t>Suppliers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42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/* Find </a:t>
            </a:r>
            <a:r>
              <a:rPr lang="en-IN" b="1" dirty="0">
                <a:solidFill>
                  <a:srgbClr val="FFFF00"/>
                </a:solidFill>
              </a:rPr>
              <a:t>the </a:t>
            </a:r>
            <a:r>
              <a:rPr lang="en-IN" b="1" dirty="0" err="1">
                <a:solidFill>
                  <a:srgbClr val="FFFF00"/>
                </a:solidFill>
              </a:rPr>
              <a:t>CustomerID</a:t>
            </a:r>
            <a:r>
              <a:rPr lang="en-IN" b="1" dirty="0">
                <a:solidFill>
                  <a:srgbClr val="FFFF00"/>
                </a:solidFill>
              </a:rPr>
              <a:t> of the company that placed order 10290</a:t>
            </a:r>
            <a:r>
              <a:rPr lang="en-IN" b="1" dirty="0" smtClean="0">
                <a:solidFill>
                  <a:srgbClr val="FFFF00"/>
                </a:solidFill>
              </a:rPr>
              <a:t>. */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/>
              <a:t>CustomerID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Orders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 smtClean="0"/>
              <a:t>OrderID</a:t>
            </a:r>
            <a:r>
              <a:rPr lang="en-IN" dirty="0" smtClean="0"/>
              <a:t> </a:t>
            </a:r>
            <a:r>
              <a:rPr lang="en-IN" dirty="0"/>
              <a:t>= 10290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-- Find the name of the company that placed order 10290.</a:t>
            </a:r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/>
              <a:t>CompanyName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Customers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CustomerID</a:t>
            </a:r>
            <a:r>
              <a:rPr lang="en-IN" dirty="0"/>
              <a:t> = (</a:t>
            </a:r>
            <a:r>
              <a:rPr lang="en-IN" dirty="0">
                <a:solidFill>
                  <a:srgbClr val="00B0F0"/>
                </a:solidFill>
              </a:rPr>
              <a:t>SELECT </a:t>
            </a:r>
            <a:r>
              <a:rPr lang="en-IN" dirty="0" err="1">
                <a:solidFill>
                  <a:srgbClr val="00B0F0"/>
                </a:solidFill>
              </a:rPr>
              <a:t>CustomerID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			FROM Orders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			WHERE </a:t>
            </a:r>
            <a:r>
              <a:rPr lang="en-IN" dirty="0" err="1">
                <a:solidFill>
                  <a:srgbClr val="00B0F0"/>
                </a:solidFill>
              </a:rPr>
              <a:t>OrderID</a:t>
            </a:r>
            <a:r>
              <a:rPr lang="en-IN" dirty="0">
                <a:solidFill>
                  <a:srgbClr val="00B0F0"/>
                </a:solidFill>
              </a:rPr>
              <a:t> = 10290</a:t>
            </a:r>
            <a:r>
              <a:rPr lang="en-IN" dirty="0" smtClean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450"/>
            <a:ext cx="11223702" cy="541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-- Find the Companies that placed orders in 1997</a:t>
            </a:r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/>
              <a:t>CompanyName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Customers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CustomerID</a:t>
            </a:r>
            <a:r>
              <a:rPr lang="en-IN" dirty="0"/>
              <a:t> IN (</a:t>
            </a:r>
            <a:r>
              <a:rPr lang="en-IN" dirty="0">
                <a:solidFill>
                  <a:srgbClr val="00B0F0"/>
                </a:solidFill>
              </a:rPr>
              <a:t>SELECT </a:t>
            </a:r>
            <a:r>
              <a:rPr lang="en-IN" dirty="0" err="1">
                <a:solidFill>
                  <a:srgbClr val="00B0F0"/>
                </a:solidFill>
              </a:rPr>
              <a:t>CustomerID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			FROM Orders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			WHERE </a:t>
            </a:r>
            <a:r>
              <a:rPr lang="en-IN" dirty="0" err="1">
                <a:solidFill>
                  <a:srgbClr val="00B0F0"/>
                </a:solidFill>
              </a:rPr>
              <a:t>OrderDate</a:t>
            </a:r>
            <a:r>
              <a:rPr lang="en-IN" dirty="0">
                <a:solidFill>
                  <a:srgbClr val="00B0F0"/>
                </a:solidFill>
              </a:rPr>
              <a:t> BETWEEN '1-Jan-1997' AND '31-Dec-1997');</a:t>
            </a:r>
          </a:p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 err="1"/>
              <a:t>CompanyName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Customers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CustomerID</a:t>
            </a:r>
            <a:r>
              <a:rPr lang="en-IN" dirty="0"/>
              <a:t> IN (</a:t>
            </a:r>
            <a:r>
              <a:rPr lang="en-IN" dirty="0">
                <a:solidFill>
                  <a:srgbClr val="00B0F0"/>
                </a:solidFill>
              </a:rPr>
              <a:t>SELECT </a:t>
            </a:r>
            <a:r>
              <a:rPr lang="en-IN" dirty="0" err="1">
                <a:solidFill>
                  <a:srgbClr val="00B0F0"/>
                </a:solidFill>
              </a:rPr>
              <a:t>CustomerID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			FROM Orders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			WHERE </a:t>
            </a:r>
            <a:r>
              <a:rPr lang="en-IN" dirty="0" err="1">
                <a:solidFill>
                  <a:srgbClr val="00B0F0"/>
                </a:solidFill>
              </a:rPr>
              <a:t>OrderDate</a:t>
            </a:r>
            <a:r>
              <a:rPr lang="en-IN" dirty="0">
                <a:solidFill>
                  <a:srgbClr val="00B0F0"/>
                </a:solidFill>
              </a:rPr>
              <a:t> BETWEEN '1997-01-01' AND '1997-12-31');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7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1450"/>
            <a:ext cx="11506200" cy="245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Create a </a:t>
            </a:r>
            <a:r>
              <a:rPr lang="en-IN" dirty="0" smtClean="0">
                <a:solidFill>
                  <a:schemeClr val="bg1"/>
                </a:solidFill>
              </a:rPr>
              <a:t>query </a:t>
            </a:r>
            <a:r>
              <a:rPr lang="en-IN" dirty="0">
                <a:solidFill>
                  <a:schemeClr val="bg1"/>
                </a:solidFill>
              </a:rPr>
              <a:t>that shows the product name and supplier id for all products supplied by Exotic Liquids, Grandma Kelly's Homestead, and Tokyo Traders</a:t>
            </a:r>
            <a:r>
              <a:rPr lang="en-IN" dirty="0" smtClean="0">
                <a:solidFill>
                  <a:schemeClr val="bg1"/>
                </a:solidFill>
              </a:rPr>
              <a:t>. You </a:t>
            </a:r>
            <a:r>
              <a:rPr lang="en-IN" dirty="0">
                <a:solidFill>
                  <a:schemeClr val="bg1"/>
                </a:solidFill>
              </a:rPr>
              <a:t>will need to escape the apostrophe in "Grandma Kelly's Homestead." To do so, place another apostrophe in front of it. For example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endParaRPr lang="en-IN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SELECT </a:t>
            </a:r>
            <a:r>
              <a:rPr lang="en-IN" dirty="0" smtClean="0">
                <a:solidFill>
                  <a:srgbClr val="C00000"/>
                </a:solidFill>
              </a:rPr>
              <a:t>* FROM Suppliers WHERE </a:t>
            </a:r>
            <a:r>
              <a:rPr lang="en-IN" dirty="0" err="1" smtClean="0">
                <a:solidFill>
                  <a:srgbClr val="C00000"/>
                </a:solidFill>
              </a:rPr>
              <a:t>CompanyName</a:t>
            </a:r>
            <a:r>
              <a:rPr lang="en-IN" dirty="0" smtClean="0">
                <a:solidFill>
                  <a:srgbClr val="C00000"/>
                </a:solidFill>
              </a:rPr>
              <a:t>='Grandma </a:t>
            </a:r>
            <a:r>
              <a:rPr lang="en-IN" dirty="0" err="1" smtClean="0">
                <a:solidFill>
                  <a:srgbClr val="C00000"/>
                </a:solidFill>
              </a:rPr>
              <a:t>Kelly''s</a:t>
            </a:r>
            <a:r>
              <a:rPr lang="en-IN" dirty="0" smtClean="0">
                <a:solidFill>
                  <a:srgbClr val="C00000"/>
                </a:solidFill>
              </a:rPr>
              <a:t> Homestead';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 smtClean="0"/>
              <a:t>query </a:t>
            </a:r>
            <a:r>
              <a:rPr lang="en-IN" dirty="0"/>
              <a:t>that shows all products by name that are in the Seafood category.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Create a </a:t>
            </a:r>
            <a:r>
              <a:rPr lang="en-IN" dirty="0" smtClean="0"/>
              <a:t>query </a:t>
            </a:r>
            <a:r>
              <a:rPr lang="en-IN" dirty="0"/>
              <a:t>that shows all companies by name that sell products in </a:t>
            </a:r>
            <a:r>
              <a:rPr lang="en-IN" dirty="0" err="1"/>
              <a:t>CategoryID</a:t>
            </a:r>
            <a:r>
              <a:rPr lang="en-IN" dirty="0"/>
              <a:t> 8.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Create a </a:t>
            </a:r>
            <a:r>
              <a:rPr lang="en-IN" dirty="0" smtClean="0"/>
              <a:t>query </a:t>
            </a:r>
            <a:r>
              <a:rPr lang="en-IN" dirty="0"/>
              <a:t>that shows all companies by name that sell products in the Seafood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ProductName</a:t>
            </a:r>
            <a:r>
              <a:rPr lang="en-IN" dirty="0"/>
              <a:t>, </a:t>
            </a:r>
            <a:r>
              <a:rPr lang="en-IN" dirty="0" err="1" smtClean="0"/>
              <a:t>SupplierID</a:t>
            </a:r>
            <a:r>
              <a:rPr lang="en-IN" dirty="0" smtClean="0"/>
              <a:t> FROM Products WHERE </a:t>
            </a:r>
            <a:r>
              <a:rPr lang="en-IN" dirty="0" err="1"/>
              <a:t>SupplierID</a:t>
            </a:r>
            <a:r>
              <a:rPr lang="en-IN" dirty="0"/>
              <a:t> IN 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SELECT </a:t>
            </a:r>
            <a:r>
              <a:rPr lang="en-IN" dirty="0" err="1" smtClean="0">
                <a:solidFill>
                  <a:srgbClr val="00B0F0"/>
                </a:solidFill>
              </a:rPr>
              <a:t>SupplierID</a:t>
            </a:r>
            <a:r>
              <a:rPr lang="en-IN" dirty="0" smtClean="0">
                <a:solidFill>
                  <a:srgbClr val="00B0F0"/>
                </a:solidFill>
              </a:rPr>
              <a:t>   FROM Suppliers WHERE </a:t>
            </a:r>
            <a:r>
              <a:rPr lang="en-IN" dirty="0" err="1">
                <a:solidFill>
                  <a:srgbClr val="00B0F0"/>
                </a:solidFill>
              </a:rPr>
              <a:t>CompanyName</a:t>
            </a:r>
            <a:r>
              <a:rPr lang="en-IN" dirty="0">
                <a:solidFill>
                  <a:srgbClr val="00B0F0"/>
                </a:solidFill>
              </a:rPr>
              <a:t> IN </a:t>
            </a:r>
            <a:r>
              <a:rPr lang="en-IN" dirty="0" smtClean="0">
                <a:solidFill>
                  <a:srgbClr val="00B0F0"/>
                </a:solidFill>
              </a:rPr>
              <a:t>(</a:t>
            </a:r>
            <a:r>
              <a:rPr lang="en-IN" dirty="0">
                <a:solidFill>
                  <a:srgbClr val="00B0F0"/>
                </a:solidFill>
              </a:rPr>
              <a:t>'Exotic Liquids', 'Grandma </a:t>
            </a:r>
            <a:r>
              <a:rPr lang="en-IN" dirty="0" err="1">
                <a:solidFill>
                  <a:srgbClr val="00B0F0"/>
                </a:solidFill>
              </a:rPr>
              <a:t>Kelly''s</a:t>
            </a:r>
            <a:r>
              <a:rPr lang="en-IN" dirty="0">
                <a:solidFill>
                  <a:srgbClr val="00B0F0"/>
                </a:solidFill>
              </a:rPr>
              <a:t> Homestead', 'Tokyo Traders'));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 smtClean="0"/>
              <a:t>ProductName</a:t>
            </a:r>
            <a:r>
              <a:rPr lang="en-IN" dirty="0" smtClean="0"/>
              <a:t> FROM Products WHERE </a:t>
            </a:r>
            <a:r>
              <a:rPr lang="en-IN" dirty="0" err="1"/>
              <a:t>CategoryID</a:t>
            </a:r>
            <a:r>
              <a:rPr lang="en-IN" dirty="0"/>
              <a:t> = 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SELECT </a:t>
            </a:r>
            <a:r>
              <a:rPr lang="en-IN" dirty="0" err="1" smtClean="0">
                <a:solidFill>
                  <a:srgbClr val="00B0F0"/>
                </a:solidFill>
              </a:rPr>
              <a:t>CategoryID</a:t>
            </a:r>
            <a:r>
              <a:rPr lang="en-IN" dirty="0" smtClean="0">
                <a:solidFill>
                  <a:srgbClr val="00B0F0"/>
                </a:solidFill>
              </a:rPr>
              <a:t>  FROM Categories WHERE </a:t>
            </a:r>
            <a:r>
              <a:rPr lang="en-IN" dirty="0" err="1">
                <a:solidFill>
                  <a:srgbClr val="00B0F0"/>
                </a:solidFill>
              </a:rPr>
              <a:t>CategoryName</a:t>
            </a:r>
            <a:r>
              <a:rPr lang="en-IN" dirty="0">
                <a:solidFill>
                  <a:srgbClr val="00B0F0"/>
                </a:solidFill>
              </a:rPr>
              <a:t> = 'Seafood');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 smtClean="0"/>
              <a:t>CompanyName</a:t>
            </a:r>
            <a:r>
              <a:rPr lang="en-IN" dirty="0" smtClean="0"/>
              <a:t> FROM Suppliers WHERE </a:t>
            </a:r>
            <a:r>
              <a:rPr lang="en-IN" dirty="0" err="1"/>
              <a:t>SupplierID</a:t>
            </a:r>
            <a:r>
              <a:rPr lang="en-IN" dirty="0"/>
              <a:t> IN 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SELECT </a:t>
            </a:r>
            <a:r>
              <a:rPr lang="en-IN" dirty="0" err="1" smtClean="0">
                <a:solidFill>
                  <a:srgbClr val="00B0F0"/>
                </a:solidFill>
              </a:rPr>
              <a:t>SupplierID</a:t>
            </a:r>
            <a:r>
              <a:rPr lang="en-IN" dirty="0" smtClean="0">
                <a:solidFill>
                  <a:srgbClr val="00B0F0"/>
                </a:solidFill>
              </a:rPr>
              <a:t> FROM Products WHERE </a:t>
            </a:r>
            <a:r>
              <a:rPr lang="en-IN" dirty="0" err="1">
                <a:solidFill>
                  <a:srgbClr val="00B0F0"/>
                </a:solidFill>
              </a:rPr>
              <a:t>CategoryID</a:t>
            </a:r>
            <a:r>
              <a:rPr lang="en-IN" dirty="0">
                <a:solidFill>
                  <a:srgbClr val="00B0F0"/>
                </a:solidFill>
              </a:rPr>
              <a:t> = 8);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 smtClean="0"/>
              <a:t>CompanyName</a:t>
            </a:r>
            <a:r>
              <a:rPr lang="en-IN" dirty="0" smtClean="0"/>
              <a:t> FROM Suppliers WHERE </a:t>
            </a:r>
            <a:r>
              <a:rPr lang="en-IN" dirty="0" err="1"/>
              <a:t>SupplierID</a:t>
            </a:r>
            <a:r>
              <a:rPr lang="en-IN" dirty="0"/>
              <a:t> IN 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SELECT </a:t>
            </a:r>
            <a:r>
              <a:rPr lang="en-IN" dirty="0" err="1" smtClean="0">
                <a:solidFill>
                  <a:srgbClr val="00B0F0"/>
                </a:solidFill>
              </a:rPr>
              <a:t>SupplierID</a:t>
            </a:r>
            <a:r>
              <a:rPr lang="en-IN" dirty="0" smtClean="0">
                <a:solidFill>
                  <a:srgbClr val="00B0F0"/>
                </a:solidFill>
              </a:rPr>
              <a:t> FROM Products WHERE </a:t>
            </a:r>
            <a:r>
              <a:rPr lang="en-IN" dirty="0" err="1">
                <a:solidFill>
                  <a:srgbClr val="00B0F0"/>
                </a:solidFill>
              </a:rPr>
              <a:t>CategoryID</a:t>
            </a:r>
            <a:r>
              <a:rPr lang="en-IN" dirty="0">
                <a:solidFill>
                  <a:srgbClr val="00B0F0"/>
                </a:solidFill>
              </a:rPr>
              <a:t> =</a:t>
            </a:r>
            <a:r>
              <a:rPr lang="en-IN" dirty="0"/>
              <a:t> 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3"/>
                </a:solidFill>
              </a:rPr>
              <a:t>SELECT </a:t>
            </a:r>
            <a:r>
              <a:rPr lang="en-IN" dirty="0" err="1" smtClean="0">
                <a:solidFill>
                  <a:schemeClr val="accent3"/>
                </a:solidFill>
              </a:rPr>
              <a:t>CategoryID</a:t>
            </a:r>
            <a:r>
              <a:rPr lang="en-IN" dirty="0" smtClean="0">
                <a:solidFill>
                  <a:schemeClr val="accent3"/>
                </a:solidFill>
              </a:rPr>
              <a:t> FROM Categories WHERE </a:t>
            </a:r>
            <a:r>
              <a:rPr lang="en-IN" dirty="0" err="1">
                <a:solidFill>
                  <a:schemeClr val="accent3"/>
                </a:solidFill>
              </a:rPr>
              <a:t>CategoryName</a:t>
            </a:r>
            <a:r>
              <a:rPr lang="en-IN" dirty="0">
                <a:solidFill>
                  <a:schemeClr val="accent3"/>
                </a:solidFill>
              </a:rPr>
              <a:t> = 'Seafood'));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Inner Joins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Left Join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Right Join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Union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Cross Join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24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 Join vs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450"/>
            <a:ext cx="10807262" cy="276960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sz="2400" b="1" dirty="0"/>
              <a:t>Inner join</a:t>
            </a:r>
            <a:r>
              <a:rPr lang="en-IN" sz="2400" dirty="0"/>
              <a:t> can have equality (=) and other operators (like &lt;,&gt;,&lt;&gt;) in the join condition.</a:t>
            </a:r>
          </a:p>
          <a:p>
            <a:pPr fontAlgn="base">
              <a:lnSpc>
                <a:spcPct val="150000"/>
              </a:lnSpc>
            </a:pPr>
            <a:r>
              <a:rPr lang="en-IN" sz="2400" b="1" dirty="0" err="1"/>
              <a:t>Equi</a:t>
            </a:r>
            <a:r>
              <a:rPr lang="en-IN" sz="2400" b="1" dirty="0"/>
              <a:t> join</a:t>
            </a:r>
            <a:r>
              <a:rPr lang="en-IN" sz="2400" dirty="0"/>
              <a:t> only have equality (=) operator in the join condition.</a:t>
            </a:r>
          </a:p>
          <a:p>
            <a:pPr fontAlgn="base">
              <a:lnSpc>
                <a:spcPct val="150000"/>
              </a:lnSpc>
            </a:pPr>
            <a:r>
              <a:rPr lang="en-IN" sz="2400" b="1" dirty="0" err="1"/>
              <a:t>Equi</a:t>
            </a:r>
            <a:r>
              <a:rPr lang="en-IN" sz="2400" b="1" dirty="0"/>
              <a:t> join</a:t>
            </a:r>
            <a:r>
              <a:rPr lang="en-IN" sz="2400" dirty="0"/>
              <a:t> can be an Inner </a:t>
            </a:r>
            <a:r>
              <a:rPr lang="en-IN" sz="2400" dirty="0" smtClean="0"/>
              <a:t>join , Left </a:t>
            </a:r>
            <a:r>
              <a:rPr lang="en-IN" sz="2400" dirty="0"/>
              <a:t>Outer join, Right Outer join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4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-- Create a report showing employee orders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Employees.EmployeeID</a:t>
            </a:r>
            <a:r>
              <a:rPr lang="en-US" dirty="0"/>
              <a:t>, </a:t>
            </a:r>
            <a:r>
              <a:rPr lang="en-US" dirty="0" err="1"/>
              <a:t>Employees.FirstName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Employees.LastName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</a:t>
            </a:r>
            <a:r>
              <a:rPr lang="en-US" b="1" dirty="0">
                <a:solidFill>
                  <a:srgbClr val="FFFF00"/>
                </a:solidFill>
              </a:rPr>
              <a:t>JOIN</a:t>
            </a:r>
            <a:r>
              <a:rPr lang="en-US" dirty="0"/>
              <a:t> Orders ON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Employees.EmployeeID</a:t>
            </a:r>
            <a:r>
              <a:rPr lang="en-US" dirty="0"/>
              <a:t> = </a:t>
            </a:r>
            <a:r>
              <a:rPr lang="en-US" dirty="0" err="1"/>
              <a:t>Orders.EmployeeID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Orders.OrderDate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-- Create a report showing employee orders using Aliases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e.EmployeeID</a:t>
            </a:r>
            <a:r>
              <a:rPr lang="en-US" dirty="0"/>
              <a:t>, </a:t>
            </a:r>
            <a:r>
              <a:rPr lang="en-US" dirty="0" err="1"/>
              <a:t>e.FirstName</a:t>
            </a:r>
            <a:r>
              <a:rPr lang="en-US" dirty="0"/>
              <a:t>, </a:t>
            </a:r>
            <a:r>
              <a:rPr lang="en-US" dirty="0" err="1"/>
              <a:t>e.LastName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o.OrderDate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</a:t>
            </a:r>
            <a:r>
              <a:rPr lang="en-US" dirty="0">
                <a:solidFill>
                  <a:srgbClr val="00B0F0"/>
                </a:solidFill>
              </a:rPr>
              <a:t>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JOIN</a:t>
            </a:r>
            <a:r>
              <a:rPr lang="en-US" dirty="0"/>
              <a:t> Orders </a:t>
            </a:r>
            <a:r>
              <a:rPr lang="en-US" dirty="0">
                <a:solidFill>
                  <a:srgbClr val="00B0F0"/>
                </a:solidFill>
              </a:rPr>
              <a:t>o</a:t>
            </a:r>
            <a:r>
              <a:rPr lang="en-US" dirty="0"/>
              <a:t> ON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e.EmployeeID</a:t>
            </a:r>
            <a:r>
              <a:rPr lang="en-US" dirty="0"/>
              <a:t> = </a:t>
            </a:r>
            <a:r>
              <a:rPr lang="en-US" dirty="0" err="1"/>
              <a:t>o.EmployeeID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o.OrderDate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21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82" y="1792705"/>
            <a:ext cx="11797990" cy="405725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/* Create </a:t>
            </a:r>
            <a:r>
              <a:rPr lang="en-IN" sz="2800" dirty="0">
                <a:solidFill>
                  <a:srgbClr val="FFFF00"/>
                </a:solidFill>
              </a:rPr>
              <a:t>a report showing the Order ID, the name of the company that placed the order</a:t>
            </a:r>
            <a:r>
              <a:rPr lang="en-IN" sz="2800" dirty="0" smtClean="0">
                <a:solidFill>
                  <a:srgbClr val="FFFF00"/>
                </a:solidFill>
              </a:rPr>
              <a:t>, and </a:t>
            </a:r>
            <a:r>
              <a:rPr lang="en-IN" sz="2800" dirty="0">
                <a:solidFill>
                  <a:srgbClr val="FFFF00"/>
                </a:solidFill>
              </a:rPr>
              <a:t>the first and last name of the associated employee</a:t>
            </a:r>
            <a:r>
              <a:rPr lang="en-IN" sz="2800" dirty="0" smtClean="0">
                <a:solidFill>
                  <a:srgbClr val="FFFF00"/>
                </a:solidFill>
              </a:rPr>
              <a:t>. Only </a:t>
            </a:r>
            <a:r>
              <a:rPr lang="en-IN" sz="2800" dirty="0">
                <a:solidFill>
                  <a:srgbClr val="FFFF00"/>
                </a:solidFill>
              </a:rPr>
              <a:t>show orders placed </a:t>
            </a:r>
            <a:r>
              <a:rPr lang="en-IN" sz="2800" dirty="0">
                <a:solidFill>
                  <a:srgbClr val="92D050"/>
                </a:solidFill>
              </a:rPr>
              <a:t>after January 1, 1998 that shipped after they were required</a:t>
            </a:r>
            <a:r>
              <a:rPr lang="en-IN" sz="2800" dirty="0" smtClean="0">
                <a:solidFill>
                  <a:srgbClr val="FFFF00"/>
                </a:solidFill>
              </a:rPr>
              <a:t>. Sort </a:t>
            </a:r>
            <a:r>
              <a:rPr lang="en-IN" sz="2800" dirty="0">
                <a:solidFill>
                  <a:srgbClr val="FFFF00"/>
                </a:solidFill>
              </a:rPr>
              <a:t>by Company Name</a:t>
            </a:r>
            <a:r>
              <a:rPr lang="en-IN" sz="2800" dirty="0" smtClean="0">
                <a:solidFill>
                  <a:srgbClr val="FFFF00"/>
                </a:solidFill>
              </a:rPr>
              <a:t>. */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Solution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2663" y="1768643"/>
            <a:ext cx="11622505" cy="44516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70000"/>
              </a:lnSpc>
            </a:pPr>
            <a:r>
              <a:rPr lang="en-IN" sz="2400" dirty="0"/>
              <a:t>SELECT </a:t>
            </a:r>
            <a:r>
              <a:rPr lang="en-IN" sz="2400" dirty="0" err="1"/>
              <a:t>o.OrderID</a:t>
            </a:r>
            <a:r>
              <a:rPr lang="en-IN" sz="2400" dirty="0"/>
              <a:t>, </a:t>
            </a:r>
            <a:r>
              <a:rPr lang="en-IN" sz="2400" dirty="0" err="1"/>
              <a:t>c.CompanyName</a:t>
            </a:r>
            <a:r>
              <a:rPr lang="en-IN" sz="2400" dirty="0"/>
              <a:t>, </a:t>
            </a:r>
            <a:r>
              <a:rPr lang="en-IN" sz="2400" dirty="0" err="1"/>
              <a:t>e.FirstName</a:t>
            </a:r>
            <a:r>
              <a:rPr lang="en-IN" sz="2400" dirty="0"/>
              <a:t>, </a:t>
            </a:r>
            <a:r>
              <a:rPr lang="en-IN" sz="2400" dirty="0" err="1"/>
              <a:t>e.LastName</a:t>
            </a:r>
            <a:r>
              <a:rPr lang="en-IN" sz="2400" dirty="0"/>
              <a:t> FROM Orders o</a:t>
            </a:r>
          </a:p>
          <a:p>
            <a:pPr>
              <a:lnSpc>
                <a:spcPct val="170000"/>
              </a:lnSpc>
            </a:pPr>
            <a:r>
              <a:rPr lang="en-IN" sz="2400" dirty="0"/>
              <a:t>	JOIN Employees e ON (</a:t>
            </a:r>
            <a:r>
              <a:rPr lang="en-IN" sz="2400" dirty="0" err="1"/>
              <a:t>e.EmployeeID</a:t>
            </a:r>
            <a:r>
              <a:rPr lang="en-IN" sz="2400" dirty="0"/>
              <a:t> = </a:t>
            </a:r>
            <a:r>
              <a:rPr lang="en-IN" sz="2400" dirty="0" err="1"/>
              <a:t>o.EmployeeID</a:t>
            </a:r>
            <a:r>
              <a:rPr lang="en-IN" sz="2400" dirty="0"/>
              <a:t>)</a:t>
            </a:r>
          </a:p>
          <a:p>
            <a:pPr>
              <a:lnSpc>
                <a:spcPct val="170000"/>
              </a:lnSpc>
            </a:pPr>
            <a:r>
              <a:rPr lang="en-IN" sz="2400" dirty="0"/>
              <a:t>	JOIN Customers c ON (</a:t>
            </a:r>
            <a:r>
              <a:rPr lang="en-IN" sz="2400" dirty="0" err="1"/>
              <a:t>c.CustomerID</a:t>
            </a:r>
            <a:r>
              <a:rPr lang="en-IN" sz="2400" dirty="0"/>
              <a:t> = </a:t>
            </a:r>
            <a:r>
              <a:rPr lang="en-IN" sz="2400" dirty="0" err="1"/>
              <a:t>o.CustomerID</a:t>
            </a:r>
            <a:r>
              <a:rPr lang="en-IN" sz="2400" dirty="0"/>
              <a:t>)</a:t>
            </a:r>
          </a:p>
          <a:p>
            <a:pPr>
              <a:lnSpc>
                <a:spcPct val="170000"/>
              </a:lnSpc>
            </a:pPr>
            <a:r>
              <a:rPr lang="en-IN" sz="2400" dirty="0"/>
              <a:t>WHERE </a:t>
            </a:r>
            <a:r>
              <a:rPr lang="en-IN" sz="2400" dirty="0" err="1"/>
              <a:t>o.ShippedDate</a:t>
            </a:r>
            <a:r>
              <a:rPr lang="en-IN" sz="2400" dirty="0"/>
              <a:t> &gt; </a:t>
            </a:r>
            <a:r>
              <a:rPr lang="en-IN" sz="2400" dirty="0" err="1"/>
              <a:t>o.RequiredDate</a:t>
            </a:r>
            <a:r>
              <a:rPr lang="en-IN" sz="2400" dirty="0"/>
              <a:t> AND </a:t>
            </a:r>
            <a:r>
              <a:rPr lang="en-IN" sz="2400" dirty="0" err="1"/>
              <a:t>o.OrderDate</a:t>
            </a:r>
            <a:r>
              <a:rPr lang="en-IN" sz="2400" dirty="0"/>
              <a:t> &gt; '1-Jan-1998‘ ORDER BY </a:t>
            </a:r>
            <a:r>
              <a:rPr lang="en-IN" sz="2400" dirty="0" err="1"/>
              <a:t>c.CompanyName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86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Between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SELECT     </a:t>
            </a:r>
            <a:r>
              <a:rPr lang="en-IN" sz="2400" dirty="0" err="1" smtClean="0">
                <a:solidFill>
                  <a:schemeClr val="tx1"/>
                </a:solidFill>
              </a:rPr>
              <a:t>Employee_ID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First_Name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Last_Name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Hire_Date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City  FROM       Employees WHERE      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 smtClean="0">
                <a:solidFill>
                  <a:schemeClr val="tx1"/>
                </a:solidFill>
              </a:rPr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&gt;= '1-june-1992') </a:t>
            </a:r>
            <a:r>
              <a:rPr lang="en-IN" sz="2400" b="1" dirty="0">
                <a:solidFill>
                  <a:srgbClr val="FFFF00"/>
                </a:solidFill>
              </a:rPr>
              <a:t>AND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dirty="0" err="1" smtClean="0">
                <a:solidFill>
                  <a:schemeClr val="tx1"/>
                </a:solidFill>
              </a:rPr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&lt;= '15-december-1993')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SELECT </a:t>
            </a:r>
            <a:r>
              <a:rPr lang="en-IN" sz="2400" dirty="0" err="1"/>
              <a:t>Employee_ID</a:t>
            </a:r>
            <a:r>
              <a:rPr lang="en-IN" sz="2400" dirty="0"/>
              <a:t>, </a:t>
            </a:r>
            <a:r>
              <a:rPr lang="en-IN" sz="2400" dirty="0" err="1"/>
              <a:t>First_Name</a:t>
            </a:r>
            <a:r>
              <a:rPr lang="en-IN" sz="2400" dirty="0"/>
              <a:t>, </a:t>
            </a:r>
            <a:r>
              <a:rPr lang="en-IN" sz="2400" dirty="0" err="1"/>
              <a:t>Last_Name</a:t>
            </a:r>
            <a:r>
              <a:rPr lang="en-IN" sz="2400" dirty="0"/>
              <a:t>, </a:t>
            </a:r>
            <a:r>
              <a:rPr lang="en-IN" sz="2400" dirty="0" err="1"/>
              <a:t>Hire_Date</a:t>
            </a:r>
            <a:r>
              <a:rPr lang="en-IN" sz="2400" dirty="0"/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City FROM      Employees WHERE     </a:t>
            </a:r>
            <a:r>
              <a:rPr lang="en-IN" sz="2400" dirty="0" err="1" smtClean="0">
                <a:solidFill>
                  <a:schemeClr val="tx1"/>
                </a:solidFill>
              </a:rPr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FFFF00"/>
                </a:solidFill>
              </a:rPr>
              <a:t>BETWEEN</a:t>
            </a:r>
            <a:r>
              <a:rPr lang="en-IN" sz="2400" dirty="0">
                <a:solidFill>
                  <a:schemeClr val="tx1"/>
                </a:solidFill>
              </a:rPr>
              <a:t> '1-june-1992' </a:t>
            </a:r>
            <a:r>
              <a:rPr lang="en-IN" sz="2400" b="1" dirty="0">
                <a:solidFill>
                  <a:srgbClr val="FFFF00"/>
                </a:solidFill>
              </a:rPr>
              <a:t>AND</a:t>
            </a:r>
            <a:r>
              <a:rPr lang="en-IN" sz="2400" dirty="0">
                <a:solidFill>
                  <a:schemeClr val="tx1"/>
                </a:solidFill>
              </a:rPr>
              <a:t> '15-december-1993'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SELECT </a:t>
            </a:r>
            <a:r>
              <a:rPr lang="en-IN" sz="2400" dirty="0" err="1"/>
              <a:t>Employee_ID</a:t>
            </a:r>
            <a:r>
              <a:rPr lang="en-IN" sz="2400" dirty="0"/>
              <a:t>, </a:t>
            </a:r>
            <a:r>
              <a:rPr lang="en-IN" sz="2400" dirty="0" err="1"/>
              <a:t>First_Name</a:t>
            </a:r>
            <a:r>
              <a:rPr lang="en-IN" sz="2400" dirty="0"/>
              <a:t>, </a:t>
            </a:r>
            <a:r>
              <a:rPr lang="en-IN" sz="2400" dirty="0" err="1"/>
              <a:t>Last_Name</a:t>
            </a:r>
            <a:r>
              <a:rPr lang="en-IN" sz="2400" dirty="0"/>
              <a:t>, </a:t>
            </a:r>
            <a:r>
              <a:rPr lang="en-IN" sz="2400" dirty="0" err="1"/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smtClean="0">
                <a:solidFill>
                  <a:schemeClr val="tx1"/>
                </a:solidFill>
              </a:rPr>
              <a:t>City FROM      Employees WHERE     </a:t>
            </a:r>
            <a:r>
              <a:rPr lang="en-IN" sz="2400" dirty="0" err="1" smtClean="0">
                <a:solidFill>
                  <a:schemeClr val="tx1"/>
                </a:solidFill>
              </a:rPr>
              <a:t>Hire_Date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FFFF00"/>
                </a:solidFill>
              </a:rPr>
              <a:t>NOT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FFFF00"/>
                </a:solidFill>
              </a:rPr>
              <a:t>BETWEEN</a:t>
            </a:r>
            <a:r>
              <a:rPr lang="en-IN" sz="2400" dirty="0">
                <a:solidFill>
                  <a:schemeClr val="tx1"/>
                </a:solidFill>
              </a:rPr>
              <a:t> '1-june-1992' </a:t>
            </a:r>
            <a:r>
              <a:rPr lang="en-IN" sz="2400" b="1" dirty="0">
                <a:solidFill>
                  <a:srgbClr val="FFFF00"/>
                </a:solidFill>
              </a:rPr>
              <a:t>AND</a:t>
            </a:r>
            <a:r>
              <a:rPr lang="en-IN" sz="2400" dirty="0">
                <a:solidFill>
                  <a:schemeClr val="tx1"/>
                </a:solidFill>
              </a:rPr>
              <a:t> '15-december-1993'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2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33137" y="2148735"/>
            <a:ext cx="11578095" cy="372267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70000"/>
              </a:lnSpc>
            </a:pPr>
            <a:r>
              <a:rPr lang="en-IN" sz="2400"/>
              <a:t>SELECT o.OrderID, c.CompanyName, e.FirstName, e.LastName FROM Orders o</a:t>
            </a:r>
          </a:p>
          <a:p>
            <a:pPr>
              <a:lnSpc>
                <a:spcPct val="170000"/>
              </a:lnSpc>
            </a:pPr>
            <a:r>
              <a:rPr lang="en-IN" sz="2400"/>
              <a:t>	JOIN Employees e ON (e.EmployeeID = o.EmployeeID)</a:t>
            </a:r>
          </a:p>
          <a:p>
            <a:pPr>
              <a:lnSpc>
                <a:spcPct val="170000"/>
              </a:lnSpc>
            </a:pPr>
            <a:r>
              <a:rPr lang="en-IN" sz="2400"/>
              <a:t>	JOIN Customers c ON (c.CustomerID = o.CustomerID)</a:t>
            </a:r>
          </a:p>
          <a:p>
            <a:pPr>
              <a:lnSpc>
                <a:spcPct val="170000"/>
              </a:lnSpc>
            </a:pPr>
            <a:r>
              <a:rPr lang="en-IN" sz="2400"/>
              <a:t>WHERE o.ShippedDate &gt; o.RequiredDate AND o.OrderDate &gt; '1998-01-01‘ ORDER BY c.CompanyName;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5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b="1" dirty="0" smtClean="0">
                <a:solidFill>
                  <a:srgbClr val="FFFF00"/>
                </a:solidFill>
              </a:rPr>
              <a:t>/*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b="1" dirty="0" smtClean="0">
                <a:solidFill>
                  <a:srgbClr val="FFFF00"/>
                </a:solidFill>
              </a:rPr>
              <a:t>Create </a:t>
            </a:r>
            <a:r>
              <a:rPr lang="en-IN" sz="3200" b="1" dirty="0">
                <a:solidFill>
                  <a:srgbClr val="FFFF00"/>
                </a:solidFill>
              </a:rPr>
              <a:t>a report that shows the number of employees and customers from each city that has employees in it. </a:t>
            </a:r>
            <a:endParaRPr lang="en-IN" sz="3200" b="1" dirty="0" smtClean="0">
              <a:solidFill>
                <a:srgbClr val="FFFF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3200" b="1" dirty="0" smtClean="0">
                <a:solidFill>
                  <a:srgbClr val="FFFF00"/>
                </a:solidFill>
              </a:rPr>
              <a:t>*/</a:t>
            </a:r>
            <a:endParaRPr lang="en-IN" sz="32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485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/*Create </a:t>
            </a:r>
            <a:r>
              <a:rPr lang="en-IN" b="1" dirty="0">
                <a:solidFill>
                  <a:srgbClr val="FFFF00"/>
                </a:solidFill>
              </a:rPr>
              <a:t>a report that shows the number </a:t>
            </a:r>
            <a:r>
              <a:rPr lang="en-IN" b="1" dirty="0" smtClean="0">
                <a:solidFill>
                  <a:srgbClr val="FFFF00"/>
                </a:solidFill>
              </a:rPr>
              <a:t>of employees </a:t>
            </a:r>
            <a:r>
              <a:rPr lang="en-IN" b="1" dirty="0">
                <a:solidFill>
                  <a:srgbClr val="FFFF00"/>
                </a:solidFill>
              </a:rPr>
              <a:t>and customers from each city that has employees in it</a:t>
            </a:r>
            <a:r>
              <a:rPr lang="en-IN" b="1" dirty="0" smtClean="0">
                <a:solidFill>
                  <a:srgbClr val="FFFF00"/>
                </a:solidFill>
              </a:rPr>
              <a:t>. */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COUNT(DISTINCT </a:t>
            </a:r>
            <a:r>
              <a:rPr lang="en-IN" dirty="0" err="1"/>
              <a:t>e.EmployeeID</a:t>
            </a:r>
            <a:r>
              <a:rPr lang="en-IN" dirty="0"/>
              <a:t>) AS </a:t>
            </a:r>
            <a:r>
              <a:rPr lang="en-IN" dirty="0" err="1"/>
              <a:t>numEmployees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COUNT(DISTINCT </a:t>
            </a:r>
            <a:r>
              <a:rPr lang="en-IN" dirty="0" err="1"/>
              <a:t>c.CustomerID</a:t>
            </a:r>
            <a:r>
              <a:rPr lang="en-IN" dirty="0"/>
              <a:t>) AS </a:t>
            </a:r>
            <a:r>
              <a:rPr lang="en-IN" dirty="0" err="1"/>
              <a:t>numCompanies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Employees e JOIN Customers c ON</a:t>
            </a:r>
          </a:p>
          <a:p>
            <a:pPr marL="0" indent="0">
              <a:buNone/>
            </a:pPr>
            <a:r>
              <a:rPr lang="en-IN" dirty="0"/>
              <a:t>	(</a:t>
            </a:r>
            <a:r>
              <a:rPr lang="en-IN" dirty="0" err="1"/>
              <a:t>e.City</a:t>
            </a:r>
            <a:r>
              <a:rPr lang="en-IN" dirty="0"/>
              <a:t> = </a:t>
            </a:r>
            <a:r>
              <a:rPr lang="en-IN" dirty="0" err="1"/>
              <a:t>c.City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numEmployees</a:t>
            </a:r>
            <a:r>
              <a:rPr lang="en-IN" dirty="0"/>
              <a:t>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/*Create </a:t>
            </a:r>
            <a:r>
              <a:rPr lang="en-IN" b="1" dirty="0">
                <a:solidFill>
                  <a:srgbClr val="FFFF00"/>
                </a:solidFill>
              </a:rPr>
              <a:t>a report that shows the number </a:t>
            </a:r>
            <a:r>
              <a:rPr lang="en-IN" b="1" dirty="0" smtClean="0">
                <a:solidFill>
                  <a:srgbClr val="FFFF00"/>
                </a:solidFill>
              </a:rPr>
              <a:t>of employees </a:t>
            </a:r>
            <a:r>
              <a:rPr lang="en-IN" b="1" dirty="0">
                <a:solidFill>
                  <a:srgbClr val="FFFF00"/>
                </a:solidFill>
              </a:rPr>
              <a:t>and </a:t>
            </a:r>
            <a:endParaRPr lang="en-IN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rgbClr val="FFFF00"/>
                </a:solidFill>
              </a:rPr>
              <a:t>  customers </a:t>
            </a:r>
            <a:r>
              <a:rPr lang="en-IN" b="1" dirty="0">
                <a:solidFill>
                  <a:srgbClr val="FFFF00"/>
                </a:solidFill>
              </a:rPr>
              <a:t>from each city that has employees in it</a:t>
            </a:r>
            <a:r>
              <a:rPr lang="en-IN" b="1" dirty="0" smtClean="0">
                <a:solidFill>
                  <a:srgbClr val="FFFF00"/>
                </a:solidFill>
              </a:rPr>
              <a:t>.  */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COUNT(DISTINCT </a:t>
            </a:r>
            <a:r>
              <a:rPr lang="en-IN" dirty="0" err="1"/>
              <a:t>e.EmployeeID</a:t>
            </a:r>
            <a:r>
              <a:rPr lang="en-IN" dirty="0"/>
              <a:t>) AS </a:t>
            </a:r>
            <a:r>
              <a:rPr lang="en-IN" dirty="0" err="1"/>
              <a:t>numEmployees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COUNT(DISTINCT </a:t>
            </a:r>
            <a:r>
              <a:rPr lang="en-IN" dirty="0" err="1"/>
              <a:t>c.CustomerID</a:t>
            </a:r>
            <a:r>
              <a:rPr lang="en-IN" dirty="0"/>
              <a:t>) AS </a:t>
            </a:r>
            <a:r>
              <a:rPr lang="en-IN" dirty="0" err="1"/>
              <a:t>numCompanies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Employees e LEFT JOIN Customers c ON</a:t>
            </a:r>
          </a:p>
          <a:p>
            <a:pPr marL="0" indent="0">
              <a:buNone/>
            </a:pPr>
            <a:r>
              <a:rPr lang="en-IN" dirty="0"/>
              <a:t>	(</a:t>
            </a:r>
            <a:r>
              <a:rPr lang="en-IN" dirty="0" err="1"/>
              <a:t>e.City</a:t>
            </a:r>
            <a:r>
              <a:rPr lang="en-IN" dirty="0"/>
              <a:t> = </a:t>
            </a:r>
            <a:r>
              <a:rPr lang="en-IN" dirty="0" err="1"/>
              <a:t>c.City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numEmployees</a:t>
            </a:r>
            <a:r>
              <a:rPr lang="en-IN" dirty="0"/>
              <a:t>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/*</a:t>
            </a:r>
            <a:r>
              <a:rPr lang="en-IN" b="1" dirty="0">
                <a:solidFill>
                  <a:srgbClr val="FFFF00"/>
                </a:solidFill>
              </a:rPr>
              <a:t>	Create a report that shows the number of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	employees and customers from each city that has customers in it</a:t>
            </a:r>
            <a:r>
              <a:rPr lang="en-IN" b="1" dirty="0" smtClean="0">
                <a:solidFill>
                  <a:srgbClr val="FFFF00"/>
                </a:solidFill>
              </a:rPr>
              <a:t>.   */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COUNT(DISTINCT </a:t>
            </a:r>
            <a:r>
              <a:rPr lang="en-IN" dirty="0" err="1"/>
              <a:t>e.EmployeeID</a:t>
            </a:r>
            <a:r>
              <a:rPr lang="en-IN" dirty="0"/>
              <a:t>) AS </a:t>
            </a:r>
            <a:r>
              <a:rPr lang="en-IN" dirty="0" err="1"/>
              <a:t>numEmployees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COUNT(DISTINCT </a:t>
            </a:r>
            <a:r>
              <a:rPr lang="en-IN" dirty="0" err="1"/>
              <a:t>c.CustomerID</a:t>
            </a:r>
            <a:r>
              <a:rPr lang="en-IN" dirty="0"/>
              <a:t>) AS </a:t>
            </a:r>
            <a:r>
              <a:rPr lang="en-IN" dirty="0" err="1"/>
              <a:t>numCompanies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Employees e RIGHT JOIN Customers c ON</a:t>
            </a:r>
          </a:p>
          <a:p>
            <a:pPr marL="0" indent="0">
              <a:buNone/>
            </a:pPr>
            <a:r>
              <a:rPr lang="en-IN" dirty="0"/>
              <a:t>	(</a:t>
            </a:r>
            <a:r>
              <a:rPr lang="en-IN" dirty="0" err="1"/>
              <a:t>e.City</a:t>
            </a:r>
            <a:r>
              <a:rPr lang="en-IN" dirty="0"/>
              <a:t> = </a:t>
            </a:r>
            <a:r>
              <a:rPr lang="en-IN" dirty="0" err="1"/>
              <a:t>c.City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numEmployees</a:t>
            </a:r>
            <a:r>
              <a:rPr lang="en-IN" dirty="0"/>
              <a:t>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/*</a:t>
            </a:r>
            <a:r>
              <a:rPr lang="en-IN" b="1" dirty="0">
                <a:solidFill>
                  <a:srgbClr val="FFFF00"/>
                </a:solidFill>
              </a:rPr>
              <a:t>	Create a report that shows the number of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FF00"/>
                </a:solidFill>
              </a:rPr>
              <a:t>	employees and customers from each city</a:t>
            </a:r>
            <a:r>
              <a:rPr lang="en-IN" b="1" dirty="0" smtClean="0">
                <a:solidFill>
                  <a:srgbClr val="FFFF00"/>
                </a:solidFill>
              </a:rPr>
              <a:t>.    */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COUNT(DISTINCT </a:t>
            </a:r>
            <a:r>
              <a:rPr lang="en-IN" dirty="0" err="1"/>
              <a:t>e.EmployeeID</a:t>
            </a:r>
            <a:r>
              <a:rPr lang="en-IN" dirty="0"/>
              <a:t>) AS </a:t>
            </a:r>
            <a:r>
              <a:rPr lang="en-IN" dirty="0" err="1"/>
              <a:t>numEmployees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COUNT(DISTINCT </a:t>
            </a:r>
            <a:r>
              <a:rPr lang="en-IN" dirty="0" err="1"/>
              <a:t>c.CustomerID</a:t>
            </a:r>
            <a:r>
              <a:rPr lang="en-IN" dirty="0"/>
              <a:t>) AS </a:t>
            </a:r>
            <a:r>
              <a:rPr lang="en-IN" dirty="0" err="1"/>
              <a:t>numCompanies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Employees e FULL JOIN Customers c ON</a:t>
            </a:r>
          </a:p>
          <a:p>
            <a:pPr marL="0" indent="0">
              <a:buNone/>
            </a:pPr>
            <a:r>
              <a:rPr lang="en-IN" dirty="0"/>
              <a:t>	(</a:t>
            </a:r>
            <a:r>
              <a:rPr lang="en-IN" dirty="0" err="1"/>
              <a:t>e.City</a:t>
            </a:r>
            <a:r>
              <a:rPr lang="en-IN" dirty="0"/>
              <a:t> = </a:t>
            </a:r>
            <a:r>
              <a:rPr lang="en-IN" dirty="0" err="1"/>
              <a:t>c.City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e.City</a:t>
            </a:r>
            <a:r>
              <a:rPr lang="en-IN" dirty="0"/>
              <a:t>, </a:t>
            </a:r>
            <a:r>
              <a:rPr lang="en-IN" dirty="0" err="1"/>
              <a:t>c.City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numEmployees</a:t>
            </a:r>
            <a:r>
              <a:rPr lang="en-IN" dirty="0"/>
              <a:t>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dirty="0"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/*  Get </a:t>
            </a:r>
            <a:r>
              <a:rPr lang="en-IN" b="1" dirty="0">
                <a:solidFill>
                  <a:srgbClr val="FFFF00"/>
                </a:solidFill>
              </a:rPr>
              <a:t>the phone numbers of all shippers, customers, and </a:t>
            </a:r>
            <a:r>
              <a:rPr lang="en-IN" b="1" dirty="0" smtClean="0">
                <a:solidFill>
                  <a:srgbClr val="FFFF00"/>
                </a:solidFill>
              </a:rPr>
              <a:t>suppliers  */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CompanyName</a:t>
            </a:r>
            <a:r>
              <a:rPr lang="en-IN" dirty="0"/>
              <a:t>, Phone</a:t>
            </a:r>
          </a:p>
          <a:p>
            <a:pPr marL="0" indent="0">
              <a:buNone/>
            </a:pPr>
            <a:r>
              <a:rPr lang="en-IN" dirty="0"/>
              <a:t>FROM Shippers</a:t>
            </a:r>
          </a:p>
          <a:p>
            <a:pPr marL="0" indent="0">
              <a:buNone/>
            </a:pPr>
            <a:r>
              <a:rPr lang="en-IN" dirty="0"/>
              <a:t>	UNION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CompanyName</a:t>
            </a:r>
            <a:r>
              <a:rPr lang="en-IN" dirty="0"/>
              <a:t>, Phone</a:t>
            </a:r>
          </a:p>
          <a:p>
            <a:pPr marL="0" indent="0">
              <a:buNone/>
            </a:pPr>
            <a:r>
              <a:rPr lang="en-IN" dirty="0"/>
              <a:t>FROM Customers</a:t>
            </a:r>
          </a:p>
          <a:p>
            <a:pPr marL="0" indent="0">
              <a:buNone/>
            </a:pPr>
            <a:r>
              <a:rPr lang="en-IN" dirty="0"/>
              <a:t>	UNION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CompanyName</a:t>
            </a:r>
            <a:r>
              <a:rPr lang="en-IN" dirty="0"/>
              <a:t>, Phone</a:t>
            </a:r>
          </a:p>
          <a:p>
            <a:pPr marL="0" indent="0">
              <a:buNone/>
            </a:pPr>
            <a:r>
              <a:rPr lang="en-IN" dirty="0"/>
              <a:t>FROM Suppliers</a:t>
            </a:r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CompanyName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3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0670"/>
            <a:ext cx="4523874" cy="5640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Create a report that shows the order ids and the associated employee names for orders that shipped after the required date. There should be 37 rows returned.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146" name="Picture 2" descr="Order IDs and Employee Name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632" y="142613"/>
            <a:ext cx="3635488" cy="67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1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450"/>
            <a:ext cx="4078705" cy="5416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Create a report that shows the total quantity of products (from the </a:t>
            </a:r>
            <a:r>
              <a:rPr lang="en-IN" dirty="0" err="1"/>
              <a:t>Order_Details</a:t>
            </a:r>
            <a:r>
              <a:rPr lang="en-IN" dirty="0"/>
              <a:t> table) ordered. Only show records for products for which the quantity ordered is fewer than 200. The report should return the following 5 rows.</a:t>
            </a:r>
            <a:endParaRPr lang="en-US" dirty="0"/>
          </a:p>
        </p:txBody>
      </p:sp>
      <p:pic>
        <p:nvPicPr>
          <p:cNvPr id="7170" name="Picture 2" descr="Quantity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041" y="2099593"/>
            <a:ext cx="7135897" cy="29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1353314"/>
            <a:ext cx="5497417" cy="54165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a report that shows the total number of orders by Customer since December 31, 1996. The report should only return rows for which the </a:t>
            </a:r>
            <a:r>
              <a:rPr lang="en-IN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NumOrders</a:t>
            </a:r>
            <a:r>
              <a:rPr lang="en-IN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is greater than 15. The report should return the following 5 rows.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194" name="Picture 2" descr="NumOrders Greater Than 15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02" y="1931151"/>
            <a:ext cx="6158605" cy="283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450"/>
            <a:ext cx="11506200" cy="54165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3000" dirty="0"/>
              <a:t>SELECT </a:t>
            </a:r>
            <a:r>
              <a:rPr lang="en-IN" sz="3000" dirty="0" err="1" smtClean="0"/>
              <a:t>Employee_ID</a:t>
            </a:r>
            <a:r>
              <a:rPr lang="en-IN" sz="3000" dirty="0"/>
              <a:t>, </a:t>
            </a:r>
            <a:r>
              <a:rPr lang="en-IN" sz="3000" dirty="0" err="1" smtClean="0"/>
              <a:t>First_Name</a:t>
            </a:r>
            <a:r>
              <a:rPr lang="en-IN" sz="3000" dirty="0"/>
              <a:t>, </a:t>
            </a:r>
            <a:r>
              <a:rPr lang="en-IN" sz="3000" dirty="0" err="1" smtClean="0"/>
              <a:t>Last_Name</a:t>
            </a:r>
            <a:r>
              <a:rPr lang="en-IN" sz="3000" dirty="0"/>
              <a:t>, </a:t>
            </a:r>
            <a:r>
              <a:rPr lang="en-IN" sz="3000" dirty="0" err="1" smtClean="0"/>
              <a:t>Hire_Date</a:t>
            </a:r>
            <a:r>
              <a:rPr lang="en-IN" sz="3000" dirty="0"/>
              <a:t>, City FROM </a:t>
            </a:r>
            <a:r>
              <a:rPr lang="en-IN" sz="3000" dirty="0" smtClean="0"/>
              <a:t>Employees WHERE </a:t>
            </a:r>
            <a:r>
              <a:rPr lang="en-IN" sz="3000" dirty="0"/>
              <a:t>City = 'London' </a:t>
            </a:r>
            <a:r>
              <a:rPr lang="en-IN" sz="3000" b="1" dirty="0">
                <a:solidFill>
                  <a:srgbClr val="FFFF00"/>
                </a:solidFill>
              </a:rPr>
              <a:t>OR</a:t>
            </a:r>
            <a:r>
              <a:rPr lang="en-IN" sz="3000" dirty="0">
                <a:solidFill>
                  <a:srgbClr val="FFFF00"/>
                </a:solidFill>
              </a:rPr>
              <a:t> </a:t>
            </a:r>
            <a:r>
              <a:rPr lang="en-IN" sz="3000" dirty="0"/>
              <a:t>City = 'Seattle'</a:t>
            </a:r>
          </a:p>
          <a:p>
            <a:pPr>
              <a:lnSpc>
                <a:spcPct val="150000"/>
              </a:lnSpc>
            </a:pPr>
            <a:r>
              <a:rPr lang="en-IN" sz="3000" dirty="0"/>
              <a:t>SELECT </a:t>
            </a:r>
            <a:r>
              <a:rPr lang="en-IN" sz="3000" dirty="0" err="1"/>
              <a:t>Employee_ID</a:t>
            </a:r>
            <a:r>
              <a:rPr lang="en-IN" sz="3000" dirty="0"/>
              <a:t>, </a:t>
            </a:r>
            <a:r>
              <a:rPr lang="en-IN" sz="3000" dirty="0" err="1"/>
              <a:t>First_Name</a:t>
            </a:r>
            <a:r>
              <a:rPr lang="en-IN" sz="3000" dirty="0"/>
              <a:t>, </a:t>
            </a:r>
            <a:r>
              <a:rPr lang="en-IN" sz="3000" dirty="0" err="1"/>
              <a:t>Last_Name</a:t>
            </a:r>
            <a:r>
              <a:rPr lang="en-IN" sz="3000" dirty="0"/>
              <a:t>, </a:t>
            </a:r>
            <a:r>
              <a:rPr lang="en-IN" sz="3000" dirty="0" err="1"/>
              <a:t>Hire_Date</a:t>
            </a:r>
            <a:r>
              <a:rPr lang="en-IN" sz="3000" dirty="0"/>
              <a:t>, </a:t>
            </a:r>
            <a:r>
              <a:rPr lang="en-IN" sz="3000" dirty="0"/>
              <a:t>City FROM </a:t>
            </a:r>
            <a:r>
              <a:rPr lang="en-IN" sz="3000" dirty="0" smtClean="0"/>
              <a:t>Employees WHERE </a:t>
            </a:r>
            <a:r>
              <a:rPr lang="en-IN" sz="3000" dirty="0"/>
              <a:t>City </a:t>
            </a:r>
            <a:r>
              <a:rPr lang="en-IN" sz="3000" b="1" dirty="0">
                <a:solidFill>
                  <a:srgbClr val="FFFF00"/>
                </a:solidFill>
              </a:rPr>
              <a:t>IN</a:t>
            </a:r>
            <a:r>
              <a:rPr lang="en-IN" sz="3000" dirty="0">
                <a:solidFill>
                  <a:srgbClr val="FFFF00"/>
                </a:solidFill>
              </a:rPr>
              <a:t> </a:t>
            </a:r>
            <a:r>
              <a:rPr lang="en-IN" sz="3000" dirty="0"/>
              <a:t>('Seattle', 'Tacoma', 'Redmond')</a:t>
            </a:r>
          </a:p>
          <a:p>
            <a:pPr>
              <a:lnSpc>
                <a:spcPct val="150000"/>
              </a:lnSpc>
            </a:pPr>
            <a:r>
              <a:rPr lang="en-IN" sz="3000" dirty="0" smtClean="0"/>
              <a:t>SELECT </a:t>
            </a:r>
            <a:r>
              <a:rPr lang="en-IN" sz="3000" dirty="0" err="1"/>
              <a:t>Employee_ID</a:t>
            </a:r>
            <a:r>
              <a:rPr lang="en-IN" sz="3000" dirty="0"/>
              <a:t>, </a:t>
            </a:r>
            <a:r>
              <a:rPr lang="en-IN" sz="3000" dirty="0" err="1"/>
              <a:t>First_Name</a:t>
            </a:r>
            <a:r>
              <a:rPr lang="en-IN" sz="3000" dirty="0"/>
              <a:t>, </a:t>
            </a:r>
            <a:r>
              <a:rPr lang="en-IN" sz="3000" dirty="0" err="1"/>
              <a:t>Last_Name</a:t>
            </a:r>
            <a:r>
              <a:rPr lang="en-IN" sz="3000" dirty="0"/>
              <a:t>, </a:t>
            </a:r>
            <a:r>
              <a:rPr lang="en-IN" sz="3000" dirty="0" err="1"/>
              <a:t>Hire_Date</a:t>
            </a:r>
            <a:r>
              <a:rPr lang="en-IN" sz="3000" dirty="0"/>
              <a:t>, </a:t>
            </a:r>
            <a:r>
              <a:rPr lang="en-IN" sz="3000" dirty="0"/>
              <a:t>City FROM Employees WHERE City </a:t>
            </a:r>
            <a:r>
              <a:rPr lang="en-IN" sz="3000" b="1" dirty="0">
                <a:solidFill>
                  <a:srgbClr val="FFFF00"/>
                </a:solidFill>
              </a:rPr>
              <a:t>NOT IN </a:t>
            </a:r>
            <a:r>
              <a:rPr lang="en-IN" sz="3000" dirty="0"/>
              <a:t>('Seattle', 'Tacoma', 'Redmond</a:t>
            </a:r>
            <a:r>
              <a:rPr lang="en-IN" sz="3000" dirty="0" smtClean="0"/>
              <a:t>')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0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1450"/>
            <a:ext cx="4078705" cy="5416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Create a report that shows the company name, order id, and total price of all products of </a:t>
            </a:r>
            <a:r>
              <a:rPr lang="en-IN" dirty="0" smtClean="0"/>
              <a:t>that has </a:t>
            </a:r>
            <a:r>
              <a:rPr lang="en-IN" dirty="0"/>
              <a:t>sold more than $10,000 worth. </a:t>
            </a:r>
            <a:r>
              <a:rPr lang="en-IN" dirty="0" smtClean="0"/>
              <a:t>( There </a:t>
            </a:r>
            <a:r>
              <a:rPr lang="en-IN" dirty="0"/>
              <a:t>is no need for a GROUP BY clause in this report</a:t>
            </a:r>
            <a:r>
              <a:rPr lang="en-IN" dirty="0" smtClean="0"/>
              <a:t>.)</a:t>
            </a:r>
            <a:endParaRPr lang="en-US" dirty="0"/>
          </a:p>
        </p:txBody>
      </p:sp>
      <p:pic>
        <p:nvPicPr>
          <p:cNvPr id="9218" name="Picture 2" descr="Company Name and Order ID and Price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86" y="2207546"/>
            <a:ext cx="6918994" cy="17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Create a report showing the contact name and phone numbers for all employees, customers, and suppliers.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e.FirstName</a:t>
            </a:r>
            <a:r>
              <a:rPr lang="en-US" sz="2400" dirty="0"/>
              <a:t>, </a:t>
            </a:r>
            <a:r>
              <a:rPr lang="en-US" sz="2400" dirty="0" err="1"/>
              <a:t>e.LastName</a:t>
            </a:r>
            <a:r>
              <a:rPr lang="en-US" sz="2400" dirty="0"/>
              <a:t>, </a:t>
            </a:r>
            <a:r>
              <a:rPr lang="en-US" sz="2400" dirty="0" err="1"/>
              <a:t>o.OrderID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FROM Employees e JOIN Orders o 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(</a:t>
            </a:r>
            <a:r>
              <a:rPr lang="en-US" sz="2400" dirty="0" err="1"/>
              <a:t>e.EmployeeID</a:t>
            </a:r>
            <a:r>
              <a:rPr lang="en-US" sz="2400" dirty="0"/>
              <a:t> = </a:t>
            </a:r>
            <a:r>
              <a:rPr lang="en-US" sz="2400" dirty="0" err="1"/>
              <a:t>o.EmployeeID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WHERE </a:t>
            </a:r>
            <a:r>
              <a:rPr lang="en-US" sz="2400" dirty="0" err="1"/>
              <a:t>o.RequiredDate</a:t>
            </a:r>
            <a:r>
              <a:rPr lang="en-US" sz="2400" dirty="0"/>
              <a:t> &lt; </a:t>
            </a:r>
            <a:r>
              <a:rPr lang="en-US" sz="2400" dirty="0" err="1"/>
              <a:t>o.ShippedDate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ORDER BY </a:t>
            </a:r>
            <a:r>
              <a:rPr lang="en-US" sz="2400" dirty="0" err="1"/>
              <a:t>e.LastName</a:t>
            </a:r>
            <a:r>
              <a:rPr lang="en-US" sz="2400" dirty="0"/>
              <a:t>, </a:t>
            </a:r>
            <a:r>
              <a:rPr lang="en-US" sz="2400" dirty="0" err="1"/>
              <a:t>e.FirstName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0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p.ProductName</a:t>
            </a:r>
            <a:r>
              <a:rPr lang="en-US" sz="2400" dirty="0"/>
              <a:t>, SUM(</a:t>
            </a:r>
            <a:r>
              <a:rPr lang="en-US" sz="2400" dirty="0" err="1"/>
              <a:t>od.Quantity</a:t>
            </a:r>
            <a:r>
              <a:rPr lang="en-US" sz="2400" dirty="0"/>
              <a:t>) AS </a:t>
            </a:r>
            <a:r>
              <a:rPr lang="en-US" sz="2400" dirty="0" err="1"/>
              <a:t>TotalUnits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FROM </a:t>
            </a:r>
            <a:r>
              <a:rPr lang="en-US" sz="2400" dirty="0" err="1"/>
              <a:t>Order_Details</a:t>
            </a:r>
            <a:r>
              <a:rPr lang="en-US" sz="2400" dirty="0"/>
              <a:t> od JOIN Products p 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(</a:t>
            </a:r>
            <a:r>
              <a:rPr lang="en-US" sz="2400" dirty="0" err="1"/>
              <a:t>p.ProductID</a:t>
            </a:r>
            <a:r>
              <a:rPr lang="en-US" sz="2400" dirty="0"/>
              <a:t> = </a:t>
            </a:r>
            <a:r>
              <a:rPr lang="en-US" sz="2400" dirty="0" err="1"/>
              <a:t>od.ProductID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GROUP BY </a:t>
            </a:r>
            <a:r>
              <a:rPr lang="en-US" sz="2400" dirty="0" err="1"/>
              <a:t>p.ProductName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HAVING SUM(Quantity) &lt; 200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4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c.CompanyName</a:t>
            </a:r>
            <a:r>
              <a:rPr lang="en-US" sz="2400" dirty="0"/>
              <a:t>, COUNT(</a:t>
            </a:r>
            <a:r>
              <a:rPr lang="en-US" sz="2400" dirty="0" err="1"/>
              <a:t>o.OrderID</a:t>
            </a:r>
            <a:r>
              <a:rPr lang="en-US" sz="2400" dirty="0"/>
              <a:t>) AS </a:t>
            </a:r>
            <a:r>
              <a:rPr lang="en-US" sz="2400" dirty="0" err="1"/>
              <a:t>NumOrders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Customers c JOIN Orders o </a:t>
            </a:r>
            <a:r>
              <a:rPr lang="en-US" sz="2400" dirty="0" smtClean="0"/>
              <a:t>ON (</a:t>
            </a:r>
            <a:r>
              <a:rPr lang="en-US" sz="2400" dirty="0" err="1"/>
              <a:t>c.CustomerID</a:t>
            </a:r>
            <a:r>
              <a:rPr lang="en-US" sz="2400" dirty="0"/>
              <a:t> = </a:t>
            </a:r>
            <a:r>
              <a:rPr lang="en-US" sz="2400" dirty="0" err="1"/>
              <a:t>o.CustomerID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OrderDate</a:t>
            </a:r>
            <a:r>
              <a:rPr lang="en-US" sz="2400" dirty="0"/>
              <a:t> &gt; '31-Dec-1996'</a:t>
            </a:r>
          </a:p>
          <a:p>
            <a:pPr marL="0" indent="0">
              <a:buNone/>
            </a:pPr>
            <a:r>
              <a:rPr lang="en-US" sz="2400" dirty="0"/>
              <a:t>GROUP BY </a:t>
            </a:r>
            <a:r>
              <a:rPr lang="en-US" sz="2400" dirty="0" err="1" smtClean="0"/>
              <a:t>c.CompanyName</a:t>
            </a:r>
            <a:r>
              <a:rPr lang="en-US" sz="2400" dirty="0" smtClean="0"/>
              <a:t> HAVING </a:t>
            </a:r>
            <a:r>
              <a:rPr lang="en-US" sz="2400" dirty="0"/>
              <a:t>COUNT(</a:t>
            </a:r>
            <a:r>
              <a:rPr lang="en-US" sz="2400" dirty="0" err="1"/>
              <a:t>o.OrderID</a:t>
            </a:r>
            <a:r>
              <a:rPr lang="en-US" sz="2400" dirty="0"/>
              <a:t>) &gt; 15</a:t>
            </a:r>
          </a:p>
          <a:p>
            <a:pPr marL="0" indent="0">
              <a:buNone/>
            </a:pPr>
            <a:r>
              <a:rPr lang="en-US" sz="2400" dirty="0"/>
              <a:t>ORDER BY </a:t>
            </a:r>
            <a:r>
              <a:rPr lang="en-US" sz="2400" dirty="0" err="1"/>
              <a:t>NumOrders</a:t>
            </a:r>
            <a:r>
              <a:rPr lang="en-US" sz="2400" dirty="0"/>
              <a:t> DESC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c.CompanyName</a:t>
            </a:r>
            <a:r>
              <a:rPr lang="en-US" sz="2400" dirty="0"/>
              <a:t>, COUNT(</a:t>
            </a:r>
            <a:r>
              <a:rPr lang="en-US" sz="2400" dirty="0" err="1"/>
              <a:t>o.OrderID</a:t>
            </a:r>
            <a:r>
              <a:rPr lang="en-US" sz="2400" dirty="0"/>
              <a:t>) AS </a:t>
            </a:r>
            <a:r>
              <a:rPr lang="en-US" sz="2400" dirty="0" err="1"/>
              <a:t>NumOrders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Customers c JOIN Orders o </a:t>
            </a:r>
            <a:r>
              <a:rPr lang="en-US" sz="2400" dirty="0" smtClean="0"/>
              <a:t>ON (</a:t>
            </a:r>
            <a:r>
              <a:rPr lang="en-US" sz="2400" dirty="0" err="1" smtClean="0"/>
              <a:t>c.CustomerID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o.CustomerID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OrderDate</a:t>
            </a:r>
            <a:r>
              <a:rPr lang="en-US" sz="2400" dirty="0"/>
              <a:t> &gt; </a:t>
            </a:r>
            <a:r>
              <a:rPr lang="en-US" sz="2400" dirty="0" smtClean="0"/>
              <a:t>'1996-12-31‘ GROUP </a:t>
            </a:r>
            <a:r>
              <a:rPr lang="en-US" sz="2400" dirty="0"/>
              <a:t>BY </a:t>
            </a:r>
            <a:r>
              <a:rPr lang="en-US" sz="2400" dirty="0" err="1"/>
              <a:t>c.CompanyName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HAVING COUNT(</a:t>
            </a:r>
            <a:r>
              <a:rPr lang="en-US" sz="2400" dirty="0" err="1"/>
              <a:t>o.OrderID</a:t>
            </a:r>
            <a:r>
              <a:rPr lang="en-US" sz="2400" dirty="0"/>
              <a:t>) &gt; </a:t>
            </a:r>
            <a:r>
              <a:rPr lang="en-US" sz="2400" dirty="0" smtClean="0"/>
              <a:t>15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ORDER BY </a:t>
            </a:r>
            <a:r>
              <a:rPr lang="en-US" sz="2400" dirty="0" err="1"/>
              <a:t>NumOrders</a:t>
            </a:r>
            <a:r>
              <a:rPr lang="en-US" sz="2400" dirty="0"/>
              <a:t> DESC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97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 err="1"/>
              <a:t>c.CompanyName</a:t>
            </a:r>
            <a:r>
              <a:rPr lang="en-US" sz="2400" dirty="0"/>
              <a:t>, </a:t>
            </a:r>
            <a:r>
              <a:rPr lang="en-US" sz="2400" dirty="0" err="1"/>
              <a:t>o.OrderID</a:t>
            </a:r>
            <a:r>
              <a:rPr lang="en-US" sz="24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err="1"/>
              <a:t>od.UnitPrice</a:t>
            </a:r>
            <a:r>
              <a:rPr lang="en-US" sz="2400" dirty="0"/>
              <a:t> * </a:t>
            </a:r>
            <a:r>
              <a:rPr lang="en-US" sz="2400" dirty="0" err="1"/>
              <a:t>od.Quantity</a:t>
            </a:r>
            <a:r>
              <a:rPr lang="en-US" sz="2400" dirty="0"/>
              <a:t> * (1-od.Discount) AS </a:t>
            </a:r>
            <a:r>
              <a:rPr lang="en-US" sz="2400" dirty="0" err="1"/>
              <a:t>TotalPrice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FROM </a:t>
            </a:r>
            <a:r>
              <a:rPr lang="en-US" sz="2400" dirty="0" smtClean="0"/>
              <a:t>[Order Details] </a:t>
            </a:r>
            <a:r>
              <a:rPr lang="en-US" sz="2400" dirty="0"/>
              <a:t>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JOIN Orders o ON (</a:t>
            </a:r>
            <a:r>
              <a:rPr lang="en-US" sz="2400" dirty="0" err="1"/>
              <a:t>o.OrderID</a:t>
            </a:r>
            <a:r>
              <a:rPr lang="en-US" sz="2400" dirty="0"/>
              <a:t> = </a:t>
            </a:r>
            <a:r>
              <a:rPr lang="en-US" sz="2400" dirty="0" err="1"/>
              <a:t>od.OrderID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JOIN Customers c ON (</a:t>
            </a:r>
            <a:r>
              <a:rPr lang="en-US" sz="2400" dirty="0" err="1"/>
              <a:t>c.CustomerID</a:t>
            </a:r>
            <a:r>
              <a:rPr lang="en-US" sz="2400" dirty="0"/>
              <a:t> = </a:t>
            </a:r>
            <a:r>
              <a:rPr lang="en-US" sz="2400" dirty="0" err="1"/>
              <a:t>o.CustomerID</a:t>
            </a:r>
            <a:r>
              <a:rPr lang="en-US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WHERE </a:t>
            </a:r>
            <a:r>
              <a:rPr lang="en-US" sz="2400" dirty="0" err="1"/>
              <a:t>od.UnitPrice</a:t>
            </a:r>
            <a:r>
              <a:rPr lang="en-US" sz="2400" dirty="0"/>
              <a:t> * </a:t>
            </a:r>
            <a:r>
              <a:rPr lang="en-US" sz="2400" dirty="0" err="1"/>
              <a:t>od.Quantity</a:t>
            </a:r>
            <a:r>
              <a:rPr lang="en-US" sz="2400" dirty="0"/>
              <a:t> * (1-od.Discount) &gt; 10000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ORDER BY </a:t>
            </a:r>
            <a:r>
              <a:rPr lang="en-US" sz="2400" dirty="0" err="1"/>
              <a:t>TotalPrice</a:t>
            </a:r>
            <a:r>
              <a:rPr lang="en-US" sz="2400" dirty="0"/>
              <a:t> DESC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4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FirstName</a:t>
            </a:r>
            <a:r>
              <a:rPr lang="en-IN" dirty="0"/>
              <a:t> + ' ' + </a:t>
            </a:r>
            <a:r>
              <a:rPr lang="en-IN" dirty="0" err="1"/>
              <a:t>LastName</a:t>
            </a:r>
            <a:r>
              <a:rPr lang="en-IN" dirty="0"/>
              <a:t> AS Contact, </a:t>
            </a:r>
            <a:r>
              <a:rPr lang="en-IN" dirty="0" err="1"/>
              <a:t>HomePhone</a:t>
            </a:r>
            <a:r>
              <a:rPr lang="en-IN" dirty="0"/>
              <a:t> As Phone</a:t>
            </a:r>
          </a:p>
          <a:p>
            <a:pPr marL="0" indent="0">
              <a:buNone/>
            </a:pPr>
            <a:r>
              <a:rPr lang="en-IN" dirty="0"/>
              <a:t>FROM Employees</a:t>
            </a:r>
          </a:p>
          <a:p>
            <a:pPr marL="0" indent="0">
              <a:buNone/>
            </a:pPr>
            <a:r>
              <a:rPr lang="en-IN" dirty="0"/>
              <a:t>	UNION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ContactName</a:t>
            </a:r>
            <a:r>
              <a:rPr lang="en-IN" dirty="0"/>
              <a:t>, Phone</a:t>
            </a:r>
          </a:p>
          <a:p>
            <a:pPr marL="0" indent="0">
              <a:buNone/>
            </a:pPr>
            <a:r>
              <a:rPr lang="en-IN" dirty="0"/>
              <a:t>FROM Customers</a:t>
            </a:r>
          </a:p>
          <a:p>
            <a:pPr marL="0" indent="0">
              <a:buNone/>
            </a:pPr>
            <a:r>
              <a:rPr lang="en-IN" dirty="0"/>
              <a:t>	UNION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ContactName</a:t>
            </a:r>
            <a:r>
              <a:rPr lang="en-IN" dirty="0"/>
              <a:t>, Phone</a:t>
            </a:r>
          </a:p>
          <a:p>
            <a:pPr marL="0" indent="0">
              <a:buNone/>
            </a:pPr>
            <a:r>
              <a:rPr lang="en-IN" dirty="0"/>
              <a:t>FROM Suppliers</a:t>
            </a:r>
          </a:p>
          <a:p>
            <a:pPr marL="0" indent="0">
              <a:buNone/>
            </a:pPr>
            <a:r>
              <a:rPr lang="en-IN" dirty="0"/>
              <a:t>ORDER BY Contact;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IsNull</a:t>
            </a:r>
            <a:r>
              <a:rPr lang="en-US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Case statement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COALESCE()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2" y="1544855"/>
            <a:ext cx="11506200" cy="51807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return the first Non NULL value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B0F0"/>
                </a:solidFill>
              </a:rPr>
              <a:t>ISNULL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00B0F0"/>
                </a:solidFill>
              </a:rPr>
              <a:t>COALESCE</a:t>
            </a:r>
            <a:r>
              <a:rPr lang="en-IN" sz="2400" dirty="0"/>
              <a:t> though equivalent, can behave </a:t>
            </a:r>
            <a:r>
              <a:rPr lang="en-IN" sz="2400" dirty="0" smtClean="0"/>
              <a:t>differently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An </a:t>
            </a:r>
            <a:r>
              <a:rPr lang="en-IN" sz="2400" dirty="0"/>
              <a:t>expression involving ISNULL with non-null parameters is considered to be NOT NULL, while expressions involving COALESCE with non-null parameters is considered to be NULL. In SQL Server, to index expressions involving COALESCE with non-null parameters, the computed column can be persisted using the PERSISTED column </a:t>
            </a:r>
            <a:r>
              <a:rPr lang="en-IN" sz="2400" dirty="0" smtClean="0"/>
              <a:t>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FF00"/>
                </a:solidFill>
              </a:rPr>
              <a:t>SELECT COALESCE(NULL, NULL, NULL, </a:t>
            </a:r>
            <a:r>
              <a:rPr lang="en-US" sz="2400" b="1" dirty="0" smtClean="0">
                <a:solidFill>
                  <a:srgbClr val="FFFF00"/>
                </a:solidFill>
              </a:rPr>
              <a:t>‘</a:t>
            </a:r>
            <a:r>
              <a:rPr lang="en-US" sz="2400" b="1" dirty="0" err="1" smtClean="0">
                <a:solidFill>
                  <a:srgbClr val="FFFF00"/>
                </a:solidFill>
              </a:rPr>
              <a:t>abcd</a:t>
            </a:r>
            <a:r>
              <a:rPr lang="en-US" sz="2400" b="1" dirty="0" smtClean="0">
                <a:solidFill>
                  <a:srgbClr val="FFFF00"/>
                </a:solidFill>
              </a:rPr>
              <a:t>', </a:t>
            </a:r>
            <a:r>
              <a:rPr lang="en-US" sz="2400" b="1" dirty="0">
                <a:solidFill>
                  <a:srgbClr val="FFFF00"/>
                </a:solidFill>
              </a:rPr>
              <a:t>NULL, 'Example.com');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49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Correlated</a:t>
            </a:r>
            <a:r>
              <a:rPr lang="en-US" dirty="0"/>
              <a:t> Sub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A </a:t>
            </a:r>
            <a:r>
              <a:rPr lang="en-IN" sz="2800" b="1" dirty="0">
                <a:solidFill>
                  <a:srgbClr val="FFFF00"/>
                </a:solidFill>
              </a:rPr>
              <a:t>correlated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/>
              <a:t>subquery is an inner subquery which is referenced by the main outer query such that the inner query is considered as being executed </a:t>
            </a:r>
            <a:r>
              <a:rPr lang="en-IN" sz="2800" dirty="0" smtClean="0"/>
              <a:t>repeatedly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A </a:t>
            </a:r>
            <a:r>
              <a:rPr lang="en-IN" sz="2800" b="1" dirty="0" err="1">
                <a:solidFill>
                  <a:srgbClr val="FFFF00"/>
                </a:solidFill>
              </a:rPr>
              <a:t>noncorrelated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/>
              <a:t>subquery is subquery that is independent of the outer query and it can executed on its own without relying on main outer </a:t>
            </a:r>
            <a:r>
              <a:rPr lang="en-IN" sz="2800" dirty="0" smtClean="0"/>
              <a:t>query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2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evron 29"/>
          <p:cNvSpPr/>
          <p:nvPr/>
        </p:nvSpPr>
        <p:spPr>
          <a:xfrm>
            <a:off x="-1313090" y="1540843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hevron 30"/>
          <p:cNvSpPr/>
          <p:nvPr/>
        </p:nvSpPr>
        <p:spPr>
          <a:xfrm>
            <a:off x="-1888662" y="1540843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Chevron 27"/>
          <p:cNvSpPr/>
          <p:nvPr/>
        </p:nvSpPr>
        <p:spPr>
          <a:xfrm>
            <a:off x="13124396" y="1138676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hevron 28"/>
          <p:cNvSpPr/>
          <p:nvPr/>
        </p:nvSpPr>
        <p:spPr>
          <a:xfrm>
            <a:off x="13701598" y="1136203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Chevron 25"/>
          <p:cNvSpPr/>
          <p:nvPr/>
        </p:nvSpPr>
        <p:spPr>
          <a:xfrm>
            <a:off x="-1881115" y="5291104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Chevron 26"/>
          <p:cNvSpPr/>
          <p:nvPr/>
        </p:nvSpPr>
        <p:spPr>
          <a:xfrm>
            <a:off x="-1266872" y="5291104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Chevron 23"/>
          <p:cNvSpPr/>
          <p:nvPr/>
        </p:nvSpPr>
        <p:spPr>
          <a:xfrm>
            <a:off x="13655364" y="4869108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Chevron 24"/>
          <p:cNvSpPr/>
          <p:nvPr/>
        </p:nvSpPr>
        <p:spPr>
          <a:xfrm>
            <a:off x="13079792" y="4869108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Chevron 22"/>
          <p:cNvSpPr/>
          <p:nvPr/>
        </p:nvSpPr>
        <p:spPr>
          <a:xfrm>
            <a:off x="-1778175" y="4030964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Chevron 20"/>
          <p:cNvSpPr/>
          <p:nvPr/>
        </p:nvSpPr>
        <p:spPr>
          <a:xfrm>
            <a:off x="-1183166" y="4045831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Chevron 17"/>
          <p:cNvSpPr/>
          <p:nvPr/>
        </p:nvSpPr>
        <p:spPr>
          <a:xfrm>
            <a:off x="13084287" y="3643049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hevron 18"/>
          <p:cNvSpPr/>
          <p:nvPr/>
        </p:nvSpPr>
        <p:spPr>
          <a:xfrm>
            <a:off x="13679296" y="3643049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Chevron 14"/>
          <p:cNvSpPr/>
          <p:nvPr/>
        </p:nvSpPr>
        <p:spPr>
          <a:xfrm>
            <a:off x="-1388981" y="2804275"/>
            <a:ext cx="1199372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hevron 10"/>
          <p:cNvSpPr/>
          <p:nvPr/>
        </p:nvSpPr>
        <p:spPr>
          <a:xfrm>
            <a:off x="12928173" y="2399635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hevron 11"/>
          <p:cNvSpPr/>
          <p:nvPr/>
        </p:nvSpPr>
        <p:spPr>
          <a:xfrm>
            <a:off x="13542416" y="2399635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Chevron 6"/>
          <p:cNvSpPr/>
          <p:nvPr/>
        </p:nvSpPr>
        <p:spPr>
          <a:xfrm>
            <a:off x="-1959689" y="2807991"/>
            <a:ext cx="1022606" cy="809280"/>
          </a:xfrm>
          <a:prstGeom prst="chevron">
            <a:avLst>
              <a:gd name="adj" fmla="val 70610"/>
            </a:avLst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 Char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28706702"/>
              </p:ext>
            </p:extLst>
          </p:nvPr>
        </p:nvGraphicFramePr>
        <p:xfrm>
          <a:off x="1989872" y="11362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4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dirty="0"/>
              <a:t>SELECT Salary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/>
              <a:t>FROM </a:t>
            </a:r>
            <a:r>
              <a:rPr lang="en-IN" sz="3200" b="1" dirty="0">
                <a:solidFill>
                  <a:srgbClr val="92D050"/>
                </a:solidFill>
              </a:rPr>
              <a:t>Employee E1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/>
              <a:t>WHERE N-1 = (</a:t>
            </a:r>
            <a:r>
              <a:rPr lang="en-IN" sz="3200" b="1" dirty="0">
                <a:solidFill>
                  <a:srgbClr val="FFFF00"/>
                </a:solidFill>
              </a:rPr>
              <a:t>SELECT COUNT(*)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solidFill>
                  <a:srgbClr val="FFFF00"/>
                </a:solidFill>
              </a:rPr>
              <a:t>             FROM Employee E2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solidFill>
                  <a:srgbClr val="FFFF00"/>
                </a:solidFill>
              </a:rPr>
              <a:t>             WHERE </a:t>
            </a:r>
            <a:r>
              <a:rPr lang="en-IN" sz="3200" b="1" dirty="0">
                <a:solidFill>
                  <a:srgbClr val="92D050"/>
                </a:solidFill>
              </a:rPr>
              <a:t>E1.salary</a:t>
            </a:r>
            <a:r>
              <a:rPr lang="en-IN" sz="3200" b="1" dirty="0">
                <a:solidFill>
                  <a:srgbClr val="FFFF00"/>
                </a:solidFill>
              </a:rPr>
              <a:t> &lt;E2.Salary</a:t>
            </a:r>
            <a:r>
              <a:rPr lang="en-IN" sz="3200" dirty="0"/>
              <a:t>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44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USE </a:t>
            </a:r>
            <a:r>
              <a:rPr lang="en-IN" dirty="0" err="1" smtClean="0"/>
              <a:t>TestDb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GO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BEGIN TRANSACTION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UPDATE </a:t>
            </a:r>
            <a:r>
              <a:rPr lang="en-IN" dirty="0" err="1"/>
              <a:t>dbo.Categories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SET </a:t>
            </a:r>
            <a:r>
              <a:rPr lang="en-IN" dirty="0" err="1"/>
              <a:t>CategoryName</a:t>
            </a:r>
            <a:r>
              <a:rPr lang="en-IN" dirty="0"/>
              <a:t> = </a:t>
            </a:r>
            <a:r>
              <a:rPr lang="en-IN" dirty="0" smtClean="0"/>
              <a:t>'</a:t>
            </a:r>
            <a:r>
              <a:rPr lang="en-IN" dirty="0" err="1" smtClean="0"/>
              <a:t>Fishfood_venkat</a:t>
            </a:r>
            <a:r>
              <a:rPr lang="en-IN" dirty="0" smtClean="0"/>
              <a:t>'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WHERE </a:t>
            </a:r>
            <a:r>
              <a:rPr lang="en-IN" dirty="0" err="1"/>
              <a:t>CategoryName</a:t>
            </a:r>
            <a:r>
              <a:rPr lang="en-IN" dirty="0"/>
              <a:t> = 'Seafood</a:t>
            </a:r>
            <a:r>
              <a:rPr lang="en-IN" dirty="0" smtClean="0"/>
              <a:t>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FF00"/>
                </a:solidFill>
              </a:rPr>
              <a:t>-- ROLLBACK TRANSACTION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92D050"/>
                </a:solidFill>
              </a:rPr>
              <a:t>commit TRANSACTION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92D050"/>
                </a:solidFill>
              </a:rPr>
              <a:t>Select * from </a:t>
            </a:r>
            <a:r>
              <a:rPr lang="en-IN" dirty="0" err="1" smtClean="0"/>
              <a:t>dbo.Categories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8166"/>
            <a:ext cx="11243930" cy="56398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800" dirty="0">
                <a:solidFill>
                  <a:srgbClr val="FFFF00"/>
                </a:solidFill>
              </a:rPr>
              <a:t>SELECT</a:t>
            </a:r>
            <a:r>
              <a:rPr lang="en-IN" sz="2800" dirty="0"/>
              <a:t> </a:t>
            </a:r>
            <a:r>
              <a:rPr lang="en-IN" sz="2800" dirty="0" err="1" smtClean="0"/>
              <a:t>Employee_ID</a:t>
            </a:r>
            <a:r>
              <a:rPr lang="en-IN" sz="2800" dirty="0"/>
              <a:t>, </a:t>
            </a:r>
            <a:r>
              <a:rPr lang="en-IN" sz="2800" dirty="0" err="1" smtClean="0"/>
              <a:t>First_Name</a:t>
            </a:r>
            <a:r>
              <a:rPr lang="en-IN" sz="2800" dirty="0"/>
              <a:t>, </a:t>
            </a:r>
            <a:r>
              <a:rPr lang="en-IN" sz="2800" dirty="0" err="1" smtClean="0"/>
              <a:t>Last_Name</a:t>
            </a:r>
            <a:r>
              <a:rPr lang="en-IN" sz="2800" dirty="0"/>
              <a:t>, </a:t>
            </a:r>
            <a:r>
              <a:rPr lang="en-IN" sz="2800" dirty="0" err="1" smtClean="0"/>
              <a:t>Hire_Date</a:t>
            </a:r>
            <a:r>
              <a:rPr lang="en-IN" sz="2800" dirty="0"/>
              <a:t>, City </a:t>
            </a:r>
            <a:r>
              <a:rPr lang="en-IN" sz="2800" dirty="0">
                <a:solidFill>
                  <a:srgbClr val="FFFF00"/>
                </a:solidFill>
              </a:rPr>
              <a:t>FROM</a:t>
            </a:r>
            <a:r>
              <a:rPr lang="en-IN" sz="2800" dirty="0"/>
              <a:t> </a:t>
            </a:r>
            <a:r>
              <a:rPr lang="en-IN" sz="2800" dirty="0" smtClean="0"/>
              <a:t>Employees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WHERE</a:t>
            </a:r>
            <a:r>
              <a:rPr lang="en-IN" sz="2800" dirty="0" smtClean="0"/>
              <a:t> </a:t>
            </a:r>
            <a:r>
              <a:rPr lang="en-IN" sz="2800" dirty="0"/>
              <a:t>(</a:t>
            </a:r>
            <a:r>
              <a:rPr lang="en-IN" sz="2800" dirty="0" err="1" smtClean="0"/>
              <a:t>First_Name</a:t>
            </a:r>
            <a:r>
              <a:rPr lang="en-IN" sz="2800" dirty="0" smtClean="0"/>
              <a:t> </a:t>
            </a:r>
            <a:r>
              <a:rPr lang="en-IN" sz="2800" b="1" dirty="0">
                <a:solidFill>
                  <a:srgbClr val="00B0F0"/>
                </a:solidFill>
              </a:rPr>
              <a:t>NOT LIKE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92D050"/>
                </a:solidFill>
              </a:rPr>
              <a:t>'M%'</a:t>
            </a:r>
            <a:r>
              <a:rPr lang="en-IN" sz="2800" dirty="0"/>
              <a:t>) AND (</a:t>
            </a:r>
            <a:r>
              <a:rPr lang="en-IN" sz="2800" dirty="0" err="1" smtClean="0"/>
              <a:t>First_Name</a:t>
            </a:r>
            <a:r>
              <a:rPr lang="en-IN" sz="2800" dirty="0" smtClean="0"/>
              <a:t> </a:t>
            </a:r>
            <a:r>
              <a:rPr lang="en-IN" sz="2800" b="1" dirty="0">
                <a:solidFill>
                  <a:srgbClr val="00B0F0"/>
                </a:solidFill>
              </a:rPr>
              <a:t>NOT LIKE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92D050"/>
                </a:solidFill>
              </a:rPr>
              <a:t>'A</a:t>
            </a:r>
            <a:r>
              <a:rPr lang="en-IN" sz="2800" b="1" dirty="0" smtClean="0">
                <a:solidFill>
                  <a:srgbClr val="92D050"/>
                </a:solidFill>
              </a:rPr>
              <a:t>%')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>
                <a:solidFill>
                  <a:srgbClr val="FFFF00"/>
                </a:solidFill>
              </a:rPr>
              <a:t>SELECT</a:t>
            </a:r>
            <a:r>
              <a:rPr lang="en-IN" sz="2800" dirty="0"/>
              <a:t> </a:t>
            </a:r>
            <a:r>
              <a:rPr lang="en-IN" sz="2800" dirty="0" err="1"/>
              <a:t>Employee_ID</a:t>
            </a:r>
            <a:r>
              <a:rPr lang="en-IN" sz="2800" dirty="0"/>
              <a:t>, </a:t>
            </a:r>
            <a:r>
              <a:rPr lang="en-IN" sz="2800" dirty="0" err="1"/>
              <a:t>First_Name</a:t>
            </a:r>
            <a:r>
              <a:rPr lang="en-IN" sz="2800" dirty="0"/>
              <a:t>, </a:t>
            </a:r>
            <a:r>
              <a:rPr lang="en-IN" sz="2800" dirty="0" err="1"/>
              <a:t>Last_Name</a:t>
            </a:r>
            <a:r>
              <a:rPr lang="en-IN" sz="2800" dirty="0"/>
              <a:t>, </a:t>
            </a:r>
            <a:r>
              <a:rPr lang="en-IN" sz="2800" dirty="0" err="1"/>
              <a:t>Hire_Date</a:t>
            </a:r>
            <a:r>
              <a:rPr lang="en-IN" sz="2800" dirty="0"/>
              <a:t>, City </a:t>
            </a:r>
            <a:r>
              <a:rPr lang="en-IN" sz="2800" dirty="0">
                <a:solidFill>
                  <a:srgbClr val="FFFF00"/>
                </a:solidFill>
              </a:rPr>
              <a:t>FROM</a:t>
            </a:r>
            <a:r>
              <a:rPr lang="en-IN" sz="2800" dirty="0"/>
              <a:t> Employees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>
                <a:solidFill>
                  <a:srgbClr val="FFFF00"/>
                </a:solidFill>
              </a:rPr>
              <a:t>WHERE</a:t>
            </a:r>
            <a:r>
              <a:rPr lang="en-IN" sz="2800" dirty="0"/>
              <a:t> (</a:t>
            </a:r>
            <a:r>
              <a:rPr lang="en-IN" sz="2800" dirty="0" err="1"/>
              <a:t>First_Name</a:t>
            </a:r>
            <a:r>
              <a:rPr lang="en-IN" sz="2800" dirty="0"/>
              <a:t> </a:t>
            </a:r>
            <a:r>
              <a:rPr lang="en-IN" sz="2800" b="1" dirty="0" smtClean="0">
                <a:solidFill>
                  <a:srgbClr val="00B0F0"/>
                </a:solidFill>
              </a:rPr>
              <a:t>LIKE</a:t>
            </a:r>
            <a:r>
              <a:rPr lang="en-IN" sz="2800" dirty="0" smtClean="0"/>
              <a:t> </a:t>
            </a:r>
            <a:r>
              <a:rPr lang="en-IN" sz="2800" b="1" dirty="0">
                <a:solidFill>
                  <a:srgbClr val="92D050"/>
                </a:solidFill>
              </a:rPr>
              <a:t>'M</a:t>
            </a:r>
            <a:r>
              <a:rPr lang="en-IN" sz="2800" b="1" dirty="0" smtClean="0">
                <a:solidFill>
                  <a:srgbClr val="92D050"/>
                </a:solidFill>
              </a:rPr>
              <a:t>%'</a:t>
            </a:r>
            <a:r>
              <a:rPr lang="en-IN" sz="28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/>
              <a:t>Employee_ID</a:t>
            </a:r>
            <a:r>
              <a:rPr lang="en-US" sz="2800" dirty="0"/>
              <a:t>, </a:t>
            </a:r>
            <a:r>
              <a:rPr lang="en-US" sz="2800" dirty="0" err="1"/>
              <a:t>First_Name</a:t>
            </a:r>
            <a:r>
              <a:rPr lang="en-US" sz="2800" dirty="0"/>
              <a:t>, </a:t>
            </a:r>
            <a:r>
              <a:rPr lang="en-US" sz="2800" dirty="0" err="1"/>
              <a:t>Last_Name</a:t>
            </a:r>
            <a:r>
              <a:rPr lang="en-US" sz="2800" dirty="0"/>
              <a:t>, </a:t>
            </a:r>
            <a:r>
              <a:rPr lang="en-US" sz="2800" dirty="0" err="1"/>
              <a:t>Hire_Date</a:t>
            </a:r>
            <a:r>
              <a:rPr lang="en-US" sz="2800" dirty="0"/>
              <a:t>, City </a:t>
            </a:r>
            <a:r>
              <a:rPr lang="en-US" sz="2800" dirty="0">
                <a:solidFill>
                  <a:srgbClr val="FFFF00"/>
                </a:solidFill>
              </a:rPr>
              <a:t>FROM</a:t>
            </a:r>
            <a:r>
              <a:rPr lang="en-US" sz="2800" dirty="0"/>
              <a:t> Employees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WHERE</a:t>
            </a:r>
            <a:r>
              <a:rPr lang="en-US" sz="2800" dirty="0"/>
              <a:t> (</a:t>
            </a:r>
            <a:r>
              <a:rPr lang="en-US" sz="2800" dirty="0" err="1"/>
              <a:t>First_Name</a:t>
            </a:r>
            <a:r>
              <a:rPr lang="en-US" sz="2800" dirty="0"/>
              <a:t>  </a:t>
            </a:r>
            <a:r>
              <a:rPr lang="en-US" sz="2800" b="1" dirty="0">
                <a:solidFill>
                  <a:srgbClr val="00B0F0"/>
                </a:solidFill>
              </a:rPr>
              <a:t>~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92D050"/>
                </a:solidFill>
              </a:rPr>
              <a:t>‘^M</a:t>
            </a:r>
            <a:r>
              <a:rPr lang="en-US" sz="2800" b="1" dirty="0">
                <a:solidFill>
                  <a:srgbClr val="92D050"/>
                </a:solidFill>
              </a:rPr>
              <a:t>'</a:t>
            </a:r>
            <a:r>
              <a:rPr lang="en-US" sz="2800" dirty="0"/>
              <a:t>)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0296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ORDER BY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92D050"/>
                </a:solidFill>
              </a:rPr>
              <a:t>SELECT </a:t>
            </a:r>
            <a:r>
              <a:rPr lang="en-IN" sz="2800" dirty="0" err="1"/>
              <a:t>Employee_ID</a:t>
            </a:r>
            <a:r>
              <a:rPr lang="en-IN" sz="2800" dirty="0"/>
              <a:t>, </a:t>
            </a:r>
            <a:r>
              <a:rPr lang="en-IN" sz="2800" dirty="0" err="1"/>
              <a:t>First_Name</a:t>
            </a:r>
            <a:r>
              <a:rPr lang="en-IN" sz="2800" dirty="0"/>
              <a:t>, </a:t>
            </a:r>
            <a:r>
              <a:rPr lang="en-IN" sz="2800" dirty="0" err="1"/>
              <a:t>Last_Name</a:t>
            </a:r>
            <a:r>
              <a:rPr lang="en-IN" sz="2800" dirty="0"/>
              <a:t>, </a:t>
            </a:r>
            <a:r>
              <a:rPr lang="en-IN" sz="2800" dirty="0" err="1"/>
              <a:t>Hire_Date</a:t>
            </a:r>
            <a:r>
              <a:rPr lang="en-IN" sz="2800" dirty="0"/>
              <a:t>, </a:t>
            </a:r>
            <a:r>
              <a:rPr lang="en-IN" sz="2800" dirty="0"/>
              <a:t>City </a:t>
            </a:r>
            <a:endParaRPr lang="en-I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FROM</a:t>
            </a:r>
            <a:r>
              <a:rPr lang="en-IN" sz="2800" dirty="0" smtClean="0"/>
              <a:t> </a:t>
            </a:r>
            <a:r>
              <a:rPr lang="en-IN" sz="2800" dirty="0"/>
              <a:t>Employees </a:t>
            </a:r>
            <a:endParaRPr lang="en-I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 smtClean="0">
                <a:solidFill>
                  <a:srgbClr val="FFFF00"/>
                </a:solidFill>
              </a:rPr>
              <a:t>ORDER </a:t>
            </a:r>
            <a:r>
              <a:rPr lang="en-IN" sz="2800" dirty="0">
                <a:solidFill>
                  <a:srgbClr val="FFFF00"/>
                </a:solidFill>
              </a:rPr>
              <a:t>BY </a:t>
            </a:r>
            <a:r>
              <a:rPr lang="en-IN" sz="2800" dirty="0"/>
              <a:t>City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92D050"/>
                </a:solidFill>
              </a:rPr>
              <a:t>SELECT </a:t>
            </a:r>
            <a:r>
              <a:rPr lang="en-IN" sz="2800" dirty="0" err="1"/>
              <a:t>Employee_ID</a:t>
            </a:r>
            <a:r>
              <a:rPr lang="en-IN" sz="2800" dirty="0"/>
              <a:t>, </a:t>
            </a:r>
            <a:r>
              <a:rPr lang="en-IN" sz="2800" dirty="0" err="1"/>
              <a:t>First_Name</a:t>
            </a:r>
            <a:r>
              <a:rPr lang="en-IN" sz="2800" dirty="0"/>
              <a:t>, </a:t>
            </a:r>
            <a:r>
              <a:rPr lang="en-IN" sz="2800" dirty="0" err="1"/>
              <a:t>Last_Name</a:t>
            </a:r>
            <a:r>
              <a:rPr lang="en-IN" sz="2800" dirty="0"/>
              <a:t>, </a:t>
            </a:r>
            <a:r>
              <a:rPr lang="en-IN" sz="2800" dirty="0" err="1"/>
              <a:t>Hire_Date</a:t>
            </a:r>
            <a:r>
              <a:rPr lang="en-IN" sz="2800" dirty="0"/>
              <a:t>, </a:t>
            </a:r>
            <a:r>
              <a:rPr lang="en-IN" sz="2800" dirty="0"/>
              <a:t>Country, City </a:t>
            </a:r>
            <a:r>
              <a:rPr lang="en-IN" sz="2800" dirty="0">
                <a:solidFill>
                  <a:srgbClr val="00B0F0"/>
                </a:solidFill>
              </a:rPr>
              <a:t>FROM</a:t>
            </a:r>
            <a:r>
              <a:rPr lang="en-IN" sz="2800" dirty="0"/>
              <a:t> Employees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  </a:t>
            </a:r>
            <a:r>
              <a:rPr lang="en-IN" sz="2800" dirty="0">
                <a:solidFill>
                  <a:srgbClr val="FFFF00"/>
                </a:solidFill>
              </a:rPr>
              <a:t>ORDER BY </a:t>
            </a:r>
            <a:r>
              <a:rPr lang="en-IN" sz="2800" dirty="0"/>
              <a:t>Country, City DESC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6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SELECT </a:t>
            </a:r>
            <a:r>
              <a:rPr lang="en-IN" sz="2800" dirty="0" err="1"/>
              <a:t>EmployeeID</a:t>
            </a:r>
            <a:r>
              <a:rPr lang="en-IN" sz="2800" dirty="0"/>
              <a:t>, </a:t>
            </a:r>
            <a:r>
              <a:rPr lang="en-IN" sz="2800" dirty="0" err="1"/>
              <a:t>FirstName</a:t>
            </a:r>
            <a:r>
              <a:rPr lang="en-IN" sz="2800" dirty="0"/>
              <a:t>, </a:t>
            </a:r>
            <a:r>
              <a:rPr lang="en-IN" sz="2800" dirty="0" err="1"/>
              <a:t>LastName</a:t>
            </a:r>
            <a:r>
              <a:rPr lang="en-IN" sz="2800" dirty="0"/>
              <a:t>, </a:t>
            </a:r>
            <a:r>
              <a:rPr lang="en-IN" sz="2800" dirty="0" err="1"/>
              <a:t>HireDate</a:t>
            </a:r>
            <a:r>
              <a:rPr lang="en-IN" sz="2800" dirty="0"/>
              <a:t>, Country, City FROM Employees ORDER BY </a:t>
            </a:r>
            <a:r>
              <a:rPr lang="en-IN" sz="2800" dirty="0" smtClean="0"/>
              <a:t>Country </a:t>
            </a:r>
            <a:r>
              <a:rPr lang="en-IN" sz="2800" dirty="0" err="1" smtClean="0"/>
              <a:t>Desc</a:t>
            </a:r>
            <a:r>
              <a:rPr lang="en-IN" sz="2800" dirty="0" smtClean="0"/>
              <a:t>, </a:t>
            </a:r>
            <a:r>
              <a:rPr lang="en-IN" sz="2800" dirty="0"/>
              <a:t>City </a:t>
            </a:r>
            <a:r>
              <a:rPr lang="en-IN" sz="2800" dirty="0" smtClean="0"/>
              <a:t>DESC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SELECT </a:t>
            </a:r>
            <a:r>
              <a:rPr lang="en-IN" sz="2800" dirty="0" err="1"/>
              <a:t>EmployeeID</a:t>
            </a:r>
            <a:r>
              <a:rPr lang="en-IN" sz="2800" dirty="0"/>
              <a:t>, </a:t>
            </a:r>
            <a:r>
              <a:rPr lang="en-IN" sz="2800" dirty="0" err="1"/>
              <a:t>FirstName</a:t>
            </a:r>
            <a:r>
              <a:rPr lang="en-IN" sz="2800" dirty="0"/>
              <a:t>, </a:t>
            </a:r>
            <a:r>
              <a:rPr lang="en-IN" sz="2800" dirty="0" err="1"/>
              <a:t>LastName</a:t>
            </a:r>
            <a:r>
              <a:rPr lang="en-IN" sz="2800" dirty="0"/>
              <a:t>, </a:t>
            </a:r>
            <a:r>
              <a:rPr lang="en-IN" sz="2800" dirty="0" err="1"/>
              <a:t>HireDate</a:t>
            </a:r>
            <a:r>
              <a:rPr lang="en-IN" sz="2800" dirty="0"/>
              <a:t>, City FROM </a:t>
            </a:r>
            <a:r>
              <a:rPr lang="en-IN" sz="2800" dirty="0" smtClean="0"/>
              <a:t>Employees ORDER </a:t>
            </a:r>
            <a:r>
              <a:rPr lang="en-IN" sz="2800" dirty="0"/>
              <a:t>BY Country ASC, City DESC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46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9C49E1-11F2-4EB9-9390-F2D155C1A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2884</Words>
  <Application>Microsoft Office PowerPoint</Application>
  <PresentationFormat>Widescreen</PresentationFormat>
  <Paragraphs>416</Paragraphs>
  <Slides>61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Century Gothic</vt:lpstr>
      <vt:lpstr>Vapor Trail</vt:lpstr>
      <vt:lpstr>psql</vt:lpstr>
      <vt:lpstr>Select Queries</vt:lpstr>
      <vt:lpstr>PowerPoint Presentation</vt:lpstr>
      <vt:lpstr>Between</vt:lpstr>
      <vt:lpstr>PowerPoint Presentation</vt:lpstr>
      <vt:lpstr>Wild Char</vt:lpstr>
      <vt:lpstr>PowerPoint Presentation</vt:lpstr>
      <vt:lpstr>ORDER BY</vt:lpstr>
      <vt:lpstr>PowerPoint Presentation</vt:lpstr>
      <vt:lpstr>PowerPoint Presentation</vt:lpstr>
      <vt:lpstr>exercise</vt:lpstr>
      <vt:lpstr>exercise</vt:lpstr>
      <vt:lpstr>solution</vt:lpstr>
      <vt:lpstr>Is NUll</vt:lpstr>
      <vt:lpstr>Exercise</vt:lpstr>
      <vt:lpstr>Solution</vt:lpstr>
      <vt:lpstr>PowerPoint Presentation</vt:lpstr>
      <vt:lpstr>Functions</vt:lpstr>
      <vt:lpstr>Grouping Rules</vt:lpstr>
      <vt:lpstr>functions</vt:lpstr>
      <vt:lpstr>functions</vt:lpstr>
      <vt:lpstr>Exercise</vt:lpstr>
      <vt:lpstr>Exercise</vt:lpstr>
      <vt:lpstr>Date Functions</vt:lpstr>
      <vt:lpstr>Case Sensitivity</vt:lpstr>
      <vt:lpstr>What is a SQL Server collation?</vt:lpstr>
      <vt:lpstr>COLLATE</vt:lpstr>
      <vt:lpstr>PowerPoint Presentation</vt:lpstr>
      <vt:lpstr>Sub Queries</vt:lpstr>
      <vt:lpstr>Sub queries</vt:lpstr>
      <vt:lpstr>PowerPoint Presentation</vt:lpstr>
      <vt:lpstr>EXERCISE</vt:lpstr>
      <vt:lpstr>Solution</vt:lpstr>
      <vt:lpstr>Joins</vt:lpstr>
      <vt:lpstr>Joins Demo</vt:lpstr>
      <vt:lpstr>EquI Join vs Inner Join</vt:lpstr>
      <vt:lpstr>PowerPoint Presentation</vt:lpstr>
      <vt:lpstr>Multi-table Joins</vt:lpstr>
      <vt:lpstr>Solution</vt:lpstr>
      <vt:lpstr>PowerPoint Presentation</vt:lpstr>
      <vt:lpstr>Task</vt:lpstr>
      <vt:lpstr>Inner Join</vt:lpstr>
      <vt:lpstr>Left Join</vt:lpstr>
      <vt:lpstr>Right Join</vt:lpstr>
      <vt:lpstr>Outer Join</vt:lpstr>
      <vt:lpstr>Unions</vt:lpstr>
      <vt:lpstr>Q1</vt:lpstr>
      <vt:lpstr>Q2</vt:lpstr>
      <vt:lpstr>Q3</vt:lpstr>
      <vt:lpstr>Q4</vt:lpstr>
      <vt:lpstr>Q5</vt:lpstr>
      <vt:lpstr>Solution 1</vt:lpstr>
      <vt:lpstr>Solution 2</vt:lpstr>
      <vt:lpstr>Solution 3</vt:lpstr>
      <vt:lpstr>Solution 4</vt:lpstr>
      <vt:lpstr>Solution 5</vt:lpstr>
      <vt:lpstr>Working with Null Values</vt:lpstr>
      <vt:lpstr>Coalesce Function</vt:lpstr>
      <vt:lpstr>Correlated Sub Query</vt:lpstr>
      <vt:lpstr>example</vt:lpstr>
      <vt:lpstr>Transaction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2018-03-07T10:23:59Z</dcterms:created>
  <dcterms:modified xsi:type="dcterms:W3CDTF">2022-02-25T20:04:16Z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TC034606169991</vt:lpwstr>
  </property>
</Properties>
</file>