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  <p:sldMasterId id="2147484046" r:id="rId2"/>
  </p:sldMasterIdLst>
  <p:notesMasterIdLst>
    <p:notesMasterId r:id="rId36"/>
  </p:notesMasterIdLst>
  <p:sldIdLst>
    <p:sldId id="256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74" r:id="rId23"/>
    <p:sldId id="275" r:id="rId24"/>
    <p:sldId id="276" r:id="rId25"/>
    <p:sldId id="277" r:id="rId26"/>
    <p:sldId id="278" r:id="rId27"/>
    <p:sldId id="280" r:id="rId28"/>
    <p:sldId id="283" r:id="rId29"/>
    <p:sldId id="281" r:id="rId30"/>
    <p:sldId id="282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64A"/>
    <a:srgbClr val="481F67"/>
    <a:srgbClr val="003A1A"/>
    <a:srgbClr val="E1F430"/>
    <a:srgbClr val="73F42C"/>
    <a:srgbClr val="58A4BE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126" autoAdjust="0"/>
    <p:restoredTop sz="71073" autoAdjust="0"/>
  </p:normalViewPr>
  <p:slideViewPr>
    <p:cSldViewPr snapToGrid="0">
      <p:cViewPr varScale="1">
        <p:scale>
          <a:sx n="42" d="100"/>
          <a:sy n="42" d="100"/>
        </p:scale>
        <p:origin x="60" y="20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FCAAE-3CF3-4977-A0CD-F0F41F65FF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E0D3F-35F8-4F56-84DE-5FD463C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0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 smtClean="0"/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user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user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'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user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 smtClean="0"/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dirty="0" smtClean="0"/>
              <a:t> user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'Harper',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'Perez'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r>
              <a:rPr lang="en-US" dirty="0" smtClean="0"/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dirty="0" smtClean="0"/>
              <a:t> element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&lt;h1&gt;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Hello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>
                <a:effectLst/>
              </a:rPr>
              <a:t>user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)}!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&lt;/h1&gt;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 smtClean="0"/>
              <a:t> </a:t>
            </a:r>
            <a:r>
              <a:rPr lang="en-US" dirty="0" err="1" smtClean="0"/>
              <a:t>ReactDOM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.render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 element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document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.getElementById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('root')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E0D3F-35F8-4F56-84DE-5FD463C89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start component names with a capital letter.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treats components starting with lowercase letters as DOM tags.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 &lt;div /&gt;represents an HTML div tag, but &lt;Welcome /&gt; represents a component and requires Welcome to be in scope.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E0D3F-35F8-4F56-84DE-5FD463C897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E0D3F-35F8-4F56-84DE-5FD463C897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See the source imag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" t="11860" r="244" b="27187"/>
          <a:stretch/>
        </p:blipFill>
        <p:spPr bwMode="auto">
          <a:xfrm>
            <a:off x="0" y="3639282"/>
            <a:ext cx="12192000" cy="32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0693" y="1769540"/>
            <a:ext cx="9440034" cy="186974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54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3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7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8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038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6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89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B11A2CF7-3ECD-4A74-A9E5-00EF5765E2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BE27CA84-B571-498F-8FC2-608F97C8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9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B11A2CF7-3ECD-4A74-A9E5-00EF5765E2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BE27CA84-B571-498F-8FC2-608F97C8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20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age result for next less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91" y="868363"/>
            <a:ext cx="3307850" cy="33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643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lor pencils im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182079" y="3762128"/>
            <a:ext cx="5277952" cy="91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1" y="498202"/>
            <a:ext cx="12175958" cy="10818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985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9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8014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1963"/>
            <a:ext cx="5099050" cy="4995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1731963"/>
            <a:ext cx="5100638" cy="4995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6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2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3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10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2382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366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9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48641"/>
            <a:ext cx="10353762" cy="6182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4" descr="Image result for color pencils im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72104" y="2972103"/>
            <a:ext cx="6858002" cy="91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346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6013" y="533400"/>
            <a:ext cx="2606675" cy="6194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669213" cy="6194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3647" y="1769540"/>
            <a:ext cx="12175958" cy="186974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4" b="25353"/>
          <a:stretch/>
        </p:blipFill>
        <p:spPr bwMode="auto">
          <a:xfrm>
            <a:off x="19041" y="3647755"/>
            <a:ext cx="12172959" cy="321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24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498202"/>
            <a:ext cx="12175958" cy="10818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3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498202"/>
            <a:ext cx="12175958" cy="10818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311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498202"/>
            <a:ext cx="12175958" cy="10818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4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age result for color pencils im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72104" y="2972103"/>
            <a:ext cx="6858002" cy="91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8820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Image result for reactjs logo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5" t="23685" r="12049" b="23684"/>
          <a:stretch/>
        </p:blipFill>
        <p:spPr bwMode="auto">
          <a:xfrm>
            <a:off x="10908631" y="16938"/>
            <a:ext cx="1267326" cy="48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4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45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  <p:sldLayoutId id="2147484043" r:id="rId18"/>
    <p:sldLayoutId id="2147484044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9" t="23669" r="12038" b="23669"/>
          <a:stretch>
            <a:fillRect/>
          </a:stretch>
        </p:blipFill>
        <p:spPr bwMode="auto">
          <a:xfrm>
            <a:off x="10909300" y="17463"/>
            <a:ext cx="1266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5569" t="23669" r="12038" b="236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8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914400" y="533400"/>
            <a:ext cx="11277600" cy="1081088"/>
          </a:xfrm>
          <a:prstGeom prst="rect">
            <a:avLst/>
          </a:prstGeom>
          <a:solidFill>
            <a:srgbClr val="00B0F0"/>
          </a:solidFill>
          <a:ln w="15840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103520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31963"/>
            <a:ext cx="10352088" cy="499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0"/>
            <a:r>
              <a:rPr lang="en-GB" altLang="en-US" smtClean="0"/>
              <a:t>					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85826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l" defTabSz="457200" rtl="0" fontAlgn="base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FFFFFF"/>
          </a:solidFill>
          <a:latin typeface="Calisto MT" panose="02040603050505030304" pitchFamily="18" charset="0"/>
          <a:ea typeface="Microsoft YaHei" panose="020B0503020204020204" pitchFamily="34" charset="-122"/>
        </a:defRPr>
      </a:lvl2pPr>
      <a:lvl3pPr marL="1143000" indent="-228600" algn="l" defTabSz="457200" rtl="0" fontAlgn="base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FFFFFF"/>
          </a:solidFill>
          <a:latin typeface="Calisto MT" panose="02040603050505030304" pitchFamily="18" charset="0"/>
          <a:ea typeface="Microsoft YaHei" panose="020B0503020204020204" pitchFamily="34" charset="-122"/>
        </a:defRPr>
      </a:lvl3pPr>
      <a:lvl4pPr marL="1600200" indent="-228600" algn="l" defTabSz="457200" rtl="0" fontAlgn="base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FFFFFF"/>
          </a:solidFill>
          <a:latin typeface="Calisto MT" panose="02040603050505030304" pitchFamily="18" charset="0"/>
          <a:ea typeface="Microsoft YaHei" panose="020B0503020204020204" pitchFamily="34" charset="-122"/>
        </a:defRPr>
      </a:lvl4pPr>
      <a:lvl5pPr marL="2057400" indent="-228600" algn="l" defTabSz="457200" rtl="0" fontAlgn="base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FFFFFF"/>
          </a:solidFill>
          <a:latin typeface="Calisto MT" panose="02040603050505030304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FFFFFF"/>
          </a:solidFill>
          <a:latin typeface="Calisto MT" panose="02040603050505030304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FFFFFF"/>
          </a:solidFill>
          <a:latin typeface="Calisto MT" panose="02040603050505030304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FFFFFF"/>
          </a:solidFill>
          <a:latin typeface="Calisto MT" panose="02040603050505030304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FFFFFF"/>
          </a:solidFill>
          <a:latin typeface="Calisto MT" panose="0204060305050503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>
        <a:lnSpc>
          <a:spcPct val="1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1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1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15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Java script + XML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894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Rendered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 elements are </a:t>
            </a:r>
            <a:r>
              <a:rPr lang="en-IN" dirty="0" smtClean="0"/>
              <a:t>immutable</a:t>
            </a:r>
            <a:endParaRPr lang="en-IN" dirty="0"/>
          </a:p>
          <a:p>
            <a:r>
              <a:rPr lang="en-IN" dirty="0"/>
              <a:t>Once an element is created , its children or attributes can’t be </a:t>
            </a:r>
            <a:r>
              <a:rPr lang="en-IN" dirty="0" smtClean="0"/>
              <a:t>changed</a:t>
            </a:r>
            <a:endParaRPr lang="en-IN" dirty="0"/>
          </a:p>
          <a:p>
            <a:r>
              <a:rPr lang="en-IN" dirty="0"/>
              <a:t>An element represents the UI at a certain point in </a:t>
            </a:r>
            <a:r>
              <a:rPr lang="en-IN" dirty="0" smtClean="0"/>
              <a:t>time</a:t>
            </a:r>
          </a:p>
          <a:p>
            <a:r>
              <a:rPr lang="en-IN" dirty="0" smtClean="0"/>
              <a:t>The </a:t>
            </a:r>
            <a:r>
              <a:rPr lang="en-IN" dirty="0"/>
              <a:t>only way to update the UI is to create a new element, and pass it to </a:t>
            </a:r>
            <a:r>
              <a:rPr lang="en-IN" dirty="0" err="1"/>
              <a:t>ReactDOM.render</a:t>
            </a:r>
            <a:r>
              <a:rPr lang="en-IN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</a:rPr>
              <a:t>React Only Updates What’s </a:t>
            </a:r>
            <a:r>
              <a:rPr lang="en-IN" b="1" dirty="0" smtClean="0">
                <a:effectLst/>
              </a:rPr>
              <a:t>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299" y="2458192"/>
            <a:ext cx="5130745" cy="3028208"/>
          </a:xfrm>
        </p:spPr>
        <p:txBody>
          <a:bodyPr/>
          <a:lstStyle/>
          <a:p>
            <a:pPr marL="36900" indent="0">
              <a:buNone/>
            </a:pPr>
            <a:r>
              <a:rPr lang="en-IN" dirty="0">
                <a:effectLst/>
              </a:rPr>
              <a:t>React DOM compares the element and its children to the previous one, and only applies the DOM updates necessary to bring the DOM to the desired state.</a:t>
            </a:r>
            <a:endParaRPr lang="en-US" dirty="0"/>
          </a:p>
        </p:txBody>
      </p:sp>
      <p:pic>
        <p:nvPicPr>
          <p:cNvPr id="2050" name="Picture 2" descr="DOM inspector showing granular update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84" y="1732448"/>
            <a:ext cx="3145767" cy="50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Props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838325" y="876300"/>
            <a:ext cx="10353675" cy="4965700"/>
          </a:xfrm>
        </p:spPr>
        <p:txBody>
          <a:bodyPr/>
          <a:lstStyle/>
          <a:p>
            <a:r>
              <a:rPr lang="en-IN" dirty="0"/>
              <a:t>Components let you split the UI into independent, reusable pieces, and think about each piece in </a:t>
            </a:r>
            <a:r>
              <a:rPr lang="en-IN" dirty="0" smtClean="0"/>
              <a:t>isolation</a:t>
            </a:r>
          </a:p>
          <a:p>
            <a:r>
              <a:rPr lang="en-IN" dirty="0"/>
              <a:t>Conceptually, components are like JavaScript </a:t>
            </a:r>
            <a:r>
              <a:rPr lang="en-IN" dirty="0" smtClean="0"/>
              <a:t>functions</a:t>
            </a:r>
          </a:p>
          <a:p>
            <a:r>
              <a:rPr lang="en-IN" dirty="0" smtClean="0"/>
              <a:t>They </a:t>
            </a:r>
            <a:r>
              <a:rPr lang="en-IN" dirty="0"/>
              <a:t>accept arbitrary inputs (called “props”) and return React elements describing what should appear on the </a:t>
            </a:r>
            <a:r>
              <a:rPr lang="en-IN" dirty="0" smtClean="0"/>
              <a:t>screen</a:t>
            </a:r>
          </a:p>
          <a:p>
            <a:r>
              <a:rPr lang="en-US" dirty="0" smtClean="0"/>
              <a:t>Prop stands for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38325" y="674688"/>
            <a:ext cx="10353675" cy="608171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solidFill>
                  <a:srgbClr val="00B0F0"/>
                </a:solidFill>
                <a:effectLst/>
              </a:rPr>
              <a:t>function Welcome(props) </a:t>
            </a:r>
            <a:r>
              <a:rPr lang="en-US" dirty="0" smtClean="0">
                <a:solidFill>
                  <a:srgbClr val="00B0F0"/>
                </a:solidFill>
                <a:effectLst/>
              </a:rPr>
              <a:t>{ return </a:t>
            </a:r>
            <a:r>
              <a:rPr lang="en-US" dirty="0">
                <a:solidFill>
                  <a:srgbClr val="00B0F0"/>
                </a:solidFill>
                <a:effectLst/>
              </a:rPr>
              <a:t>&lt;h1&gt;Hello, {props.name}&lt;/h1</a:t>
            </a:r>
            <a:r>
              <a:rPr lang="en-US" dirty="0" smtClean="0">
                <a:solidFill>
                  <a:srgbClr val="00B0F0"/>
                </a:solidFill>
                <a:effectLst/>
              </a:rPr>
              <a:t>&gt;; }</a:t>
            </a:r>
            <a:endParaRPr lang="en-US" dirty="0">
              <a:solidFill>
                <a:srgbClr val="00B0F0"/>
              </a:solidFill>
              <a:effectLst/>
            </a:endParaRPr>
          </a:p>
          <a:p>
            <a:pPr marL="36900" indent="0">
              <a:buNone/>
            </a:pPr>
            <a:r>
              <a:rPr lang="en-US" dirty="0" err="1">
                <a:effectLst/>
              </a:rPr>
              <a:t>const</a:t>
            </a:r>
            <a:r>
              <a:rPr lang="en-US" dirty="0">
                <a:effectLst/>
              </a:rPr>
              <a:t> user = {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name: '</a:t>
            </a:r>
            <a:r>
              <a:rPr lang="en-US" dirty="0" err="1">
                <a:effectLst/>
              </a:rPr>
              <a:t>VenkataKrishnan</a:t>
            </a:r>
            <a:r>
              <a:rPr lang="en-US" dirty="0">
                <a:effectLst/>
              </a:rPr>
              <a:t> ',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password: '1234@password'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};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FFFF00"/>
                </a:solidFill>
                <a:effectLst/>
              </a:rPr>
              <a:t>ReactDOM.render</a:t>
            </a:r>
            <a:r>
              <a:rPr lang="en-US" dirty="0">
                <a:solidFill>
                  <a:srgbClr val="FFFF00"/>
                </a:solidFill>
                <a:effectLst/>
              </a:rPr>
              <a:t>(</a:t>
            </a:r>
          </a:p>
          <a:p>
            <a:pPr marL="36900" indent="0">
              <a:buNone/>
            </a:pPr>
            <a:r>
              <a:rPr lang="en-US" dirty="0">
                <a:solidFill>
                  <a:srgbClr val="FFFF00"/>
                </a:solidFill>
                <a:effectLst/>
              </a:rPr>
              <a:t>Welcome(user), </a:t>
            </a:r>
            <a:r>
              <a:rPr lang="en-US" dirty="0" err="1">
                <a:solidFill>
                  <a:srgbClr val="FFFF00"/>
                </a:solidFill>
                <a:effectLst/>
              </a:rPr>
              <a:t>document.getElementById</a:t>
            </a:r>
            <a:r>
              <a:rPr lang="en-US" dirty="0">
                <a:solidFill>
                  <a:srgbClr val="FFFF00"/>
                </a:solidFill>
                <a:effectLst/>
              </a:rPr>
              <a:t>('root')</a:t>
            </a:r>
          </a:p>
          <a:p>
            <a:pPr marL="36900" indent="0">
              <a:buNone/>
            </a:pPr>
            <a:r>
              <a:rPr lang="en-US" dirty="0">
                <a:solidFill>
                  <a:srgbClr val="FFFF00"/>
                </a:solidFill>
                <a:effectLst/>
              </a:rPr>
              <a:t>);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51906" y="675059"/>
            <a:ext cx="10353675" cy="59513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00000"/>
              </a:lnSpc>
              <a:buNone/>
            </a:pPr>
            <a:r>
              <a:rPr lang="en-US" dirty="0">
                <a:effectLst/>
              </a:rPr>
              <a:t>class </a:t>
            </a:r>
            <a:r>
              <a:rPr lang="en-US" dirty="0">
                <a:solidFill>
                  <a:srgbClr val="5DD5FF"/>
                </a:solidFill>
                <a:effectLst/>
              </a:rPr>
              <a:t>Greetings</a:t>
            </a:r>
            <a:r>
              <a:rPr lang="en-US" dirty="0">
                <a:solidFill>
                  <a:srgbClr val="58A4BE"/>
                </a:solidFill>
                <a:effectLst/>
              </a:rPr>
              <a:t> </a:t>
            </a:r>
            <a:r>
              <a:rPr lang="en-US" dirty="0">
                <a:effectLst/>
              </a:rPr>
              <a:t>extends </a:t>
            </a:r>
            <a:r>
              <a:rPr lang="en-US" dirty="0" err="1">
                <a:solidFill>
                  <a:srgbClr val="5DD5FF"/>
                </a:solidFill>
                <a:effectLst/>
              </a:rPr>
              <a:t>React.Component</a:t>
            </a:r>
            <a:r>
              <a:rPr lang="en-US" dirty="0">
                <a:effectLst/>
              </a:rPr>
              <a:t> {</a:t>
            </a:r>
          </a:p>
          <a:p>
            <a:pPr marL="414000" lvl="1" indent="0">
              <a:lnSpc>
                <a:spcPct val="100000"/>
              </a:lnSpc>
              <a:buNone/>
            </a:pPr>
            <a:r>
              <a:rPr lang="en-US" sz="2400" dirty="0">
                <a:effectLst/>
              </a:rPr>
              <a:t>render() </a:t>
            </a:r>
            <a:r>
              <a:rPr lang="en-US" sz="2400" dirty="0" smtClean="0">
                <a:effectLst/>
              </a:rPr>
              <a:t>{ return </a:t>
            </a:r>
            <a:r>
              <a:rPr lang="en-US" sz="2400" dirty="0">
                <a:effectLst/>
              </a:rPr>
              <a:t>&lt;h1&gt;Hello, {this.props.name}&lt;/h1</a:t>
            </a:r>
            <a:r>
              <a:rPr lang="en-US" sz="2400" dirty="0" smtClean="0">
                <a:effectLst/>
              </a:rPr>
              <a:t>&gt;;   </a:t>
            </a:r>
            <a:r>
              <a:rPr lang="en-US" dirty="0" smtClean="0">
                <a:effectLst/>
              </a:rPr>
              <a:t>}</a:t>
            </a:r>
            <a:endParaRPr lang="en-US" dirty="0">
              <a:effectLst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dirty="0">
                <a:effectLst/>
              </a:rPr>
              <a:t>}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 err="1">
                <a:effectLst/>
              </a:rPr>
              <a:t>const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element</a:t>
            </a:r>
            <a:r>
              <a:rPr lang="en-US" dirty="0">
                <a:effectLst/>
              </a:rPr>
              <a:t> = &lt;Greetings name="Sara" /&gt;;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5DD5FF"/>
                </a:solidFill>
                <a:effectLst/>
              </a:rPr>
              <a:t>ReactDOM.render</a:t>
            </a:r>
            <a:r>
              <a:rPr lang="en-US" dirty="0" smtClean="0">
                <a:effectLst/>
              </a:rPr>
              <a:t>(   element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document.getElementById</a:t>
            </a:r>
            <a:r>
              <a:rPr lang="en-US" dirty="0">
                <a:effectLst/>
              </a:rPr>
              <a:t>('</a:t>
            </a:r>
            <a:r>
              <a:rPr lang="en-US" dirty="0" err="1">
                <a:effectLst/>
              </a:rPr>
              <a:t>roota</a:t>
            </a:r>
            <a:r>
              <a:rPr lang="en-US" dirty="0" smtClean="0">
                <a:effectLst/>
              </a:rPr>
              <a:t>')  );</a:t>
            </a:r>
          </a:p>
          <a:p>
            <a:pPr marL="36900" indent="0">
              <a:lnSpc>
                <a:spcPct val="100000"/>
              </a:lnSpc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IN" dirty="0" smtClean="0">
                <a:effectLst/>
              </a:rPr>
              <a:t>React </a:t>
            </a:r>
            <a:r>
              <a:rPr lang="en-IN" dirty="0">
                <a:effectLst/>
              </a:rPr>
              <a:t>calls the </a:t>
            </a:r>
            <a:r>
              <a:rPr lang="en-US" dirty="0">
                <a:solidFill>
                  <a:srgbClr val="E1F430"/>
                </a:solidFill>
                <a:effectLst/>
              </a:rPr>
              <a:t>Greetings</a:t>
            </a:r>
            <a:r>
              <a:rPr lang="en-IN" dirty="0" smtClean="0">
                <a:solidFill>
                  <a:srgbClr val="E1F430"/>
                </a:solidFill>
                <a:effectLst/>
              </a:rPr>
              <a:t> </a:t>
            </a:r>
            <a:r>
              <a:rPr lang="en-IN" dirty="0">
                <a:effectLst/>
              </a:rPr>
              <a:t>component with {</a:t>
            </a:r>
            <a:r>
              <a:rPr lang="en-IN" dirty="0">
                <a:solidFill>
                  <a:srgbClr val="73F42C"/>
                </a:solidFill>
                <a:effectLst/>
              </a:rPr>
              <a:t>name: 'Sara'</a:t>
            </a:r>
            <a:r>
              <a:rPr lang="en-IN" dirty="0">
                <a:effectLst/>
              </a:rPr>
              <a:t>} as the props.</a:t>
            </a:r>
          </a:p>
          <a:p>
            <a:pPr marL="36900" indent="0">
              <a:buNone/>
            </a:pPr>
            <a:r>
              <a:rPr lang="en-IN" dirty="0" smtClean="0">
                <a:effectLst/>
              </a:rPr>
              <a:t>The </a:t>
            </a:r>
            <a:r>
              <a:rPr lang="en-US" dirty="0" smtClean="0">
                <a:solidFill>
                  <a:srgbClr val="E1F430"/>
                </a:solidFill>
                <a:effectLst/>
              </a:rPr>
              <a:t>Greetings</a:t>
            </a:r>
            <a:r>
              <a:rPr lang="en-IN" dirty="0" smtClean="0">
                <a:solidFill>
                  <a:srgbClr val="E1F430"/>
                </a:solidFill>
                <a:effectLst/>
              </a:rPr>
              <a:t> </a:t>
            </a:r>
            <a:r>
              <a:rPr lang="en-IN" dirty="0" smtClean="0">
                <a:effectLst/>
              </a:rPr>
              <a:t>component </a:t>
            </a:r>
            <a:r>
              <a:rPr lang="en-IN" dirty="0">
                <a:effectLst/>
              </a:rPr>
              <a:t>returns a &lt;h1&gt;Hello, Sara&lt;/h1&gt; element as the result.</a:t>
            </a:r>
          </a:p>
          <a:p>
            <a:pPr marL="36900" indent="0">
              <a:buNone/>
            </a:pPr>
            <a:r>
              <a:rPr lang="en-IN" dirty="0">
                <a:effectLst/>
              </a:rPr>
              <a:t>React DOM efficiently updates the DOM to match &lt;h1&gt;Hello, Sara&lt;/h1&gt;.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76963" y="3718560"/>
            <a:ext cx="8973917" cy="62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Props are </a:t>
            </a:r>
            <a:r>
              <a:rPr lang="en-US" b="1" dirty="0" smtClean="0">
                <a:effectLst/>
              </a:rPr>
              <a:t>Read-Only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895" y="1732449"/>
            <a:ext cx="10206853" cy="4998551"/>
          </a:xfrm>
        </p:spPr>
        <p:txBody>
          <a:bodyPr/>
          <a:lstStyle/>
          <a:p>
            <a:r>
              <a:rPr lang="en-IN" b="1" dirty="0">
                <a:effectLst/>
              </a:rPr>
              <a:t>All React components must act like pure functions with respect to their </a:t>
            </a:r>
            <a:r>
              <a:rPr lang="en-IN" b="1" dirty="0" smtClean="0">
                <a:effectLst/>
              </a:rPr>
              <a:t>props</a:t>
            </a:r>
          </a:p>
          <a:p>
            <a:r>
              <a:rPr lang="en-IN" b="1" dirty="0">
                <a:effectLst/>
              </a:rPr>
              <a:t>Impure function because it changes its own input</a:t>
            </a:r>
            <a:endParaRPr lang="en-IN" b="1" dirty="0" smtClean="0">
              <a:effectLst/>
            </a:endParaRPr>
          </a:p>
          <a:p>
            <a:pPr marL="36900" indent="0">
              <a:buNone/>
            </a:pPr>
            <a:r>
              <a:rPr lang="en-I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	function </a:t>
            </a: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withdraw(account, amount) </a:t>
            </a:r>
            <a:r>
              <a:rPr lang="en-I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{   </a:t>
            </a:r>
            <a:r>
              <a:rPr lang="en-IN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account.total</a:t>
            </a: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-= amount</a:t>
            </a:r>
            <a:r>
              <a:rPr lang="en-I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; }</a:t>
            </a:r>
          </a:p>
          <a:p>
            <a:r>
              <a:rPr lang="en-IN" b="1" dirty="0">
                <a:effectLst/>
              </a:rPr>
              <a:t>Pure functions because they do not attempt to change their inputs, and always return the same result for the same inputs</a:t>
            </a:r>
          </a:p>
          <a:p>
            <a:pPr marL="36900" indent="0">
              <a:buNone/>
            </a:pPr>
            <a:r>
              <a:rPr lang="en-IN" dirty="0" smtClean="0">
                <a:solidFill>
                  <a:srgbClr val="92D050"/>
                </a:solidFill>
              </a:rPr>
              <a:t>function </a:t>
            </a:r>
            <a:r>
              <a:rPr lang="en-IN" dirty="0">
                <a:solidFill>
                  <a:srgbClr val="92D050"/>
                </a:solidFill>
              </a:rPr>
              <a:t>withdraw(account, amount) </a:t>
            </a:r>
            <a:r>
              <a:rPr lang="en-IN" dirty="0" smtClean="0">
                <a:solidFill>
                  <a:srgbClr val="92D050"/>
                </a:solidFill>
              </a:rPr>
              <a:t>{   return </a:t>
            </a:r>
            <a:r>
              <a:rPr lang="en-IN" dirty="0" err="1" smtClean="0">
                <a:solidFill>
                  <a:srgbClr val="92D050"/>
                </a:solidFill>
              </a:rPr>
              <a:t>account.total</a:t>
            </a:r>
            <a:r>
              <a:rPr lang="en-IN" dirty="0" smtClean="0">
                <a:solidFill>
                  <a:srgbClr val="92D050"/>
                </a:solidFill>
              </a:rPr>
              <a:t> - </a:t>
            </a:r>
            <a:r>
              <a:rPr lang="en-IN" dirty="0">
                <a:solidFill>
                  <a:srgbClr val="92D050"/>
                </a:solidFill>
              </a:rPr>
              <a:t>amount</a:t>
            </a:r>
            <a:r>
              <a:rPr lang="en-IN" dirty="0" smtClean="0">
                <a:solidFill>
                  <a:srgbClr val="92D050"/>
                </a:solidFill>
              </a:rPr>
              <a:t>; }</a:t>
            </a:r>
            <a:endParaRPr lang="en-US" dirty="0">
              <a:solidFill>
                <a:srgbClr val="92D050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rgbClr val="E1F4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State and Lifecycle</a:t>
            </a:r>
          </a:p>
        </p:txBody>
      </p:sp>
    </p:spTree>
    <p:extLst>
      <p:ext uri="{BB962C8B-B14F-4D97-AF65-F5344CB8AC3E}">
        <p14:creationId xmlns:p14="http://schemas.microsoft.com/office/powerpoint/2010/main" val="10684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38463" y="739775"/>
            <a:ext cx="11253538" cy="599598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State</a:t>
            </a:r>
            <a:r>
              <a:rPr lang="en-IN" dirty="0"/>
              <a:t> is similar to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props</a:t>
            </a:r>
            <a:r>
              <a:rPr lang="en-IN" dirty="0"/>
              <a:t>, but it is private and fully controlled by the </a:t>
            </a:r>
            <a:r>
              <a:rPr lang="en-IN" dirty="0" smtClean="0"/>
              <a:t>component</a:t>
            </a:r>
          </a:p>
          <a:p>
            <a:r>
              <a:rPr lang="en-IN" dirty="0"/>
              <a:t>Lifecycle Methods to a </a:t>
            </a:r>
            <a:r>
              <a:rPr lang="en-IN" dirty="0" smtClean="0"/>
              <a:t>Class:</a:t>
            </a:r>
          </a:p>
          <a:p>
            <a:pPr lvl="1"/>
            <a:r>
              <a:rPr lang="en-US" dirty="0"/>
              <a:t>mounting</a:t>
            </a:r>
          </a:p>
          <a:p>
            <a:pPr lvl="1"/>
            <a:r>
              <a:rPr lang="en-US" dirty="0" smtClean="0"/>
              <a:t>Unmounting</a:t>
            </a:r>
          </a:p>
          <a:p>
            <a:r>
              <a:rPr lang="en-IN" dirty="0"/>
              <a:t>The </a:t>
            </a:r>
            <a:r>
              <a:rPr lang="en-IN" dirty="0" err="1">
                <a:solidFill>
                  <a:srgbClr val="FFFF00"/>
                </a:solidFill>
              </a:rPr>
              <a:t>componentDidMount</a:t>
            </a:r>
            <a:r>
              <a:rPr lang="en-IN" dirty="0"/>
              <a:t>() hook runs after the component output has been rendered to the DOM</a:t>
            </a:r>
          </a:p>
          <a:p>
            <a:r>
              <a:rPr lang="en-IN" dirty="0"/>
              <a:t>The </a:t>
            </a:r>
            <a:r>
              <a:rPr lang="en-IN" dirty="0" err="1">
                <a:solidFill>
                  <a:srgbClr val="FFFF00"/>
                </a:solidFill>
              </a:rPr>
              <a:t>componentWillUnmount</a:t>
            </a:r>
            <a:r>
              <a:rPr lang="en-IN" dirty="0"/>
              <a:t>() runs after the component has been removed from </a:t>
            </a:r>
            <a:r>
              <a:rPr lang="en-IN" dirty="0" smtClean="0"/>
              <a:t>DOM</a:t>
            </a:r>
          </a:p>
          <a:p>
            <a:r>
              <a:rPr lang="en-IN" dirty="0"/>
              <a:t>If you don’t use something in </a:t>
            </a:r>
            <a:r>
              <a:rPr lang="en-IN" dirty="0">
                <a:solidFill>
                  <a:srgbClr val="FFFF00"/>
                </a:solidFill>
              </a:rPr>
              <a:t>render</a:t>
            </a:r>
            <a:r>
              <a:rPr lang="en-IN" dirty="0"/>
              <a:t>(), it shouldn’t be in the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Not Modify State Directly</a:t>
            </a:r>
          </a:p>
          <a:p>
            <a:pPr marL="450000" lvl="1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// Wrong</a:t>
            </a:r>
          </a:p>
          <a:p>
            <a:pPr marL="450000" lvl="1" indent="0">
              <a:buNone/>
            </a:pPr>
            <a:r>
              <a:rPr lang="en-IN" sz="2400" dirty="0" err="1">
                <a:solidFill>
                  <a:schemeClr val="accent1"/>
                </a:solidFill>
              </a:rPr>
              <a:t>this.state.comment</a:t>
            </a:r>
            <a:r>
              <a:rPr lang="en-IN" sz="2400" dirty="0">
                <a:solidFill>
                  <a:schemeClr val="accent1"/>
                </a:solidFill>
              </a:rPr>
              <a:t> = 'Hello';</a:t>
            </a:r>
          </a:p>
          <a:p>
            <a:r>
              <a:rPr lang="en-IN" dirty="0"/>
              <a:t>Instead, use </a:t>
            </a:r>
            <a:r>
              <a:rPr lang="en-IN" dirty="0" err="1">
                <a:solidFill>
                  <a:srgbClr val="FFFF00"/>
                </a:solidFill>
              </a:rPr>
              <a:t>setState</a:t>
            </a:r>
            <a:r>
              <a:rPr lang="en-IN" dirty="0"/>
              <a:t>():</a:t>
            </a:r>
          </a:p>
          <a:p>
            <a:pPr lvl="1"/>
            <a:r>
              <a:rPr lang="en-IN" sz="2400" dirty="0">
                <a:solidFill>
                  <a:srgbClr val="92D050"/>
                </a:solidFill>
              </a:rPr>
              <a:t>// Correct</a:t>
            </a:r>
          </a:p>
          <a:p>
            <a:pPr lvl="1"/>
            <a:r>
              <a:rPr lang="en-IN" sz="2400" dirty="0" err="1">
                <a:solidFill>
                  <a:srgbClr val="92D050"/>
                </a:solidFill>
              </a:rPr>
              <a:t>this.setState</a:t>
            </a:r>
            <a:r>
              <a:rPr lang="en-IN" sz="2400" dirty="0">
                <a:solidFill>
                  <a:srgbClr val="92D050"/>
                </a:solidFill>
              </a:rPr>
              <a:t>({comment: 'Hello'});</a:t>
            </a:r>
          </a:p>
          <a:p>
            <a:r>
              <a:rPr lang="en-IN" dirty="0"/>
              <a:t>The only place where you can assign </a:t>
            </a:r>
            <a:r>
              <a:rPr lang="en-IN" dirty="0" err="1">
                <a:solidFill>
                  <a:srgbClr val="FFFF00"/>
                </a:solidFill>
              </a:rPr>
              <a:t>this.state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is the constructor.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/>
              <a:t>Agenda</a:t>
            </a:r>
            <a:endParaRPr lang="en-US" altLang="en-US" sz="40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785938"/>
            <a:ext cx="5867400" cy="4995862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2400"/>
              <a:t>Rendering Elements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2400"/>
              <a:t>Components and Props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2400"/>
              <a:t>State and Life Cycle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2400"/>
              <a:t>Handling Events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2400"/>
              <a:t>Conditional Rendering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2400"/>
              <a:t>List and Keys - map() function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2400"/>
              <a:t>Rendering Multiple Components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2400"/>
              <a:t>Forms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sz="2400"/>
              <a:t>Controlled Components</a:t>
            </a:r>
          </a:p>
        </p:txBody>
      </p:sp>
    </p:spTree>
    <p:extLst>
      <p:ext uri="{BB962C8B-B14F-4D97-AF65-F5344CB8AC3E}">
        <p14:creationId xmlns:p14="http://schemas.microsoft.com/office/powerpoint/2010/main" val="7117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/>
              <a:t>Component Life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028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Handling events with React elements is very similar to handling events on DOM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React events are named using </a:t>
            </a:r>
            <a:r>
              <a:rPr lang="en-IN" b="1" dirty="0" err="1">
                <a:solidFill>
                  <a:srgbClr val="FFFF00"/>
                </a:solidFill>
              </a:rPr>
              <a:t>camelCase</a:t>
            </a:r>
            <a:r>
              <a:rPr lang="en-IN" dirty="0"/>
              <a:t>, rather than lowercase</a:t>
            </a:r>
          </a:p>
          <a:p>
            <a:r>
              <a:rPr lang="en-IN" dirty="0"/>
              <a:t>With JSX you pass a function as the event handler, rather than a </a:t>
            </a:r>
            <a:r>
              <a:rPr lang="en-IN" dirty="0" smtClean="0"/>
              <a:t>string</a:t>
            </a:r>
          </a:p>
          <a:p>
            <a:r>
              <a:rPr lang="en-IN" dirty="0" smtClean="0"/>
              <a:t>In React </a:t>
            </a:r>
            <a:r>
              <a:rPr lang="en-IN" dirty="0"/>
              <a:t>it is not required to call </a:t>
            </a:r>
            <a:r>
              <a:rPr lang="en-IN" b="1" dirty="0" err="1">
                <a:solidFill>
                  <a:srgbClr val="FFFF00"/>
                </a:solidFill>
              </a:rPr>
              <a:t>addEventListener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to add listeners to a DOM element after it is created.</a:t>
            </a:r>
          </a:p>
          <a:p>
            <a:r>
              <a:rPr lang="en-IN" dirty="0"/>
              <a:t>Instead, just provide a listener when the element is initially rendered.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JavaScript, class methods are not bound by default. </a:t>
            </a:r>
          </a:p>
          <a:p>
            <a:r>
              <a:rPr lang="en-IN" dirty="0"/>
              <a:t>If </a:t>
            </a:r>
            <a:r>
              <a:rPr lang="en-IN" dirty="0" err="1">
                <a:solidFill>
                  <a:srgbClr val="FFFF00"/>
                </a:solidFill>
              </a:rPr>
              <a:t>this.handleClick</a:t>
            </a:r>
            <a:r>
              <a:rPr lang="en-IN" dirty="0"/>
              <a:t> is not bound , and if it is passed to an  event , the event Handler will be </a:t>
            </a:r>
            <a:r>
              <a:rPr lang="en-IN" dirty="0">
                <a:solidFill>
                  <a:srgbClr val="FFFF00"/>
                </a:solidFill>
              </a:rPr>
              <a:t>undefined</a:t>
            </a:r>
            <a:r>
              <a:rPr lang="en-IN" dirty="0"/>
              <a:t> when the function is actually called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	</a:t>
            </a:r>
            <a:r>
              <a:rPr lang="en-US" sz="2800" dirty="0" err="1">
                <a:solidFill>
                  <a:srgbClr val="FFFF00"/>
                </a:solidFill>
                <a:effectLst/>
              </a:rPr>
              <a:t>this.handleClick</a:t>
            </a:r>
            <a:r>
              <a:rPr lang="en-US" sz="2800" dirty="0">
                <a:solidFill>
                  <a:srgbClr val="FFFF00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FFFF00"/>
                </a:solidFill>
                <a:effectLst/>
              </a:rPr>
              <a:t>this.handleClick.bind</a:t>
            </a:r>
            <a:r>
              <a:rPr lang="en-US" sz="2800" dirty="0">
                <a:solidFill>
                  <a:srgbClr val="FFFF00"/>
                </a:solidFill>
                <a:effectLst/>
              </a:rPr>
              <a:t>(this);</a:t>
            </a:r>
          </a:p>
          <a:p>
            <a:r>
              <a:rPr lang="en-IN" dirty="0"/>
              <a:t>Generally, if you refer to a method without () after it, such as </a:t>
            </a:r>
            <a:r>
              <a:rPr lang="en-IN" dirty="0" err="1">
                <a:solidFill>
                  <a:srgbClr val="00B0F0"/>
                </a:solidFill>
              </a:rPr>
              <a:t>onClick</a:t>
            </a:r>
            <a:r>
              <a:rPr lang="en-IN" dirty="0">
                <a:solidFill>
                  <a:srgbClr val="00B0F0"/>
                </a:solidFill>
              </a:rPr>
              <a:t>={</a:t>
            </a:r>
            <a:r>
              <a:rPr lang="en-IN" dirty="0" err="1">
                <a:solidFill>
                  <a:srgbClr val="00B0F0"/>
                </a:solidFill>
              </a:rPr>
              <a:t>this.handleClick</a:t>
            </a:r>
            <a:r>
              <a:rPr lang="en-IN" dirty="0">
                <a:solidFill>
                  <a:srgbClr val="00B0F0"/>
                </a:solidFill>
              </a:rPr>
              <a:t>}, </a:t>
            </a:r>
            <a:r>
              <a:rPr lang="en-IN" dirty="0"/>
              <a:t>you should bind that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class fields to  bind </a:t>
            </a:r>
            <a:r>
              <a:rPr lang="en-IN" dirty="0" err="1"/>
              <a:t>callbacks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8629" y="1693262"/>
            <a:ext cx="10670979" cy="205577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err="1"/>
              <a:t>handleClick</a:t>
            </a:r>
            <a:r>
              <a:rPr lang="en-US" dirty="0"/>
              <a:t> = () =&gt; </a:t>
            </a:r>
            <a:r>
              <a:rPr lang="en-US" dirty="0" smtClean="0"/>
              <a:t>{     </a:t>
            </a:r>
            <a:r>
              <a:rPr lang="en-US" dirty="0"/>
              <a:t>console.log('this is:', this</a:t>
            </a:r>
            <a:r>
              <a:rPr lang="en-US" dirty="0" smtClean="0"/>
              <a:t>);    </a:t>
            </a:r>
            <a:r>
              <a:rPr lang="en-US" dirty="0"/>
              <a:t>}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 smtClean="0"/>
              <a:t>  </a:t>
            </a:r>
            <a:r>
              <a:rPr lang="en-US" dirty="0"/>
              <a:t>render() </a:t>
            </a:r>
            <a:r>
              <a:rPr lang="en-US" dirty="0" smtClean="0"/>
              <a:t>{ 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return (  &lt;</a:t>
            </a:r>
            <a:r>
              <a:rPr lang="en-US" dirty="0"/>
              <a:t>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this.handleClick</a:t>
            </a:r>
            <a:r>
              <a:rPr lang="en-US" dirty="0" smtClean="0"/>
              <a:t>}&gt;  Click me  &lt;/</a:t>
            </a:r>
            <a:r>
              <a:rPr lang="en-US" dirty="0"/>
              <a:t>button</a:t>
            </a:r>
            <a:r>
              <a:rPr lang="en-US" dirty="0" smtClean="0"/>
              <a:t>&gt;  ); 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97250" y="3862252"/>
            <a:ext cx="10672354" cy="2839337"/>
          </a:xfrm>
          <a:prstGeom prst="rect">
            <a:avLst/>
          </a:prstGeom>
          <a:solidFill>
            <a:srgbClr val="34164A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dirty="0" smtClean="0"/>
              <a:t> </a:t>
            </a:r>
            <a:r>
              <a:rPr lang="en-US" dirty="0" err="1" smtClean="0"/>
              <a:t>handleClick</a:t>
            </a:r>
            <a:r>
              <a:rPr lang="en-US" dirty="0" smtClean="0"/>
              <a:t> {     console.log('this is:', this);    }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 smtClean="0"/>
              <a:t>  render() { 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return (  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&lt;button </a:t>
            </a:r>
            <a:r>
              <a:rPr lang="en-US" dirty="0" err="1" smtClean="0"/>
              <a:t>onClick</a:t>
            </a:r>
            <a:r>
              <a:rPr lang="en-US" dirty="0"/>
              <a:t>= {(e) =&gt; </a:t>
            </a:r>
            <a:r>
              <a:rPr lang="en-US" dirty="0" err="1"/>
              <a:t>this.handleClick</a:t>
            </a:r>
            <a:r>
              <a:rPr lang="en-US" dirty="0"/>
              <a:t>(e)} </a:t>
            </a:r>
            <a:r>
              <a:rPr lang="en-US" dirty="0" smtClean="0"/>
              <a:t>&gt;  Click me  &lt;/button&gt;  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);  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4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Passing Arguments to Event </a:t>
            </a:r>
            <a:r>
              <a:rPr lang="en-US" b="1" dirty="0" smtClean="0">
                <a:effectLst/>
              </a:rPr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1064845" cy="4998551"/>
          </a:xfrm>
        </p:spPr>
        <p:txBody>
          <a:bodyPr>
            <a:normAutofit lnSpcReduction="10000"/>
          </a:bodyPr>
          <a:lstStyle/>
          <a:p>
            <a:pPr marL="369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</a:rPr>
              <a:t>&lt;button </a:t>
            </a:r>
            <a:r>
              <a:rPr lang="en-US" dirty="0" err="1">
                <a:effectLst/>
              </a:rPr>
              <a:t>className</a:t>
            </a:r>
            <a:r>
              <a:rPr lang="en-US" dirty="0">
                <a:effectLst/>
              </a:rPr>
              <a:t>="</a:t>
            </a:r>
            <a:r>
              <a:rPr lang="en-US" dirty="0" err="1">
                <a:effectLst/>
              </a:rPr>
              <a:t>btn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btn</a:t>
            </a:r>
            <a:r>
              <a:rPr lang="en-US" dirty="0" smtClean="0">
                <a:effectLst/>
              </a:rPr>
              <a:t>-primary“ </a:t>
            </a:r>
            <a:r>
              <a:rPr lang="en-US" dirty="0" err="1" smtClean="0">
                <a:effectLst/>
              </a:rPr>
              <a:t>onClick</a:t>
            </a:r>
            <a:r>
              <a:rPr lang="en-US" dirty="0">
                <a:effectLst/>
              </a:rPr>
              <a:t>={(e)=&gt;</a:t>
            </a:r>
            <a:r>
              <a:rPr lang="en-US" dirty="0" err="1">
                <a:effectLst/>
              </a:rPr>
              <a:t>this.addWish</a:t>
            </a:r>
            <a:r>
              <a:rPr lang="en-US" dirty="0">
                <a:effectLst/>
              </a:rPr>
              <a:t>(5,e</a:t>
            </a:r>
            <a:r>
              <a:rPr lang="en-US" dirty="0" smtClean="0">
                <a:effectLst/>
              </a:rPr>
              <a:t>)} &gt; 	</a:t>
            </a:r>
            <a:r>
              <a:rPr lang="en-US" dirty="0" err="1" smtClean="0">
                <a:effectLst/>
              </a:rPr>
              <a:t>AddToWishList</a:t>
            </a:r>
            <a:endParaRPr lang="en-US" dirty="0" smtClean="0">
              <a:effectLst/>
            </a:endParaRPr>
          </a:p>
          <a:p>
            <a:pPr marL="369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</a:rPr>
              <a:t>&lt;/</a:t>
            </a:r>
            <a:r>
              <a:rPr lang="en-US" dirty="0">
                <a:effectLst/>
              </a:rPr>
              <a:t>button</a:t>
            </a:r>
            <a:r>
              <a:rPr lang="en-US" dirty="0" smtClean="0">
                <a:effectLst/>
              </a:rPr>
              <a:t>&gt;</a:t>
            </a:r>
            <a:endParaRPr lang="en-US" dirty="0">
              <a:effectLst/>
            </a:endParaRPr>
          </a:p>
          <a:p>
            <a:pPr marL="369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</a:rPr>
              <a:t>&lt;</a:t>
            </a:r>
            <a:r>
              <a:rPr lang="en-US" dirty="0">
                <a:effectLst/>
              </a:rPr>
              <a:t>button </a:t>
            </a:r>
            <a:r>
              <a:rPr lang="en-US" dirty="0" err="1">
                <a:effectLst/>
              </a:rPr>
              <a:t>className</a:t>
            </a:r>
            <a:r>
              <a:rPr lang="en-US" dirty="0">
                <a:effectLst/>
              </a:rPr>
              <a:t>="</a:t>
            </a:r>
            <a:r>
              <a:rPr lang="en-US" dirty="0" err="1">
                <a:effectLst/>
              </a:rPr>
              <a:t>btn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btn</a:t>
            </a:r>
            <a:r>
              <a:rPr lang="en-US" dirty="0" smtClean="0">
                <a:effectLst/>
              </a:rPr>
              <a:t>-primary“ </a:t>
            </a:r>
            <a:r>
              <a:rPr lang="en-US" dirty="0" err="1" smtClean="0">
                <a:effectLst/>
              </a:rPr>
              <a:t>onClick</a:t>
            </a:r>
            <a:r>
              <a:rPr lang="en-US" dirty="0">
                <a:effectLst/>
              </a:rPr>
              <a:t>={</a:t>
            </a:r>
            <a:r>
              <a:rPr lang="en-US" dirty="0" err="1">
                <a:effectLst/>
              </a:rPr>
              <a:t>this.removeWish.bind</a:t>
            </a:r>
            <a:r>
              <a:rPr lang="en-US" dirty="0">
                <a:effectLst/>
              </a:rPr>
              <a:t>(this,5</a:t>
            </a:r>
            <a:r>
              <a:rPr lang="en-US" dirty="0" smtClean="0">
                <a:effectLst/>
              </a:rPr>
              <a:t>)} &gt; </a:t>
            </a: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RemoveFromWishList</a:t>
            </a:r>
            <a:endParaRPr lang="en-US" dirty="0">
              <a:effectLst/>
            </a:endParaRPr>
          </a:p>
          <a:p>
            <a:pPr marL="369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</a:rPr>
              <a:t>&lt;/button&gt;</a:t>
            </a:r>
          </a:p>
          <a:p>
            <a:pPr marL="36900" indent="0">
              <a:buNone/>
            </a:pPr>
            <a:r>
              <a:rPr lang="en-IN" dirty="0"/>
              <a:t>The above two lines are equivalent, and use </a:t>
            </a:r>
            <a:r>
              <a:rPr lang="en-IN" dirty="0">
                <a:solidFill>
                  <a:srgbClr val="FFFF00"/>
                </a:solidFill>
              </a:rPr>
              <a:t>arrow functions </a:t>
            </a:r>
            <a:r>
              <a:rPr lang="en-IN" dirty="0" smtClean="0"/>
              <a:t>and </a:t>
            </a:r>
            <a:r>
              <a:rPr lang="en-IN" dirty="0" err="1" smtClean="0">
                <a:solidFill>
                  <a:srgbClr val="FFFF00"/>
                </a:solidFill>
              </a:rPr>
              <a:t>Function.prototype.bind</a:t>
            </a:r>
            <a:r>
              <a:rPr lang="en-IN" dirty="0" smtClean="0"/>
              <a:t> </a:t>
            </a:r>
            <a:r>
              <a:rPr lang="en-IN" dirty="0"/>
              <a:t>respectively</a:t>
            </a:r>
            <a:r>
              <a:rPr lang="en-IN" dirty="0" smtClean="0"/>
              <a:t>.</a:t>
            </a:r>
          </a:p>
          <a:p>
            <a:pPr marL="36900" indent="0">
              <a:buNone/>
            </a:pPr>
            <a:r>
              <a:rPr lang="en-IN" dirty="0"/>
              <a:t> </a:t>
            </a:r>
            <a:r>
              <a:rPr lang="en-IN" dirty="0" smtClean="0"/>
              <a:t>The </a:t>
            </a:r>
            <a:r>
              <a:rPr lang="en-IN" dirty="0">
                <a:solidFill>
                  <a:srgbClr val="FFFF00"/>
                </a:solidFill>
              </a:rPr>
              <a:t>e</a:t>
            </a:r>
            <a:r>
              <a:rPr lang="en-IN" dirty="0"/>
              <a:t> argument representing the </a:t>
            </a:r>
            <a:r>
              <a:rPr lang="en-IN" dirty="0">
                <a:solidFill>
                  <a:srgbClr val="FFFF00"/>
                </a:solidFill>
              </a:rPr>
              <a:t>React event </a:t>
            </a:r>
            <a:r>
              <a:rPr lang="en-IN" dirty="0"/>
              <a:t>will be passed as a </a:t>
            </a:r>
            <a:r>
              <a:rPr lang="en-IN" dirty="0">
                <a:solidFill>
                  <a:srgbClr val="00B0F0"/>
                </a:solidFill>
              </a:rPr>
              <a:t>second argument </a:t>
            </a:r>
            <a:r>
              <a:rPr lang="en-IN" dirty="0"/>
              <a:t>after the ID. </a:t>
            </a:r>
            <a:r>
              <a:rPr lang="en-IN" dirty="0" smtClean="0"/>
              <a:t>With </a:t>
            </a:r>
            <a:r>
              <a:rPr lang="en-IN" dirty="0"/>
              <a:t>an </a:t>
            </a:r>
            <a:r>
              <a:rPr lang="en-IN" dirty="0">
                <a:solidFill>
                  <a:srgbClr val="FFFF00"/>
                </a:solidFill>
              </a:rPr>
              <a:t>arrow function</a:t>
            </a:r>
            <a:r>
              <a:rPr lang="en-IN" dirty="0"/>
              <a:t>, we have to pass it explicitly, but with bind any further arguments are automatically forwarded.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803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b="1" dirty="0">
                <a:effectLst/>
              </a:rPr>
              <a:t>Rendering Multiple </a:t>
            </a:r>
            <a:r>
              <a:rPr lang="en-US" b="1" dirty="0" smtClean="0">
                <a:effectLst/>
              </a:rPr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97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Map, List </a:t>
            </a:r>
            <a:r>
              <a:rPr lang="en-US" dirty="0" smtClean="0">
                <a:solidFill>
                  <a:schemeClr val="bg1"/>
                </a:solidFill>
              </a:rPr>
              <a:t>and 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/>
              <a:t>map()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8601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7537"/>
          </a:xfrm>
        </p:spPr>
        <p:txBody>
          <a:bodyPr>
            <a:normAutofit/>
          </a:bodyPr>
          <a:lstStyle/>
          <a:p>
            <a:r>
              <a:rPr lang="en-IN" dirty="0" smtClean="0">
                <a:effectLst/>
              </a:rPr>
              <a:t>JSX </a:t>
            </a:r>
            <a:r>
              <a:rPr lang="en-IN" dirty="0">
                <a:effectLst/>
              </a:rPr>
              <a:t>is a syntax extension to </a:t>
            </a:r>
            <a:r>
              <a:rPr lang="en-IN" dirty="0" smtClean="0">
                <a:effectLst/>
              </a:rPr>
              <a:t>JavaScript</a:t>
            </a:r>
          </a:p>
          <a:p>
            <a:r>
              <a:rPr lang="en-US" dirty="0">
                <a:effectLst/>
              </a:rPr>
              <a:t>JSX produces React </a:t>
            </a:r>
            <a:r>
              <a:rPr lang="en-US" dirty="0" smtClean="0">
                <a:effectLst/>
              </a:rPr>
              <a:t>“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elements</a:t>
            </a:r>
            <a:r>
              <a:rPr lang="en-US" dirty="0" smtClean="0">
                <a:effectLst/>
              </a:rPr>
              <a:t>”</a:t>
            </a:r>
          </a:p>
          <a:p>
            <a:pPr marL="450000" lvl="1" indent="0">
              <a:buNone/>
            </a:pPr>
            <a:r>
              <a:rPr lang="en-IN" sz="2600" dirty="0" err="1">
                <a:solidFill>
                  <a:srgbClr val="FFFF00"/>
                </a:solidFill>
              </a:rPr>
              <a:t>const</a:t>
            </a:r>
            <a:r>
              <a:rPr lang="en-IN" sz="2600" dirty="0">
                <a:solidFill>
                  <a:srgbClr val="FFFF00"/>
                </a:solidFill>
              </a:rPr>
              <a:t> element = &lt;h1&gt;Hello, world!&lt;/h1</a:t>
            </a:r>
            <a:r>
              <a:rPr lang="en-IN" sz="2600" dirty="0" smtClean="0">
                <a:solidFill>
                  <a:srgbClr val="FFFF00"/>
                </a:solidFill>
              </a:rPr>
              <a:t>&gt;;</a:t>
            </a:r>
          </a:p>
          <a:p>
            <a:r>
              <a:rPr lang="en-US" dirty="0"/>
              <a:t>Embedding Expressions in </a:t>
            </a:r>
            <a:r>
              <a:rPr lang="en-US" dirty="0" smtClean="0"/>
              <a:t>JSX</a:t>
            </a:r>
          </a:p>
          <a:p>
            <a:pPr marL="36900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	const </a:t>
            </a:r>
            <a:r>
              <a:rPr lang="pt-BR" dirty="0">
                <a:solidFill>
                  <a:srgbClr val="FFFF00"/>
                </a:solidFill>
              </a:rPr>
              <a:t>element = (   &lt;h1&gt;     Hello, </a:t>
            </a:r>
            <a:r>
              <a:rPr lang="pt-BR" b="1" dirty="0">
                <a:solidFill>
                  <a:srgbClr val="00B0F0"/>
                </a:solidFill>
              </a:rPr>
              <a:t>{formatName(user)}!   </a:t>
            </a:r>
            <a:r>
              <a:rPr lang="pt-BR" dirty="0">
                <a:solidFill>
                  <a:srgbClr val="FFFF00"/>
                </a:solidFill>
              </a:rPr>
              <a:t>&lt;/h1&gt; );</a:t>
            </a:r>
          </a:p>
          <a:p>
            <a:r>
              <a:rPr lang="en-IN" b="1" dirty="0"/>
              <a:t>JSX is an Expression Too</a:t>
            </a:r>
            <a:r>
              <a:rPr lang="en-IN" dirty="0"/>
              <a:t>: After compilation, JSX expressions become regular JavaScript function calls and evaluate to JavaScript objects.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0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b="1" dirty="0" smtClean="0">
                <a:effectLst/>
              </a:rPr>
              <a:t>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HTML form elements work a little bit differently from other DOM elements in React, because form elements naturally keep some internal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Controlled </a:t>
            </a:r>
            <a:r>
              <a:rPr lang="en-US" b="1" dirty="0" smtClean="0">
                <a:effectLst/>
              </a:rPr>
              <a:t>Components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HTML, form elements such as </a:t>
            </a:r>
            <a:r>
              <a:rPr lang="en-IN" dirty="0">
                <a:solidFill>
                  <a:srgbClr val="FFFF00"/>
                </a:solidFill>
              </a:rPr>
              <a:t>&lt;input&gt;, &lt;</a:t>
            </a:r>
            <a:r>
              <a:rPr lang="en-IN" dirty="0" err="1">
                <a:solidFill>
                  <a:srgbClr val="FFFF00"/>
                </a:solidFill>
              </a:rPr>
              <a:t>textarea</a:t>
            </a:r>
            <a:r>
              <a:rPr lang="en-IN" dirty="0">
                <a:solidFill>
                  <a:srgbClr val="FFFF00"/>
                </a:solidFill>
              </a:rPr>
              <a:t>&gt;, and &lt;select&gt; </a:t>
            </a:r>
            <a:r>
              <a:rPr lang="en-IN" dirty="0"/>
              <a:t>typically maintain their own state and update it based on user </a:t>
            </a:r>
            <a:r>
              <a:rPr lang="en-IN" dirty="0" smtClean="0"/>
              <a:t>input</a:t>
            </a:r>
            <a:endParaRPr lang="en-IN" dirty="0"/>
          </a:p>
          <a:p>
            <a:r>
              <a:rPr lang="en-IN" dirty="0"/>
              <a:t>In React, mutable state is typically kept in the state property of components, and only updated with </a:t>
            </a:r>
            <a:r>
              <a:rPr lang="en-IN" dirty="0" err="1">
                <a:solidFill>
                  <a:srgbClr val="FFFF00"/>
                </a:solidFill>
              </a:rPr>
              <a:t>setState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The </a:t>
            </a:r>
            <a:r>
              <a:rPr lang="en-IN" dirty="0"/>
              <a:t>React component that renders a form also controls what happens in that form on subsequent user </a:t>
            </a:r>
            <a:r>
              <a:rPr lang="en-IN" dirty="0" smtClean="0"/>
              <a:t>input</a:t>
            </a:r>
          </a:p>
          <a:p>
            <a:r>
              <a:rPr lang="en-IN" dirty="0" smtClean="0"/>
              <a:t>An </a:t>
            </a:r>
            <a:r>
              <a:rPr lang="en-IN" dirty="0"/>
              <a:t>input form element whose value is controlled by React in this way is called a “</a:t>
            </a:r>
            <a:r>
              <a:rPr lang="en-IN" dirty="0">
                <a:solidFill>
                  <a:srgbClr val="00B0F0"/>
                </a:solidFill>
              </a:rPr>
              <a:t>controlled component</a:t>
            </a:r>
            <a:r>
              <a:rPr lang="en-IN" dirty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795" y="2565778"/>
            <a:ext cx="7302157" cy="188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Using JSX inside of if statements and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942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function </a:t>
            </a:r>
            <a:r>
              <a:rPr lang="en-US" dirty="0" err="1"/>
              <a:t>getGreeting</a:t>
            </a:r>
            <a:r>
              <a:rPr lang="en-US" dirty="0"/>
              <a:t>(user) {</a:t>
            </a:r>
          </a:p>
          <a:p>
            <a:pPr marL="36900" indent="0">
              <a:buNone/>
            </a:pPr>
            <a:r>
              <a:rPr lang="en-US" dirty="0"/>
              <a:t>  if (user) {</a:t>
            </a:r>
          </a:p>
          <a:p>
            <a:pPr marL="36900" indent="0">
              <a:buNone/>
            </a:pPr>
            <a:r>
              <a:rPr lang="en-US" dirty="0"/>
              <a:t>    return &lt;h1&gt;Hello, {</a:t>
            </a:r>
            <a:r>
              <a:rPr lang="en-US" dirty="0" err="1"/>
              <a:t>formatName</a:t>
            </a:r>
            <a:r>
              <a:rPr lang="en-US" dirty="0"/>
              <a:t>(user)}!&lt;/h1&gt;;</a:t>
            </a:r>
          </a:p>
          <a:p>
            <a:pPr marL="36900" indent="0">
              <a:buNone/>
            </a:pPr>
            <a:r>
              <a:rPr lang="en-US" dirty="0"/>
              <a:t>  }</a:t>
            </a:r>
          </a:p>
          <a:p>
            <a:pPr marL="36900" indent="0">
              <a:buNone/>
            </a:pPr>
            <a:r>
              <a:rPr lang="en-US" dirty="0"/>
              <a:t>  return &lt;h1&gt;Hello, Stranger.&lt;/h1&gt;;</a:t>
            </a:r>
          </a:p>
          <a:p>
            <a:pPr marL="3690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2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Specifying Attributes with </a:t>
            </a:r>
            <a:r>
              <a:rPr lang="en-US" b="1" dirty="0" smtClean="0">
                <a:effectLst/>
              </a:rPr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6860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String literals as attributes</a:t>
            </a:r>
          </a:p>
          <a:p>
            <a:pPr marL="36900" indent="0"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rgbClr val="00B0F0"/>
                </a:solidFill>
              </a:rPr>
              <a:t>const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</a:rPr>
              <a:t>element = &lt;div </a:t>
            </a:r>
            <a:r>
              <a:rPr lang="en-IN" dirty="0" err="1">
                <a:solidFill>
                  <a:srgbClr val="00B0F0"/>
                </a:solidFill>
              </a:rPr>
              <a:t>tabIndex</a:t>
            </a:r>
            <a:r>
              <a:rPr lang="en-IN" dirty="0">
                <a:solidFill>
                  <a:srgbClr val="00B0F0"/>
                </a:solidFill>
              </a:rPr>
              <a:t>="0"&gt;&lt;/div&gt;;</a:t>
            </a:r>
          </a:p>
          <a:p>
            <a:r>
              <a:rPr lang="en-IN" dirty="0"/>
              <a:t>Use curly braces to embed a JavaScript expression in an attribute</a:t>
            </a:r>
          </a:p>
          <a:p>
            <a:pPr marL="36900" indent="0"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rgbClr val="00B0F0"/>
                </a:solidFill>
              </a:rPr>
              <a:t>const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</a:rPr>
              <a:t>element = &lt;</a:t>
            </a:r>
            <a:r>
              <a:rPr lang="en-IN" dirty="0" err="1">
                <a:solidFill>
                  <a:srgbClr val="00B0F0"/>
                </a:solidFill>
              </a:rPr>
              <a:t>img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err="1">
                <a:solidFill>
                  <a:srgbClr val="00B0F0"/>
                </a:solidFill>
              </a:rPr>
              <a:t>src</a:t>
            </a:r>
            <a:r>
              <a:rPr lang="en-IN" dirty="0">
                <a:solidFill>
                  <a:srgbClr val="00B0F0"/>
                </a:solidFill>
              </a:rPr>
              <a:t>={</a:t>
            </a:r>
            <a:r>
              <a:rPr lang="en-IN" dirty="0" err="1">
                <a:solidFill>
                  <a:srgbClr val="00B0F0"/>
                </a:solidFill>
              </a:rPr>
              <a:t>user.avatarUrl</a:t>
            </a:r>
            <a:r>
              <a:rPr lang="en-IN" dirty="0">
                <a:solidFill>
                  <a:srgbClr val="00B0F0"/>
                </a:solidFill>
              </a:rPr>
              <a:t>}&gt;&lt;/</a:t>
            </a:r>
            <a:r>
              <a:rPr lang="en-IN" dirty="0" err="1">
                <a:solidFill>
                  <a:srgbClr val="00B0F0"/>
                </a:solidFill>
              </a:rPr>
              <a:t>img</a:t>
            </a:r>
            <a:r>
              <a:rPr lang="en-IN" dirty="0">
                <a:solidFill>
                  <a:srgbClr val="00B0F0"/>
                </a:solidFill>
              </a:rPr>
              <a:t>&gt;;</a:t>
            </a:r>
          </a:p>
          <a:p>
            <a:pPr marL="36900" indent="0">
              <a:buNone/>
            </a:pPr>
            <a:r>
              <a:rPr lang="en-IN" dirty="0"/>
              <a:t>Don’t put quotes around curly braces when embedding a JavaScript expression in an attribute. </a:t>
            </a:r>
            <a:endParaRPr lang="en-IN" dirty="0" smtClean="0"/>
          </a:p>
          <a:p>
            <a:pPr marL="36900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You </a:t>
            </a:r>
            <a:r>
              <a:rPr lang="en-IN" dirty="0">
                <a:solidFill>
                  <a:srgbClr val="FFFF00"/>
                </a:solidFill>
              </a:rPr>
              <a:t>should either use quotes (for string values) or curly braces (for expressions), but not both in the same attribute.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Specifying Children with </a:t>
            </a:r>
            <a:r>
              <a:rPr lang="en-US" b="1" dirty="0" smtClean="0">
                <a:effectLst/>
              </a:rPr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95897"/>
          </a:xfrm>
        </p:spPr>
        <p:txBody>
          <a:bodyPr>
            <a:normAutofit/>
          </a:bodyPr>
          <a:lstStyle/>
          <a:p>
            <a:r>
              <a:rPr lang="en-IN" dirty="0"/>
              <a:t>If a tag is empty, you may close it immediately with /&gt;, like XML:</a:t>
            </a:r>
          </a:p>
          <a:p>
            <a:pPr marL="36900" indent="0"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rgbClr val="00B0F0"/>
                </a:solidFill>
              </a:rPr>
              <a:t>const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</a:rPr>
              <a:t>element = &lt;</a:t>
            </a:r>
            <a:r>
              <a:rPr lang="en-IN" dirty="0" err="1">
                <a:solidFill>
                  <a:srgbClr val="00B0F0"/>
                </a:solidFill>
              </a:rPr>
              <a:t>img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err="1">
                <a:solidFill>
                  <a:srgbClr val="00B0F0"/>
                </a:solidFill>
              </a:rPr>
              <a:t>src</a:t>
            </a:r>
            <a:r>
              <a:rPr lang="en-IN" dirty="0">
                <a:solidFill>
                  <a:srgbClr val="00B0F0"/>
                </a:solidFill>
              </a:rPr>
              <a:t>={</a:t>
            </a:r>
            <a:r>
              <a:rPr lang="en-IN" dirty="0" err="1">
                <a:solidFill>
                  <a:srgbClr val="00B0F0"/>
                </a:solidFill>
              </a:rPr>
              <a:t>user.avatarUrl</a:t>
            </a:r>
            <a:r>
              <a:rPr lang="en-IN" dirty="0">
                <a:solidFill>
                  <a:srgbClr val="00B0F0"/>
                </a:solidFill>
              </a:rPr>
              <a:t>} /&gt;;</a:t>
            </a:r>
          </a:p>
          <a:p>
            <a:r>
              <a:rPr lang="en-IN" dirty="0"/>
              <a:t>JSX tags may contain children:</a:t>
            </a:r>
          </a:p>
          <a:p>
            <a:pPr marL="414000" lvl="1" indent="0">
              <a:lnSpc>
                <a:spcPct val="100000"/>
              </a:lnSpc>
              <a:buNone/>
            </a:pPr>
            <a:r>
              <a:rPr lang="en-IN" sz="2400" dirty="0" err="1">
                <a:solidFill>
                  <a:srgbClr val="00B0F0"/>
                </a:solidFill>
              </a:rPr>
              <a:t>const</a:t>
            </a:r>
            <a:r>
              <a:rPr lang="en-IN" sz="2400" dirty="0">
                <a:solidFill>
                  <a:srgbClr val="00B0F0"/>
                </a:solidFill>
              </a:rPr>
              <a:t> element = </a:t>
            </a:r>
            <a:r>
              <a:rPr lang="en-IN" sz="2400" dirty="0" smtClean="0">
                <a:solidFill>
                  <a:srgbClr val="00B0F0"/>
                </a:solidFill>
              </a:rPr>
              <a:t>(   </a:t>
            </a:r>
            <a:r>
              <a:rPr lang="en-IN" sz="2400" dirty="0">
                <a:solidFill>
                  <a:srgbClr val="00B0F0"/>
                </a:solidFill>
              </a:rPr>
              <a:t>&lt;div</a:t>
            </a:r>
            <a:r>
              <a:rPr lang="en-IN" sz="2400" dirty="0" smtClean="0">
                <a:solidFill>
                  <a:srgbClr val="00B0F0"/>
                </a:solidFill>
              </a:rPr>
              <a:t>&gt;    </a:t>
            </a:r>
          </a:p>
          <a:p>
            <a:pPr marL="414000" lvl="1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B0F0"/>
                </a:solidFill>
              </a:rPr>
              <a:t>	</a:t>
            </a:r>
            <a:r>
              <a:rPr lang="en-IN" sz="2400" dirty="0" smtClean="0">
                <a:solidFill>
                  <a:srgbClr val="00B0F0"/>
                </a:solidFill>
              </a:rPr>
              <a:t>						&lt;</a:t>
            </a:r>
            <a:r>
              <a:rPr lang="en-IN" sz="2400" dirty="0">
                <a:solidFill>
                  <a:srgbClr val="00B0F0"/>
                </a:solidFill>
              </a:rPr>
              <a:t>h1&gt;Hello!&lt;/h1&gt;</a:t>
            </a:r>
          </a:p>
          <a:p>
            <a:pPr marL="414000" lvl="1" indent="0">
              <a:lnSpc>
                <a:spcPct val="100000"/>
              </a:lnSpc>
              <a:buNone/>
            </a:pPr>
            <a:r>
              <a:rPr lang="en-IN" sz="2400" dirty="0" smtClean="0">
                <a:solidFill>
                  <a:srgbClr val="00B0F0"/>
                </a:solidFill>
              </a:rPr>
              <a:t>							 </a:t>
            </a:r>
            <a:r>
              <a:rPr lang="en-IN" sz="2400" dirty="0">
                <a:solidFill>
                  <a:srgbClr val="00B0F0"/>
                </a:solidFill>
              </a:rPr>
              <a:t>&lt;h2&gt;Good to see you here.&lt;/h2&gt;</a:t>
            </a:r>
          </a:p>
          <a:p>
            <a:pPr marL="414000" lvl="1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B0F0"/>
                </a:solidFill>
              </a:rPr>
              <a:t>  </a:t>
            </a:r>
            <a:r>
              <a:rPr lang="en-IN" sz="2400" dirty="0" smtClean="0">
                <a:solidFill>
                  <a:srgbClr val="00B0F0"/>
                </a:solidFill>
              </a:rPr>
              <a:t>					&lt;/</a:t>
            </a:r>
            <a:r>
              <a:rPr lang="en-IN" sz="2400" dirty="0">
                <a:solidFill>
                  <a:srgbClr val="00B0F0"/>
                </a:solidFill>
              </a:rPr>
              <a:t>div&gt;</a:t>
            </a:r>
          </a:p>
          <a:p>
            <a:pPr marL="414000" lvl="1" indent="0">
              <a:lnSpc>
                <a:spcPct val="100000"/>
              </a:lnSpc>
              <a:buNone/>
            </a:pPr>
            <a:r>
              <a:rPr lang="en-IN" sz="2400" dirty="0" smtClean="0">
                <a:solidFill>
                  <a:srgbClr val="00B0F0"/>
                </a:solidFill>
              </a:rPr>
              <a:t>					);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Represents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1178121" cy="51255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Babel compiles JSX down to </a:t>
            </a:r>
            <a:r>
              <a:rPr lang="en-US" dirty="0" err="1"/>
              <a:t>React.createElement</a:t>
            </a:r>
            <a:r>
              <a:rPr lang="en-US" dirty="0"/>
              <a:t>() calls.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element = </a:t>
            </a:r>
            <a:r>
              <a:rPr lang="en-US" dirty="0" smtClean="0">
                <a:solidFill>
                  <a:srgbClr val="00B0F0"/>
                </a:solidFill>
              </a:rPr>
              <a:t>(   </a:t>
            </a:r>
            <a:r>
              <a:rPr lang="en-US" dirty="0">
                <a:solidFill>
                  <a:srgbClr val="00B0F0"/>
                </a:solidFill>
              </a:rPr>
              <a:t>&lt;h1 </a:t>
            </a:r>
            <a:r>
              <a:rPr lang="en-US" dirty="0" err="1">
                <a:solidFill>
                  <a:srgbClr val="00B0F0"/>
                </a:solidFill>
              </a:rPr>
              <a:t>className</a:t>
            </a:r>
            <a:r>
              <a:rPr lang="en-US" dirty="0">
                <a:solidFill>
                  <a:srgbClr val="00B0F0"/>
                </a:solidFill>
              </a:rPr>
              <a:t>="greeting</a:t>
            </a:r>
            <a:r>
              <a:rPr lang="en-US" dirty="0" smtClean="0">
                <a:solidFill>
                  <a:srgbClr val="00B0F0"/>
                </a:solidFill>
              </a:rPr>
              <a:t>"&gt;     </a:t>
            </a:r>
            <a:r>
              <a:rPr lang="en-US" dirty="0">
                <a:solidFill>
                  <a:srgbClr val="00B0F0"/>
                </a:solidFill>
              </a:rPr>
              <a:t>Hello, world</a:t>
            </a:r>
            <a:r>
              <a:rPr lang="en-US" dirty="0" smtClean="0">
                <a:solidFill>
                  <a:srgbClr val="00B0F0"/>
                </a:solidFill>
              </a:rPr>
              <a:t>!   </a:t>
            </a:r>
            <a:r>
              <a:rPr lang="en-US" dirty="0">
                <a:solidFill>
                  <a:srgbClr val="00B0F0"/>
                </a:solidFill>
              </a:rPr>
              <a:t>&lt;/h1</a:t>
            </a:r>
            <a:r>
              <a:rPr lang="en-US" dirty="0" smtClean="0">
                <a:solidFill>
                  <a:srgbClr val="00B0F0"/>
                </a:solidFill>
              </a:rPr>
              <a:t>&gt; );</a:t>
            </a:r>
            <a:endParaRPr lang="en-US" dirty="0">
              <a:solidFill>
                <a:srgbClr val="00B0F0"/>
              </a:solidFill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FFFF00"/>
                </a:solidFill>
              </a:rPr>
              <a:t>const</a:t>
            </a:r>
            <a:r>
              <a:rPr lang="en-US" dirty="0">
                <a:solidFill>
                  <a:srgbClr val="FFFF00"/>
                </a:solidFill>
              </a:rPr>
              <a:t> element = </a:t>
            </a:r>
            <a:r>
              <a:rPr lang="en-US" dirty="0" err="1">
                <a:solidFill>
                  <a:srgbClr val="FFFF00"/>
                </a:solidFill>
              </a:rPr>
              <a:t>React.createElement</a:t>
            </a:r>
            <a:r>
              <a:rPr lang="en-US" dirty="0" smtClean="0">
                <a:solidFill>
                  <a:srgbClr val="FFFF00"/>
                </a:solidFill>
              </a:rPr>
              <a:t>( 'h1',   </a:t>
            </a:r>
            <a:r>
              <a:rPr lang="en-US" dirty="0">
                <a:solidFill>
                  <a:srgbClr val="FFFF00"/>
                </a:solidFill>
              </a:rPr>
              <a:t>{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'greeting</a:t>
            </a:r>
            <a:r>
              <a:rPr lang="en-US" dirty="0" smtClean="0">
                <a:solidFill>
                  <a:srgbClr val="FFFF00"/>
                </a:solidFill>
              </a:rPr>
              <a:t>'},   </a:t>
            </a:r>
            <a:r>
              <a:rPr lang="en-US" dirty="0">
                <a:solidFill>
                  <a:srgbClr val="FFFF00"/>
                </a:solidFill>
              </a:rPr>
              <a:t>'Hello, world</a:t>
            </a:r>
            <a:r>
              <a:rPr lang="en-US" dirty="0" smtClean="0">
                <a:solidFill>
                  <a:srgbClr val="FFFF00"/>
                </a:solidFill>
              </a:rPr>
              <a:t>!‘    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1" dirty="0" err="1"/>
              <a:t>React.createElement</a:t>
            </a:r>
            <a:r>
              <a:rPr lang="en-IN" b="1" dirty="0"/>
              <a:t>() performs a few checks to help you write bug-free code and  it creates an object like this</a:t>
            </a:r>
            <a:endParaRPr lang="en-US" b="1" dirty="0" smtClean="0"/>
          </a:p>
          <a:p>
            <a:pPr marL="36900" indent="0">
              <a:lnSpc>
                <a:spcPct val="120000"/>
              </a:lnSpc>
              <a:buNone/>
            </a:pP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element = </a:t>
            </a:r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 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type: 'h1',</a:t>
            </a:r>
          </a:p>
          <a:p>
            <a:pPr marL="2483000" lvl="7" indent="0">
              <a:lnSpc>
                <a:spcPct val="120000"/>
              </a:lnSpc>
              <a:buNone/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props: </a:t>
            </a:r>
            <a:r>
              <a:rPr lang="en-IN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  </a:t>
            </a:r>
            <a:r>
              <a:rPr lang="en-IN" sz="24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className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'greeting</a:t>
            </a:r>
            <a:r>
              <a:rPr lang="en-IN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    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children: 'Hello, </a:t>
            </a:r>
            <a:r>
              <a:rPr lang="en-IN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world‘   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	};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Elements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Elements are the smallest building blocks of React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838325" y="900113"/>
            <a:ext cx="10353675" cy="4999037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Unlike </a:t>
            </a:r>
            <a:r>
              <a:rPr lang="en-IN" dirty="0" smtClean="0">
                <a:solidFill>
                  <a:srgbClr val="FFFF00"/>
                </a:solidFill>
              </a:rPr>
              <a:t>browser </a:t>
            </a:r>
            <a:r>
              <a:rPr lang="en-IN" dirty="0">
                <a:solidFill>
                  <a:srgbClr val="FFFF00"/>
                </a:solidFill>
              </a:rPr>
              <a:t>DOM elements</a:t>
            </a:r>
            <a:r>
              <a:rPr lang="en-IN" dirty="0"/>
              <a:t>, </a:t>
            </a:r>
            <a:r>
              <a:rPr lang="en-IN" dirty="0">
                <a:solidFill>
                  <a:srgbClr val="00B0F0"/>
                </a:solidFill>
              </a:rPr>
              <a:t>React elements </a:t>
            </a:r>
            <a:r>
              <a:rPr lang="en-IN" dirty="0"/>
              <a:t>are plain objects, and are cheap to create. </a:t>
            </a:r>
          </a:p>
          <a:p>
            <a:pPr marL="36900" indent="0">
              <a:buNone/>
            </a:pPr>
            <a:r>
              <a:rPr lang="en-IN" dirty="0"/>
              <a:t>React DOM takes care of updating the DOM to match the React elements.</a:t>
            </a:r>
          </a:p>
          <a:p>
            <a:pPr marL="36900" indent="0">
              <a:buNone/>
            </a:pPr>
            <a:r>
              <a:rPr lang="en-US" dirty="0"/>
              <a:t>To render a React element into a </a:t>
            </a:r>
            <a:r>
              <a:rPr lang="en-US" dirty="0" smtClean="0"/>
              <a:t>DOM </a:t>
            </a:r>
            <a:r>
              <a:rPr lang="en-US" dirty="0"/>
              <a:t>node, pass both to </a:t>
            </a:r>
            <a:r>
              <a:rPr lang="en-US" dirty="0" err="1">
                <a:solidFill>
                  <a:srgbClr val="00B0F0"/>
                </a:solidFill>
              </a:rPr>
              <a:t>ReactDOM.render</a:t>
            </a:r>
            <a:r>
              <a:rPr lang="en-US" dirty="0">
                <a:solidFill>
                  <a:srgbClr val="00B0F0"/>
                </a:solidFill>
              </a:rPr>
              <a:t>():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element = &lt;h1&gt;Hello, world&lt;/h1&gt;;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ReactDOM.render</a:t>
            </a:r>
            <a:r>
              <a:rPr lang="en-US" dirty="0">
                <a:solidFill>
                  <a:srgbClr val="00B0F0"/>
                </a:solidFill>
              </a:rPr>
              <a:t>(element, </a:t>
            </a:r>
            <a:r>
              <a:rPr lang="en-US" dirty="0" err="1">
                <a:solidFill>
                  <a:srgbClr val="00B0F0"/>
                </a:solidFill>
              </a:rPr>
              <a:t>document.getElementById</a:t>
            </a:r>
            <a:r>
              <a:rPr lang="en-US" dirty="0">
                <a:solidFill>
                  <a:srgbClr val="00B0F0"/>
                </a:solidFill>
              </a:rPr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19461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act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ctTheme" id="{105BA159-2E44-4023-89C1-EF1127F15E6D}" vid="{9000210F-13DB-456D-AA5F-183DECEF7FCE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listo MT"/>
        <a:ea typeface="Microsoft YaHei"/>
        <a:cs typeface=""/>
      </a:majorFont>
      <a:minorFont>
        <a:latin typeface="Calisto M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ReactTheme</Template>
  <TotalTime>5255</TotalTime>
  <Words>1064</Words>
  <Application>Microsoft Office PowerPoint</Application>
  <PresentationFormat>Widescreen</PresentationFormat>
  <Paragraphs>160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Microsoft YaHei</vt:lpstr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ReactTheme</vt:lpstr>
      <vt:lpstr>Default Design</vt:lpstr>
      <vt:lpstr>JSX</vt:lpstr>
      <vt:lpstr>Agenda</vt:lpstr>
      <vt:lpstr>JSX</vt:lpstr>
      <vt:lpstr>Using JSX inside of if statements and for loops</vt:lpstr>
      <vt:lpstr>Specifying Attributes with JSX</vt:lpstr>
      <vt:lpstr>Specifying Children with JSX</vt:lpstr>
      <vt:lpstr>JSX Represents Objects</vt:lpstr>
      <vt:lpstr>Rendering Elements</vt:lpstr>
      <vt:lpstr>PowerPoint Presentation</vt:lpstr>
      <vt:lpstr>Updating the Rendered Element</vt:lpstr>
      <vt:lpstr>React Only Updates What’s Necessary</vt:lpstr>
      <vt:lpstr>Components and Props</vt:lpstr>
      <vt:lpstr>PowerPoint Presentation</vt:lpstr>
      <vt:lpstr>PowerPoint Presentation</vt:lpstr>
      <vt:lpstr>PowerPoint Presentation</vt:lpstr>
      <vt:lpstr>Props are Read-Only</vt:lpstr>
      <vt:lpstr>State and Lifecycle</vt:lpstr>
      <vt:lpstr>PowerPoint Presentation</vt:lpstr>
      <vt:lpstr>PowerPoint Presentation</vt:lpstr>
      <vt:lpstr>Component Life Cycle</vt:lpstr>
      <vt:lpstr>Handling Events</vt:lpstr>
      <vt:lpstr>PowerPoint Presentation</vt:lpstr>
      <vt:lpstr>PowerPoint Presentation</vt:lpstr>
      <vt:lpstr>Using class fields to  bind callbacks</vt:lpstr>
      <vt:lpstr>Passing Arguments to Event Handlers</vt:lpstr>
      <vt:lpstr>Conditional Rendering</vt:lpstr>
      <vt:lpstr>Rendering Multiple Components</vt:lpstr>
      <vt:lpstr>Map, List and Key</vt:lpstr>
      <vt:lpstr>map() function</vt:lpstr>
      <vt:lpstr>Keys</vt:lpstr>
      <vt:lpstr>Forms</vt:lpstr>
      <vt:lpstr>Controlled Components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Venkatakrishnan B</dc:creator>
  <cp:lastModifiedBy>Venkatakrishnan B</cp:lastModifiedBy>
  <cp:revision>126</cp:revision>
  <dcterms:created xsi:type="dcterms:W3CDTF">2018-03-19T16:10:36Z</dcterms:created>
  <dcterms:modified xsi:type="dcterms:W3CDTF">2021-09-14T09:05:15Z</dcterms:modified>
</cp:coreProperties>
</file>