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7" r:id="rId7"/>
    <p:sldId id="268" r:id="rId8"/>
    <p:sldId id="262" r:id="rId9"/>
    <p:sldId id="269" r:id="rId10"/>
    <p:sldId id="270"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varScale="1">
        <p:scale>
          <a:sx n="68" d="100"/>
          <a:sy n="68" d="100"/>
        </p:scale>
        <p:origin x="610" y="62"/>
      </p:cViewPr>
      <p:guideLst>
        <p:guide orient="horz" pos="2160"/>
        <p:guide pos="3840"/>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pPr/>
              <a:t>19-11-2019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pPr/>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pPr/>
              <a:t>19-11-2019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pPr/>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pPr/>
              <a:t>19-11-2019</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smtClean="0"/>
              <a:t>LENDING CLUB CASE STUDY</a:t>
            </a:r>
            <a:br>
              <a:rPr lang="en-IN" sz="2800" dirty="0" smtClean="0"/>
            </a:br>
            <a:r>
              <a:rPr lang="en-IN" sz="2800" dirty="0" smtClean="0"/>
              <a:t/>
            </a:r>
            <a:br>
              <a:rPr lang="en-IN" sz="2800" dirty="0" smtClean="0"/>
            </a:br>
            <a:r>
              <a:rPr lang="en-IN" sz="2800" dirty="0" smtClean="0"/>
              <a:t>SUBMISSION </a:t>
            </a:r>
            <a:endParaRPr lang="en-IN" sz="2800" dirty="0"/>
          </a:p>
        </p:txBody>
      </p:sp>
      <p:sp>
        <p:nvSpPr>
          <p:cNvPr id="3" name="Subtitle 2"/>
          <p:cNvSpPr>
            <a:spLocks noGrp="1"/>
          </p:cNvSpPr>
          <p:nvPr>
            <p:ph type="subTitle" idx="1"/>
          </p:nvPr>
        </p:nvSpPr>
        <p:spPr>
          <a:xfrm>
            <a:off x="388442" y="4793845"/>
            <a:ext cx="6138856" cy="1531917"/>
          </a:xfrm>
        </p:spPr>
        <p:txBody>
          <a:bodyPr>
            <a:normAutofit/>
          </a:bodyPr>
          <a:lstStyle/>
          <a:p>
            <a:pPr algn="l"/>
            <a:r>
              <a:rPr lang="en-IN" sz="1800" dirty="0"/>
              <a:t>Name</a:t>
            </a:r>
            <a:r>
              <a:rPr lang="en-IN" sz="1800" dirty="0" smtClean="0"/>
              <a:t>: </a:t>
            </a:r>
            <a:endParaRPr lang="en-IN" sz="1800" dirty="0" smtClean="0"/>
          </a:p>
          <a:p>
            <a:pPr algn="l"/>
            <a:r>
              <a:rPr lang="en-US" sz="1800" dirty="0" err="1" smtClean="0"/>
              <a:t>Venkata</a:t>
            </a:r>
            <a:r>
              <a:rPr lang="en-US" sz="1800" dirty="0" smtClean="0"/>
              <a:t> </a:t>
            </a:r>
            <a:r>
              <a:rPr lang="en-US" sz="1800" dirty="0" smtClean="0"/>
              <a:t>Krishna </a:t>
            </a:r>
            <a:r>
              <a:rPr lang="en-US" sz="1800" dirty="0" err="1" smtClean="0"/>
              <a:t>Rohith</a:t>
            </a:r>
            <a:r>
              <a:rPr lang="en-US" sz="1800" dirty="0" smtClean="0"/>
              <a:t> </a:t>
            </a:r>
            <a:r>
              <a:rPr lang="en-US" sz="1800" dirty="0" err="1" smtClean="0"/>
              <a:t>Dechiraju</a:t>
            </a:r>
            <a:endParaRPr lang="en-IN" sz="1800" dirty="0"/>
          </a:p>
        </p:txBody>
      </p:sp>
    </p:spTree>
    <p:extLst>
      <p:ext uri="{BB962C8B-B14F-4D97-AF65-F5344CB8AC3E}">
        <p14:creationId xmlns:p14="http://schemas.microsoft.com/office/powerpoint/2010/main" val="34147398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4581119" cy="4344261"/>
          </a:xfrm>
        </p:spPr>
        <p:txBody>
          <a:bodyPr>
            <a:normAutofit/>
          </a:bodyPr>
          <a:lstStyle/>
          <a:p>
            <a:r>
              <a:rPr lang="en-US" sz="1400" dirty="0" smtClean="0"/>
              <a:t>Customers with lower monthly installments are defaulting more when the interest rate is near to median.</a:t>
            </a:r>
            <a:br>
              <a:rPr lang="en-US" sz="1400" dirty="0" smtClean="0"/>
            </a:br>
            <a:endParaRPr lang="en-US" sz="1400" dirty="0" smtClean="0"/>
          </a:p>
          <a:p>
            <a:r>
              <a:rPr lang="en-US" sz="1400" dirty="0" smtClean="0"/>
              <a:t>Customers with higher monthly installments are defaulting more when the interest rate is higher.</a:t>
            </a:r>
            <a:endParaRPr lang="en-US" sz="14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&lt;Bi-</a:t>
            </a:r>
            <a:r>
              <a:rPr lang="en-IN" sz="2800" dirty="0" err="1" smtClean="0"/>
              <a:t>Variate</a:t>
            </a:r>
            <a:r>
              <a:rPr lang="en-IN" sz="2800" dirty="0" smtClean="0"/>
              <a:t> Analysis&gt;</a:t>
            </a:r>
            <a:endParaRPr lang="en-IN" sz="2800" dirty="0"/>
          </a:p>
        </p:txBody>
      </p:sp>
      <p:pic>
        <p:nvPicPr>
          <p:cNvPr id="5" name="Picture 4" descr="interest rate_monthly installment.JPG"/>
          <p:cNvPicPr>
            <a:picLocks noChangeAspect="1"/>
          </p:cNvPicPr>
          <p:nvPr/>
        </p:nvPicPr>
        <p:blipFill>
          <a:blip r:embed="rId2"/>
          <a:stretch>
            <a:fillRect/>
          </a:stretch>
        </p:blipFill>
        <p:spPr>
          <a:xfrm>
            <a:off x="5233142" y="923027"/>
            <a:ext cx="3857445" cy="2880288"/>
          </a:xfrm>
          <a:prstGeom prst="rect">
            <a:avLst/>
          </a:prstGeom>
        </p:spPr>
      </p:pic>
      <p:sp>
        <p:nvSpPr>
          <p:cNvPr id="7" name="TextBox 6"/>
          <p:cNvSpPr txBox="1"/>
          <p:nvPr/>
        </p:nvSpPr>
        <p:spPr>
          <a:xfrm>
            <a:off x="5546801" y="3709358"/>
            <a:ext cx="3666225" cy="307777"/>
          </a:xfrm>
          <a:prstGeom prst="rect">
            <a:avLst/>
          </a:prstGeom>
          <a:noFill/>
        </p:spPr>
        <p:txBody>
          <a:bodyPr wrap="square" rtlCol="0">
            <a:spAutoFit/>
          </a:bodyPr>
          <a:lstStyle/>
          <a:p>
            <a:r>
              <a:rPr lang="en-IN" sz="1400" dirty="0" smtClean="0"/>
              <a:t>Monthly </a:t>
            </a:r>
            <a:r>
              <a:rPr lang="en-IN" sz="1400" dirty="0" err="1" smtClean="0"/>
              <a:t>Installment</a:t>
            </a:r>
            <a:r>
              <a:rPr lang="en-IN" sz="1400" dirty="0" smtClean="0"/>
              <a:t> -Interest rate distribution</a:t>
            </a:r>
            <a:endParaRPr lang="en-US" sz="1400" dirty="0"/>
          </a:p>
        </p:txBody>
      </p:sp>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IN" sz="1800" b="1" dirty="0" smtClean="0"/>
              <a:t>1. Purpose:</a:t>
            </a:r>
          </a:p>
          <a:p>
            <a:pPr marL="0" indent="0">
              <a:buNone/>
            </a:pPr>
            <a:r>
              <a:rPr lang="en-IN" sz="1400" dirty="0" smtClean="0"/>
              <a:t>The people taking loan for small business, debt consolidation are to default more.</a:t>
            </a:r>
          </a:p>
          <a:p>
            <a:pPr marL="0" indent="0">
              <a:buNone/>
            </a:pPr>
            <a:r>
              <a:rPr lang="en-IN" sz="1800" b="1" dirty="0" smtClean="0"/>
              <a:t>2.Employment Duration</a:t>
            </a:r>
            <a:r>
              <a:rPr lang="en-IN" sz="1800" dirty="0" smtClean="0"/>
              <a:t>:</a:t>
            </a:r>
          </a:p>
          <a:p>
            <a:pPr marL="0" indent="0">
              <a:buNone/>
            </a:pPr>
            <a:r>
              <a:rPr lang="en-IN" sz="1400" dirty="0" smtClean="0"/>
              <a:t>The highly experienced people take big loans and default more. Reason can be starting a small business.</a:t>
            </a:r>
          </a:p>
          <a:p>
            <a:pPr marL="0" indent="0">
              <a:buNone/>
            </a:pPr>
            <a:r>
              <a:rPr lang="en-IN" sz="1800" b="1" dirty="0" smtClean="0"/>
              <a:t>3.Debt-Income Ratio:</a:t>
            </a:r>
          </a:p>
          <a:p>
            <a:pPr marL="0" indent="0">
              <a:buNone/>
            </a:pPr>
            <a:r>
              <a:rPr lang="en-IN" sz="1400" dirty="0" smtClean="0"/>
              <a:t>The average is 14 for defaulters.</a:t>
            </a:r>
          </a:p>
          <a:p>
            <a:pPr marL="0" indent="0">
              <a:buNone/>
            </a:pPr>
            <a:r>
              <a:rPr lang="en-IN" sz="1800" b="1" dirty="0" smtClean="0"/>
              <a:t>4.Revolving Utilization:</a:t>
            </a:r>
          </a:p>
          <a:p>
            <a:pPr marL="0" indent="0">
              <a:buNone/>
            </a:pPr>
            <a:r>
              <a:rPr lang="en-US" sz="1400" dirty="0" smtClean="0"/>
              <a:t>Revolving utilization should be less than 30%.Most defaulters fall above 30%.</a:t>
            </a:r>
            <a:endParaRPr lang="en-IN" sz="1400" dirty="0" smtClean="0"/>
          </a:p>
          <a:p>
            <a:pPr marL="0" indent="0">
              <a:buNone/>
            </a:pPr>
            <a:r>
              <a:rPr lang="en-IN" sz="1800" b="1" dirty="0" smtClean="0"/>
              <a:t>5.Verification status of Customers:</a:t>
            </a:r>
          </a:p>
          <a:p>
            <a:pPr marL="0" indent="0">
              <a:buNone/>
            </a:pPr>
            <a:r>
              <a:rPr lang="en-IN" sz="1400" dirty="0" smtClean="0"/>
              <a:t>The share of defaulting customers is more who are unverified or source verified.</a:t>
            </a:r>
          </a:p>
          <a:p>
            <a:pPr marL="0" indent="0">
              <a:buNone/>
            </a:pPr>
            <a:r>
              <a:rPr lang="en-IN" sz="1800" b="1" dirty="0" smtClean="0"/>
              <a:t>6. Region:</a:t>
            </a:r>
          </a:p>
          <a:p>
            <a:pPr marL="0" indent="0">
              <a:buNone/>
            </a:pPr>
            <a:r>
              <a:rPr lang="en-IN" sz="1800" dirty="0" smtClean="0"/>
              <a:t>W</a:t>
            </a:r>
            <a:r>
              <a:rPr lang="en-IN" sz="1400" dirty="0" smtClean="0"/>
              <a:t>estern coast regions like i.e. </a:t>
            </a:r>
            <a:r>
              <a:rPr lang="en-US" sz="1400" dirty="0" smtClean="0"/>
              <a:t>CA -1023, TX 270, NJ 258</a:t>
            </a:r>
            <a:r>
              <a:rPr lang="en-IN" sz="1400" dirty="0" smtClean="0"/>
              <a:t>  people are more defaulting and reason can be supported by Small business. As, these are IT hubs.</a:t>
            </a:r>
            <a:r>
              <a:rPr lang="en-US" sz="1400" dirty="0" smtClean="0"/>
              <a:t> East coast regions like FL -460, NY- 455 people are defaulting next</a:t>
            </a:r>
            <a:endParaRPr lang="en-IN" sz="14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&lt;Conclusion&gt;</a:t>
            </a:r>
            <a:endParaRPr lang="en-IN" sz="2800" dirty="0"/>
          </a:p>
        </p:txBody>
      </p:sp>
      <p:sp>
        <p:nvSpPr>
          <p:cNvPr id="4" name="TextBox 3"/>
          <p:cNvSpPr txBox="1"/>
          <p:nvPr/>
        </p:nvSpPr>
        <p:spPr>
          <a:xfrm>
            <a:off x="388189" y="1285336"/>
            <a:ext cx="5253486" cy="369332"/>
          </a:xfrm>
          <a:prstGeom prst="rect">
            <a:avLst/>
          </a:prstGeom>
          <a:noFill/>
        </p:spPr>
        <p:txBody>
          <a:bodyPr wrap="square" rtlCol="0">
            <a:spAutoFit/>
          </a:bodyPr>
          <a:lstStyle/>
          <a:p>
            <a:r>
              <a:rPr lang="en-IN" dirty="0" smtClean="0"/>
              <a:t>The important variables to look at for approving loans:</a:t>
            </a:r>
            <a:endParaRPr lang="en-US" dirty="0"/>
          </a:p>
        </p:txBody>
      </p:sp>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8"/>
            <a:endParaRPr lang="en-US" dirty="0" smtClean="0"/>
          </a:p>
          <a:p>
            <a:pPr lvl="8"/>
            <a:endParaRPr lang="en-US" dirty="0"/>
          </a:p>
          <a:p>
            <a:pPr lvl="8"/>
            <a:endParaRPr lang="en-US" dirty="0" smtClean="0"/>
          </a:p>
          <a:p>
            <a:pPr lvl="8"/>
            <a:endParaRPr lang="en-US" dirty="0"/>
          </a:p>
          <a:p>
            <a:pPr lvl="8"/>
            <a:endParaRPr lang="en-US" dirty="0" smtClean="0"/>
          </a:p>
          <a:p>
            <a:pPr marL="3657600" lvl="8" indent="0">
              <a:buNone/>
            </a:pPr>
            <a:r>
              <a:rPr lang="en-US" sz="5400" dirty="0" smtClean="0">
                <a:latin typeface="Algerian" panose="04020705040A02060702" pitchFamily="82" charset="0"/>
              </a:rPr>
              <a:t>THANK YOU</a:t>
            </a:r>
            <a:endParaRPr lang="en-US" sz="5400" dirty="0">
              <a:latin typeface="Algerian" panose="04020705040A02060702" pitchFamily="82" charset="0"/>
            </a:endParaRPr>
          </a:p>
        </p:txBody>
      </p:sp>
    </p:spTree>
    <p:extLst>
      <p:ext uri="{BB962C8B-B14F-4D97-AF65-F5344CB8AC3E}">
        <p14:creationId xmlns:p14="http://schemas.microsoft.com/office/powerpoint/2010/main" val="4194594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5857828" cy="4344261"/>
          </a:xfrm>
        </p:spPr>
        <p:txBody>
          <a:bodyPr>
            <a:normAutofit/>
          </a:bodyPr>
          <a:lstStyle/>
          <a:p>
            <a:pPr marL="0" indent="0"/>
            <a:r>
              <a:rPr lang="en-US" sz="2000" b="1" dirty="0" smtClean="0"/>
              <a:t>Business objective:</a:t>
            </a:r>
            <a:r>
              <a:rPr lang="en-US" sz="2000" dirty="0" smtClean="0"/>
              <a:t> </a:t>
            </a:r>
          </a:p>
          <a:p>
            <a:pPr marL="0" indent="0">
              <a:buNone/>
            </a:pPr>
            <a:r>
              <a:rPr lang="en-US" sz="1400" dirty="0" smtClean="0"/>
              <a:t>To identify patterns which indicate if a person is likely to default.</a:t>
            </a:r>
          </a:p>
          <a:p>
            <a:pPr marL="0" indent="0">
              <a:buNone/>
            </a:pPr>
            <a:r>
              <a:rPr lang="en-US" sz="1400" dirty="0" smtClean="0"/>
              <a:t>Which may be used for taking actions such as:</a:t>
            </a:r>
          </a:p>
          <a:p>
            <a:pPr marL="342900" indent="-342900">
              <a:buAutoNum type="arabicPeriod"/>
            </a:pPr>
            <a:r>
              <a:rPr lang="en-US" sz="1400" dirty="0" smtClean="0"/>
              <a:t>Denying the loan</a:t>
            </a:r>
          </a:p>
          <a:p>
            <a:pPr marL="342900" indent="-342900">
              <a:buAutoNum type="arabicPeriod"/>
            </a:pPr>
            <a:r>
              <a:rPr lang="en-US" sz="1400" dirty="0" smtClean="0"/>
              <a:t>Reducing the amount of loan, </a:t>
            </a:r>
          </a:p>
          <a:p>
            <a:pPr marL="342900" indent="-342900">
              <a:buAutoNum type="arabicPeriod"/>
            </a:pPr>
            <a:r>
              <a:rPr lang="en-US" sz="1400" dirty="0" smtClean="0"/>
              <a:t>Lending (to risky applicants) at a higher interest rate, etc.</a:t>
            </a:r>
            <a:endParaRPr lang="en-IN" sz="1600" b="1" dirty="0" smtClean="0"/>
          </a:p>
          <a:p>
            <a:pPr marL="0" indent="0">
              <a:buNone/>
            </a:pPr>
            <a:endParaRPr lang="en-IN" sz="1400" dirty="0" smtClean="0"/>
          </a:p>
          <a:p>
            <a:pPr marL="0" indent="0"/>
            <a:r>
              <a:rPr lang="en-IN" sz="2000" b="1" dirty="0" smtClean="0"/>
              <a:t>Source:</a:t>
            </a:r>
          </a:p>
          <a:p>
            <a:pPr marL="0" indent="0">
              <a:buNone/>
            </a:pPr>
            <a:r>
              <a:rPr lang="en-US" sz="1400" dirty="0" smtClean="0"/>
              <a:t>Complete loan data for all loans issued through the time period 2007 to 2011.</a:t>
            </a:r>
          </a:p>
          <a:p>
            <a:pPr marL="0" indent="0">
              <a:buNone/>
            </a:pPr>
            <a:endParaRPr lang="en-IN" sz="1400" dirty="0" smtClean="0"/>
          </a:p>
          <a:p>
            <a:pPr marL="0" indent="0"/>
            <a:r>
              <a:rPr lang="en-IN" sz="2000" b="1" dirty="0" smtClean="0"/>
              <a:t>Constraints:</a:t>
            </a:r>
          </a:p>
          <a:p>
            <a:pPr marL="0" indent="0">
              <a:buNone/>
            </a:pPr>
            <a:r>
              <a:rPr lang="en-IN" sz="1400" dirty="0" smtClean="0"/>
              <a:t>The dataset for defaulters i.e. ‘</a:t>
            </a:r>
            <a:r>
              <a:rPr lang="en-IN" sz="1400" dirty="0" smtClean="0">
                <a:solidFill>
                  <a:schemeClr val="accent2"/>
                </a:solidFill>
              </a:rPr>
              <a:t>Charged Off</a:t>
            </a:r>
            <a:r>
              <a:rPr lang="en-IN" sz="1400" dirty="0" smtClean="0"/>
              <a:t>’ status has only been analyzed as it  was 14 % of total data.</a:t>
            </a:r>
            <a:endParaRPr lang="en-IN" sz="1400" dirty="0"/>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&lt;Abstract&gt;</a:t>
            </a:r>
          </a:p>
        </p:txBody>
      </p:sp>
      <p:pic>
        <p:nvPicPr>
          <p:cNvPr id="4" name="Picture 3" descr="Loan_Status.JPG"/>
          <p:cNvPicPr>
            <a:picLocks noChangeAspect="1"/>
          </p:cNvPicPr>
          <p:nvPr/>
        </p:nvPicPr>
        <p:blipFill>
          <a:blip r:embed="rId2"/>
          <a:stretch>
            <a:fillRect/>
          </a:stretch>
        </p:blipFill>
        <p:spPr>
          <a:xfrm>
            <a:off x="7660257" y="2728568"/>
            <a:ext cx="3993024" cy="4129432"/>
          </a:xfrm>
          <a:prstGeom prst="rect">
            <a:avLst/>
          </a:prstGeom>
        </p:spPr>
      </p:pic>
    </p:spTree>
    <p:extLst>
      <p:ext uri="{BB962C8B-B14F-4D97-AF65-F5344CB8AC3E}">
        <p14:creationId xmlns:p14="http://schemas.microsoft.com/office/powerpoint/2010/main" val="3869754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a:t>&lt;Problem solving methodology&gt;</a:t>
            </a:r>
          </a:p>
        </p:txBody>
      </p:sp>
      <p:pic>
        <p:nvPicPr>
          <p:cNvPr id="8" name="Picture 7" descr="Lending_Club_EDA.jpeg"/>
          <p:cNvPicPr>
            <a:picLocks noChangeAspect="1"/>
          </p:cNvPicPr>
          <p:nvPr/>
        </p:nvPicPr>
        <p:blipFill>
          <a:blip r:embed="rId2"/>
          <a:stretch>
            <a:fillRect/>
          </a:stretch>
        </p:blipFill>
        <p:spPr>
          <a:xfrm>
            <a:off x="1052065" y="1639020"/>
            <a:ext cx="10249642" cy="4597878"/>
          </a:xfrm>
          <a:prstGeom prst="rect">
            <a:avLst/>
          </a:prstGeom>
        </p:spPr>
      </p:pic>
    </p:spTree>
    <p:extLst>
      <p:ext uri="{BB962C8B-B14F-4D97-AF65-F5344CB8AC3E}">
        <p14:creationId xmlns:p14="http://schemas.microsoft.com/office/powerpoint/2010/main" val="2118598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&lt;Analysis&gt;</a:t>
            </a:r>
          </a:p>
        </p:txBody>
      </p:sp>
      <p:sp>
        <p:nvSpPr>
          <p:cNvPr id="5" name="TextBox 4"/>
          <p:cNvSpPr txBox="1"/>
          <p:nvPr/>
        </p:nvSpPr>
        <p:spPr>
          <a:xfrm>
            <a:off x="112143" y="1328473"/>
            <a:ext cx="4899804" cy="369332"/>
          </a:xfrm>
          <a:prstGeom prst="rect">
            <a:avLst/>
          </a:prstGeom>
          <a:noFill/>
        </p:spPr>
        <p:txBody>
          <a:bodyPr wrap="square" rtlCol="0">
            <a:spAutoFit/>
          </a:bodyPr>
          <a:lstStyle/>
          <a:p>
            <a:r>
              <a:rPr lang="en-IN" dirty="0" smtClean="0"/>
              <a:t>Type Of Variables in Data-Set Provided(RION)-</a:t>
            </a:r>
            <a:endParaRPr lang="en-US" dirty="0"/>
          </a:p>
        </p:txBody>
      </p:sp>
      <p:graphicFrame>
        <p:nvGraphicFramePr>
          <p:cNvPr id="7" name="Content Placeholder 6"/>
          <p:cNvGraphicFramePr>
            <a:graphicFrameLocks noGrp="1"/>
          </p:cNvGraphicFramePr>
          <p:nvPr>
            <p:ph idx="1"/>
          </p:nvPr>
        </p:nvGraphicFramePr>
        <p:xfrm>
          <a:off x="2398144" y="1793817"/>
          <a:ext cx="6754482" cy="4958816"/>
        </p:xfrm>
        <a:graphic>
          <a:graphicData uri="http://schemas.openxmlformats.org/drawingml/2006/table">
            <a:tbl>
              <a:tblPr/>
              <a:tblGrid>
                <a:gridCol w="1140757">
                  <a:extLst>
                    <a:ext uri="{9D8B030D-6E8A-4147-A177-3AD203B41FA5}">
                      <a16:colId xmlns:a16="http://schemas.microsoft.com/office/drawing/2014/main" val="20000"/>
                    </a:ext>
                  </a:extLst>
                </a:gridCol>
                <a:gridCol w="1887114">
                  <a:extLst>
                    <a:ext uri="{9D8B030D-6E8A-4147-A177-3AD203B41FA5}">
                      <a16:colId xmlns:a16="http://schemas.microsoft.com/office/drawing/2014/main" val="20001"/>
                    </a:ext>
                  </a:extLst>
                </a:gridCol>
                <a:gridCol w="1850366">
                  <a:extLst>
                    <a:ext uri="{9D8B030D-6E8A-4147-A177-3AD203B41FA5}">
                      <a16:colId xmlns:a16="http://schemas.microsoft.com/office/drawing/2014/main" val="20002"/>
                    </a:ext>
                  </a:extLst>
                </a:gridCol>
                <a:gridCol w="1876245">
                  <a:extLst>
                    <a:ext uri="{9D8B030D-6E8A-4147-A177-3AD203B41FA5}">
                      <a16:colId xmlns:a16="http://schemas.microsoft.com/office/drawing/2014/main" val="20003"/>
                    </a:ext>
                  </a:extLst>
                </a:gridCol>
              </a:tblGrid>
              <a:tr h="371416">
                <a:tc>
                  <a:txBody>
                    <a:bodyPr/>
                    <a:lstStyle/>
                    <a:p>
                      <a:pPr algn="ctr" fontAlgn="b"/>
                      <a:r>
                        <a:rPr lang="en-US" sz="1000" b="0" i="0" u="none" strike="noStrike" dirty="0">
                          <a:solidFill>
                            <a:srgbClr val="000000"/>
                          </a:solidFill>
                          <a:latin typeface="Calibri"/>
                        </a:rPr>
                        <a:t>Ratio</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ctr" fontAlgn="b"/>
                      <a:r>
                        <a:rPr lang="en-US" sz="1000" b="0" i="0" u="none" strike="noStrike" dirty="0">
                          <a:solidFill>
                            <a:srgbClr val="000000"/>
                          </a:solidFill>
                          <a:latin typeface="Calibri"/>
                        </a:rPr>
                        <a:t>Interval</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ctr" fontAlgn="b"/>
                      <a:r>
                        <a:rPr lang="en-US" sz="1000" b="0" i="0" u="none" strike="noStrike">
                          <a:solidFill>
                            <a:srgbClr val="000000"/>
                          </a:solidFill>
                          <a:latin typeface="Calibri"/>
                        </a:rPr>
                        <a:t>Ordinal</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tc>
                  <a:txBody>
                    <a:bodyPr/>
                    <a:lstStyle/>
                    <a:p>
                      <a:pPr algn="ctr" fontAlgn="b"/>
                      <a:r>
                        <a:rPr lang="en-US" sz="1000" b="0" i="0" u="none" strike="noStrike">
                          <a:solidFill>
                            <a:srgbClr val="000000"/>
                          </a:solidFill>
                          <a:latin typeface="Calibri"/>
                        </a:rPr>
                        <a:t>Nominal</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923C"/>
                    </a:solidFill>
                  </a:tcPr>
                </a:tc>
                <a:extLst>
                  <a:ext uri="{0D108BD9-81ED-4DB2-BD59-A6C34878D82A}">
                    <a16:rowId xmlns:a16="http://schemas.microsoft.com/office/drawing/2014/main" val="10000"/>
                  </a:ext>
                </a:extLst>
              </a:tr>
              <a:tr h="183496">
                <a:tc>
                  <a:txBody>
                    <a:bodyPr/>
                    <a:lstStyle/>
                    <a:p>
                      <a:pPr algn="ctr" fontAlgn="b"/>
                      <a:r>
                        <a:rPr lang="en-US" sz="1000" b="0" i="0" u="none" strike="noStrike">
                          <a:solidFill>
                            <a:srgbClr val="000000"/>
                          </a:solidFill>
                          <a:latin typeface="Calibri"/>
                        </a:rPr>
                        <a:t>term</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loan_amnt</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grade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emp_title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83496">
                <a:tc>
                  <a:txBody>
                    <a:bodyPr/>
                    <a:lstStyle/>
                    <a:p>
                      <a:pPr algn="ctr" fontAlgn="b"/>
                      <a:r>
                        <a:rPr lang="en-US" sz="1000" b="0" i="0" u="none" strike="noStrike">
                          <a:solidFill>
                            <a:srgbClr val="000000"/>
                          </a:solidFill>
                          <a:latin typeface="Calibri"/>
                        </a:rPr>
                        <a:t>emp_length</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funded_amnt</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sub_grade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home_ownership</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83496">
                <a:tc>
                  <a:txBody>
                    <a:bodyPr/>
                    <a:lstStyle/>
                    <a:p>
                      <a:pPr algn="ctr" fontAlgn="b"/>
                      <a:r>
                        <a:rPr lang="en-US" sz="1000" b="0" i="0" u="none" strike="noStrike">
                          <a:solidFill>
                            <a:srgbClr val="000000"/>
                          </a:solidFill>
                          <a:latin typeface="Calibri"/>
                        </a:rPr>
                        <a:t>annual_inc</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funded_amnt_inv</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loan_status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verification_status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83496">
                <a:tc>
                  <a:txBody>
                    <a:bodyPr/>
                    <a:lstStyle/>
                    <a:p>
                      <a:pPr algn="ctr" fontAlgn="b"/>
                      <a:r>
                        <a:rPr lang="en-US" sz="1000" b="0" i="0" u="none" strike="noStrike">
                          <a:solidFill>
                            <a:srgbClr val="000000"/>
                          </a:solidFill>
                          <a:latin typeface="Calibri"/>
                        </a:rPr>
                        <a:t>dti</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int_rate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pymnt_plan</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83496">
                <a:tc>
                  <a:txBody>
                    <a:bodyPr/>
                    <a:lstStyle/>
                    <a:p>
                      <a:pPr algn="ctr" fontAlgn="b"/>
                      <a:r>
                        <a:rPr lang="en-US" sz="1000" b="0" i="0" u="none" strike="noStrike">
                          <a:solidFill>
                            <a:srgbClr val="000000"/>
                          </a:solidFill>
                          <a:latin typeface="Calibri"/>
                        </a:rPr>
                        <a:t>inq_last_6mths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installment</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url</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83496">
                <a:tc>
                  <a:txBody>
                    <a:bodyPr/>
                    <a:lstStyle/>
                    <a:p>
                      <a:pPr algn="ctr" fontAlgn="b"/>
                      <a:r>
                        <a:rPr lang="en-US" sz="1000" b="0" i="0" u="none" strike="noStrike">
                          <a:solidFill>
                            <a:srgbClr val="000000"/>
                          </a:solidFill>
                          <a:latin typeface="Calibri"/>
                        </a:rPr>
                        <a:t>delinq_2yrs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issue_d</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desc</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83496">
                <a:tc>
                  <a:txBody>
                    <a:bodyPr/>
                    <a:lstStyle/>
                    <a:p>
                      <a:pPr algn="ctr" fontAlgn="b"/>
                      <a:r>
                        <a:rPr lang="en-US" sz="1000" b="0" i="0" u="none" strike="noStrike">
                          <a:solidFill>
                            <a:srgbClr val="000000"/>
                          </a:solidFill>
                          <a:latin typeface="Calibri"/>
                        </a:rPr>
                        <a:t>open_acc</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earliest_cr_line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purpose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183496">
                <a:tc>
                  <a:txBody>
                    <a:bodyPr/>
                    <a:lstStyle/>
                    <a:p>
                      <a:pPr algn="ctr" fontAlgn="b"/>
                      <a:r>
                        <a:rPr lang="en-US" sz="1000" b="0" i="0" u="none" strike="noStrike">
                          <a:solidFill>
                            <a:srgbClr val="000000"/>
                          </a:solidFill>
                          <a:latin typeface="Calibri"/>
                        </a:rPr>
                        <a:t>revol_bal</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mths_since_last_delinq</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title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183496">
                <a:tc>
                  <a:txBody>
                    <a:bodyPr/>
                    <a:lstStyle/>
                    <a:p>
                      <a:pPr algn="ctr" fontAlgn="b"/>
                      <a:r>
                        <a:rPr lang="en-US" sz="1000" b="0" i="0" u="none" strike="noStrike">
                          <a:solidFill>
                            <a:srgbClr val="000000"/>
                          </a:solidFill>
                          <a:latin typeface="Calibri"/>
                        </a:rPr>
                        <a:t>revol_util</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mths_since_last_record</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zip_code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83496">
                <a:tc>
                  <a:txBody>
                    <a:bodyPr/>
                    <a:lstStyle/>
                    <a:p>
                      <a:pPr algn="ctr" fontAlgn="b"/>
                      <a:r>
                        <a:rPr lang="en-US" sz="1000" b="0" i="0" u="none" strike="noStrike">
                          <a:solidFill>
                            <a:srgbClr val="000000"/>
                          </a:solidFill>
                          <a:latin typeface="Calibri"/>
                        </a:rPr>
                        <a:t>total_acc</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pub_rec</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addr_state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83496">
                <a:tc>
                  <a:txBody>
                    <a:bodyPr/>
                    <a:lstStyle/>
                    <a:p>
                      <a:pPr algn="ctr" fontAlgn="b"/>
                      <a:r>
                        <a:rPr lang="en-US" sz="1000" b="0" i="0" u="none" strike="noStrike">
                          <a:solidFill>
                            <a:srgbClr val="000000"/>
                          </a:solidFill>
                          <a:latin typeface="Calibri"/>
                        </a:rPr>
                        <a:t>out_prncp</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total_pymnt</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initial_list_status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183496">
                <a:tc>
                  <a:txBody>
                    <a:bodyPr/>
                    <a:lstStyle/>
                    <a:p>
                      <a:pPr algn="ctr" fontAlgn="b"/>
                      <a:r>
                        <a:rPr lang="en-US" sz="1000" b="0" i="0" u="none" strike="noStrike">
                          <a:solidFill>
                            <a:srgbClr val="000000"/>
                          </a:solidFill>
                          <a:latin typeface="Calibri"/>
                        </a:rPr>
                        <a:t>out_prncp_inv</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total_pymnt_inv</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policy_code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total_rec_prncp</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application_type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total_rec_int</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acc_now_delinq</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total_rec_late_fee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chargeoff_within_12_mths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recoveries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collection_recovery_fee</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last_pymnt_d</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last_pymnt_amnt</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9"/>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next_pymnt_d</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0"/>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last_credit_pull_d</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1"/>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collections_12_mths_ex_med</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2"/>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delinq_amnt</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3"/>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pub_rec_bankruptcies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4"/>
                  </a:ext>
                </a:extLst>
              </a:tr>
              <a:tr h="183496">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tax_liens</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0" i="0" u="none" strike="noStrike" dirty="0">
                          <a:solidFill>
                            <a:srgbClr val="000000"/>
                          </a:solidFill>
                          <a:latin typeface="Calibri"/>
                        </a:rPr>
                        <a:t> </a:t>
                      </a:r>
                    </a:p>
                  </a:txBody>
                  <a:tcPr marL="6963" marR="6963" marT="696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25"/>
                  </a:ext>
                </a:extLst>
              </a:tr>
            </a:tbl>
          </a:graphicData>
        </a:graphic>
      </p:graphicFrame>
    </p:spTree>
    <p:extLst>
      <p:ext uri="{BB962C8B-B14F-4D97-AF65-F5344CB8AC3E}">
        <p14:creationId xmlns:p14="http://schemas.microsoft.com/office/powerpoint/2010/main" val="3095347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loan_grade.JPG"/>
          <p:cNvPicPr>
            <a:picLocks noChangeAspect="1"/>
          </p:cNvPicPr>
          <p:nvPr/>
        </p:nvPicPr>
        <p:blipFill>
          <a:blip r:embed="rId2"/>
          <a:srcRect l="12307" t="1550" r="3608" b="199"/>
          <a:stretch>
            <a:fillRect/>
          </a:stretch>
        </p:blipFill>
        <p:spPr>
          <a:xfrm>
            <a:off x="9092242" y="3655059"/>
            <a:ext cx="3099758" cy="3039040"/>
          </a:xfrm>
          <a:prstGeom prst="rect">
            <a:avLst/>
          </a:prstGeom>
        </p:spPr>
      </p:pic>
      <p:sp>
        <p:nvSpPr>
          <p:cNvPr id="2" name="Title 1"/>
          <p:cNvSpPr>
            <a:spLocks noGrp="1"/>
          </p:cNvSpPr>
          <p:nvPr>
            <p:ph type="title"/>
          </p:nvPr>
        </p:nvSpPr>
        <p:spPr/>
        <p:txBody>
          <a:bodyPr/>
          <a:lstStyle/>
          <a:p>
            <a:r>
              <a:rPr lang="en-IN" b="1" dirty="0"/>
              <a:t> </a:t>
            </a:r>
            <a:r>
              <a:rPr lang="en-IN" sz="2800" dirty="0" smtClean="0"/>
              <a:t>&lt; </a:t>
            </a:r>
            <a:r>
              <a:rPr lang="en-IN" sz="2800" dirty="0" err="1" smtClean="0"/>
              <a:t>Uni-Variate</a:t>
            </a:r>
            <a:r>
              <a:rPr lang="en-IN" sz="2800" dirty="0" smtClean="0"/>
              <a:t> Analysis</a:t>
            </a:r>
            <a:r>
              <a:rPr lang="en-IN" sz="2800" dirty="0"/>
              <a:t>&gt;</a:t>
            </a:r>
          </a:p>
        </p:txBody>
      </p:sp>
      <p:sp>
        <p:nvSpPr>
          <p:cNvPr id="3" name="Content Placeholder 2"/>
          <p:cNvSpPr>
            <a:spLocks noGrp="1"/>
          </p:cNvSpPr>
          <p:nvPr>
            <p:ph idx="1"/>
          </p:nvPr>
        </p:nvSpPr>
        <p:spPr>
          <a:xfrm>
            <a:off x="77161" y="1691032"/>
            <a:ext cx="7307066" cy="4344261"/>
          </a:xfrm>
        </p:spPr>
        <p:txBody>
          <a:bodyPr>
            <a:normAutofit/>
          </a:bodyPr>
          <a:lstStyle/>
          <a:p>
            <a:pPr marL="342900" indent="-342900">
              <a:buAutoNum type="arabicPeriod"/>
            </a:pPr>
            <a:r>
              <a:rPr lang="en-US" sz="1400" dirty="0" smtClean="0"/>
              <a:t>As the no. of unique ids is same to no. of loans so no member has taken/been issued two loans.</a:t>
            </a:r>
          </a:p>
          <a:p>
            <a:pPr marL="342900" indent="-342900">
              <a:buFont typeface="Arial" panose="020B0604020202020204" pitchFamily="34" charset="0"/>
              <a:buAutoNum type="arabicPeriod"/>
            </a:pPr>
            <a:r>
              <a:rPr lang="en-US" sz="1400" dirty="0" smtClean="0"/>
              <a:t>Most of the loans given to defaulter are in range of 5500 to 16000.</a:t>
            </a:r>
          </a:p>
          <a:p>
            <a:pPr marL="342900" indent="-342900">
              <a:buFont typeface="Arial" panose="020B0604020202020204" pitchFamily="34" charset="0"/>
              <a:buAutoNum type="arabicPeriod"/>
            </a:pPr>
            <a:r>
              <a:rPr lang="en-US" sz="1400" dirty="0" smtClean="0"/>
              <a:t>More loans are taken for 3 years. So, the most popular option is 36 months for defaulters.</a:t>
            </a:r>
          </a:p>
          <a:p>
            <a:pPr marL="342900" indent="-342900">
              <a:buFont typeface="Arial" panose="020B0604020202020204" pitchFamily="34" charset="0"/>
              <a:buAutoNum type="arabicPeriod"/>
            </a:pPr>
            <a:r>
              <a:rPr lang="en-US" sz="1400" dirty="0" smtClean="0"/>
              <a:t>The average interest rate is of 13.5%. There are some people taking loan at </a:t>
            </a:r>
            <a:r>
              <a:rPr lang="en-US" sz="1400" dirty="0" err="1" smtClean="0"/>
              <a:t>at</a:t>
            </a:r>
            <a:r>
              <a:rPr lang="en-US" sz="1400" dirty="0" smtClean="0"/>
              <a:t> very high interest rate than average.</a:t>
            </a:r>
          </a:p>
          <a:p>
            <a:pPr marL="342900" indent="-342900">
              <a:buFont typeface="Arial" panose="020B0604020202020204" pitchFamily="34" charset="0"/>
              <a:buAutoNum type="arabicPeriod"/>
            </a:pPr>
            <a:r>
              <a:rPr lang="en-US" sz="1400" dirty="0" smtClean="0"/>
              <a:t>Most of the defaulted loans are in B-C-D category. That is considered to be medium risk category of loans. But B being highest. So, Club needs to revise its grading system.</a:t>
            </a:r>
            <a:endParaRPr lang="en-IN" sz="1400" dirty="0" smtClean="0"/>
          </a:p>
          <a:p>
            <a:pPr marL="342900" indent="-342900">
              <a:buFont typeface="Arial" panose="020B0604020202020204" pitchFamily="34" charset="0"/>
              <a:buAutoNum type="arabicPeriod"/>
            </a:pPr>
            <a:r>
              <a:rPr lang="en-US" sz="1400" dirty="0" smtClean="0"/>
              <a:t>The bank is giving loan to a 1967 unverified customers which is a </a:t>
            </a:r>
            <a:br>
              <a:rPr lang="en-US" sz="1400" dirty="0" smtClean="0"/>
            </a:br>
            <a:r>
              <a:rPr lang="en-US" sz="1400" dirty="0" smtClean="0"/>
              <a:t>high risk of defaulting.</a:t>
            </a:r>
          </a:p>
          <a:p>
            <a:pPr marL="342900" indent="-342900">
              <a:buFont typeface="Arial" panose="020B0604020202020204" pitchFamily="34" charset="0"/>
              <a:buAutoNum type="arabicPeriod"/>
            </a:pPr>
            <a:r>
              <a:rPr lang="en-US" sz="1400" dirty="0" smtClean="0"/>
              <a:t>The most loans are given in the year of 2011 and are given in the October-December Quarter</a:t>
            </a:r>
          </a:p>
          <a:p>
            <a:pPr marL="342900" indent="-342900">
              <a:buAutoNum type="arabicPeriod"/>
            </a:pPr>
            <a:endParaRPr lang="en-IN" sz="1400" dirty="0"/>
          </a:p>
        </p:txBody>
      </p:sp>
      <p:sp>
        <p:nvSpPr>
          <p:cNvPr id="4" name="TextBox 3"/>
          <p:cNvSpPr txBox="1"/>
          <p:nvPr/>
        </p:nvSpPr>
        <p:spPr>
          <a:xfrm>
            <a:off x="293298" y="1276709"/>
            <a:ext cx="6668219" cy="369332"/>
          </a:xfrm>
          <a:prstGeom prst="rect">
            <a:avLst/>
          </a:prstGeom>
          <a:noFill/>
        </p:spPr>
        <p:txBody>
          <a:bodyPr wrap="square" rtlCol="0">
            <a:spAutoFit/>
          </a:bodyPr>
          <a:lstStyle/>
          <a:p>
            <a:r>
              <a:rPr lang="en-IN" b="1" dirty="0" smtClean="0"/>
              <a:t>Loan Information and characteristics</a:t>
            </a:r>
            <a:endParaRPr lang="en-US" b="1" dirty="0"/>
          </a:p>
        </p:txBody>
      </p:sp>
      <p:pic>
        <p:nvPicPr>
          <p:cNvPr id="6" name="Picture 5" descr="Loan_amount.JPG"/>
          <p:cNvPicPr>
            <a:picLocks noChangeAspect="1"/>
          </p:cNvPicPr>
          <p:nvPr/>
        </p:nvPicPr>
        <p:blipFill>
          <a:blip r:embed="rId3"/>
          <a:stretch>
            <a:fillRect/>
          </a:stretch>
        </p:blipFill>
        <p:spPr>
          <a:xfrm>
            <a:off x="7518859" y="660999"/>
            <a:ext cx="2341137" cy="2933406"/>
          </a:xfrm>
          <a:prstGeom prst="rect">
            <a:avLst/>
          </a:prstGeom>
        </p:spPr>
      </p:pic>
      <p:sp>
        <p:nvSpPr>
          <p:cNvPr id="7" name="TextBox 6"/>
          <p:cNvSpPr txBox="1"/>
          <p:nvPr/>
        </p:nvSpPr>
        <p:spPr>
          <a:xfrm>
            <a:off x="7755147" y="3554083"/>
            <a:ext cx="2087593" cy="307777"/>
          </a:xfrm>
          <a:prstGeom prst="rect">
            <a:avLst/>
          </a:prstGeom>
          <a:noFill/>
        </p:spPr>
        <p:txBody>
          <a:bodyPr wrap="square" rtlCol="0">
            <a:spAutoFit/>
          </a:bodyPr>
          <a:lstStyle/>
          <a:p>
            <a:r>
              <a:rPr lang="en-IN" sz="1400" dirty="0" smtClean="0"/>
              <a:t>Loan Amount Range</a:t>
            </a:r>
            <a:endParaRPr lang="en-US" sz="1400" dirty="0"/>
          </a:p>
        </p:txBody>
      </p:sp>
      <p:pic>
        <p:nvPicPr>
          <p:cNvPr id="8" name="Picture 7" descr="Loan_Tenure.JPG"/>
          <p:cNvPicPr>
            <a:picLocks noChangeAspect="1"/>
          </p:cNvPicPr>
          <p:nvPr/>
        </p:nvPicPr>
        <p:blipFill>
          <a:blip r:embed="rId4"/>
          <a:srcRect l="8378"/>
          <a:stretch>
            <a:fillRect/>
          </a:stretch>
        </p:blipFill>
        <p:spPr>
          <a:xfrm>
            <a:off x="9980762" y="863072"/>
            <a:ext cx="2101466" cy="2423160"/>
          </a:xfrm>
          <a:prstGeom prst="rect">
            <a:avLst/>
          </a:prstGeom>
        </p:spPr>
      </p:pic>
      <p:sp>
        <p:nvSpPr>
          <p:cNvPr id="12" name="TextBox 11"/>
          <p:cNvSpPr txBox="1"/>
          <p:nvPr/>
        </p:nvSpPr>
        <p:spPr>
          <a:xfrm>
            <a:off x="9862868" y="3830126"/>
            <a:ext cx="1834550" cy="307777"/>
          </a:xfrm>
          <a:prstGeom prst="rect">
            <a:avLst/>
          </a:prstGeom>
          <a:noFill/>
        </p:spPr>
        <p:txBody>
          <a:bodyPr wrap="square" rtlCol="0">
            <a:spAutoFit/>
          </a:bodyPr>
          <a:lstStyle/>
          <a:p>
            <a:r>
              <a:rPr lang="en-IN" sz="1400" dirty="0" smtClean="0"/>
              <a:t>Defaulted loan grades</a:t>
            </a:r>
            <a:endParaRPr lang="en-US" sz="1400" dirty="0"/>
          </a:p>
        </p:txBody>
      </p:sp>
    </p:spTree>
    <p:extLst>
      <p:ext uri="{BB962C8B-B14F-4D97-AF65-F5344CB8AC3E}">
        <p14:creationId xmlns:p14="http://schemas.microsoft.com/office/powerpoint/2010/main" val="1302983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No. of credit lines.JPG"/>
          <p:cNvPicPr>
            <a:picLocks noChangeAspect="1"/>
          </p:cNvPicPr>
          <p:nvPr/>
        </p:nvPicPr>
        <p:blipFill>
          <a:blip r:embed="rId2"/>
          <a:stretch>
            <a:fillRect/>
          </a:stretch>
        </p:blipFill>
        <p:spPr>
          <a:xfrm>
            <a:off x="6690692" y="4563123"/>
            <a:ext cx="3496497" cy="2294374"/>
          </a:xfrm>
          <a:prstGeom prst="rect">
            <a:avLst/>
          </a:prstGeom>
        </p:spPr>
      </p:pic>
      <p:sp>
        <p:nvSpPr>
          <p:cNvPr id="2" name="Title 1"/>
          <p:cNvSpPr>
            <a:spLocks noGrp="1"/>
          </p:cNvSpPr>
          <p:nvPr>
            <p:ph type="title"/>
          </p:nvPr>
        </p:nvSpPr>
        <p:spPr/>
        <p:txBody>
          <a:bodyPr/>
          <a:lstStyle/>
          <a:p>
            <a:r>
              <a:rPr lang="en-IN" b="1" dirty="0"/>
              <a:t> </a:t>
            </a:r>
            <a:r>
              <a:rPr lang="en-IN" sz="2800" dirty="0" smtClean="0"/>
              <a:t>&lt; </a:t>
            </a:r>
            <a:r>
              <a:rPr lang="en-IN" sz="2800" dirty="0" err="1" smtClean="0"/>
              <a:t>Uni-Variate</a:t>
            </a:r>
            <a:r>
              <a:rPr lang="en-IN" sz="2800" dirty="0" smtClean="0"/>
              <a:t> Analysis&gt;</a:t>
            </a:r>
            <a:endParaRPr lang="en-IN" sz="2800" dirty="0"/>
          </a:p>
        </p:txBody>
      </p:sp>
      <p:sp>
        <p:nvSpPr>
          <p:cNvPr id="4" name="TextBox 3"/>
          <p:cNvSpPr txBox="1"/>
          <p:nvPr/>
        </p:nvSpPr>
        <p:spPr>
          <a:xfrm>
            <a:off x="-123968" y="1276709"/>
            <a:ext cx="6668219" cy="369332"/>
          </a:xfrm>
          <a:prstGeom prst="rect">
            <a:avLst/>
          </a:prstGeom>
          <a:noFill/>
        </p:spPr>
        <p:txBody>
          <a:bodyPr wrap="square" rtlCol="0">
            <a:spAutoFit/>
          </a:bodyPr>
          <a:lstStyle/>
          <a:p>
            <a:pPr algn="ctr"/>
            <a:r>
              <a:rPr lang="en-IN" b="1" dirty="0" smtClean="0"/>
              <a:t>Customer Demographics</a:t>
            </a:r>
            <a:endParaRPr lang="en-US" b="1" dirty="0"/>
          </a:p>
        </p:txBody>
      </p:sp>
      <p:sp>
        <p:nvSpPr>
          <p:cNvPr id="6" name="Content Placeholder 5"/>
          <p:cNvSpPr>
            <a:spLocks noGrp="1"/>
          </p:cNvSpPr>
          <p:nvPr>
            <p:ph idx="1"/>
          </p:nvPr>
        </p:nvSpPr>
        <p:spPr>
          <a:xfrm>
            <a:off x="172047" y="1622025"/>
            <a:ext cx="5995851" cy="2751574"/>
          </a:xfrm>
        </p:spPr>
        <p:txBody>
          <a:bodyPr>
            <a:normAutofit/>
          </a:bodyPr>
          <a:lstStyle/>
          <a:p>
            <a:pPr marL="342900" indent="-342900">
              <a:buFont typeface="Arial" panose="020B0604020202020204" pitchFamily="34" charset="0"/>
              <a:buAutoNum type="arabicPeriod"/>
            </a:pPr>
            <a:r>
              <a:rPr lang="en-US" sz="1400" dirty="0" smtClean="0"/>
              <a:t>Most of the people who are defaulting loans are employed for more than 10 years or just started the job.</a:t>
            </a:r>
          </a:p>
          <a:p>
            <a:pPr marL="342900" indent="-342900">
              <a:buFont typeface="Arial" panose="020B0604020202020204" pitchFamily="34" charset="0"/>
              <a:buAutoNum type="arabicPeriod"/>
            </a:pPr>
            <a:r>
              <a:rPr lang="en-US" sz="1400" dirty="0" smtClean="0"/>
              <a:t>Most people are taking loan for debt consolidation, personal reasons, small business and home improvement.</a:t>
            </a:r>
          </a:p>
          <a:p>
            <a:pPr marL="342900" indent="-342900">
              <a:buFont typeface="Arial" panose="020B0604020202020204" pitchFamily="34" charset="0"/>
              <a:buAutoNum type="arabicPeriod"/>
            </a:pPr>
            <a:r>
              <a:rPr lang="en-US" sz="1400" dirty="0" smtClean="0"/>
              <a:t>Average income of defaulters is 60,000.</a:t>
            </a:r>
          </a:p>
          <a:p>
            <a:pPr marL="342900" indent="-342900">
              <a:buFont typeface="Arial" panose="020B0604020202020204" pitchFamily="34" charset="0"/>
              <a:buAutoNum type="arabicPeriod"/>
            </a:pPr>
            <a:r>
              <a:rPr lang="en-US" sz="1400" dirty="0" smtClean="0"/>
              <a:t>Most no. of  defaulted loans are being taken in the state of CA/West coast areas.</a:t>
            </a:r>
          </a:p>
          <a:p>
            <a:pPr marL="342900" indent="-342900">
              <a:buFont typeface="Arial" panose="020B0604020202020204" pitchFamily="34" charset="0"/>
              <a:buAutoNum type="arabicPeriod"/>
            </a:pPr>
            <a:r>
              <a:rPr lang="en-US" sz="1400" dirty="0" smtClean="0"/>
              <a:t>Average DTI for defaulters is 14.</a:t>
            </a:r>
          </a:p>
          <a:p>
            <a:pPr marL="342900" indent="-342900">
              <a:buFont typeface="Arial" panose="020B0604020202020204" pitchFamily="34" charset="0"/>
              <a:buAutoNum type="arabicPeriod"/>
            </a:pPr>
            <a:r>
              <a:rPr lang="en-US" sz="1400" dirty="0" smtClean="0"/>
              <a:t>A lot of customers who are associated with  the club from 1997-2000 have defaulted. Majority are associated from 13-14 years.</a:t>
            </a:r>
          </a:p>
          <a:p>
            <a:pPr marL="342900" indent="-342900">
              <a:buFont typeface="Arial" panose="020B0604020202020204" pitchFamily="34" charset="0"/>
              <a:buAutoNum type="arabicPeriod"/>
            </a:pPr>
            <a:endParaRPr lang="en-US" sz="1400" dirty="0" smtClean="0"/>
          </a:p>
          <a:p>
            <a:endParaRPr lang="en-US" sz="1400" dirty="0"/>
          </a:p>
        </p:txBody>
      </p:sp>
      <p:grpSp>
        <p:nvGrpSpPr>
          <p:cNvPr id="14" name="Group 13"/>
          <p:cNvGrpSpPr/>
          <p:nvPr/>
        </p:nvGrpSpPr>
        <p:grpSpPr>
          <a:xfrm>
            <a:off x="138439" y="4432076"/>
            <a:ext cx="3363285" cy="2216128"/>
            <a:chOff x="6255157" y="810881"/>
            <a:chExt cx="3363285" cy="2216128"/>
          </a:xfrm>
        </p:grpSpPr>
        <p:sp>
          <p:nvSpPr>
            <p:cNvPr id="8" name="TextBox 7"/>
            <p:cNvSpPr txBox="1"/>
            <p:nvPr/>
          </p:nvSpPr>
          <p:spPr>
            <a:xfrm>
              <a:off x="6711340" y="810881"/>
              <a:ext cx="2907102" cy="307777"/>
            </a:xfrm>
            <a:prstGeom prst="rect">
              <a:avLst/>
            </a:prstGeom>
            <a:noFill/>
          </p:spPr>
          <p:txBody>
            <a:bodyPr wrap="square" rtlCol="0">
              <a:spAutoFit/>
            </a:bodyPr>
            <a:lstStyle/>
            <a:p>
              <a:r>
                <a:rPr lang="en-IN" sz="1400" dirty="0" smtClean="0"/>
                <a:t>Spread of Annual income</a:t>
              </a:r>
              <a:endParaRPr lang="en-US" sz="1400" dirty="0"/>
            </a:p>
          </p:txBody>
        </p:sp>
        <p:pic>
          <p:nvPicPr>
            <p:cNvPr id="9" name="Picture 8" descr="Income_Defaulters.JPG"/>
            <p:cNvPicPr>
              <a:picLocks noChangeAspect="1"/>
            </p:cNvPicPr>
            <p:nvPr/>
          </p:nvPicPr>
          <p:blipFill>
            <a:blip r:embed="rId3"/>
            <a:stretch>
              <a:fillRect/>
            </a:stretch>
          </p:blipFill>
          <p:spPr>
            <a:xfrm>
              <a:off x="6255157" y="1043797"/>
              <a:ext cx="3081062" cy="1983212"/>
            </a:xfrm>
            <a:prstGeom prst="rect">
              <a:avLst/>
            </a:prstGeom>
          </p:spPr>
        </p:pic>
      </p:grpSp>
      <p:grpSp>
        <p:nvGrpSpPr>
          <p:cNvPr id="15" name="Group 14"/>
          <p:cNvGrpSpPr/>
          <p:nvPr/>
        </p:nvGrpSpPr>
        <p:grpSpPr>
          <a:xfrm>
            <a:off x="3309386" y="4466875"/>
            <a:ext cx="3392547" cy="2337857"/>
            <a:chOff x="6300661" y="3188789"/>
            <a:chExt cx="3392547" cy="2337857"/>
          </a:xfrm>
        </p:grpSpPr>
        <p:pic>
          <p:nvPicPr>
            <p:cNvPr id="10" name="Picture 9" descr="Credit_Line_Age.JPG"/>
            <p:cNvPicPr>
              <a:picLocks noChangeAspect="1"/>
            </p:cNvPicPr>
            <p:nvPr/>
          </p:nvPicPr>
          <p:blipFill>
            <a:blip r:embed="rId4"/>
            <a:stretch>
              <a:fillRect/>
            </a:stretch>
          </p:blipFill>
          <p:spPr>
            <a:xfrm>
              <a:off x="6300661" y="3380427"/>
              <a:ext cx="3162516" cy="2146219"/>
            </a:xfrm>
            <a:prstGeom prst="rect">
              <a:avLst/>
            </a:prstGeom>
          </p:spPr>
        </p:pic>
        <p:sp>
          <p:nvSpPr>
            <p:cNvPr id="11" name="TextBox 10"/>
            <p:cNvSpPr txBox="1"/>
            <p:nvPr/>
          </p:nvSpPr>
          <p:spPr>
            <a:xfrm>
              <a:off x="6504308" y="3188789"/>
              <a:ext cx="3188900" cy="307777"/>
            </a:xfrm>
            <a:prstGeom prst="rect">
              <a:avLst/>
            </a:prstGeom>
            <a:noFill/>
          </p:spPr>
          <p:txBody>
            <a:bodyPr wrap="square" rtlCol="0">
              <a:spAutoFit/>
            </a:bodyPr>
            <a:lstStyle/>
            <a:p>
              <a:r>
                <a:rPr lang="en-IN" sz="1400" dirty="0" smtClean="0"/>
                <a:t>Customer association with club(years)</a:t>
              </a:r>
              <a:endParaRPr lang="en-US" sz="1400" dirty="0"/>
            </a:p>
          </p:txBody>
        </p:sp>
      </p:grpSp>
      <p:sp>
        <p:nvSpPr>
          <p:cNvPr id="12" name="TextBox 11"/>
          <p:cNvSpPr txBox="1"/>
          <p:nvPr/>
        </p:nvSpPr>
        <p:spPr>
          <a:xfrm>
            <a:off x="6159860" y="1635927"/>
            <a:ext cx="5874589" cy="2246769"/>
          </a:xfrm>
          <a:prstGeom prst="rect">
            <a:avLst/>
          </a:prstGeom>
          <a:noFill/>
        </p:spPr>
        <p:txBody>
          <a:bodyPr wrap="square" rtlCol="0">
            <a:spAutoFit/>
          </a:bodyPr>
          <a:lstStyle/>
          <a:p>
            <a:pPr marL="342900" indent="-342900">
              <a:buFont typeface="Arial" panose="020B0604020202020204" pitchFamily="34" charset="0"/>
              <a:buAutoNum type="arabicPeriod"/>
            </a:pPr>
            <a:r>
              <a:rPr lang="en-US" sz="1400" dirty="0" smtClean="0">
                <a:latin typeface="Times New Roman" pitchFamily="18" charset="0"/>
                <a:cs typeface="Times New Roman" pitchFamily="18" charset="0"/>
              </a:rPr>
              <a:t>The people who do not make much enquiries about loans are defaulting.</a:t>
            </a:r>
          </a:p>
          <a:p>
            <a:pPr marL="342900" indent="-342900">
              <a:buFont typeface="Arial" panose="020B0604020202020204" pitchFamily="34" charset="0"/>
              <a:buAutoNum type="arabicPeriod"/>
            </a:pPr>
            <a:r>
              <a:rPr lang="en-US" sz="1400" dirty="0" smtClean="0">
                <a:latin typeface="Times New Roman" pitchFamily="18" charset="0"/>
                <a:cs typeface="Times New Roman" pitchFamily="18" charset="0"/>
              </a:rPr>
              <a:t>People who default have been missing payments at an average of 35 months.</a:t>
            </a:r>
          </a:p>
          <a:p>
            <a:pPr marL="342900" indent="-342900">
              <a:buFont typeface="Arial" panose="020B0604020202020204" pitchFamily="34" charset="0"/>
              <a:buAutoNum type="arabicPeriod"/>
            </a:pPr>
            <a:r>
              <a:rPr lang="en-US" sz="1400" dirty="0" smtClean="0">
                <a:latin typeface="Times New Roman" pitchFamily="18" charset="0"/>
                <a:cs typeface="Times New Roman" pitchFamily="18" charset="0"/>
              </a:rPr>
              <a:t>A large no. of people defaulting have good reputation in public.</a:t>
            </a:r>
          </a:p>
          <a:p>
            <a:pPr marL="342900" indent="-342900">
              <a:buFont typeface="Arial" panose="020B0604020202020204" pitchFamily="34" charset="0"/>
              <a:buAutoNum type="arabicPeriod"/>
            </a:pPr>
            <a:r>
              <a:rPr lang="en-US" sz="1400" dirty="0" smtClean="0">
                <a:latin typeface="Times New Roman" pitchFamily="18" charset="0"/>
                <a:cs typeface="Times New Roman" pitchFamily="18" charset="0"/>
              </a:rPr>
              <a:t>At an average people having  more than 2 open credit lines are defaulting.</a:t>
            </a:r>
          </a:p>
          <a:p>
            <a:pPr marL="342900" indent="-342900">
              <a:buFont typeface="Arial" panose="020B0604020202020204" pitchFamily="34" charset="0"/>
              <a:buAutoNum type="arabicPeriod"/>
            </a:pPr>
            <a:r>
              <a:rPr lang="en-US" sz="1400" dirty="0" smtClean="0">
                <a:latin typeface="Times New Roman" pitchFamily="18" charset="0"/>
                <a:cs typeface="Times New Roman" pitchFamily="18" charset="0"/>
              </a:rPr>
              <a:t>Revolving utilization should be less than 30%.Most defaulters fall above 30%.</a:t>
            </a:r>
          </a:p>
          <a:p>
            <a:pPr marL="342900" indent="-342900">
              <a:buFont typeface="Arial" panose="020B0604020202020204" pitchFamily="34" charset="0"/>
              <a:buAutoNum type="arabicPeriod"/>
            </a:pPr>
            <a:r>
              <a:rPr lang="en-US" sz="1400" dirty="0" smtClean="0">
                <a:latin typeface="Times New Roman" pitchFamily="18" charset="0"/>
                <a:cs typeface="Times New Roman" pitchFamily="18" charset="0"/>
              </a:rPr>
              <a:t>Customers having 1 or more  public bankruptcies need to be looked at and are potential to default.</a:t>
            </a:r>
          </a:p>
          <a:p>
            <a:endParaRPr lang="en-US" sz="1400" dirty="0">
              <a:latin typeface="Times New Roman" pitchFamily="18" charset="0"/>
              <a:cs typeface="Times New Roman" pitchFamily="18" charset="0"/>
            </a:endParaRPr>
          </a:p>
        </p:txBody>
      </p:sp>
      <p:sp>
        <p:nvSpPr>
          <p:cNvPr id="13" name="TextBox 12"/>
          <p:cNvSpPr txBox="1"/>
          <p:nvPr/>
        </p:nvSpPr>
        <p:spPr>
          <a:xfrm>
            <a:off x="5708219" y="1265820"/>
            <a:ext cx="6668219" cy="369332"/>
          </a:xfrm>
          <a:prstGeom prst="rect">
            <a:avLst/>
          </a:prstGeom>
          <a:noFill/>
        </p:spPr>
        <p:txBody>
          <a:bodyPr wrap="square" rtlCol="0">
            <a:spAutoFit/>
          </a:bodyPr>
          <a:lstStyle/>
          <a:p>
            <a:pPr algn="ctr"/>
            <a:r>
              <a:rPr lang="en-IN" b="1" dirty="0" smtClean="0"/>
              <a:t>Customer Behaviour</a:t>
            </a:r>
            <a:endParaRPr lang="en-US" b="1" dirty="0"/>
          </a:p>
        </p:txBody>
      </p:sp>
      <p:sp>
        <p:nvSpPr>
          <p:cNvPr id="17" name="TextBox 16"/>
          <p:cNvSpPr txBox="1"/>
          <p:nvPr/>
        </p:nvSpPr>
        <p:spPr>
          <a:xfrm>
            <a:off x="7109093" y="4416067"/>
            <a:ext cx="2493034" cy="307777"/>
          </a:xfrm>
          <a:prstGeom prst="rect">
            <a:avLst/>
          </a:prstGeom>
          <a:noFill/>
        </p:spPr>
        <p:txBody>
          <a:bodyPr wrap="square" rtlCol="0">
            <a:spAutoFit/>
          </a:bodyPr>
          <a:lstStyle/>
          <a:p>
            <a:r>
              <a:rPr lang="en-IN" sz="1400" dirty="0" smtClean="0"/>
              <a:t>No. of Open credit lines</a:t>
            </a:r>
            <a:endParaRPr lang="en-US" sz="1400" dirty="0"/>
          </a:p>
        </p:txBody>
      </p:sp>
    </p:spTree>
    <p:extLst>
      <p:ext uri="{BB962C8B-B14F-4D97-AF65-F5344CB8AC3E}">
        <p14:creationId xmlns:p14="http://schemas.microsoft.com/office/powerpoint/2010/main" val="5675115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854926"/>
            <a:ext cx="2200228" cy="4344261"/>
          </a:xfrm>
        </p:spPr>
        <p:txBody>
          <a:bodyPr>
            <a:normAutofit/>
          </a:bodyPr>
          <a:lstStyle/>
          <a:p>
            <a:pPr marL="0" indent="0">
              <a:buNone/>
            </a:pPr>
            <a:r>
              <a:rPr lang="en-IN" sz="1800" dirty="0" smtClean="0"/>
              <a:t>Heat Map for </a:t>
            </a:r>
          </a:p>
          <a:p>
            <a:pPr marL="0" indent="0">
              <a:buNone/>
            </a:pPr>
            <a:r>
              <a:rPr lang="en-IN" sz="1800" dirty="0" smtClean="0"/>
              <a:t>Top 15 most correlated variables</a:t>
            </a:r>
            <a:endParaRPr lang="en-IN" sz="18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&lt;Bi-</a:t>
            </a:r>
            <a:r>
              <a:rPr lang="en-IN" sz="2800" dirty="0" err="1" smtClean="0"/>
              <a:t>Variate</a:t>
            </a:r>
            <a:r>
              <a:rPr lang="en-IN" sz="2800" dirty="0" smtClean="0"/>
              <a:t> Analysis &gt;</a:t>
            </a:r>
            <a:endParaRPr lang="en-IN" sz="2800" dirty="0"/>
          </a:p>
        </p:txBody>
      </p:sp>
      <p:pic>
        <p:nvPicPr>
          <p:cNvPr id="4" name="Picture 3" descr="Heat-Map for top 15.JPG"/>
          <p:cNvPicPr>
            <a:picLocks noChangeAspect="1"/>
          </p:cNvPicPr>
          <p:nvPr/>
        </p:nvPicPr>
        <p:blipFill>
          <a:blip r:embed="rId2"/>
          <a:stretch>
            <a:fillRect/>
          </a:stretch>
        </p:blipFill>
        <p:spPr>
          <a:xfrm>
            <a:off x="2353071" y="1277142"/>
            <a:ext cx="7002780" cy="5554980"/>
          </a:xfrm>
          <a:prstGeom prst="rect">
            <a:avLst/>
          </a:prstGeom>
        </p:spPr>
      </p:pic>
    </p:spTree>
    <p:extLst>
      <p:ext uri="{BB962C8B-B14F-4D97-AF65-F5344CB8AC3E}">
        <p14:creationId xmlns:p14="http://schemas.microsoft.com/office/powerpoint/2010/main" val="3733554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1483744"/>
            <a:ext cx="5262606" cy="4715444"/>
          </a:xfrm>
        </p:spPr>
        <p:txBody>
          <a:bodyPr>
            <a:normAutofit/>
          </a:bodyPr>
          <a:lstStyle/>
          <a:p>
            <a:pPr marL="342900" indent="-342900">
              <a:buAutoNum type="arabicPeriod"/>
            </a:pPr>
            <a:r>
              <a:rPr lang="en-IN" sz="1400" dirty="0" smtClean="0"/>
              <a:t>There is not much difference in the distribution of  loan amount requested, funded and provided. So, most people get the loan they ask for.</a:t>
            </a:r>
          </a:p>
          <a:p>
            <a:pPr marL="342900" indent="-342900">
              <a:buAutoNum type="arabicPeriod" startAt="2"/>
            </a:pPr>
            <a:r>
              <a:rPr lang="en-IN" sz="1400" dirty="0" smtClean="0"/>
              <a:t>A large sum of </a:t>
            </a:r>
            <a:r>
              <a:rPr lang="en-IN" sz="1400" dirty="0" err="1" smtClean="0"/>
              <a:t>lended</a:t>
            </a:r>
            <a:r>
              <a:rPr lang="en-IN" sz="1400" dirty="0" smtClean="0"/>
              <a:t> money is given for 5 </a:t>
            </a:r>
            <a:r>
              <a:rPr lang="en-IN" sz="1400" dirty="0" err="1" smtClean="0"/>
              <a:t>years.Though</a:t>
            </a:r>
            <a:r>
              <a:rPr lang="en-IN" sz="1400" dirty="0" smtClean="0"/>
              <a:t> no. Of loans were huge for three years but looks like big defaulted loans are being taken for five years.</a:t>
            </a:r>
          </a:p>
          <a:p>
            <a:pPr marL="342900" indent="-342900">
              <a:buAutoNum type="arabicPeriod" startAt="2"/>
            </a:pPr>
            <a:r>
              <a:rPr lang="en-US" sz="1400" dirty="0" smtClean="0"/>
              <a:t>Borrower is shelling out more money for long duration loans. As average interest rate for longer duration is high.</a:t>
            </a:r>
          </a:p>
          <a:p>
            <a:pPr marL="342900" indent="-342900">
              <a:buAutoNum type="arabicPeriod" startAt="2"/>
            </a:pPr>
            <a:r>
              <a:rPr lang="en-IN" sz="1400" dirty="0" smtClean="0"/>
              <a:t>Monthly </a:t>
            </a:r>
            <a:r>
              <a:rPr lang="en-IN" sz="1400" dirty="0" err="1" smtClean="0"/>
              <a:t>installment</a:t>
            </a:r>
            <a:r>
              <a:rPr lang="en-IN" sz="1400" dirty="0" smtClean="0"/>
              <a:t> and loan amount are almost following a  straight line but the ones lying out of it seem to be exceptions because of the varied interest rates.</a:t>
            </a:r>
          </a:p>
          <a:p>
            <a:pPr marL="342900" indent="-342900">
              <a:buAutoNum type="arabicPeriod" startAt="2"/>
            </a:pPr>
            <a:r>
              <a:rPr lang="en-IN" sz="1400" dirty="0" smtClean="0"/>
              <a:t>More loan amount is being given in lower grades of loan.</a:t>
            </a:r>
            <a:endParaRPr lang="en-US" sz="1400" dirty="0" smtClean="0"/>
          </a:p>
          <a:p>
            <a:pPr marL="342900" indent="-342900">
              <a:buAutoNum type="arabicPeriod" startAt="2"/>
            </a:pPr>
            <a:endParaRPr lang="en-IN" sz="1400" dirty="0" smtClean="0"/>
          </a:p>
          <a:p>
            <a:pPr marL="342900" indent="-342900">
              <a:buAutoNum type="arabicPeriod" startAt="2"/>
            </a:pPr>
            <a:endParaRPr lang="en-IN" sz="14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&lt;Bi-</a:t>
            </a:r>
            <a:r>
              <a:rPr lang="en-IN" sz="2800" dirty="0" err="1" smtClean="0"/>
              <a:t>variate</a:t>
            </a:r>
            <a:r>
              <a:rPr lang="en-IN" sz="2800" dirty="0" smtClean="0"/>
              <a:t> Analysis&gt;</a:t>
            </a:r>
            <a:endParaRPr lang="en-IN" sz="2800" dirty="0"/>
          </a:p>
        </p:txBody>
      </p:sp>
      <p:pic>
        <p:nvPicPr>
          <p:cNvPr id="4" name="Picture 3" descr="invester_find amount.JPG"/>
          <p:cNvPicPr>
            <a:picLocks noChangeAspect="1"/>
          </p:cNvPicPr>
          <p:nvPr/>
        </p:nvPicPr>
        <p:blipFill>
          <a:blip r:embed="rId2"/>
          <a:stretch>
            <a:fillRect/>
          </a:stretch>
        </p:blipFill>
        <p:spPr>
          <a:xfrm>
            <a:off x="5794194" y="1164587"/>
            <a:ext cx="6210037" cy="2230790"/>
          </a:xfrm>
          <a:prstGeom prst="rect">
            <a:avLst/>
          </a:prstGeom>
        </p:spPr>
      </p:pic>
      <p:pic>
        <p:nvPicPr>
          <p:cNvPr id="5" name="Picture 4" descr="Total_loan_tenure.JPG"/>
          <p:cNvPicPr>
            <a:picLocks noChangeAspect="1"/>
          </p:cNvPicPr>
          <p:nvPr/>
        </p:nvPicPr>
        <p:blipFill>
          <a:blip r:embed="rId3"/>
          <a:stretch>
            <a:fillRect/>
          </a:stretch>
        </p:blipFill>
        <p:spPr>
          <a:xfrm>
            <a:off x="6154516" y="3525616"/>
            <a:ext cx="2453640" cy="2377440"/>
          </a:xfrm>
          <a:prstGeom prst="rect">
            <a:avLst/>
          </a:prstGeom>
        </p:spPr>
      </p:pic>
      <p:pic>
        <p:nvPicPr>
          <p:cNvPr id="7" name="Picture 6" descr="montly installment_interest rate.JPG"/>
          <p:cNvPicPr>
            <a:picLocks noChangeAspect="1"/>
          </p:cNvPicPr>
          <p:nvPr/>
        </p:nvPicPr>
        <p:blipFill>
          <a:blip r:embed="rId4"/>
          <a:stretch>
            <a:fillRect/>
          </a:stretch>
        </p:blipFill>
        <p:spPr>
          <a:xfrm>
            <a:off x="8723629" y="3545456"/>
            <a:ext cx="3104767" cy="2845135"/>
          </a:xfrm>
          <a:prstGeom prst="rect">
            <a:avLst/>
          </a:prstGeom>
        </p:spPr>
      </p:pic>
      <p:pic>
        <p:nvPicPr>
          <p:cNvPr id="8" name="Picture 7" descr="grade_loanamount.JPG"/>
          <p:cNvPicPr>
            <a:picLocks noChangeAspect="1"/>
          </p:cNvPicPr>
          <p:nvPr/>
        </p:nvPicPr>
        <p:blipFill>
          <a:blip r:embed="rId5"/>
          <a:stretch>
            <a:fillRect/>
          </a:stretch>
        </p:blipFill>
        <p:spPr>
          <a:xfrm>
            <a:off x="948906" y="4424445"/>
            <a:ext cx="3605840" cy="2294625"/>
          </a:xfrm>
          <a:prstGeom prst="rect">
            <a:avLst/>
          </a:prstGeom>
        </p:spPr>
      </p:pic>
      <p:sp>
        <p:nvSpPr>
          <p:cNvPr id="9" name="TextBox 8"/>
          <p:cNvSpPr txBox="1"/>
          <p:nvPr/>
        </p:nvSpPr>
        <p:spPr>
          <a:xfrm>
            <a:off x="4494364" y="6107502"/>
            <a:ext cx="1457864" cy="523220"/>
          </a:xfrm>
          <a:prstGeom prst="rect">
            <a:avLst/>
          </a:prstGeom>
          <a:noFill/>
        </p:spPr>
        <p:txBody>
          <a:bodyPr wrap="square" rtlCol="0">
            <a:spAutoFit/>
          </a:bodyPr>
          <a:lstStyle/>
          <a:p>
            <a:r>
              <a:rPr lang="en-IN" sz="1400" dirty="0" smtClean="0"/>
              <a:t>Loan amount</a:t>
            </a:r>
          </a:p>
          <a:p>
            <a:r>
              <a:rPr lang="en-IN" sz="1400" dirty="0" smtClean="0"/>
              <a:t> to grade</a:t>
            </a:r>
            <a:endParaRPr lang="en-US" sz="1400" dirty="0"/>
          </a:p>
        </p:txBody>
      </p:sp>
    </p:spTree>
    <p:extLst>
      <p:ext uri="{BB962C8B-B14F-4D97-AF65-F5344CB8AC3E}">
        <p14:creationId xmlns:p14="http://schemas.microsoft.com/office/powerpoint/2010/main" val="17398568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8" y="1380226"/>
            <a:ext cx="3744358" cy="5348378"/>
          </a:xfrm>
        </p:spPr>
        <p:txBody>
          <a:bodyPr>
            <a:normAutofit lnSpcReduction="10000"/>
          </a:bodyPr>
          <a:lstStyle/>
          <a:p>
            <a:pPr marL="0" indent="0">
              <a:buNone/>
            </a:pPr>
            <a:r>
              <a:rPr lang="en-IN" sz="1400" dirty="0" smtClean="0"/>
              <a:t>The following graph shows relationship of average loan amount to:</a:t>
            </a:r>
          </a:p>
          <a:p>
            <a:pPr marL="0" indent="0">
              <a:buNone/>
            </a:pPr>
            <a:r>
              <a:rPr lang="en-IN" sz="1400" b="1" dirty="0" smtClean="0"/>
              <a:t>1.Loan Year</a:t>
            </a:r>
            <a:r>
              <a:rPr lang="en-IN" sz="1400" dirty="0" smtClean="0"/>
              <a:t>:</a:t>
            </a:r>
          </a:p>
          <a:p>
            <a:pPr marL="0" indent="0">
              <a:buNone/>
            </a:pPr>
            <a:r>
              <a:rPr lang="en-IN" sz="1400" dirty="0" smtClean="0"/>
              <a:t>The trend shows big loans were given in 2007 and then it decreased but again from 2010 the big loans were being  given. The reason for trend might be economic slowdown was in 2008-2009 so lower amount loans were given.</a:t>
            </a:r>
          </a:p>
          <a:p>
            <a:pPr marL="0" indent="0">
              <a:buNone/>
            </a:pPr>
            <a:r>
              <a:rPr lang="en-IN" sz="1400" b="1" dirty="0" smtClean="0"/>
              <a:t>2.Loan Month</a:t>
            </a:r>
            <a:r>
              <a:rPr lang="en-IN" sz="1400" dirty="0" smtClean="0"/>
              <a:t>:</a:t>
            </a:r>
          </a:p>
          <a:p>
            <a:pPr marL="0" indent="0">
              <a:buNone/>
            </a:pPr>
            <a:r>
              <a:rPr lang="en-IN" sz="1400" dirty="0" smtClean="0"/>
              <a:t>This shows previous trend as financial year starts.</a:t>
            </a:r>
          </a:p>
          <a:p>
            <a:pPr marL="0" indent="0">
              <a:buNone/>
            </a:pPr>
            <a:r>
              <a:rPr lang="en-IN" sz="1400" b="1" dirty="0" smtClean="0"/>
              <a:t>3.Home_ownership:</a:t>
            </a:r>
          </a:p>
          <a:p>
            <a:pPr marL="0" indent="0">
              <a:buNone/>
            </a:pPr>
            <a:r>
              <a:rPr lang="en-IN" sz="1400" dirty="0" smtClean="0"/>
              <a:t>The huge amount of loans are defaulted by people who are living in mortgaged house or other type.</a:t>
            </a:r>
          </a:p>
          <a:p>
            <a:pPr marL="0" indent="0">
              <a:buNone/>
            </a:pPr>
            <a:r>
              <a:rPr lang="en-IN" sz="1400" b="1" dirty="0" smtClean="0"/>
              <a:t>4.Employment Duration:</a:t>
            </a:r>
          </a:p>
          <a:p>
            <a:pPr marL="0" indent="0">
              <a:buNone/>
            </a:pPr>
            <a:r>
              <a:rPr lang="en-IN" sz="1400" dirty="0" smtClean="0"/>
              <a:t>People defaulting at higher amount of loans are from high work experience group.</a:t>
            </a:r>
          </a:p>
          <a:p>
            <a:pPr marL="0" indent="0">
              <a:buNone/>
            </a:pPr>
            <a:r>
              <a:rPr lang="en-IN" sz="1400" b="1" dirty="0" smtClean="0"/>
              <a:t>5. Purpose:</a:t>
            </a:r>
          </a:p>
          <a:p>
            <a:pPr marL="0" indent="0">
              <a:buNone/>
            </a:pPr>
            <a:r>
              <a:rPr lang="en-US" sz="1400" dirty="0" smtClean="0"/>
              <a:t>When we compare purpose of a loan and average loan amount the top 5 purposes are </a:t>
            </a:r>
            <a:r>
              <a:rPr lang="en-US" sz="1400" dirty="0" err="1" smtClean="0"/>
              <a:t>small_business</a:t>
            </a:r>
            <a:r>
              <a:rPr lang="en-US" sz="1400" dirty="0" smtClean="0"/>
              <a:t>, </a:t>
            </a:r>
            <a:r>
              <a:rPr lang="en-US" sz="1400" dirty="0" err="1" smtClean="0"/>
              <a:t>debt_consolidation</a:t>
            </a:r>
            <a:r>
              <a:rPr lang="en-US" sz="1400" dirty="0" smtClean="0"/>
              <a:t>, credit card ,wedding and </a:t>
            </a:r>
            <a:r>
              <a:rPr lang="en-US" sz="1400" dirty="0" err="1" smtClean="0"/>
              <a:t>home_improvement</a:t>
            </a:r>
            <a:r>
              <a:rPr lang="en-US" sz="1400" dirty="0" smtClean="0"/>
              <a:t>.</a:t>
            </a:r>
            <a:endParaRPr lang="en-IN" sz="1400" dirty="0" smtClean="0"/>
          </a:p>
          <a:p>
            <a:pPr marL="0" indent="0">
              <a:buNone/>
            </a:pPr>
            <a:endParaRPr lang="en-IN" sz="1400" dirty="0"/>
          </a:p>
        </p:txBody>
      </p:sp>
      <p:sp>
        <p:nvSpPr>
          <p:cNvPr id="6" name="Title 1"/>
          <p:cNvSpPr>
            <a:spLocks noGrp="1"/>
          </p:cNvSpPr>
          <p:nvPr>
            <p:ph type="title"/>
          </p:nvPr>
        </p:nvSpPr>
        <p:spPr>
          <a:xfrm>
            <a:off x="1136469" y="640080"/>
            <a:ext cx="9313817" cy="856138"/>
          </a:xfrm>
        </p:spPr>
        <p:txBody>
          <a:bodyPr/>
          <a:lstStyle/>
          <a:p>
            <a:r>
              <a:rPr lang="en-IN" b="1" dirty="0"/>
              <a:t> </a:t>
            </a:r>
            <a:r>
              <a:rPr lang="en-IN" sz="2800" dirty="0" smtClean="0"/>
              <a:t>&lt;Bi-</a:t>
            </a:r>
            <a:r>
              <a:rPr lang="en-IN" sz="2800" dirty="0" err="1" smtClean="0"/>
              <a:t>Variate</a:t>
            </a:r>
            <a:r>
              <a:rPr lang="en-IN" sz="2800" dirty="0" smtClean="0"/>
              <a:t> Analysis&gt;</a:t>
            </a:r>
            <a:endParaRPr lang="en-IN" sz="2800" dirty="0"/>
          </a:p>
        </p:txBody>
      </p:sp>
      <p:pic>
        <p:nvPicPr>
          <p:cNvPr id="4" name="Picture 3" descr="Average loan amount detail.JPG"/>
          <p:cNvPicPr>
            <a:picLocks noChangeAspect="1"/>
          </p:cNvPicPr>
          <p:nvPr/>
        </p:nvPicPr>
        <p:blipFill>
          <a:blip r:embed="rId2"/>
          <a:stretch>
            <a:fillRect/>
          </a:stretch>
        </p:blipFill>
        <p:spPr>
          <a:xfrm>
            <a:off x="4209691" y="1260816"/>
            <a:ext cx="7982309" cy="3316414"/>
          </a:xfrm>
          <a:prstGeom prst="rect">
            <a:avLst/>
          </a:prstGeom>
        </p:spPr>
      </p:pic>
      <p:pic>
        <p:nvPicPr>
          <p:cNvPr id="5" name="Picture 4" descr="Loan amount_purpose.JPG"/>
          <p:cNvPicPr>
            <a:picLocks noChangeAspect="1"/>
          </p:cNvPicPr>
          <p:nvPr/>
        </p:nvPicPr>
        <p:blipFill>
          <a:blip r:embed="rId3"/>
          <a:stretch>
            <a:fillRect/>
          </a:stretch>
        </p:blipFill>
        <p:spPr>
          <a:xfrm>
            <a:off x="5279367" y="4489765"/>
            <a:ext cx="6133380" cy="2368235"/>
          </a:xfrm>
          <a:prstGeom prst="rect">
            <a:avLst/>
          </a:prstGeom>
        </p:spPr>
      </p:pic>
    </p:spTree>
    <p:extLst>
      <p:ext uri="{BB962C8B-B14F-4D97-AF65-F5344CB8AC3E}">
        <p14:creationId xmlns:p14="http://schemas.microsoft.com/office/powerpoint/2010/main" val="10578185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1618</TotalTime>
  <Words>912</Words>
  <Application>Microsoft Office PowerPoint</Application>
  <PresentationFormat>Widescreen</PresentationFormat>
  <Paragraphs>199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Algerian</vt:lpstr>
      <vt:lpstr>Arial</vt:lpstr>
      <vt:lpstr>Calibri</vt:lpstr>
      <vt:lpstr>Times New Roman</vt:lpstr>
      <vt:lpstr>Office Theme</vt:lpstr>
      <vt:lpstr>LENDING CLUB CASE STUDY  SUBMISSION </vt:lpstr>
      <vt:lpstr> &lt;Abstract&gt;</vt:lpstr>
      <vt:lpstr> &lt;Problem solving methodology&gt;</vt:lpstr>
      <vt:lpstr> &lt;Analysis&gt;</vt:lpstr>
      <vt:lpstr> &lt; Uni-Variate Analysis&gt;</vt:lpstr>
      <vt:lpstr> &lt; Uni-Variate Analysis&gt;</vt:lpstr>
      <vt:lpstr> &lt;Bi-Variate Analysis &gt;</vt:lpstr>
      <vt:lpstr> &lt;Bi-variate Analysis&gt;</vt:lpstr>
      <vt:lpstr> &lt;Bi-Variate Analysis&gt;</vt:lpstr>
      <vt:lpstr> &lt;Bi-Variate Analysis&gt;</vt:lpstr>
      <vt:lpstr> &lt;Conclusion&gt;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Venkatakrishnarohith Dechiraju -X (vdechira - COGNIZANT TECHNOLOGY SOLUTIONS US CORPORATION at Cisco)</cp:lastModifiedBy>
  <cp:revision>106</cp:revision>
  <dcterms:created xsi:type="dcterms:W3CDTF">2016-06-09T08:16:28Z</dcterms:created>
  <dcterms:modified xsi:type="dcterms:W3CDTF">2019-11-19T14:06:39Z</dcterms:modified>
</cp:coreProperties>
</file>