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B9141-81FE-B92D-5319-CB3B15BAEAB7}" v="773" dt="2020-07-11T20:50:3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53FD3-F68C-42D3-B889-78724B1C0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A2FF43-2D5A-4231-A697-1E8CEDB995E3}">
      <dgm:prSet/>
      <dgm:spPr/>
      <dgm:t>
        <a:bodyPr/>
        <a:lstStyle/>
        <a:p>
          <a:r>
            <a:rPr lang="ru-RU"/>
            <a:t>Внедрение в существующую систему по подбору персонала</a:t>
          </a:r>
          <a:endParaRPr lang="en-US"/>
        </a:p>
      </dgm:t>
    </dgm:pt>
    <dgm:pt modelId="{A482618C-3291-412D-9BFD-D708D40806D4}" type="parTrans" cxnId="{16EA2DC9-CC1D-40D2-9A26-AAB3452630E8}">
      <dgm:prSet/>
      <dgm:spPr/>
      <dgm:t>
        <a:bodyPr/>
        <a:lstStyle/>
        <a:p>
          <a:endParaRPr lang="en-US"/>
        </a:p>
      </dgm:t>
    </dgm:pt>
    <dgm:pt modelId="{00C98078-6234-4AC3-94F5-1305BA9621C4}" type="sibTrans" cxnId="{16EA2DC9-CC1D-40D2-9A26-AAB3452630E8}">
      <dgm:prSet/>
      <dgm:spPr/>
      <dgm:t>
        <a:bodyPr/>
        <a:lstStyle/>
        <a:p>
          <a:endParaRPr lang="en-US"/>
        </a:p>
      </dgm:t>
    </dgm:pt>
    <dgm:pt modelId="{27F41041-7B54-4EDD-8CA8-749ACE5433B7}">
      <dgm:prSet/>
      <dgm:spPr/>
      <dgm:t>
        <a:bodyPr/>
        <a:lstStyle/>
        <a:p>
          <a:r>
            <a:rPr lang="ru-RU"/>
            <a:t>Использовать как самостоятельный продукт</a:t>
          </a:r>
          <a:endParaRPr lang="en-US"/>
        </a:p>
      </dgm:t>
    </dgm:pt>
    <dgm:pt modelId="{E6F90BC0-DA99-4794-AA56-CCD6D5C49E3C}" type="parTrans" cxnId="{A538CC54-8236-4E61-A3E9-2F1444F02030}">
      <dgm:prSet/>
      <dgm:spPr/>
      <dgm:t>
        <a:bodyPr/>
        <a:lstStyle/>
        <a:p>
          <a:endParaRPr lang="en-US"/>
        </a:p>
      </dgm:t>
    </dgm:pt>
    <dgm:pt modelId="{98A3252B-BE86-44A0-9161-2408E28CFA01}" type="sibTrans" cxnId="{A538CC54-8236-4E61-A3E9-2F1444F02030}">
      <dgm:prSet/>
      <dgm:spPr/>
      <dgm:t>
        <a:bodyPr/>
        <a:lstStyle/>
        <a:p>
          <a:endParaRPr lang="en-US"/>
        </a:p>
      </dgm:t>
    </dgm:pt>
    <dgm:pt modelId="{5729C10D-A456-4B18-A977-2529C9FA487E}" type="pres">
      <dgm:prSet presAssocID="{82653FD3-F68C-42D3-B889-78724B1C00FD}" presName="root" presStyleCnt="0">
        <dgm:presLayoutVars>
          <dgm:dir/>
          <dgm:resizeHandles val="exact"/>
        </dgm:presLayoutVars>
      </dgm:prSet>
      <dgm:spPr/>
    </dgm:pt>
    <dgm:pt modelId="{AE0F9EC2-3FB0-4C69-9667-39BD06C62448}" type="pres">
      <dgm:prSet presAssocID="{D5A2FF43-2D5A-4231-A697-1E8CEDB995E3}" presName="compNode" presStyleCnt="0"/>
      <dgm:spPr/>
    </dgm:pt>
    <dgm:pt modelId="{F6C578A2-8068-4F16-ABE0-97019399AE4B}" type="pres">
      <dgm:prSet presAssocID="{D5A2FF43-2D5A-4231-A697-1E8CEDB995E3}" presName="bgRect" presStyleLbl="bgShp" presStyleIdx="0" presStyleCnt="2"/>
      <dgm:spPr/>
    </dgm:pt>
    <dgm:pt modelId="{33BD837B-A99B-4640-8C3E-BA154D809B70}" type="pres">
      <dgm:prSet presAssocID="{D5A2FF43-2D5A-4231-A697-1E8CEDB995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99CD23-AE22-4086-A84F-6C9E08A3D25F}" type="pres">
      <dgm:prSet presAssocID="{D5A2FF43-2D5A-4231-A697-1E8CEDB995E3}" presName="spaceRect" presStyleCnt="0"/>
      <dgm:spPr/>
    </dgm:pt>
    <dgm:pt modelId="{66DAC0D6-0B9C-43F1-9010-B4AB2DDB7C89}" type="pres">
      <dgm:prSet presAssocID="{D5A2FF43-2D5A-4231-A697-1E8CEDB995E3}" presName="parTx" presStyleLbl="revTx" presStyleIdx="0" presStyleCnt="2">
        <dgm:presLayoutVars>
          <dgm:chMax val="0"/>
          <dgm:chPref val="0"/>
        </dgm:presLayoutVars>
      </dgm:prSet>
      <dgm:spPr/>
    </dgm:pt>
    <dgm:pt modelId="{53F19B1A-7F99-4B3D-B1B1-583B97852952}" type="pres">
      <dgm:prSet presAssocID="{00C98078-6234-4AC3-94F5-1305BA9621C4}" presName="sibTrans" presStyleCnt="0"/>
      <dgm:spPr/>
    </dgm:pt>
    <dgm:pt modelId="{FCF3D006-1A16-420B-AB26-BA62991E715F}" type="pres">
      <dgm:prSet presAssocID="{27F41041-7B54-4EDD-8CA8-749ACE5433B7}" presName="compNode" presStyleCnt="0"/>
      <dgm:spPr/>
    </dgm:pt>
    <dgm:pt modelId="{4C863F5B-65A6-4627-A753-C7F567AE425E}" type="pres">
      <dgm:prSet presAssocID="{27F41041-7B54-4EDD-8CA8-749ACE5433B7}" presName="bgRect" presStyleLbl="bgShp" presStyleIdx="1" presStyleCnt="2"/>
      <dgm:spPr/>
    </dgm:pt>
    <dgm:pt modelId="{7457479E-9166-41E6-8F0E-B41098305F64}" type="pres">
      <dgm:prSet presAssocID="{27F41041-7B54-4EDD-8CA8-749ACE5433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42EDC2C-DA7B-4654-950B-05F2005A2FBC}" type="pres">
      <dgm:prSet presAssocID="{27F41041-7B54-4EDD-8CA8-749ACE5433B7}" presName="spaceRect" presStyleCnt="0"/>
      <dgm:spPr/>
    </dgm:pt>
    <dgm:pt modelId="{28AABFD9-4205-4FC7-948C-4CFF1507319A}" type="pres">
      <dgm:prSet presAssocID="{27F41041-7B54-4EDD-8CA8-749ACE5433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38CC54-8236-4E61-A3E9-2F1444F02030}" srcId="{82653FD3-F68C-42D3-B889-78724B1C00FD}" destId="{27F41041-7B54-4EDD-8CA8-749ACE5433B7}" srcOrd="1" destOrd="0" parTransId="{E6F90BC0-DA99-4794-AA56-CCD6D5C49E3C}" sibTransId="{98A3252B-BE86-44A0-9161-2408E28CFA01}"/>
    <dgm:cxn modelId="{365D3861-56EC-4822-BD6E-180C8E0098B3}" type="presOf" srcId="{82653FD3-F68C-42D3-B889-78724B1C00FD}" destId="{5729C10D-A456-4B18-A977-2529C9FA487E}" srcOrd="0" destOrd="0" presId="urn:microsoft.com/office/officeart/2018/2/layout/IconVerticalSolidList"/>
    <dgm:cxn modelId="{16B10996-0B9E-488F-BE40-1E8481985FB5}" type="presOf" srcId="{27F41041-7B54-4EDD-8CA8-749ACE5433B7}" destId="{28AABFD9-4205-4FC7-948C-4CFF1507319A}" srcOrd="0" destOrd="0" presId="urn:microsoft.com/office/officeart/2018/2/layout/IconVerticalSolidList"/>
    <dgm:cxn modelId="{16EA2DC9-CC1D-40D2-9A26-AAB3452630E8}" srcId="{82653FD3-F68C-42D3-B889-78724B1C00FD}" destId="{D5A2FF43-2D5A-4231-A697-1E8CEDB995E3}" srcOrd="0" destOrd="0" parTransId="{A482618C-3291-412D-9BFD-D708D40806D4}" sibTransId="{00C98078-6234-4AC3-94F5-1305BA9621C4}"/>
    <dgm:cxn modelId="{D5EEA3D6-4338-4F2C-B0DE-46908EE05F63}" type="presOf" srcId="{D5A2FF43-2D5A-4231-A697-1E8CEDB995E3}" destId="{66DAC0D6-0B9C-43F1-9010-B4AB2DDB7C89}" srcOrd="0" destOrd="0" presId="urn:microsoft.com/office/officeart/2018/2/layout/IconVerticalSolidList"/>
    <dgm:cxn modelId="{E9054BF0-C436-481F-A387-8D46B3423CB9}" type="presParOf" srcId="{5729C10D-A456-4B18-A977-2529C9FA487E}" destId="{AE0F9EC2-3FB0-4C69-9667-39BD06C62448}" srcOrd="0" destOrd="0" presId="urn:microsoft.com/office/officeart/2018/2/layout/IconVerticalSolidList"/>
    <dgm:cxn modelId="{EE92E1F6-CD42-4739-B4ED-E61543E882FE}" type="presParOf" srcId="{AE0F9EC2-3FB0-4C69-9667-39BD06C62448}" destId="{F6C578A2-8068-4F16-ABE0-97019399AE4B}" srcOrd="0" destOrd="0" presId="urn:microsoft.com/office/officeart/2018/2/layout/IconVerticalSolidList"/>
    <dgm:cxn modelId="{E2621380-1701-457A-9D3C-3F9AD1EB519E}" type="presParOf" srcId="{AE0F9EC2-3FB0-4C69-9667-39BD06C62448}" destId="{33BD837B-A99B-4640-8C3E-BA154D809B70}" srcOrd="1" destOrd="0" presId="urn:microsoft.com/office/officeart/2018/2/layout/IconVerticalSolidList"/>
    <dgm:cxn modelId="{7E50C004-5526-4FB1-BBA1-30B992C64261}" type="presParOf" srcId="{AE0F9EC2-3FB0-4C69-9667-39BD06C62448}" destId="{9999CD23-AE22-4086-A84F-6C9E08A3D25F}" srcOrd="2" destOrd="0" presId="urn:microsoft.com/office/officeart/2018/2/layout/IconVerticalSolidList"/>
    <dgm:cxn modelId="{C15D2025-5363-4774-8670-ECCE96317275}" type="presParOf" srcId="{AE0F9EC2-3FB0-4C69-9667-39BD06C62448}" destId="{66DAC0D6-0B9C-43F1-9010-B4AB2DDB7C89}" srcOrd="3" destOrd="0" presId="urn:microsoft.com/office/officeart/2018/2/layout/IconVerticalSolidList"/>
    <dgm:cxn modelId="{92A54226-7B1C-4F0E-B6E4-D304C519B3F5}" type="presParOf" srcId="{5729C10D-A456-4B18-A977-2529C9FA487E}" destId="{53F19B1A-7F99-4B3D-B1B1-583B97852952}" srcOrd="1" destOrd="0" presId="urn:microsoft.com/office/officeart/2018/2/layout/IconVerticalSolidList"/>
    <dgm:cxn modelId="{95F28741-A7F6-473B-8293-C41B2F824ED0}" type="presParOf" srcId="{5729C10D-A456-4B18-A977-2529C9FA487E}" destId="{FCF3D006-1A16-420B-AB26-BA62991E715F}" srcOrd="2" destOrd="0" presId="urn:microsoft.com/office/officeart/2018/2/layout/IconVerticalSolidList"/>
    <dgm:cxn modelId="{D4008839-B566-4E60-8C60-4755DDB76F09}" type="presParOf" srcId="{FCF3D006-1A16-420B-AB26-BA62991E715F}" destId="{4C863F5B-65A6-4627-A753-C7F567AE425E}" srcOrd="0" destOrd="0" presId="urn:microsoft.com/office/officeart/2018/2/layout/IconVerticalSolidList"/>
    <dgm:cxn modelId="{F9C4EA4E-2F76-4E90-A405-C520BC29FFBA}" type="presParOf" srcId="{FCF3D006-1A16-420B-AB26-BA62991E715F}" destId="{7457479E-9166-41E6-8F0E-B41098305F64}" srcOrd="1" destOrd="0" presId="urn:microsoft.com/office/officeart/2018/2/layout/IconVerticalSolidList"/>
    <dgm:cxn modelId="{06F6428A-62DD-4700-AABE-FCDBCEEB8BF6}" type="presParOf" srcId="{FCF3D006-1A16-420B-AB26-BA62991E715F}" destId="{742EDC2C-DA7B-4654-950B-05F2005A2FBC}" srcOrd="2" destOrd="0" presId="urn:microsoft.com/office/officeart/2018/2/layout/IconVerticalSolidList"/>
    <dgm:cxn modelId="{20CAB5E8-088C-4808-BDDC-86ED78815935}" type="presParOf" srcId="{FCF3D006-1A16-420B-AB26-BA62991E715F}" destId="{28AABFD9-4205-4FC7-948C-4CFF150731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578A2-8068-4F16-ABE0-97019399AE4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D837B-A99B-4640-8C3E-BA154D809B7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AC0D6-0B9C-43F1-9010-B4AB2DDB7C8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Внедрение в существующую систему по подбору персонала</a:t>
          </a:r>
          <a:endParaRPr lang="en-US" sz="2500" kern="1200"/>
        </a:p>
      </dsp:txBody>
      <dsp:txXfrm>
        <a:off x="2039300" y="956381"/>
        <a:ext cx="4474303" cy="1765627"/>
      </dsp:txXfrm>
    </dsp:sp>
    <dsp:sp modelId="{4C863F5B-65A6-4627-A753-C7F567AE425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479E-9166-41E6-8F0E-B41098305F6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BFD9-4205-4FC7-948C-4CFF1507319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Использовать как самостоятельный продукт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A9B09-9C72-4E41-98A5-F475F77087A9}" type="datetimeFigureOut">
              <a:rPr lang="en-HU" smtClean="0"/>
              <a:t>7/12/20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8DD4-4E56-4347-8295-1F56BC17726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8207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738B8-9616-4D11-8B7F-0FFB5809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837587" cy="2341697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ELTE</a:t>
            </a:r>
            <a:endParaRPr lang="ru-RU" dirty="0"/>
          </a:p>
          <a:p>
            <a:pPr algn="r"/>
            <a:endParaRPr lang="ru-RU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E8C800-5A63-4F3C-81FA-B3E93B586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1399" y="4205277"/>
            <a:ext cx="6589707" cy="132944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Лучшее решение на коде</a:t>
            </a:r>
          </a:p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Лучшая концепция решения</a:t>
            </a:r>
            <a:endParaRPr lang="en-US" dirty="0">
              <a:ea typeface="+mn-lt"/>
              <a:cs typeface="+mn-lt"/>
            </a:endParaRPr>
          </a:p>
          <a:p>
            <a:pPr algn="r">
              <a:lnSpc>
                <a:spcPct val="110000"/>
              </a:lnSpc>
            </a:pPr>
            <a:r>
              <a:rPr lang="ru-RU" b="1" dirty="0">
                <a:ea typeface="+mn-lt"/>
                <a:cs typeface="+mn-lt"/>
              </a:rPr>
              <a:t>Кейс 2. Система определения предлагаемой заработной платы</a:t>
            </a:r>
          </a:p>
          <a:p>
            <a:pPr algn="r">
              <a:lnSpc>
                <a:spcPct val="110000"/>
              </a:lnSpc>
            </a:pPr>
            <a:endParaRPr lang="ru-RU" dirty="0">
              <a:ea typeface="+mn-lt"/>
              <a:cs typeface="+mn-lt"/>
            </a:endParaRPr>
          </a:p>
          <a:p>
            <a:pPr algn="r"/>
            <a:endParaRPr lang="ru-RU" dirty="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51FEE-AFD1-4198-A4A4-3606CCAF89B7}"/>
              </a:ext>
            </a:extLst>
          </p:cNvPr>
          <p:cNvSpPr txBox="1"/>
          <p:nvPr/>
        </p:nvSpPr>
        <p:spPr>
          <a:xfrm>
            <a:off x="4210280" y="58811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Виталий Наумов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EC3BF-A86F-4593-BCD8-843249DA47A8}"/>
              </a:ext>
            </a:extLst>
          </p:cNvPr>
          <p:cNvSpPr txBox="1"/>
          <p:nvPr/>
        </p:nvSpPr>
        <p:spPr>
          <a:xfrm>
            <a:off x="3721920" y="61942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+79256014973</a:t>
            </a:r>
          </a:p>
        </p:txBody>
      </p:sp>
    </p:spTree>
    <p:extLst>
      <p:ext uri="{BB962C8B-B14F-4D97-AF65-F5344CB8AC3E}">
        <p14:creationId xmlns:p14="http://schemas.microsoft.com/office/powerpoint/2010/main" val="4772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06B3-824B-0B49-A24C-710DACA8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ресурсы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3B6E-AFD8-194B-A261-D1ABCE56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Большее количество данных для обучения</a:t>
            </a:r>
          </a:p>
          <a:p>
            <a:r>
              <a:rPr lang="ru-RU" dirty="0"/>
              <a:t>Сервера для быстрого обучения и сбора данных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5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8" descr="Изображение выглядит как мужчина, галстук, носи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A0382A0-399A-448C-B1D3-3C230233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29" y="1580002"/>
            <a:ext cx="2008742" cy="2008742"/>
          </a:xfrm>
          <a:prstGeom prst="rect">
            <a:avLst/>
          </a:prstGeom>
        </p:spPr>
      </p:pic>
      <p:pic>
        <p:nvPicPr>
          <p:cNvPr id="9" name="Рисунок 10" descr="Изображение выглядит как человек, мужчина, здание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113FF23D-BF71-4639-B606-F727A646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304" y="1580002"/>
            <a:ext cx="2008742" cy="2008742"/>
          </a:xfrm>
          <a:prstGeom prst="rect">
            <a:avLst/>
          </a:prstGeom>
        </p:spPr>
      </p:pic>
      <p:pic>
        <p:nvPicPr>
          <p:cNvPr id="11" name="Рисунок 12" descr="Изображение выглядит как человек, внутренний, окно, женщина&#10;&#10;Автоматически созданное описание">
            <a:extLst>
              <a:ext uri="{FF2B5EF4-FFF2-40B4-BE49-F238E27FC236}">
                <a16:creationId xmlns:a16="http://schemas.microsoft.com/office/drawing/2014/main" id="{5D997D92-1C98-4CE4-AC8F-29B61C54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88" y="1580001"/>
            <a:ext cx="1962840" cy="1962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0019C6-E0D8-4484-9AD3-BC9B57101E3C}"/>
              </a:ext>
            </a:extLst>
          </p:cNvPr>
          <p:cNvSpPr txBox="1"/>
          <p:nvPr/>
        </p:nvSpPr>
        <p:spPr>
          <a:xfrm>
            <a:off x="625208" y="387575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Золотарева Екатерина</a:t>
            </a:r>
          </a:p>
          <a:p>
            <a:pPr algn="ctr"/>
            <a:r>
              <a:rPr lang="ru-RU" dirty="0" err="1">
                <a:cs typeface="Calibri"/>
              </a:rPr>
              <a:t>Data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Science</a:t>
            </a:r>
            <a:r>
              <a:rPr lang="ru-RU" dirty="0">
                <a:cs typeface="Calibri"/>
              </a:rPr>
              <a:t> – 1  год</a:t>
            </a:r>
          </a:p>
          <a:p>
            <a:pPr algn="ctr"/>
            <a:r>
              <a:rPr lang="ru-RU" dirty="0" err="1">
                <a:cs typeface="Calibri"/>
              </a:rPr>
              <a:t>Web-development</a:t>
            </a:r>
            <a:r>
              <a:rPr lang="ru-RU" dirty="0">
                <a:cs typeface="Calibri"/>
              </a:rPr>
              <a:t> – 3 года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2FC20-CD5F-4949-BE1A-E94C0A459734}"/>
              </a:ext>
            </a:extLst>
          </p:cNvPr>
          <p:cNvSpPr txBox="1"/>
          <p:nvPr/>
        </p:nvSpPr>
        <p:spPr>
          <a:xfrm>
            <a:off x="4729564" y="3875756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+mn-lt"/>
                <a:cs typeface="+mn-lt"/>
              </a:rPr>
              <a:t>Наумов Виталий</a:t>
            </a:r>
            <a:endParaRPr lang="ru-RU" dirty="0"/>
          </a:p>
          <a:p>
            <a:pPr algn="ctr"/>
            <a:r>
              <a:rPr lang="ru-RU" dirty="0">
                <a:ea typeface="+mn-lt"/>
                <a:cs typeface="+mn-lt"/>
              </a:rPr>
              <a:t>Студент ELTE, Будапешт Опыт в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Science</a:t>
            </a:r>
            <a:r>
              <a:rPr lang="ru-RU" dirty="0">
                <a:ea typeface="+mn-lt"/>
                <a:cs typeface="+mn-lt"/>
              </a:rPr>
              <a:t> 1 год </a:t>
            </a:r>
          </a:p>
          <a:p>
            <a:pPr algn="ctr"/>
            <a:r>
              <a:rPr lang="ru-RU" dirty="0">
                <a:ea typeface="+mn-lt"/>
                <a:cs typeface="+mn-lt"/>
              </a:rPr>
              <a:t>Сфера интересов NLP, </a:t>
            </a:r>
            <a:r>
              <a:rPr lang="ru-RU" dirty="0" err="1">
                <a:ea typeface="+mn-lt"/>
                <a:cs typeface="+mn-lt"/>
              </a:rPr>
              <a:t>Deep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Learning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64A98-3C22-1447-9B4C-67A63CF78B17}"/>
              </a:ext>
            </a:extLst>
          </p:cNvPr>
          <p:cNvSpPr txBox="1"/>
          <p:nvPr/>
        </p:nvSpPr>
        <p:spPr>
          <a:xfrm>
            <a:off x="8975075" y="3875756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Владимир Соловьев </a:t>
            </a:r>
            <a:r>
              <a:rPr lang="en-US" dirty="0"/>
              <a:t>C</a:t>
            </a:r>
            <a:r>
              <a:rPr lang="ru-RU" dirty="0" err="1"/>
              <a:t>тудент</a:t>
            </a:r>
            <a:r>
              <a:rPr lang="ru-RU" dirty="0"/>
              <a:t> 3 курса ВШЭ Факультет экономических наук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C7F735-A319-E343-8D75-F75AE969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53"/>
            <a:ext cx="10515600" cy="1325563"/>
          </a:xfrm>
        </p:spPr>
        <p:txBody>
          <a:bodyPr/>
          <a:lstStyle/>
          <a:p>
            <a:r>
              <a:rPr lang="ru-RU" dirty="0"/>
              <a:t>Наша команда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34986-4C62-4938-89E6-E8511E4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25208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  <a:latin typeface="Calibri Light"/>
                <a:cs typeface="Calibri Light"/>
              </a:rPr>
              <a:t>Спасибо за внимание!</a:t>
            </a:r>
            <a:endParaRPr lang="en-US" sz="4000" kern="1200">
              <a:solidFill>
                <a:schemeClr val="tx2"/>
              </a:solidFill>
              <a:latin typeface="Calibri Light"/>
              <a:cs typeface="Calibri 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7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9491F-93A7-4CD4-91F6-124C1D93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  <a:cs typeface="Calibri Light"/>
              </a:rPr>
              <a:t>Этапы</a:t>
            </a:r>
            <a:endParaRPr lang="ru-RU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D7234-56CA-4D7D-A760-9D971855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036" y="1619603"/>
            <a:ext cx="5257799" cy="488935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ea typeface="+mn-lt"/>
                <a:cs typeface="+mn-lt"/>
              </a:rPr>
              <a:t>Сбор данных </a:t>
            </a:r>
            <a:endParaRPr lang="ru-RU" dirty="0"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cs typeface="Calibri"/>
              </a:rPr>
              <a:t>Обработка данных</a:t>
            </a:r>
            <a:endParaRPr lang="ru-RU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cs typeface="Calibri"/>
              </a:rPr>
              <a:t>Построение модели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cs typeface="Calibri"/>
              </a:rPr>
              <a:t>Обучение модели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cs typeface="Calibri"/>
              </a:rPr>
              <a:t>Оценка данных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  <a:cs typeface="Calibri"/>
              </a:rPr>
              <a:t>Интеграция с веб версией</a:t>
            </a: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2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455C-1856-B146-81A9-12455453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C105-9AB3-7941-9093-0805E157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Транслитерация на английский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Формирование ссылок на вакансии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BeautifulSoup</a:t>
            </a:r>
            <a:r>
              <a:rPr lang="ru-RU" dirty="0"/>
              <a:t> + анализ </a:t>
            </a:r>
            <a:r>
              <a:rPr lang="ru-RU" dirty="0" err="1"/>
              <a:t>html</a:t>
            </a:r>
            <a:r>
              <a:rPr lang="ru-RU" dirty="0"/>
              <a:t> кода</a:t>
            </a:r>
            <a:endParaRPr lang="en-US" dirty="0"/>
          </a:p>
          <a:p>
            <a:r>
              <a:rPr lang="ru-RU" dirty="0"/>
              <a:t>Запись в </a:t>
            </a:r>
            <a:r>
              <a:rPr lang="en-US" dirty="0"/>
              <a:t>CSV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484AC-540F-CD4E-9C8C-E097858B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95" y="4196851"/>
            <a:ext cx="8771410" cy="2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E06E-E09C-A048-9F92-CC425D5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E7D7-8708-9F4C-BA9D-8B3EDDDC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Определение и преобразование категориальных данных </a:t>
            </a:r>
          </a:p>
          <a:p>
            <a:r>
              <a:rPr lang="ru-RU" sz="2000" dirty="0"/>
              <a:t>Тип занятости</a:t>
            </a:r>
          </a:p>
          <a:p>
            <a:r>
              <a:rPr lang="ru-RU" sz="2000" dirty="0"/>
              <a:t>Специализация</a:t>
            </a:r>
          </a:p>
          <a:p>
            <a:r>
              <a:rPr lang="ru-RU" sz="2000" dirty="0"/>
              <a:t>Опыт работы</a:t>
            </a:r>
          </a:p>
          <a:p>
            <a:pPr marL="0" indent="0">
              <a:buNone/>
            </a:pPr>
            <a:r>
              <a:rPr lang="ru-RU" sz="2000" dirty="0"/>
              <a:t>Выявление ключевых навыков в некатегориальных данных </a:t>
            </a:r>
          </a:p>
          <a:p>
            <a:r>
              <a:rPr lang="ru-RU" sz="2000" dirty="0" err="1"/>
              <a:t>Лемматизация</a:t>
            </a:r>
            <a:r>
              <a:rPr lang="ru-RU" sz="2000" dirty="0"/>
              <a:t> </a:t>
            </a:r>
          </a:p>
          <a:p>
            <a:r>
              <a:rPr lang="ru-RU" sz="2000" dirty="0"/>
              <a:t>Группировка</a:t>
            </a:r>
            <a:endParaRPr lang="en-US" sz="2000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9E9D4-53E1-B54A-883C-1BD8A42D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68" y="710640"/>
            <a:ext cx="4265021" cy="54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2C0-4BE6-264C-AF05-A2733BC3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427A-C02C-EA45-8B02-2796E186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word2vec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F14238-51D5-3942-AC81-825DB8B4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1" y="4179750"/>
            <a:ext cx="7373257" cy="137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76242-9F89-864C-A036-5BEA29AD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786"/>
            <a:ext cx="12192000" cy="5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6D7E-42B5-3547-9766-C1EE50C5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3B743-49E0-7849-85E9-59613BAEF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" y="2922843"/>
            <a:ext cx="12096129" cy="1012314"/>
          </a:xfrm>
        </p:spPr>
      </p:pic>
    </p:spTree>
    <p:extLst>
      <p:ext uri="{BB962C8B-B14F-4D97-AF65-F5344CB8AC3E}">
        <p14:creationId xmlns:p14="http://schemas.microsoft.com/office/powerpoint/2010/main" val="35258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1E51-D117-D54F-AC43-F237F64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данных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67245-99BB-644F-B9EE-E0CDCC69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07" y="1690688"/>
            <a:ext cx="4417786" cy="3781625"/>
          </a:xfrm>
        </p:spPr>
      </p:pic>
    </p:spTree>
    <p:extLst>
      <p:ext uri="{BB962C8B-B14F-4D97-AF65-F5344CB8AC3E}">
        <p14:creationId xmlns:p14="http://schemas.microsoft.com/office/powerpoint/2010/main" val="314348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58B2-0687-D446-B256-35A57F7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веб-версией</a:t>
            </a:r>
            <a:endParaRPr lang="en-US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BC1AE-60CC-684D-B592-66711B2FC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1690688"/>
            <a:ext cx="8004817" cy="4502710"/>
          </a:xfrm>
        </p:spPr>
      </p:pic>
    </p:spTree>
    <p:extLst>
      <p:ext uri="{BB962C8B-B14F-4D97-AF65-F5344CB8AC3E}">
        <p14:creationId xmlns:p14="http://schemas.microsoft.com/office/powerpoint/2010/main" val="10333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6C57-F08A-C345-92E8-AAFEA73C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Пути развития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470B-A7A0-4F01-B03A-3E43A40DA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5864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491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156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ELTE </vt:lpstr>
      <vt:lpstr>Этапы</vt:lpstr>
      <vt:lpstr>Сбор данных</vt:lpstr>
      <vt:lpstr>Обработка данных </vt:lpstr>
      <vt:lpstr>Построение модели</vt:lpstr>
      <vt:lpstr>Обучение модели</vt:lpstr>
      <vt:lpstr>Оценка данных</vt:lpstr>
      <vt:lpstr>Интеграция с веб-версией</vt:lpstr>
      <vt:lpstr>Пути развития</vt:lpstr>
      <vt:lpstr>Необходимые ресурсы</vt:lpstr>
      <vt:lpstr>Наша команда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ELTE </dc:title>
  <dc:creator>Naumov Vitalii</dc:creator>
  <cp:lastModifiedBy> Naumov Vitalii</cp:lastModifiedBy>
  <cp:revision>4</cp:revision>
  <dcterms:created xsi:type="dcterms:W3CDTF">2020-07-12T10:10:34Z</dcterms:created>
  <dcterms:modified xsi:type="dcterms:W3CDTF">2020-07-12T11:24:45Z</dcterms:modified>
</cp:coreProperties>
</file>