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7"/>
    <p:sldId id="258" r:id="rId8"/>
    <p:sldId id="259" r:id="rId10"/>
    <p:sldId id="260" r:id="rId11"/>
    <p:sldId id="261" r:id="rId12"/>
    <p:sldId id="262"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6014" autoAdjust="0"/>
    <p:restoredTop sz="94660"/>
  </p:normalViewPr>
  <p:slideViewPr>
    <p:cSldViewPr snapToGrid="0" showGuides="1">
      <p:cViewPr varScale="1">
        <p:scale>
          <a:sx n="160" d="100"/>
          <a:sy n="160" d="100"/>
        </p:scale>
        <p:origin x="26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[Slide 0: Introduction]</a:t>
            </a:r>
          </a:p>
          <a:p/>
          <a:p>
            <a:r>
              <a:t>Good morning/afternoon/evening, ladies and gentlemen. </a:t>
            </a:r>
          </a:p>
          <a:p/>
          <a:p>
            <a:r>
              <a:t>I hope you're all doing well. Thank you for joining me today for this presentation on Cyber Fusion Centers. My name is [Your Name], and I'll be your guide through this session.</a:t>
            </a:r>
          </a:p>
          <a:p/>
          <a:p>
            <a:r>
              <a:t>Now, before we dive into the details, let's start with a brief explanation of what exactly a Cyber Fusion Center is. </a:t>
            </a:r>
          </a:p>
          <a:p/>
          <a:p>
            <a:r>
              <a:t>A Cyber Fusion Center is a specialized facility designed to bring together various cybersecurity functions within an organization. It serves as a centralized hub where experts from different disciplines collaborate, analyze, and respond to cyber threats and incidents. </a:t>
            </a:r>
          </a:p>
          <a:p/>
          <a:p>
            <a:r>
              <a:t>In other words, it's a place where people, processes, and technology are fused together to enhance an organization's ability to detect, defend against, and recover from cyberattacks.</a:t>
            </a:r>
          </a:p>
          <a:p/>
          <a:p>
            <a:r>
              <a:t>Throughout this presentation, I'll be covering several key points to help you understand the importance and functioning of these Cyber Fusion Centers.</a:t>
            </a:r>
          </a:p>
          <a:p/>
          <a:p>
            <a:r>
              <a:t>So, without further ado, let's get started.</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[Slide 1: What is a Cyber Fusion Center and why is it called a Cyber Fusion Center?]</a:t>
            </a:r>
          </a:p>
          <a:p/>
          <a:p>
            <a:r>
              <a:t>Now that we have a general understanding of what a Cyber Fusion Center is, let's dive deeper into its definition and purpose.</a:t>
            </a:r>
          </a:p>
          <a:p/>
          <a:p>
            <a:r>
              <a:t>A Cyber Fusion Center is a central hub where cybersecurity professionals from different domains come together to collaborate and share information. Its purpose is to improve an organization's overall cybersecurity posture by integrating various security functions and enabling a proactive approach to cyber defense.</a:t>
            </a:r>
          </a:p>
          <a:p/>
          <a:p>
            <a:r>
              <a:t>The term "fusion" in Cyber Fusion Center refers to the convergence and integration of different cybersecurity elements, such as threat intelligence, incident response, vulnerability management, and security operations. This convergence creates a unified view of the organization's security ecosystem, enabling better analysis, detection, and response to cyber threats.</a:t>
            </a:r>
          </a:p>
          <a:p/>
          <a:p>
            <a:r>
              <a:t>By fusing these elements together, a Cyber Fusion Center fosters enhanced collaboration and information sharing between security teams. This integrative approach helps in connecting the dots and identifying patterns that might go unnoticed when individual teams work in silos.</a:t>
            </a:r>
          </a:p>
          <a:p/>
          <a:p>
            <a:r>
              <a:t>The benefits of a Cyber Fusion Center are numerous. Firstly, it provides a holistic view of an organization's cybersecurity landscape, enabling the identification and mitigation of potential risks and vulnerabilities more effectively. Secondly, it allows for real-time monitoring, analysis, and response to cyber incidents, resulting in faster incident containment and resolution. Additionally, it fosters collaboration between internal teams and external stakeholders, such as law enforcement agencies and industry partners, to exchange threat intelligence and explore collective defense strategies.</a:t>
            </a:r>
          </a:p>
          <a:p/>
          <a:p>
            <a:r>
              <a:t>In summary, a Cyber Fusion Center serves as a central hub for cybersecurity professionals to work together, integrate various security functions, and enhance an organization's ability to detect, defend against, and recover from cyber threats.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[Slide 2: Key Functions and Responsibilities of a Cyber Fusion Center]</a:t>
            </a:r>
          </a:p>
          <a:p/>
          <a:p>
            <a:r>
              <a:t>Now that we have a good understanding of what a Cyber Fusion Center is, let's explore the key functions and responsibilities that it encompasses. </a:t>
            </a:r>
          </a:p>
          <a:p/>
          <a:p>
            <a:r>
              <a:t>A. The first function is assessing and identifying cyber threats. The Cyber Fusion Center continuously monitors and collects information from various sources to identify potential threats and vulnerabilities that can impact the organization's security. This involves analyzing trends, monitoring threat actors' tactics, techniques, and procedures, and staying updated with the latest cybersecurity news and research.</a:t>
            </a:r>
          </a:p>
          <a:p/>
          <a:p>
            <a:r>
              <a:t>B. Providing timely and accurate threat intelligence is another crucial responsibility of a Cyber Fusion Center. It involves gathering, analyzing, and disseminating relevant information about emerging threats, vulnerabilities, and indicators of compromise. This helps various teams and decision-makers within the organization to make informed decisions and take proactive measures to mitigate risks.</a:t>
            </a:r>
          </a:p>
          <a:p/>
          <a:p>
            <a:r>
              <a:t>C. Monitoring and analyzing cyber incidents is a crucial function of a Cyber Fusion Center. It involves continuous monitoring of the organization's networks, systems, and applications for any signs of compromise or abnormal behavior. When an incident occurs, the Fusion Center takes the lead in conducting investigations, analyzing the impact, and determining the appropriate response actions.</a:t>
            </a:r>
          </a:p>
          <a:p/>
          <a:p>
            <a:r>
              <a:t>D. Coordinating and facilitating incident response is another key responsibility of a Cyber Fusion Center. It serves as a central point of coordination, ensuring clear communication and collaboration between different teams involved in incident response, such as security operations, IT, legal, and public relations. The Cyber Fusion Center helps in mobilizing resources, managing incident documentation, and ensuring timely incident resolution.</a:t>
            </a:r>
          </a:p>
          <a:p/>
          <a:p>
            <a:r>
              <a:t>E. Sharing information and collaborating with internal and external parties is also an important function. A Cyber Fusion Center actively engages in sharing threat intelligence and best practices within the organization, fostering a culture of cybersecurity awareness and resilience. Furthermore, it collaborates with external entities such as industry partners, sector-specific Information Sharing and Analysis Centers (ISACs), and law enforcement agencies to exchange information, contribute to collective defense efforts, and explore collaborative cybersecurity initiatives.</a:t>
            </a:r>
          </a:p>
          <a:p/>
          <a:p>
            <a:r>
              <a:t>F. Lastly, a Cyber Fusion Center plays a crucial role in conducting research and development activities to enhance its own cybersecurity capabilities. This involves evaluating new technologies, assessing their applicability, and conducting proofs of concept to ensure the Fusion Center remains at the forefront of cybersecurity advancements. Additionally, it engages in proactive vulnerability research and threat hunting exercises to identify potential weaknesses in the organization's security posture.</a:t>
            </a:r>
          </a:p>
          <a:p/>
          <a:p>
            <a:r>
              <a:t>In summary, the key functions and responsibilities of a Cyber Fusion Center include assessing and identifying threats, providing timely threat intelligence, monitoring and analyzing incidents, coordinating incident response, sharing information with internal and external parties, and conducting research and development to enhance cybersecurity capabilities. These functions collectively strengthen an organization's ability to combat threats and effectively respond to cyber incidents.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[Slide 3: Staffing of a Cyber Fusion Center]</a:t>
            </a:r>
          </a:p>
          <a:p/>
          <a:p>
            <a:r>
              <a:t>Now let's talk about the staffing of a Cyber Fusion Center. </a:t>
            </a:r>
          </a:p>
          <a:p/>
          <a:p>
            <a:r>
              <a:t>A. The Cyber Fusion Center consists of various roles and positions, each with unique responsibilities. These roles typically include threat analysts, incident responders, intelligence analysts, vulnerability management specialists, security engineers, and security operations team members. The specific roles may differ based on the organization's size, industry, and cybersecurity maturity level.</a:t>
            </a:r>
          </a:p>
          <a:p/>
          <a:p>
            <a:r>
              <a:t>B. Effective staffing of a Cyber Fusion Center requires a set of core competencies. These include technical expertise in areas such as network security, malware analysis, incident response, threat intelligence, and vulnerability management. Additionally, strong analytical skills, critical thinking, problem-solving abilities, and the ability to work in high-pressure environments are essential. Effective communication, collaboration, and leadership skills are also necessary to ensure seamless coordination within the Fusion Center.</a:t>
            </a:r>
          </a:p>
          <a:p/>
          <a:p>
            <a:r>
              <a:t>C. A crucial aspect of staffing a Cyber Fusion Center is the importance of multidisciplinary teams. Cybersecurity is not a one-dimensional field, and threats can originate from various sources. By assembling teams with diverse backgrounds and expertise, including individuals from different technical domains, risk management, legal, and compliance, an organization can gather a wide range of perspectives and skills to tackle complex cybersecurity challenges.</a:t>
            </a:r>
          </a:p>
          <a:p/>
          <a:p>
            <a:r>
              <a:t>D. Collaboration with other departments and stakeholders is vital for the success of a Cyber Fusion Center. Close coordination with IT teams, legal departments, human resources, executive management, and external parties such as law enforcement agencies and industry partners is key. This collaboration enables effective incident response, information sharing, and alignment of cybersecurity strategies with broader organizational objectives.</a:t>
            </a:r>
          </a:p>
          <a:p/>
          <a:p>
            <a:r>
              <a:t>In summary, staffing a Cyber Fusion Center involves having diverse roles and positions, with core competencies in technical expertise, strong analytical and problem-solving skills, and effective communication abilities. Multidisciplinary teams and close collaboration with other departments and stakeholders contribute to the Fusion Center's success, ensuring an integrated and holistic approach to cybersecurity within the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[Slide 4: Management of a Cyber Fusion Center]</a:t>
            </a:r>
          </a:p>
          <a:p/>
          <a:p>
            <a:r>
              <a:t>Let's now shift our focus to the management of a Cyber Fusion Center. </a:t>
            </a:r>
          </a:p>
          <a:p/>
          <a:p>
            <a:r>
              <a:t>A. The organizational structure and reporting lines within a Cyber Fusion Center play a vital role in its effectiveness. The structure can vary depending on the organization's size and complexity. Generally, there is a management team consisting of a head or director of the Cyber Fusion Center, along with team leaders and supervisors for different functional areas. Clear reporting lines and a well-defined hierarchy help in efficient decision-making, resource allocation, and overall coordination within the Fusion Center.</a:t>
            </a:r>
          </a:p>
          <a:p/>
          <a:p>
            <a:r>
              <a:t>B. The management team of a Cyber Fusion Center has significant responsibilities. They oversee the day-to-day operations, set strategic goals, establish policies and procedures, and ensure adherence to industry standards and best practices. They are also responsible for hiring and training the right talent, promoting a culture of continuous learning and improvement, and fostering collaboration and teamwork among the Fusion Center staff.</a:t>
            </a:r>
          </a:p>
          <a:p/>
          <a:p>
            <a:r>
              <a:t>C. Establishing effective communication channels is crucial for the smooth functioning of a Cyber Fusion Center. This includes not only communication within the Fusion Center but also communication with other teams, departments, and stakeholders. Regular meetings, briefings, and timely reporting mechanisms help in sharing information, aligning priorities, and addressing challenges promptly. Emphasizing open and transparent communication channels fosters a positive and productive working environment, enabling effective decision-making and information sharing.</a:t>
            </a:r>
          </a:p>
          <a:p/>
          <a:p>
            <a:r>
              <a:t>D. Setting up governance and compliance frameworks is essential to ensure the Cyber Fusion Center operates within legal and regulatory boundaries. These frameworks include defining roles and responsibilities, developing internal processes and procedures, and implementing appropriate security controls. They also involve regular audits, risk assessments, and compliance checks to ensure adherence to relevant standards and regulations. Having robust governance and compliance frameworks instills trust and confidence in the Fusion Center's operations and enhances its credibility.</a:t>
            </a:r>
          </a:p>
          <a:p/>
          <a:p>
            <a:r>
              <a:t>In summary, the management of a Cyber Fusion Center involves establishing an efficient organizational structure, defining clear roles and responsibilities, ensuring effective communication channels, and setting up governance and compliance frameworks. These elements contribute to the successful management of a Fusion Center, allowing it to operate effectively and contribute to the organization's overall cybersecurity objectives.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[Slide 5: Requirements of the Role of Head of Cyber Fusion Center]</a:t>
            </a:r>
          </a:p>
          <a:p/>
          <a:p>
            <a:r>
              <a:t>Now let's discuss the requirements of the role of the Head of a Cyber Fusion Center.</a:t>
            </a:r>
          </a:p>
          <a:p/>
          <a:p>
            <a:r>
              <a:t>A. The Head of a Cyber Fusion Center holds a critical position with significant responsibilities. They are responsible for overseeing the overall operations and strategic direction of the Fusion Center. This includes setting goals, defining the vision and mission, and ensuring the Fusion Center aligns with the organization's cybersecurity objectives. Additionally, the Head is responsible for managing resources, budgets, and staffing, as well as establishing and maintaining relationships with stakeholders.</a:t>
            </a:r>
          </a:p>
          <a:p/>
          <a:p>
            <a:r>
              <a:t>B. The relevant qualifications and experience for the role of Head of a Cyber Fusion Center may vary depending on the organization's specific needs and industry requirements. However, common qualifications often include a strong educational background, such as a degree in cybersecurity, information technology, or a related field. Relevant certifications, such as Certified Information Systems Security Professional (CISSP) or Certified Information Security Manager (CISM), can also provide validation of the candidate's expertise. In terms of experience, a combination of technical knowledge, leadership experience, and a solid understanding of cybersecurity principles is essential.</a:t>
            </a:r>
          </a:p>
          <a:p/>
          <a:p>
            <a:r>
              <a:t>C. Soft skills are equally important for effective leadership in the role of Head of a Cyber Fusion Center. Effective communication skills, including the ability to convey complex technical information to non-technical audiences, are crucial. Strong leadership abilities, including the ability to inspire and motivate teams, foster collaboration, and manage conflicts, are vital in creating a positive and productive work environment. The Head should also possess strong problem-solving skills, adaptability, and the ability to handle high-pressure situations with calmness and resilience.</a:t>
            </a:r>
          </a:p>
          <a:p/>
          <a:p>
            <a:r>
              <a:t>D. Strategic thinking and decision-making abilities are essential for the Head of a Cyber Fusion Center. They need to have a forward-thinking mindset, the ability to anticipate emerging threats, and the capacity to develop strategic plans to mitigate them. Sound decision-making skills are crucial in making timely and effective choices during critical incidents or when allocating resources. The Head should possess a strong understanding of the organization's risk appetite and be able to make risk-informed decisions.</a:t>
            </a:r>
          </a:p>
          <a:p/>
          <a:p>
            <a:r>
              <a:t>In summary, the requirements for the role of the Head of a Cyber Fusion Center include a combination of relevant qualifications and experience, strong soft skills for effective leadership, and the ability to think strategically and make sound decisions. This role is critical in leading the Fusion Center towards achieving cybersecurity objectives and ensuring its successful operation within the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[Slide 6: Conclusion]</a:t>
            </a:r>
          </a:p>
          <a:p/>
          <a:p>
            <a:r>
              <a:t>As we conclude this presentation on Cyber Fusion Centers, let's recap the key points we have covered.</a:t>
            </a:r>
          </a:p>
          <a:p/>
          <a:p>
            <a:r>
              <a:t>A. We began by understanding what a Cyber Fusion Center is and why it is called a Cyber Fusion Center. We explored its definition, purpose, and the significance of fusing different cybersecurity elements together to enhance an organization's ability to detect, defend against, and recover from cyber threats.</a:t>
            </a:r>
          </a:p>
          <a:p/>
          <a:p>
            <a:r>
              <a:t>B. We then delved into the key functions and responsibilities of a Cyber Fusion Center. This included assessing and identifying cyber threats, providing timely threat intelligence, monitoring and analyzing cyber incidents, coordinating incident response, sharing information, and conducting research and development activities.</a:t>
            </a:r>
          </a:p>
          <a:p/>
          <a:p>
            <a:r>
              <a:t>C. We also discussed the staffing of a Cyber Fusion Center, emphasizing the importance of diverse roles and positions, core competencies required for effective staffing, the significance of multidisciplinary teams, and collaboration with other departments and stakeholders.</a:t>
            </a:r>
          </a:p>
          <a:p/>
          <a:p>
            <a:r>
              <a:t>D. The management of a Cyber Fusion Center was another key aspect we explored. We discussed the organizational structure, roles and responsibilities of the management team, establishing effective communication channels, and setting up governance and compliance frameworks.</a:t>
            </a:r>
          </a:p>
          <a:p/>
          <a:p>
            <a:r>
              <a:t>E. Lastly, we talked about the requirements for the role of the Head of a Cyber Fusion Center, highlighting their responsibilities, relevant qualifications and experience, soft skills required for effective leadership, and the importance of strategic thinking and decision-making abilities.</a:t>
            </a:r>
          </a:p>
          <a:p/>
          <a:p>
            <a:r>
              <a:t>In conclusion, Cyber Fusion Centers play a vital role in today's ever-evolving threat landscape. These centers enhance an organization's cybersecurity capabilities by integrating various security functions, fostering collaboration, and facilitating timely response to cyber threats.</a:t>
            </a:r>
          </a:p>
          <a:p/>
          <a:p>
            <a:r>
              <a:t>I encourage each of you to consider the importance of Cyber Fusion Centers in your own organizations. If you have any questions or would like to share your thoughts, please feel free to engage in discussion or ask questions.</a:t>
            </a:r>
          </a:p>
          <a:p/>
          <a:p>
            <a:r>
              <a:t>Thank you once again for joining me today, and I hope this presentation has provided valuable insights into the world of Cyber Fusion Centers.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[Slide 7: Q&amp;A Session]</a:t>
            </a:r>
          </a:p>
          <a:p/>
          <a:p>
            <a:r>
              <a:t>Now, we will move on to the final part of our presentation, the question and answer session.</a:t>
            </a:r>
          </a:p>
          <a:p/>
          <a:p>
            <a:r>
              <a:t>I am now open to addressing any questions, concerns, or comments from the audience regarding Cyber Fusion Centers, their functions, staffing, management, or anything else we have discussed today. Please feel free to raise your hand or type your question in the chatbox.</a:t>
            </a:r>
          </a:p>
          <a:p/>
          <a:p>
            <a:r>
              <a:t>I want to ensure that I provide you with the information you need and clarify any points that may still be unclear. So please, don't hesitate to participate and engage in this interactive session.</a:t>
            </a:r>
          </a:p>
          <a:p/>
          <a:p>
            <a:r>
              <a:t>Let's begin with the first question.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6D76BC-5149-E9F0-9754-916480DE47C7}"/>
              </a:ext>
            </a:extLst>
          </p:cNvPr>
          <p:cNvPicPr>
            <a:picLocks noChangeAspect="1"/>
          </p:cNvPicPr>
          <p:nvPr userDrawn="1"/>
        </p:nvPicPr>
        <p:blipFill rotWithShape="1">
          <a:blip r:embed="rId2"/>
          <a:srcRect t="1108" r="-1" b="-1"/>
          <a:stretch/>
        </p:blipFill>
        <p:spPr>
          <a:xfrm>
            <a:off x="4159624" y="10"/>
            <a:ext cx="8032376" cy="6857990"/>
          </a:xfrm>
          <a:prstGeom prst="rect">
            <a:avLst/>
          </a:prstGeom>
        </p:spPr>
      </p:pic>
      <p:sp>
        <p:nvSpPr>
          <p:cNvPr id="2" name="Title 1">
            <a:extLst>
              <a:ext uri="{FF2B5EF4-FFF2-40B4-BE49-F238E27FC236}">
                <a16:creationId xmlns:a16="http://schemas.microsoft.com/office/drawing/2014/main" id="{C5216010-CE79-B78C-3A3A-3F2BEAB907FE}"/>
              </a:ext>
            </a:extLst>
          </p:cNvPr>
          <p:cNvSpPr>
            <a:spLocks noGrp="1"/>
          </p:cNvSpPr>
          <p:nvPr>
            <p:ph type="ctrTitle"/>
          </p:nvPr>
        </p:nvSpPr>
        <p:spPr>
          <a:xfrm>
            <a:off x="203200" y="723107"/>
            <a:ext cx="5599953" cy="2387600"/>
          </a:xfrm>
        </p:spPr>
        <p:txBody>
          <a:bodyPr anchor="b"/>
          <a:lstStyle>
            <a:lvl1pPr algn="ctr">
              <a:defRPr sz="6000"/>
            </a:lvl1pPr>
          </a:lstStyle>
          <a:p>
            <a:r>
              <a:rPr lang="en-US" dirty="0"/>
              <a:t>Click to edit Master title style</a:t>
            </a:r>
            <a:endParaRPr lang="en-SG" dirty="0"/>
          </a:p>
        </p:txBody>
      </p:sp>
      <p:sp>
        <p:nvSpPr>
          <p:cNvPr id="3" name="Subtitle 2">
            <a:extLst>
              <a:ext uri="{FF2B5EF4-FFF2-40B4-BE49-F238E27FC236}">
                <a16:creationId xmlns:a16="http://schemas.microsoft.com/office/drawing/2014/main" id="{F468C108-566E-025E-F7A4-BD5998B4273F}"/>
              </a:ext>
            </a:extLst>
          </p:cNvPr>
          <p:cNvSpPr>
            <a:spLocks noGrp="1"/>
          </p:cNvSpPr>
          <p:nvPr>
            <p:ph type="subTitle" idx="1"/>
          </p:nvPr>
        </p:nvSpPr>
        <p:spPr>
          <a:xfrm>
            <a:off x="203200" y="3202782"/>
            <a:ext cx="559995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Tree>
    <p:extLst>
      <p:ext uri="{BB962C8B-B14F-4D97-AF65-F5344CB8AC3E}">
        <p14:creationId xmlns:p14="http://schemas.microsoft.com/office/powerpoint/2010/main" val="26248565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BEDC46-233A-9C41-1B1E-5F5549CA43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8EA0FDB-090F-2CC6-39AB-98F478B693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A167E8F-7CA4-5B78-A9FE-4394AFA28F80}"/>
              </a:ext>
            </a:extLst>
          </p:cNvPr>
          <p:cNvSpPr>
            <a:spLocks noGrp="1"/>
          </p:cNvSpPr>
          <p:nvPr>
            <p:ph type="dt" sz="half" idx="10"/>
          </p:nvPr>
        </p:nvSpPr>
        <p:spPr/>
        <p:txBody>
          <a:bodyPr/>
          <a:lstStyle/>
          <a:p>
            <a:fld id="{F82A029C-4C63-42D7-B47C-5D837C43DF8D}" type="datetimeFigureOut">
              <a:rPr lang="en-SG" smtClean="0"/>
              <a:t>14/5/2023</a:t>
            </a:fld>
            <a:endParaRPr lang="en-SG"/>
          </a:p>
        </p:txBody>
      </p:sp>
      <p:sp>
        <p:nvSpPr>
          <p:cNvPr id="5" name="Footer Placeholder 4">
            <a:extLst>
              <a:ext uri="{FF2B5EF4-FFF2-40B4-BE49-F238E27FC236}">
                <a16:creationId xmlns:a16="http://schemas.microsoft.com/office/drawing/2014/main" id="{8A656EEC-CBE4-54E1-4C06-252DE3FED4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6498CDE-E6D1-5D9B-0F25-6057C412C16A}"/>
              </a:ext>
            </a:extLst>
          </p:cNvPr>
          <p:cNvSpPr>
            <a:spLocks noGrp="1"/>
          </p:cNvSpPr>
          <p:nvPr>
            <p:ph type="sldNum" sz="quarter" idx="12"/>
          </p:nvPr>
        </p:nvSpPr>
        <p:spPr/>
        <p:txBody>
          <a:bodyPr/>
          <a:lstStyle/>
          <a:p>
            <a:fld id="{6271E4D8-6F71-4FE8-AA6E-681DC792D1A2}" type="slidenum">
              <a:rPr lang="en-SG" smtClean="0"/>
              <a:t>‹#›</a:t>
            </a:fld>
            <a:endParaRPr lang="en-SG"/>
          </a:p>
        </p:txBody>
      </p:sp>
    </p:spTree>
    <p:extLst>
      <p:ext uri="{BB962C8B-B14F-4D97-AF65-F5344CB8AC3E}">
        <p14:creationId xmlns:p14="http://schemas.microsoft.com/office/powerpoint/2010/main" val="161465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5AF6-6A98-8F95-D41A-F5EAAC61F4DF}"/>
              </a:ext>
            </a:extLst>
          </p:cNvPr>
          <p:cNvSpPr>
            <a:spLocks noGrp="1"/>
          </p:cNvSpPr>
          <p:nvPr>
            <p:ph type="title"/>
          </p:nvPr>
        </p:nvSpPr>
        <p:spPr/>
        <p:txBody>
          <a:body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A50DF090-0F89-F8CE-E9DF-360B918EF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E7ED2AF-F9AA-3834-BC65-968CAE681CEB}"/>
              </a:ext>
            </a:extLst>
          </p:cNvPr>
          <p:cNvSpPr>
            <a:spLocks noGrp="1"/>
          </p:cNvSpPr>
          <p:nvPr>
            <p:ph type="dt" sz="half" idx="10"/>
          </p:nvPr>
        </p:nvSpPr>
        <p:spPr/>
        <p:txBody>
          <a:bodyPr/>
          <a:lstStyle/>
          <a:p>
            <a:fld id="{F82A029C-4C63-42D7-B47C-5D837C43DF8D}" type="datetimeFigureOut">
              <a:rPr lang="en-SG" smtClean="0"/>
              <a:t>14/5/2023</a:t>
            </a:fld>
            <a:endParaRPr lang="en-SG"/>
          </a:p>
        </p:txBody>
      </p:sp>
      <p:sp>
        <p:nvSpPr>
          <p:cNvPr id="5" name="Footer Placeholder 4">
            <a:extLst>
              <a:ext uri="{FF2B5EF4-FFF2-40B4-BE49-F238E27FC236}">
                <a16:creationId xmlns:a16="http://schemas.microsoft.com/office/drawing/2014/main" id="{F775D27F-7131-1DED-E747-6367D372C23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708CEC8-F3FB-8A59-2745-0790572707BE}"/>
              </a:ext>
            </a:extLst>
          </p:cNvPr>
          <p:cNvSpPr>
            <a:spLocks noGrp="1"/>
          </p:cNvSpPr>
          <p:nvPr>
            <p:ph type="sldNum" sz="quarter" idx="12"/>
          </p:nvPr>
        </p:nvSpPr>
        <p:spPr/>
        <p:txBody>
          <a:bodyPr/>
          <a:lstStyle/>
          <a:p>
            <a:fld id="{6271E4D8-6F71-4FE8-AA6E-681DC792D1A2}" type="slidenum">
              <a:rPr lang="en-SG" smtClean="0"/>
              <a:t>‹#›</a:t>
            </a:fld>
            <a:endParaRPr lang="en-SG"/>
          </a:p>
        </p:txBody>
      </p:sp>
    </p:spTree>
    <p:extLst>
      <p:ext uri="{BB962C8B-B14F-4D97-AF65-F5344CB8AC3E}">
        <p14:creationId xmlns:p14="http://schemas.microsoft.com/office/powerpoint/2010/main" val="21143294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7496-CDCC-1162-9770-E1158C29748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B69F812-220E-AAF3-8A9A-CB80719943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942540A-70E8-ABD5-10CE-E1689F1A7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5226C65-D936-9658-C4D5-8AB3D5BD1D25}"/>
              </a:ext>
            </a:extLst>
          </p:cNvPr>
          <p:cNvSpPr>
            <a:spLocks noGrp="1"/>
          </p:cNvSpPr>
          <p:nvPr>
            <p:ph type="dt" sz="half" idx="10"/>
          </p:nvPr>
        </p:nvSpPr>
        <p:spPr/>
        <p:txBody>
          <a:bodyPr/>
          <a:lstStyle/>
          <a:p>
            <a:fld id="{F82A029C-4C63-42D7-B47C-5D837C43DF8D}" type="datetimeFigureOut">
              <a:rPr lang="en-SG" smtClean="0"/>
              <a:t>14/5/2023</a:t>
            </a:fld>
            <a:endParaRPr lang="en-SG"/>
          </a:p>
        </p:txBody>
      </p:sp>
      <p:sp>
        <p:nvSpPr>
          <p:cNvPr id="6" name="Footer Placeholder 5">
            <a:extLst>
              <a:ext uri="{FF2B5EF4-FFF2-40B4-BE49-F238E27FC236}">
                <a16:creationId xmlns:a16="http://schemas.microsoft.com/office/drawing/2014/main" id="{83269303-A2ED-1624-548A-0F24001A140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2688E18-C02A-63DE-0775-C8ADF56B5932}"/>
              </a:ext>
            </a:extLst>
          </p:cNvPr>
          <p:cNvSpPr>
            <a:spLocks noGrp="1"/>
          </p:cNvSpPr>
          <p:nvPr>
            <p:ph type="sldNum" sz="quarter" idx="12"/>
          </p:nvPr>
        </p:nvSpPr>
        <p:spPr/>
        <p:txBody>
          <a:bodyPr/>
          <a:lstStyle/>
          <a:p>
            <a:fld id="{6271E4D8-6F71-4FE8-AA6E-681DC792D1A2}" type="slidenum">
              <a:rPr lang="en-SG" smtClean="0"/>
              <a:t>‹#›</a:t>
            </a:fld>
            <a:endParaRPr lang="en-SG"/>
          </a:p>
        </p:txBody>
      </p:sp>
    </p:spTree>
    <p:extLst>
      <p:ext uri="{BB962C8B-B14F-4D97-AF65-F5344CB8AC3E}">
        <p14:creationId xmlns:p14="http://schemas.microsoft.com/office/powerpoint/2010/main" val="248532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80C4-3013-D90D-5B7E-1EBC3BF314A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A764452-7DDF-523D-C391-114CDF7713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167CBC-19A8-AB8A-1FD1-92DF6D1284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B27CC86-CAEA-C609-60A4-EB2A2C2FE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968005-1877-98BF-A3B9-E823F145C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3714ED2-5827-8E6D-75BE-8A935D17ACAC}"/>
              </a:ext>
            </a:extLst>
          </p:cNvPr>
          <p:cNvSpPr>
            <a:spLocks noGrp="1"/>
          </p:cNvSpPr>
          <p:nvPr>
            <p:ph type="dt" sz="half" idx="10"/>
          </p:nvPr>
        </p:nvSpPr>
        <p:spPr/>
        <p:txBody>
          <a:bodyPr/>
          <a:lstStyle/>
          <a:p>
            <a:fld id="{F82A029C-4C63-42D7-B47C-5D837C43DF8D}" type="datetimeFigureOut">
              <a:rPr lang="en-SG" smtClean="0"/>
              <a:t>14/5/2023</a:t>
            </a:fld>
            <a:endParaRPr lang="en-SG"/>
          </a:p>
        </p:txBody>
      </p:sp>
      <p:sp>
        <p:nvSpPr>
          <p:cNvPr id="8" name="Footer Placeholder 7">
            <a:extLst>
              <a:ext uri="{FF2B5EF4-FFF2-40B4-BE49-F238E27FC236}">
                <a16:creationId xmlns:a16="http://schemas.microsoft.com/office/drawing/2014/main" id="{55AF6184-3B0C-FE13-E7C4-78F7F001901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FB615EE-5207-B95E-CC84-5C93DA05917C}"/>
              </a:ext>
            </a:extLst>
          </p:cNvPr>
          <p:cNvSpPr>
            <a:spLocks noGrp="1"/>
          </p:cNvSpPr>
          <p:nvPr>
            <p:ph type="sldNum" sz="quarter" idx="12"/>
          </p:nvPr>
        </p:nvSpPr>
        <p:spPr/>
        <p:txBody>
          <a:bodyPr/>
          <a:lstStyle/>
          <a:p>
            <a:fld id="{6271E4D8-6F71-4FE8-AA6E-681DC792D1A2}" type="slidenum">
              <a:rPr lang="en-SG" smtClean="0"/>
              <a:t>‹#›</a:t>
            </a:fld>
            <a:endParaRPr lang="en-SG"/>
          </a:p>
        </p:txBody>
      </p:sp>
    </p:spTree>
    <p:extLst>
      <p:ext uri="{BB962C8B-B14F-4D97-AF65-F5344CB8AC3E}">
        <p14:creationId xmlns:p14="http://schemas.microsoft.com/office/powerpoint/2010/main" val="204345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7B7EC-D044-85C4-0D4C-743C1E3DDC2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1054F43-B80B-5104-DA89-FB1CC3F567A9}"/>
              </a:ext>
            </a:extLst>
          </p:cNvPr>
          <p:cNvSpPr>
            <a:spLocks noGrp="1"/>
          </p:cNvSpPr>
          <p:nvPr>
            <p:ph type="dt" sz="half" idx="10"/>
          </p:nvPr>
        </p:nvSpPr>
        <p:spPr/>
        <p:txBody>
          <a:bodyPr/>
          <a:lstStyle/>
          <a:p>
            <a:fld id="{F82A029C-4C63-42D7-B47C-5D837C43DF8D}" type="datetimeFigureOut">
              <a:rPr lang="en-SG" smtClean="0"/>
              <a:t>14/5/2023</a:t>
            </a:fld>
            <a:endParaRPr lang="en-SG"/>
          </a:p>
        </p:txBody>
      </p:sp>
      <p:sp>
        <p:nvSpPr>
          <p:cNvPr id="4" name="Footer Placeholder 3">
            <a:extLst>
              <a:ext uri="{FF2B5EF4-FFF2-40B4-BE49-F238E27FC236}">
                <a16:creationId xmlns:a16="http://schemas.microsoft.com/office/drawing/2014/main" id="{95CB0FF9-7D9B-35DF-8D40-30A38F49B0D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C0424A6-AB22-5A18-E999-95FB0FD5267C}"/>
              </a:ext>
            </a:extLst>
          </p:cNvPr>
          <p:cNvSpPr>
            <a:spLocks noGrp="1"/>
          </p:cNvSpPr>
          <p:nvPr>
            <p:ph type="sldNum" sz="quarter" idx="12"/>
          </p:nvPr>
        </p:nvSpPr>
        <p:spPr/>
        <p:txBody>
          <a:bodyPr/>
          <a:lstStyle/>
          <a:p>
            <a:fld id="{6271E4D8-6F71-4FE8-AA6E-681DC792D1A2}" type="slidenum">
              <a:rPr lang="en-SG" smtClean="0"/>
              <a:t>‹#›</a:t>
            </a:fld>
            <a:endParaRPr lang="en-SG"/>
          </a:p>
        </p:txBody>
      </p:sp>
    </p:spTree>
    <p:extLst>
      <p:ext uri="{BB962C8B-B14F-4D97-AF65-F5344CB8AC3E}">
        <p14:creationId xmlns:p14="http://schemas.microsoft.com/office/powerpoint/2010/main" val="394756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1C58A-F5F4-9141-D44B-2EA9A2534647}"/>
              </a:ext>
            </a:extLst>
          </p:cNvPr>
          <p:cNvSpPr>
            <a:spLocks noGrp="1"/>
          </p:cNvSpPr>
          <p:nvPr>
            <p:ph type="dt" sz="half" idx="10"/>
          </p:nvPr>
        </p:nvSpPr>
        <p:spPr/>
        <p:txBody>
          <a:bodyPr/>
          <a:lstStyle/>
          <a:p>
            <a:fld id="{F82A029C-4C63-42D7-B47C-5D837C43DF8D}" type="datetimeFigureOut">
              <a:rPr lang="en-SG" smtClean="0"/>
              <a:t>14/5/2023</a:t>
            </a:fld>
            <a:endParaRPr lang="en-SG"/>
          </a:p>
        </p:txBody>
      </p:sp>
      <p:sp>
        <p:nvSpPr>
          <p:cNvPr id="3" name="Footer Placeholder 2">
            <a:extLst>
              <a:ext uri="{FF2B5EF4-FFF2-40B4-BE49-F238E27FC236}">
                <a16:creationId xmlns:a16="http://schemas.microsoft.com/office/drawing/2014/main" id="{83F58400-920C-5214-39AE-3FC9CC48CA6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AD0B684-1D16-86A8-99C1-A274A52AB1D7}"/>
              </a:ext>
            </a:extLst>
          </p:cNvPr>
          <p:cNvSpPr>
            <a:spLocks noGrp="1"/>
          </p:cNvSpPr>
          <p:nvPr>
            <p:ph type="sldNum" sz="quarter" idx="12"/>
          </p:nvPr>
        </p:nvSpPr>
        <p:spPr/>
        <p:txBody>
          <a:bodyPr/>
          <a:lstStyle/>
          <a:p>
            <a:fld id="{6271E4D8-6F71-4FE8-AA6E-681DC792D1A2}" type="slidenum">
              <a:rPr lang="en-SG" smtClean="0"/>
              <a:t>‹#›</a:t>
            </a:fld>
            <a:endParaRPr lang="en-SG"/>
          </a:p>
        </p:txBody>
      </p:sp>
    </p:spTree>
    <p:extLst>
      <p:ext uri="{BB962C8B-B14F-4D97-AF65-F5344CB8AC3E}">
        <p14:creationId xmlns:p14="http://schemas.microsoft.com/office/powerpoint/2010/main" val="64946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6017-300C-AA3E-3FB3-7780E97C6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E5F3071-6113-0BF1-1440-3BDF6769D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62C5858-ED87-2035-C598-9697BE1B7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EA037-B985-35E7-98F7-8504D8337FB1}"/>
              </a:ext>
            </a:extLst>
          </p:cNvPr>
          <p:cNvSpPr>
            <a:spLocks noGrp="1"/>
          </p:cNvSpPr>
          <p:nvPr>
            <p:ph type="dt" sz="half" idx="10"/>
          </p:nvPr>
        </p:nvSpPr>
        <p:spPr/>
        <p:txBody>
          <a:bodyPr/>
          <a:lstStyle/>
          <a:p>
            <a:fld id="{F82A029C-4C63-42D7-B47C-5D837C43DF8D}" type="datetimeFigureOut">
              <a:rPr lang="en-SG" smtClean="0"/>
              <a:t>14/5/2023</a:t>
            </a:fld>
            <a:endParaRPr lang="en-SG"/>
          </a:p>
        </p:txBody>
      </p:sp>
      <p:sp>
        <p:nvSpPr>
          <p:cNvPr id="6" name="Footer Placeholder 5">
            <a:extLst>
              <a:ext uri="{FF2B5EF4-FFF2-40B4-BE49-F238E27FC236}">
                <a16:creationId xmlns:a16="http://schemas.microsoft.com/office/drawing/2014/main" id="{CE8A4AF7-8331-6325-99BA-0E030479EF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9EB926C-9D7F-AB1E-8304-4B7E06122880}"/>
              </a:ext>
            </a:extLst>
          </p:cNvPr>
          <p:cNvSpPr>
            <a:spLocks noGrp="1"/>
          </p:cNvSpPr>
          <p:nvPr>
            <p:ph type="sldNum" sz="quarter" idx="12"/>
          </p:nvPr>
        </p:nvSpPr>
        <p:spPr/>
        <p:txBody>
          <a:bodyPr/>
          <a:lstStyle/>
          <a:p>
            <a:fld id="{6271E4D8-6F71-4FE8-AA6E-681DC792D1A2}" type="slidenum">
              <a:rPr lang="en-SG" smtClean="0"/>
              <a:t>‹#›</a:t>
            </a:fld>
            <a:endParaRPr lang="en-SG"/>
          </a:p>
        </p:txBody>
      </p:sp>
    </p:spTree>
    <p:extLst>
      <p:ext uri="{BB962C8B-B14F-4D97-AF65-F5344CB8AC3E}">
        <p14:creationId xmlns:p14="http://schemas.microsoft.com/office/powerpoint/2010/main" val="26372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9997-97C2-EBFC-C6A5-92205BE08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562C361-CDB7-0D41-8182-2A0A7795C3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9C88D08-EF7E-E20B-F42C-A4ED0EC67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D62D5-88CB-6A15-163E-9A7F521438B9}"/>
              </a:ext>
            </a:extLst>
          </p:cNvPr>
          <p:cNvSpPr>
            <a:spLocks noGrp="1"/>
          </p:cNvSpPr>
          <p:nvPr>
            <p:ph type="dt" sz="half" idx="10"/>
          </p:nvPr>
        </p:nvSpPr>
        <p:spPr/>
        <p:txBody>
          <a:bodyPr/>
          <a:lstStyle/>
          <a:p>
            <a:fld id="{F82A029C-4C63-42D7-B47C-5D837C43DF8D}" type="datetimeFigureOut">
              <a:rPr lang="en-SG" smtClean="0"/>
              <a:t>14/5/2023</a:t>
            </a:fld>
            <a:endParaRPr lang="en-SG"/>
          </a:p>
        </p:txBody>
      </p:sp>
      <p:sp>
        <p:nvSpPr>
          <p:cNvPr id="6" name="Footer Placeholder 5">
            <a:extLst>
              <a:ext uri="{FF2B5EF4-FFF2-40B4-BE49-F238E27FC236}">
                <a16:creationId xmlns:a16="http://schemas.microsoft.com/office/drawing/2014/main" id="{20D30211-36D1-5BDE-EEE9-DC8378BAC0C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5BEDC0D-1FB1-2A10-921F-E15F247103D2}"/>
              </a:ext>
            </a:extLst>
          </p:cNvPr>
          <p:cNvSpPr>
            <a:spLocks noGrp="1"/>
          </p:cNvSpPr>
          <p:nvPr>
            <p:ph type="sldNum" sz="quarter" idx="12"/>
          </p:nvPr>
        </p:nvSpPr>
        <p:spPr/>
        <p:txBody>
          <a:bodyPr/>
          <a:lstStyle/>
          <a:p>
            <a:fld id="{6271E4D8-6F71-4FE8-AA6E-681DC792D1A2}" type="slidenum">
              <a:rPr lang="en-SG" smtClean="0"/>
              <a:t>‹#›</a:t>
            </a:fld>
            <a:endParaRPr lang="en-SG"/>
          </a:p>
        </p:txBody>
      </p:sp>
    </p:spTree>
    <p:extLst>
      <p:ext uri="{BB962C8B-B14F-4D97-AF65-F5344CB8AC3E}">
        <p14:creationId xmlns:p14="http://schemas.microsoft.com/office/powerpoint/2010/main" val="36982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A89F-C595-BF82-9869-222B3C43C1AD}"/>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61AB7AC-A7EA-11D1-54A0-81782C4AA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43C9D23-BC67-CEB5-6B59-CE7129780B89}"/>
              </a:ext>
            </a:extLst>
          </p:cNvPr>
          <p:cNvSpPr>
            <a:spLocks noGrp="1"/>
          </p:cNvSpPr>
          <p:nvPr>
            <p:ph type="dt" sz="half" idx="10"/>
          </p:nvPr>
        </p:nvSpPr>
        <p:spPr/>
        <p:txBody>
          <a:bodyPr/>
          <a:lstStyle/>
          <a:p>
            <a:fld id="{F82A029C-4C63-42D7-B47C-5D837C43DF8D}" type="datetimeFigureOut">
              <a:rPr lang="en-SG" smtClean="0"/>
              <a:t>14/5/2023</a:t>
            </a:fld>
            <a:endParaRPr lang="en-SG"/>
          </a:p>
        </p:txBody>
      </p:sp>
      <p:sp>
        <p:nvSpPr>
          <p:cNvPr id="5" name="Footer Placeholder 4">
            <a:extLst>
              <a:ext uri="{FF2B5EF4-FFF2-40B4-BE49-F238E27FC236}">
                <a16:creationId xmlns:a16="http://schemas.microsoft.com/office/drawing/2014/main" id="{DE6C3C0C-2BB0-64B9-361B-2CEA7753C3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598580-DFFD-A361-328C-4E3657D52A80}"/>
              </a:ext>
            </a:extLst>
          </p:cNvPr>
          <p:cNvSpPr>
            <a:spLocks noGrp="1"/>
          </p:cNvSpPr>
          <p:nvPr>
            <p:ph type="sldNum" sz="quarter" idx="12"/>
          </p:nvPr>
        </p:nvSpPr>
        <p:spPr/>
        <p:txBody>
          <a:bodyPr/>
          <a:lstStyle/>
          <a:p>
            <a:fld id="{6271E4D8-6F71-4FE8-AA6E-681DC792D1A2}" type="slidenum">
              <a:rPr lang="en-SG" smtClean="0"/>
              <a:t>‹#›</a:t>
            </a:fld>
            <a:endParaRPr lang="en-SG"/>
          </a:p>
        </p:txBody>
      </p:sp>
    </p:spTree>
    <p:extLst>
      <p:ext uri="{BB962C8B-B14F-4D97-AF65-F5344CB8AC3E}">
        <p14:creationId xmlns:p14="http://schemas.microsoft.com/office/powerpoint/2010/main" val="116821671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EA37E-ECD3-950B-9EA6-DA9E12C1E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E32745D-7178-A550-D73C-5EF2FE6828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83296D-0DE5-E915-0AFD-74029F036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A029C-4C63-42D7-B47C-5D837C43DF8D}" type="datetimeFigureOut">
              <a:rPr lang="en-SG" smtClean="0"/>
              <a:t>14/5/2023</a:t>
            </a:fld>
            <a:endParaRPr lang="en-SG"/>
          </a:p>
        </p:txBody>
      </p:sp>
      <p:sp>
        <p:nvSpPr>
          <p:cNvPr id="5" name="Footer Placeholder 4">
            <a:extLst>
              <a:ext uri="{FF2B5EF4-FFF2-40B4-BE49-F238E27FC236}">
                <a16:creationId xmlns:a16="http://schemas.microsoft.com/office/drawing/2014/main" id="{90ADD6DF-4CE5-0FBB-760A-8FC911CE8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6C672F2-3C8C-5EB2-9B83-E66423522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1E4D8-6F71-4FE8-AA6E-681DC792D1A2}" type="slidenum">
              <a:rPr lang="en-SG" smtClean="0"/>
              <a:t>‹#›</a:t>
            </a:fld>
            <a:endParaRPr lang="en-SG"/>
          </a:p>
        </p:txBody>
      </p:sp>
    </p:spTree>
    <p:extLst>
      <p:ext uri="{BB962C8B-B14F-4D97-AF65-F5344CB8AC3E}">
        <p14:creationId xmlns:p14="http://schemas.microsoft.com/office/powerpoint/2010/main" val="1875103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85BE-A2AA-F6E2-FB0F-EA3AED57F6D3}"/>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F1C039DB-7C95-B9F6-D9B0-99F5304E3D24}"/>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600944715"/>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4200"/>
            </a:pPr>
            <a:r>
              <a:t>VIII. Q&amp;A Session</a:t>
            </a:r>
          </a:p>
        </p:txBody>
      </p:sp>
      <p:sp>
        <p:nvSpPr>
          <p:cNvPr id="3" name="Content Placeholder 2"/>
          <p:cNvSpPr>
            <a:spLocks noGrp="1"/>
          </p:cNvSpPr>
          <p:nvPr>
            <p:ph idx="1"/>
          </p:nvPr>
        </p:nvSpPr>
        <p:spPr/>
        <p:txBody>
          <a:bodyPr/>
          <a:lstStyle/>
          <a:p>
            <a:r>
              <a:t>   A. Addressing audience questions and concerns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cyber fusion center</a:t>
            </a:r>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4200"/>
            </a:pPr>
            <a:r>
              <a:t>I. Introduction</a:t>
            </a:r>
          </a:p>
        </p:txBody>
      </p:sp>
      <p:sp>
        <p:nvSpPr>
          <p:cNvPr id="3" name="Content Placeholder 2"/>
          <p:cNvSpPr>
            <a:spLocks noGrp="1"/>
          </p:cNvSpPr>
          <p:nvPr>
            <p:ph idx="1"/>
          </p:nvPr>
        </p:nvSpPr>
        <p:spPr/>
        <p:txBody>
          <a:bodyPr/>
          <a:lstStyle/>
          <a:p>
            <a:r>
              <a:t>   A. Greeting and introduction</a:t>
            </a:r>
          </a:p>
          <a:p>
            <a:r>
              <a:t>   B. Briefly explain the concept of a Cyber Fusion Center</a:t>
            </a:r>
          </a:p>
          <a:p>
            <a:r>
              <a:t>   C. Overview of the key points to be covered in the presentation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4200"/>
            </a:pPr>
            <a:r>
              <a:t>II. What is a Cyber Fusion Center and why is it called a Cyber Fusion Center?</a:t>
            </a:r>
          </a:p>
        </p:txBody>
      </p:sp>
      <p:sp>
        <p:nvSpPr>
          <p:cNvPr id="3" name="Content Placeholder 2"/>
          <p:cNvSpPr>
            <a:spLocks noGrp="1"/>
          </p:cNvSpPr>
          <p:nvPr>
            <p:ph idx="1"/>
          </p:nvPr>
        </p:nvSpPr>
        <p:spPr/>
        <p:txBody>
          <a:bodyPr/>
          <a:lstStyle/>
          <a:p>
            <a:r>
              <a:t>   A. Definition and purpose of a Cyber Fusion Center</a:t>
            </a:r>
          </a:p>
          <a:p>
            <a:r>
              <a:t>   B. Explanation of the term "fusion" and its significance</a:t>
            </a:r>
          </a:p>
          <a:p>
            <a:r>
              <a:t>   C. Highlighting the benefits of a Cyber Fusion Center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4200"/>
            </a:pPr>
            <a:r>
              <a:t>III. Key Functions and Responsibilities of a Cyber Fusion Center</a:t>
            </a:r>
          </a:p>
        </p:txBody>
      </p:sp>
      <p:sp>
        <p:nvSpPr>
          <p:cNvPr id="3" name="Content Placeholder 2"/>
          <p:cNvSpPr>
            <a:spLocks noGrp="1"/>
          </p:cNvSpPr>
          <p:nvPr>
            <p:ph idx="1"/>
          </p:nvPr>
        </p:nvSpPr>
        <p:spPr/>
        <p:txBody>
          <a:bodyPr/>
          <a:lstStyle/>
          <a:p>
            <a:r>
              <a:t>   A. Assessing and identifying cyber threats</a:t>
            </a:r>
          </a:p>
          <a:p>
            <a:r>
              <a:t>   B. Providing timely and accurate threat intelligence</a:t>
            </a:r>
          </a:p>
          <a:p>
            <a:r>
              <a:t>   C. Monitoring and analyzing cyber incidents</a:t>
            </a:r>
          </a:p>
          <a:p>
            <a:r>
              <a:t>   D. Coordinating and facilitating incident response</a:t>
            </a:r>
          </a:p>
          <a:p>
            <a:r>
              <a:t>   E. Sharing information and collaborating with internal and external parties</a:t>
            </a:r>
          </a:p>
          <a:p>
            <a:r>
              <a:t>   F. Conducting research and development to enhance cybersecurity capabilities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4200"/>
            </a:pPr>
            <a:r>
              <a:t>IV. Staffing of a Cyber Fusion Center</a:t>
            </a:r>
          </a:p>
        </p:txBody>
      </p:sp>
      <p:sp>
        <p:nvSpPr>
          <p:cNvPr id="3" name="Content Placeholder 2"/>
          <p:cNvSpPr>
            <a:spLocks noGrp="1"/>
          </p:cNvSpPr>
          <p:nvPr>
            <p:ph idx="1"/>
          </p:nvPr>
        </p:nvSpPr>
        <p:spPr/>
        <p:txBody>
          <a:bodyPr/>
          <a:lstStyle/>
          <a:p>
            <a:r>
              <a:t>   A. Roles and positions within the Cyber Fusion Center</a:t>
            </a:r>
          </a:p>
          <a:p>
            <a:r>
              <a:t>   B. Core competencies required for effective staffing</a:t>
            </a:r>
          </a:p>
          <a:p>
            <a:r>
              <a:t>   C. Importance of multidisciplinary teams</a:t>
            </a:r>
          </a:p>
          <a:p>
            <a:r>
              <a:t>   D. Collaboration with other departments and stakeholders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4200"/>
            </a:pPr>
            <a:r>
              <a:t>V. Management of a Cyber Fusion Center</a:t>
            </a:r>
          </a:p>
        </p:txBody>
      </p:sp>
      <p:sp>
        <p:nvSpPr>
          <p:cNvPr id="3" name="Content Placeholder 2"/>
          <p:cNvSpPr>
            <a:spLocks noGrp="1"/>
          </p:cNvSpPr>
          <p:nvPr>
            <p:ph idx="1"/>
          </p:nvPr>
        </p:nvSpPr>
        <p:spPr/>
        <p:txBody>
          <a:bodyPr/>
          <a:lstStyle/>
          <a:p>
            <a:r>
              <a:t>   A. Organizational structure and reporting lines</a:t>
            </a:r>
          </a:p>
          <a:p>
            <a:r>
              <a:t>   B. Roles and responsibilities of the management team</a:t>
            </a:r>
          </a:p>
          <a:p>
            <a:r>
              <a:t>   C. Establishing effective communication channels</a:t>
            </a:r>
          </a:p>
          <a:p>
            <a:r>
              <a:t>   D. Setting up governance and compliance frameworks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4200"/>
            </a:pPr>
            <a:r>
              <a:t>VI. Requirements of the Role of Head of Cyber Fusion Center</a:t>
            </a:r>
          </a:p>
        </p:txBody>
      </p:sp>
      <p:sp>
        <p:nvSpPr>
          <p:cNvPr id="3" name="Content Placeholder 2"/>
          <p:cNvSpPr>
            <a:spLocks noGrp="1"/>
          </p:cNvSpPr>
          <p:nvPr>
            <p:ph idx="1"/>
          </p:nvPr>
        </p:nvSpPr>
        <p:spPr/>
        <p:txBody>
          <a:bodyPr/>
          <a:lstStyle/>
          <a:p>
            <a:r>
              <a:t>   A. Overview of the responsibilities of the Head</a:t>
            </a:r>
          </a:p>
          <a:p>
            <a:r>
              <a:t>   B. Relevant qualifications and experience</a:t>
            </a:r>
          </a:p>
          <a:p>
            <a:r>
              <a:t>   C. Soft skills required for effective leadership</a:t>
            </a:r>
          </a:p>
          <a:p>
            <a:r>
              <a:t>   D. Importance of strategic thinking and decision-making abilities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4200"/>
            </a:pPr>
            <a:r>
              <a:t>VII. Conclusion</a:t>
            </a:r>
          </a:p>
        </p:txBody>
      </p:sp>
      <p:sp>
        <p:nvSpPr>
          <p:cNvPr id="3" name="Content Placeholder 2"/>
          <p:cNvSpPr>
            <a:spLocks noGrp="1"/>
          </p:cNvSpPr>
          <p:nvPr>
            <p:ph idx="1"/>
          </p:nvPr>
        </p:nvSpPr>
        <p:spPr/>
        <p:txBody>
          <a:bodyPr/>
          <a:lstStyle/>
          <a:p>
            <a:r>
              <a:t>   A. Recap of the key points covered</a:t>
            </a:r>
          </a:p>
          <a:p>
            <a:r>
              <a:t>   B. Emphasizing the significance of Cyber Fusion Centers in the current threat landscape</a:t>
            </a:r>
          </a:p>
          <a:p>
            <a:r>
              <a:t>   C. Encouraging engagement, questions, and discussion from the audience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david wang</dc:creator>
  <cp:lastModifiedBy>david wang</cp:lastModifiedBy>
  <cp:revision>3</cp:revision>
  <dcterms:created xsi:type="dcterms:W3CDTF">2023-05-14T15:05:01Z</dcterms:created>
  <dcterms:modified xsi:type="dcterms:W3CDTF">2023-05-14T15:28:24Z</dcterms:modified>
</cp:coreProperties>
</file>