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503" r:id="rId2"/>
    <p:sldId id="1118" r:id="rId3"/>
    <p:sldId id="492" r:id="rId4"/>
    <p:sldId id="1136" r:id="rId5"/>
    <p:sldId id="276" r:id="rId6"/>
    <p:sldId id="353" r:id="rId7"/>
    <p:sldId id="794" r:id="rId8"/>
    <p:sldId id="566" r:id="rId9"/>
    <p:sldId id="522" r:id="rId10"/>
    <p:sldId id="810" r:id="rId11"/>
    <p:sldId id="402" r:id="rId12"/>
    <p:sldId id="1132" r:id="rId13"/>
    <p:sldId id="582" r:id="rId14"/>
    <p:sldId id="583" r:id="rId15"/>
    <p:sldId id="596" r:id="rId16"/>
    <p:sldId id="1119" r:id="rId17"/>
    <p:sldId id="585" r:id="rId18"/>
    <p:sldId id="576" r:id="rId19"/>
    <p:sldId id="597" r:id="rId20"/>
    <p:sldId id="598" r:id="rId21"/>
    <p:sldId id="599" r:id="rId22"/>
    <p:sldId id="600" r:id="rId23"/>
    <p:sldId id="570" r:id="rId24"/>
    <p:sldId id="602" r:id="rId25"/>
    <p:sldId id="601" r:id="rId26"/>
    <p:sldId id="603" r:id="rId27"/>
    <p:sldId id="1121" r:id="rId28"/>
    <p:sldId id="569" r:id="rId29"/>
    <p:sldId id="1131" r:id="rId30"/>
    <p:sldId id="571" r:id="rId31"/>
    <p:sldId id="586" r:id="rId32"/>
    <p:sldId id="572" r:id="rId33"/>
    <p:sldId id="1133" r:id="rId34"/>
    <p:sldId id="604" r:id="rId35"/>
    <p:sldId id="588" r:id="rId36"/>
    <p:sldId id="1135" r:id="rId37"/>
    <p:sldId id="1134" r:id="rId38"/>
    <p:sldId id="605" r:id="rId39"/>
    <p:sldId id="606" r:id="rId40"/>
    <p:sldId id="607" r:id="rId41"/>
    <p:sldId id="608" r:id="rId42"/>
    <p:sldId id="1123" r:id="rId43"/>
    <p:sldId id="1124" r:id="rId44"/>
    <p:sldId id="1125" r:id="rId45"/>
    <p:sldId id="565" r:id="rId46"/>
    <p:sldId id="1126" r:id="rId47"/>
    <p:sldId id="1128" r:id="rId48"/>
    <p:sldId id="595" r:id="rId49"/>
    <p:sldId id="1130" r:id="rId50"/>
    <p:sldId id="1129" r:id="rId51"/>
    <p:sldId id="496" r:id="rId52"/>
    <p:sldId id="349" r:id="rId53"/>
    <p:sldId id="401" r:id="rId54"/>
    <p:sldId id="490" r:id="rId55"/>
    <p:sldId id="491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1118"/>
            <p14:sldId id="492"/>
            <p14:sldId id="1136"/>
            <p14:sldId id="276"/>
          </p14:sldIdLst>
        </p14:section>
        <p14:section name="Content" id="{66DCFE1F-60FD-44F2-BE82-706DDBC14898}">
          <p14:sldIdLst>
            <p14:sldId id="353"/>
            <p14:sldId id="794"/>
            <p14:sldId id="566"/>
            <p14:sldId id="522"/>
            <p14:sldId id="810"/>
            <p14:sldId id="402"/>
            <p14:sldId id="1132"/>
            <p14:sldId id="582"/>
            <p14:sldId id="583"/>
            <p14:sldId id="596"/>
            <p14:sldId id="1119"/>
            <p14:sldId id="585"/>
            <p14:sldId id="576"/>
            <p14:sldId id="597"/>
            <p14:sldId id="598"/>
            <p14:sldId id="599"/>
            <p14:sldId id="600"/>
            <p14:sldId id="570"/>
            <p14:sldId id="602"/>
            <p14:sldId id="601"/>
            <p14:sldId id="603"/>
            <p14:sldId id="1121"/>
            <p14:sldId id="569"/>
            <p14:sldId id="1131"/>
            <p14:sldId id="571"/>
            <p14:sldId id="586"/>
            <p14:sldId id="572"/>
            <p14:sldId id="1133"/>
            <p14:sldId id="604"/>
            <p14:sldId id="588"/>
            <p14:sldId id="1135"/>
            <p14:sldId id="1134"/>
            <p14:sldId id="605"/>
            <p14:sldId id="606"/>
            <p14:sldId id="607"/>
            <p14:sldId id="608"/>
            <p14:sldId id="1123"/>
            <p14:sldId id="1124"/>
            <p14:sldId id="1125"/>
            <p14:sldId id="565"/>
            <p14:sldId id="1126"/>
            <p14:sldId id="1128"/>
            <p14:sldId id="595"/>
            <p14:sldId id="1130"/>
            <p14:sldId id="1129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C60E-6A13-4531-A268-501FB193003D}" v="756" dt="2021-02-11T16:31:18.32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0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8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6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2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31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1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2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3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6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Seminar: First Steps with Kubernetes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60AEE-AB1E-4EB9-A654-51087EFB143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12522" y="2606184"/>
            <a:ext cx="2095920" cy="20331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VMs vs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00796" cy="4824103"/>
          </a:xfrm>
        </p:spPr>
        <p:txBody>
          <a:bodyPr>
            <a:normAutofit/>
          </a:bodyPr>
          <a:lstStyle/>
          <a:p>
            <a:r>
              <a:rPr lang="en-US" sz="3400" dirty="0"/>
              <a:t>VMs virtualize the hardware</a:t>
            </a:r>
          </a:p>
          <a:p>
            <a:r>
              <a:rPr lang="en-US" sz="3400" dirty="0"/>
              <a:t>Complete isolation</a:t>
            </a:r>
          </a:p>
          <a:p>
            <a:r>
              <a:rPr lang="en-US" sz="3400" dirty="0"/>
              <a:t>Complete OS installation. Require more resources</a:t>
            </a:r>
          </a:p>
          <a:p>
            <a:r>
              <a:rPr lang="en-US" sz="3400" dirty="0"/>
              <a:t>Run almost any OS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17CF2-972B-4030-AD57-CC66416A1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195931"/>
            <a:ext cx="5600797" cy="4824103"/>
          </a:xfrm>
        </p:spPr>
        <p:txBody>
          <a:bodyPr/>
          <a:lstStyle/>
          <a:p>
            <a:r>
              <a:rPr lang="en-US" dirty="0"/>
              <a:t>Containers virtualize the OS</a:t>
            </a:r>
          </a:p>
          <a:p>
            <a:r>
              <a:rPr lang="en-US" dirty="0"/>
              <a:t>Lightweight isolation</a:t>
            </a:r>
          </a:p>
          <a:p>
            <a:r>
              <a:rPr lang="en-US" dirty="0"/>
              <a:t>Shared kernel. Require fewer resources</a:t>
            </a:r>
          </a:p>
          <a:p>
            <a:r>
              <a:rPr lang="en-US" dirty="0"/>
              <a:t>Run on the same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Evolution *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75386338-88AF-483D-BD4B-C4B4DD08A7AD}"/>
              </a:ext>
            </a:extLst>
          </p:cNvPr>
          <p:cNvSpPr/>
          <p:nvPr/>
        </p:nvSpPr>
        <p:spPr bwMode="auto">
          <a:xfrm>
            <a:off x="703500" y="4756499"/>
            <a:ext cx="1125000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E9367-8D52-4D0E-BFDB-E46FD4E62529}"/>
              </a:ext>
            </a:extLst>
          </p:cNvPr>
          <p:cNvSpPr/>
          <p:nvPr/>
        </p:nvSpPr>
        <p:spPr bwMode="auto">
          <a:xfrm>
            <a:off x="696000" y="1944000"/>
            <a:ext cx="1125000" cy="24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3A50F10-C111-4D92-BDF7-5F8F28095E53}"/>
              </a:ext>
            </a:extLst>
          </p:cNvPr>
          <p:cNvSpPr/>
          <p:nvPr/>
        </p:nvSpPr>
        <p:spPr bwMode="auto">
          <a:xfrm>
            <a:off x="2106000" y="4756498"/>
            <a:ext cx="1125000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1E81-FD57-4CFA-8A25-4E9256EF7789}"/>
              </a:ext>
            </a:extLst>
          </p:cNvPr>
          <p:cNvSpPr/>
          <p:nvPr/>
        </p:nvSpPr>
        <p:spPr bwMode="auto">
          <a:xfrm>
            <a:off x="2098500" y="3046497"/>
            <a:ext cx="1125000" cy="13725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A49A0-7397-4D16-9AA2-C3C5309CE5C6}"/>
              </a:ext>
            </a:extLst>
          </p:cNvPr>
          <p:cNvSpPr/>
          <p:nvPr/>
        </p:nvSpPr>
        <p:spPr bwMode="auto">
          <a:xfrm>
            <a:off x="2098500" y="1944000"/>
            <a:ext cx="1125000" cy="8897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2653F7-4452-42A3-BFD5-1D0AD1719284}"/>
              </a:ext>
            </a:extLst>
          </p:cNvPr>
          <p:cNvSpPr/>
          <p:nvPr/>
        </p:nvSpPr>
        <p:spPr bwMode="auto">
          <a:xfrm>
            <a:off x="3610125" y="3181497"/>
            <a:ext cx="765000" cy="72000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DE08CF0-F3E1-43F1-AE9D-3012A8868479}"/>
              </a:ext>
            </a:extLst>
          </p:cNvPr>
          <p:cNvSpPr/>
          <p:nvPr/>
        </p:nvSpPr>
        <p:spPr bwMode="auto">
          <a:xfrm>
            <a:off x="4968800" y="4754323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934A80-9547-48B8-9CB8-D41138BB6F9D}"/>
              </a:ext>
            </a:extLst>
          </p:cNvPr>
          <p:cNvSpPr/>
          <p:nvPr/>
        </p:nvSpPr>
        <p:spPr bwMode="auto">
          <a:xfrm>
            <a:off x="4968800" y="3949122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201868C-9950-4A40-B048-BF97223D26A7}"/>
              </a:ext>
            </a:extLst>
          </p:cNvPr>
          <p:cNvSpPr/>
          <p:nvPr/>
        </p:nvSpPr>
        <p:spPr bwMode="auto">
          <a:xfrm>
            <a:off x="5771651" y="4756498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B3E37-E7CA-46BD-9E0A-2B3DAFCC8054}"/>
              </a:ext>
            </a:extLst>
          </p:cNvPr>
          <p:cNvSpPr/>
          <p:nvPr/>
        </p:nvSpPr>
        <p:spPr bwMode="auto">
          <a:xfrm>
            <a:off x="5771651" y="3951297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237E3D2-6062-4C29-A718-AAA6E4C2DF08}"/>
              </a:ext>
            </a:extLst>
          </p:cNvPr>
          <p:cNvSpPr/>
          <p:nvPr/>
        </p:nvSpPr>
        <p:spPr bwMode="auto">
          <a:xfrm>
            <a:off x="6574502" y="4755898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55CEF0-60A5-4EFD-8484-BA8C1E7498DA}"/>
              </a:ext>
            </a:extLst>
          </p:cNvPr>
          <p:cNvSpPr/>
          <p:nvPr/>
        </p:nvSpPr>
        <p:spPr bwMode="auto">
          <a:xfrm>
            <a:off x="6574502" y="3950697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105FF-1FD1-44C9-B393-E95799284EE1}"/>
              </a:ext>
            </a:extLst>
          </p:cNvPr>
          <p:cNvSpPr/>
          <p:nvPr/>
        </p:nvSpPr>
        <p:spPr bwMode="auto">
          <a:xfrm>
            <a:off x="6797980" y="2832293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F8EDC-70E0-4E15-99F3-8DDFCB092CB8}"/>
              </a:ext>
            </a:extLst>
          </p:cNvPr>
          <p:cNvSpPr/>
          <p:nvPr/>
        </p:nvSpPr>
        <p:spPr bwMode="auto">
          <a:xfrm>
            <a:off x="5341053" y="2163889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MS5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92FEA-7CDE-46C6-A512-EDF21048126E}"/>
              </a:ext>
            </a:extLst>
          </p:cNvPr>
          <p:cNvCxnSpPr>
            <a:stCxn id="19" idx="1"/>
            <a:endCxn id="20" idx="2"/>
          </p:cNvCxnSpPr>
          <p:nvPr/>
        </p:nvCxnSpPr>
        <p:spPr>
          <a:xfrm flipV="1">
            <a:off x="5184099" y="4399122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94AFBA-D00B-45C1-A602-9B07282B9277}"/>
              </a:ext>
            </a:extLst>
          </p:cNvPr>
          <p:cNvCxnSpPr>
            <a:stCxn id="21" idx="1"/>
            <a:endCxn id="22" idx="2"/>
          </p:cNvCxnSpPr>
          <p:nvPr/>
        </p:nvCxnSpPr>
        <p:spPr>
          <a:xfrm flipV="1">
            <a:off x="5986950" y="4401297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7BE520-7379-4914-837F-82BD04D8C79F}"/>
              </a:ext>
            </a:extLst>
          </p:cNvPr>
          <p:cNvCxnSpPr>
            <a:stCxn id="23" idx="1"/>
            <a:endCxn id="24" idx="2"/>
          </p:cNvCxnSpPr>
          <p:nvPr/>
        </p:nvCxnSpPr>
        <p:spPr>
          <a:xfrm flipV="1">
            <a:off x="6789801" y="4400697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B7C21-141F-4639-90E7-B77F5A418E21}"/>
              </a:ext>
            </a:extLst>
          </p:cNvPr>
          <p:cNvCxnSpPr>
            <a:stCxn id="20" idx="0"/>
            <a:endCxn id="26" idx="2"/>
          </p:cNvCxnSpPr>
          <p:nvPr/>
        </p:nvCxnSpPr>
        <p:spPr>
          <a:xfrm flipV="1">
            <a:off x="5184099" y="2613889"/>
            <a:ext cx="372253" cy="13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81CC9F-BC05-4255-B231-BF1337E7055E}"/>
              </a:ext>
            </a:extLst>
          </p:cNvPr>
          <p:cNvCxnSpPr>
            <a:stCxn id="22" idx="0"/>
            <a:endCxn id="26" idx="2"/>
          </p:cNvCxnSpPr>
          <p:nvPr/>
        </p:nvCxnSpPr>
        <p:spPr>
          <a:xfrm flipH="1" flipV="1">
            <a:off x="5556352" y="2613889"/>
            <a:ext cx="430598" cy="133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2BEDB0-0182-4059-8477-70D33FD87DE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6789801" y="3282293"/>
            <a:ext cx="223478" cy="66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6F3245-AAE2-4651-B7C6-29697B85BF8E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H="1" flipV="1">
            <a:off x="5556352" y="2613889"/>
            <a:ext cx="1233449" cy="1336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6DDF8-CD0E-4DB0-9554-B62AC2054D6E}"/>
              </a:ext>
            </a:extLst>
          </p:cNvPr>
          <p:cNvCxnSpPr>
            <a:stCxn id="25" idx="1"/>
            <a:endCxn id="26" idx="2"/>
          </p:cNvCxnSpPr>
          <p:nvPr/>
        </p:nvCxnSpPr>
        <p:spPr>
          <a:xfrm flipH="1" flipV="1">
            <a:off x="5556352" y="2613889"/>
            <a:ext cx="1241628" cy="443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FECFCD2-CFF3-4FE7-88B7-80ABC3E60F95}"/>
              </a:ext>
            </a:extLst>
          </p:cNvPr>
          <p:cNvSpPr/>
          <p:nvPr/>
        </p:nvSpPr>
        <p:spPr bwMode="auto">
          <a:xfrm>
            <a:off x="7700809" y="3181497"/>
            <a:ext cx="765000" cy="72000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BC6214-2737-43DE-80B8-D716DA88E6B9}"/>
              </a:ext>
            </a:extLst>
          </p:cNvPr>
          <p:cNvSpPr/>
          <p:nvPr/>
        </p:nvSpPr>
        <p:spPr bwMode="auto">
          <a:xfrm>
            <a:off x="8962756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40BB98-5C7B-45C4-8075-761F65044004}"/>
              </a:ext>
            </a:extLst>
          </p:cNvPr>
          <p:cNvSpPr/>
          <p:nvPr/>
        </p:nvSpPr>
        <p:spPr bwMode="auto">
          <a:xfrm>
            <a:off x="8962756" y="3921562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021377-0D3F-4889-B7E7-3DF320DE2025}"/>
              </a:ext>
            </a:extLst>
          </p:cNvPr>
          <p:cNvSpPr/>
          <p:nvPr/>
        </p:nvSpPr>
        <p:spPr bwMode="auto">
          <a:xfrm>
            <a:off x="9891882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5FF91E-79C1-4CA8-9151-0F79A1D2B305}"/>
              </a:ext>
            </a:extLst>
          </p:cNvPr>
          <p:cNvSpPr/>
          <p:nvPr/>
        </p:nvSpPr>
        <p:spPr bwMode="auto">
          <a:xfrm>
            <a:off x="9888328" y="3917219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F73799-3A7C-4E31-BC0B-723E99514262}"/>
              </a:ext>
            </a:extLst>
          </p:cNvPr>
          <p:cNvSpPr/>
          <p:nvPr/>
        </p:nvSpPr>
        <p:spPr bwMode="auto">
          <a:xfrm>
            <a:off x="10813900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07CEC-607A-46A7-8073-8A7283F98CD7}"/>
              </a:ext>
            </a:extLst>
          </p:cNvPr>
          <p:cNvSpPr/>
          <p:nvPr/>
        </p:nvSpPr>
        <p:spPr bwMode="auto">
          <a:xfrm>
            <a:off x="10813900" y="3917219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8A3095-0259-4B4F-BFFB-2A8F1A4635E7}"/>
              </a:ext>
            </a:extLst>
          </p:cNvPr>
          <p:cNvSpPr/>
          <p:nvPr/>
        </p:nvSpPr>
        <p:spPr bwMode="auto">
          <a:xfrm>
            <a:off x="10813900" y="259649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6C5F3-86B7-46EB-8257-B084B38E8166}"/>
              </a:ext>
            </a:extLst>
          </p:cNvPr>
          <p:cNvSpPr/>
          <p:nvPr/>
        </p:nvSpPr>
        <p:spPr bwMode="auto">
          <a:xfrm>
            <a:off x="8962756" y="259649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CMS5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53419B-86B0-4DB6-9ECA-68554A996AF1}"/>
              </a:ext>
            </a:extLst>
          </p:cNvPr>
          <p:cNvSpPr/>
          <p:nvPr/>
        </p:nvSpPr>
        <p:spPr bwMode="auto">
          <a:xfrm>
            <a:off x="4902276" y="3884398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D97CE-841B-4C03-B7EE-A37A963B671B}"/>
              </a:ext>
            </a:extLst>
          </p:cNvPr>
          <p:cNvSpPr/>
          <p:nvPr/>
        </p:nvSpPr>
        <p:spPr bwMode="auto">
          <a:xfrm>
            <a:off x="4835752" y="3808795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EF23B4-876F-4C21-8D54-625DE6C26C90}"/>
              </a:ext>
            </a:extLst>
          </p:cNvPr>
          <p:cNvSpPr/>
          <p:nvPr/>
        </p:nvSpPr>
        <p:spPr bwMode="auto">
          <a:xfrm>
            <a:off x="6864504" y="2750690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1136A1-AA9B-4C6A-BF6B-602573C22620}"/>
              </a:ext>
            </a:extLst>
          </p:cNvPr>
          <p:cNvSpPr/>
          <p:nvPr/>
        </p:nvSpPr>
        <p:spPr bwMode="auto">
          <a:xfrm>
            <a:off x="8915366" y="3190063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E169AB-6DF4-4711-8418-45943A1F68A9}"/>
              </a:ext>
            </a:extLst>
          </p:cNvPr>
          <p:cNvSpPr/>
          <p:nvPr/>
        </p:nvSpPr>
        <p:spPr bwMode="auto">
          <a:xfrm>
            <a:off x="8850810" y="311594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E1CB6D-DBF3-441C-8BDA-F0672365FA71}"/>
              </a:ext>
            </a:extLst>
          </p:cNvPr>
          <p:cNvSpPr/>
          <p:nvPr/>
        </p:nvSpPr>
        <p:spPr bwMode="auto">
          <a:xfrm>
            <a:off x="10869873" y="252720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6582B-B842-456F-8BD4-3E9E2D2427A8}"/>
              </a:ext>
            </a:extLst>
          </p:cNvPr>
          <p:cNvSpPr/>
          <p:nvPr/>
        </p:nvSpPr>
        <p:spPr bwMode="auto">
          <a:xfrm>
            <a:off x="8962756" y="4576499"/>
            <a:ext cx="2526142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Container Host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3B5652-875A-4662-9B50-83C133C89118}"/>
              </a:ext>
            </a:extLst>
          </p:cNvPr>
          <p:cNvSpPr/>
          <p:nvPr/>
        </p:nvSpPr>
        <p:spPr bwMode="auto">
          <a:xfrm>
            <a:off x="8933447" y="4576499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1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2926A9-FDE0-4B07-A133-17939E56B747}"/>
              </a:ext>
            </a:extLst>
          </p:cNvPr>
          <p:cNvSpPr/>
          <p:nvPr/>
        </p:nvSpPr>
        <p:spPr bwMode="auto">
          <a:xfrm>
            <a:off x="9846288" y="4578897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2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66DCD-C21A-4471-BEB4-A74F02F82588}"/>
              </a:ext>
            </a:extLst>
          </p:cNvPr>
          <p:cNvSpPr/>
          <p:nvPr/>
        </p:nvSpPr>
        <p:spPr bwMode="auto">
          <a:xfrm>
            <a:off x="10759130" y="4576499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3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DF2A35-A75F-47D3-982A-2D43F29537A2}"/>
              </a:ext>
            </a:extLst>
          </p:cNvPr>
          <p:cNvSpPr txBox="1"/>
          <p:nvPr/>
        </p:nvSpPr>
        <p:spPr>
          <a:xfrm>
            <a:off x="279891" y="1280928"/>
            <a:ext cx="333023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Monolithic Applications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A5E1F6-D8AA-468D-BFE6-6F397DB82CD7}"/>
              </a:ext>
            </a:extLst>
          </p:cNvPr>
          <p:cNvSpPr txBox="1"/>
          <p:nvPr/>
        </p:nvSpPr>
        <p:spPr>
          <a:xfrm>
            <a:off x="4852974" y="1280927"/>
            <a:ext cx="205302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23E0FD-C57E-47E4-B465-470D74D3F324}"/>
              </a:ext>
            </a:extLst>
          </p:cNvPr>
          <p:cNvSpPr txBox="1"/>
          <p:nvPr/>
        </p:nvSpPr>
        <p:spPr>
          <a:xfrm>
            <a:off x="9291000" y="1280927"/>
            <a:ext cx="166291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12C53B-F393-4452-B6E4-37094E9ABD89}"/>
              </a:ext>
            </a:extLst>
          </p:cNvPr>
          <p:cNvSpPr txBox="1"/>
          <p:nvPr/>
        </p:nvSpPr>
        <p:spPr>
          <a:xfrm>
            <a:off x="4187066" y="5902951"/>
            <a:ext cx="381786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Microservices != Containers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6" grpId="0" animBg="1"/>
      <p:bldP spid="67" grpId="0" animBg="1"/>
      <p:bldP spid="70" grpId="0"/>
      <p:bldP spid="71" grpId="0"/>
      <p:bldP spid="72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Containerization brought </a:t>
            </a:r>
            <a:r>
              <a:rPr lang="en-US" b="1" dirty="0"/>
              <a:t>new demands</a:t>
            </a:r>
            <a:r>
              <a:rPr lang="en-US" dirty="0"/>
              <a:t>/</a:t>
            </a:r>
            <a:r>
              <a:rPr lang="en-US" b="1" dirty="0"/>
              <a:t>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Workload deployment and distribution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 governance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 and availability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Automatization and management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 and external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7126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Docker Swarm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Apache Mesos + Marathon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Amazon Elastic Container Service (ECS)</a:t>
            </a:r>
          </a:p>
          <a:p>
            <a:pPr>
              <a:lnSpc>
                <a:spcPct val="100000"/>
              </a:lnSpc>
            </a:pPr>
            <a:r>
              <a:rPr lang="en-US" sz="4000" dirty="0" err="1"/>
              <a:t>HashiCorp</a:t>
            </a:r>
            <a:r>
              <a:rPr lang="en-US" sz="4000" dirty="0"/>
              <a:t> Nomad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2988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35B1F0-6554-4DC3-8D4B-7C9970B0A077}"/>
              </a:ext>
            </a:extLst>
          </p:cNvPr>
          <p:cNvSpPr txBox="1"/>
          <p:nvPr/>
        </p:nvSpPr>
        <p:spPr>
          <a:xfrm>
            <a:off x="5285874" y="5541943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rgbClr val="234465"/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Born out of projects like </a:t>
            </a:r>
            <a:r>
              <a:rPr lang="en-US" b="1" dirty="0"/>
              <a:t>Borg</a:t>
            </a:r>
            <a:r>
              <a:rPr lang="en-US" dirty="0"/>
              <a:t> and </a:t>
            </a:r>
            <a:r>
              <a:rPr lang="en-US" b="1" dirty="0"/>
              <a:t>Omega</a:t>
            </a:r>
            <a:r>
              <a:rPr lang="en-US" dirty="0"/>
              <a:t> at </a:t>
            </a:r>
            <a:r>
              <a:rPr lang="en-US" b="1" dirty="0"/>
              <a:t>Google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Donated to </a:t>
            </a:r>
            <a:r>
              <a:rPr lang="en-US" b="1" dirty="0"/>
              <a:t>CNCF</a:t>
            </a:r>
            <a:r>
              <a:rPr lang="en-US" dirty="0"/>
              <a:t> in </a:t>
            </a:r>
            <a:r>
              <a:rPr lang="en-US" b="1" dirty="0"/>
              <a:t>2014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Open source, licensed under </a:t>
            </a:r>
            <a:r>
              <a:rPr lang="en-US" b="1" dirty="0"/>
              <a:t>Apache 2.0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Written in </a:t>
            </a:r>
            <a:r>
              <a:rPr lang="en-US" b="1" dirty="0"/>
              <a:t>Go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Version 1.0 </a:t>
            </a:r>
            <a:r>
              <a:rPr lang="en-US" dirty="0"/>
              <a:t>came into existence in </a:t>
            </a:r>
            <a:r>
              <a:rPr lang="en-US" b="1" dirty="0"/>
              <a:t>July 2015</a:t>
            </a:r>
            <a:r>
              <a:rPr lang="en-US" dirty="0"/>
              <a:t>. Current is </a:t>
            </a:r>
            <a:r>
              <a:rPr lang="en-US" b="1" dirty="0"/>
              <a:t>1.1</a:t>
            </a:r>
            <a:r>
              <a:rPr lang="bg-BG" b="1" dirty="0"/>
              <a:t>8.5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 err="1"/>
              <a:t>κυ</a:t>
            </a:r>
            <a:r>
              <a:rPr lang="en-US" b="1" dirty="0"/>
              <a:t>βερνήτης</a:t>
            </a:r>
            <a:r>
              <a:rPr lang="en-US" dirty="0"/>
              <a:t> in Greek means </a:t>
            </a:r>
            <a:r>
              <a:rPr lang="en-US" b="1" dirty="0"/>
              <a:t>Helmsman</a:t>
            </a:r>
            <a:r>
              <a:rPr lang="en-US" dirty="0"/>
              <a:t> – s.o. who steers the ship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seen often as </a:t>
            </a:r>
            <a:r>
              <a:rPr lang="en-US" b="1" dirty="0"/>
              <a:t>k8s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EBBB-FB16-42CE-8C54-076300433F76}"/>
              </a:ext>
            </a:extLst>
          </p:cNvPr>
          <p:cNvSpPr txBox="1"/>
          <p:nvPr/>
        </p:nvSpPr>
        <p:spPr>
          <a:xfrm>
            <a:off x="5285875" y="5541946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1BE1F71-1440-4C63-BB73-D0969664BDC4}"/>
              </a:ext>
            </a:extLst>
          </p:cNvPr>
          <p:cNvSpPr/>
          <p:nvPr/>
        </p:nvSpPr>
        <p:spPr bwMode="auto">
          <a:xfrm>
            <a:off x="5203092" y="5541946"/>
            <a:ext cx="2870244" cy="917787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A07098B-3F5C-42E2-A43C-BBCEE7699DDE}"/>
              </a:ext>
            </a:extLst>
          </p:cNvPr>
          <p:cNvSpPr/>
          <p:nvPr/>
        </p:nvSpPr>
        <p:spPr>
          <a:xfrm rot="16200000">
            <a:off x="6593969" y="4716746"/>
            <a:ext cx="143953" cy="16503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B78E5-07B2-4913-853A-8F6C064303BD}"/>
              </a:ext>
            </a:extLst>
          </p:cNvPr>
          <p:cNvSpPr txBox="1"/>
          <p:nvPr/>
        </p:nvSpPr>
        <p:spPr>
          <a:xfrm>
            <a:off x="6394992" y="4780881"/>
            <a:ext cx="780142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b="1" dirty="0"/>
              <a:t>Run a cluster </a:t>
            </a:r>
            <a:r>
              <a:rPr lang="en-US" dirty="0"/>
              <a:t>of hosts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 containers </a:t>
            </a:r>
            <a:r>
              <a:rPr lang="en-US" dirty="0"/>
              <a:t>to run on different hosts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Facilitate the </a:t>
            </a:r>
            <a:r>
              <a:rPr lang="en-US" b="1" dirty="0"/>
              <a:t>communication between </a:t>
            </a:r>
            <a:r>
              <a:rPr lang="en-US" dirty="0"/>
              <a:t>the </a:t>
            </a:r>
            <a:r>
              <a:rPr lang="en-US" b="1" dirty="0"/>
              <a:t>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Provide and control access to/from </a:t>
            </a:r>
            <a:r>
              <a:rPr lang="en-US" b="1" dirty="0"/>
              <a:t>outside world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Track and optimize the </a:t>
            </a:r>
            <a:r>
              <a:rPr lang="en-US" b="1" dirty="0"/>
              <a:t>resource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Kubernetes Does?</a:t>
            </a:r>
          </a:p>
        </p:txBody>
      </p:sp>
    </p:spTree>
    <p:extLst>
      <p:ext uri="{BB962C8B-B14F-4D97-AF65-F5344CB8AC3E}">
        <p14:creationId xmlns:p14="http://schemas.microsoft.com/office/powerpoint/2010/main" val="2547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5BE66-1CE2-4B42-9BAC-ABE587379D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3040" y="1269000"/>
            <a:ext cx="2725920" cy="26442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1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499937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656282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888893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2121504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822735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822735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4085303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4085303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8379621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Responsible for </a:t>
            </a:r>
            <a:r>
              <a:rPr lang="en-US" b="1" dirty="0"/>
              <a:t>managing</a:t>
            </a:r>
            <a:r>
              <a:rPr lang="en-US" dirty="0"/>
              <a:t> the cluster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Typically </a:t>
            </a:r>
            <a:r>
              <a:rPr lang="en-US" b="1" dirty="0"/>
              <a:t>more than one </a:t>
            </a:r>
            <a:r>
              <a:rPr lang="en-US" dirty="0"/>
              <a:t>is installed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 HA mode one Master node is the </a:t>
            </a:r>
            <a:r>
              <a:rPr lang="en-US" b="1" dirty="0"/>
              <a:t>Leader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work-free</a:t>
            </a:r>
            <a:r>
              <a:rPr lang="bg-BG" dirty="0"/>
              <a:t> </a:t>
            </a:r>
            <a:r>
              <a:rPr lang="en-US" dirty="0"/>
              <a:t>(this can be changed)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dirty="0"/>
              <a:t>Components running on master are also known as </a:t>
            </a:r>
            <a:r>
              <a:rPr lang="en-US" b="1" dirty="0"/>
              <a:t>Control Plane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reached via </a:t>
            </a:r>
            <a:r>
              <a:rPr lang="en-US" b="1" dirty="0"/>
              <a:t>CLI</a:t>
            </a:r>
            <a:r>
              <a:rPr lang="en-US" dirty="0"/>
              <a:t> (</a:t>
            </a:r>
            <a:r>
              <a:rPr lang="en-US" b="1" dirty="0" err="1"/>
              <a:t>kubectl</a:t>
            </a:r>
            <a:r>
              <a:rPr lang="en-US" dirty="0"/>
              <a:t>), </a:t>
            </a:r>
            <a:r>
              <a:rPr lang="en-US" b="1" dirty="0"/>
              <a:t>APIs</a:t>
            </a:r>
            <a:r>
              <a:rPr lang="en-US" dirty="0"/>
              <a:t>, or </a:t>
            </a:r>
            <a:r>
              <a:rPr lang="en-US" b="1" dirty="0"/>
              <a:t>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(Control-plane Nodes)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B0EBF2-7603-46D6-842A-C5B67D2FA3AE}"/>
              </a:ext>
            </a:extLst>
          </p:cNvPr>
          <p:cNvGrpSpPr/>
          <p:nvPr/>
        </p:nvGrpSpPr>
        <p:grpSpPr>
          <a:xfrm>
            <a:off x="9102037" y="2053895"/>
            <a:ext cx="2303963" cy="3850105"/>
            <a:chOff x="1963236" y="2053389"/>
            <a:chExt cx="2303963" cy="3850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7388B0-D7A9-466C-AE84-99BCFBE5951A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AFFF83-E782-47D2-A3FA-12A683CF3D61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7D5DF7-A702-41A4-A719-542B7ABDB909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3738D0-0DC1-4F2B-8DAA-557186F19F56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76440B-D579-4B88-9A0B-0E59693E8718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F50516-4BC2-4123-8462-6BAF656FFAE7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B9D335-9DA9-4C9F-A04C-7E568EFCD8A5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957137"/>
            <a:ext cx="6393284" cy="476434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b="1" dirty="0" err="1"/>
              <a:t>etcd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Persistent</a:t>
            </a:r>
            <a:r>
              <a:rPr lang="en-US" dirty="0"/>
              <a:t> storage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Cluster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configuration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Distributed</a:t>
            </a:r>
            <a:r>
              <a:rPr lang="en-US" dirty="0"/>
              <a:t> and </a:t>
            </a:r>
            <a:r>
              <a:rPr lang="en-US" b="1" dirty="0"/>
              <a:t>consistent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Provides single </a:t>
            </a:r>
            <a:r>
              <a:rPr lang="en-US" b="1" dirty="0"/>
              <a:t>source of truth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installed </a:t>
            </a:r>
            <a:r>
              <a:rPr lang="en-US" b="1" dirty="0"/>
              <a:t>externally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Cluster Store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9102037" y="2053895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719C9-1D38-4B96-A7C3-72546EFAD1B4}"/>
              </a:ext>
            </a:extLst>
          </p:cNvPr>
          <p:cNvSpPr/>
          <p:nvPr/>
        </p:nvSpPr>
        <p:spPr bwMode="auto">
          <a:xfrm>
            <a:off x="8054163" y="5075844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9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77388-6332-4B76-B3AE-5ABEEA33D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B82B-5EC7-4441-B859-AE5F21B9F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Dimitar Zahariev</a:t>
            </a:r>
          </a:p>
          <a:p>
            <a:r>
              <a:rPr lang="en-US" dirty="0"/>
              <a:t>Technical trainer at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Author and lecturer of the following courses:</a:t>
            </a:r>
          </a:p>
          <a:p>
            <a:pPr lvl="1"/>
            <a:r>
              <a:rPr lang="en-US" b="1" i="1" dirty="0"/>
              <a:t>Windows System Administration </a:t>
            </a:r>
            <a:r>
              <a:rPr lang="en-US" dirty="0"/>
              <a:t>(Basic and Advanced)</a:t>
            </a:r>
          </a:p>
          <a:p>
            <a:pPr lvl="1"/>
            <a:r>
              <a:rPr lang="en-US" b="1" i="1" dirty="0"/>
              <a:t>Linux System Administration </a:t>
            </a:r>
            <a:r>
              <a:rPr lang="en-US" dirty="0"/>
              <a:t>(Basic and Advanced)</a:t>
            </a:r>
          </a:p>
          <a:p>
            <a:pPr lvl="1"/>
            <a:r>
              <a:rPr lang="en-US" b="1" i="1" dirty="0"/>
              <a:t>DevOps</a:t>
            </a:r>
            <a:r>
              <a:rPr lang="en-US" dirty="0"/>
              <a:t> (Basic and Fundamentals)</a:t>
            </a:r>
          </a:p>
          <a:p>
            <a:pPr lvl="1"/>
            <a:r>
              <a:rPr lang="en-US" b="1" i="1" dirty="0"/>
              <a:t>Azure Essentials</a:t>
            </a:r>
            <a:endParaRPr lang="bg-BG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54260-E199-449B-A2F3-B3D3AEF8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9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2366211"/>
            <a:ext cx="6393284" cy="435526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Front-end</a:t>
            </a:r>
            <a:r>
              <a:rPr lang="en-US" dirty="0"/>
              <a:t> to the control plane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Administrative</a:t>
            </a:r>
            <a:r>
              <a:rPr lang="en-US" dirty="0"/>
              <a:t> tasks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Exposes the </a:t>
            </a:r>
            <a:r>
              <a:rPr lang="en-US" b="1" dirty="0"/>
              <a:t>API</a:t>
            </a:r>
            <a:r>
              <a:rPr lang="en-US" dirty="0"/>
              <a:t> (</a:t>
            </a:r>
            <a:r>
              <a:rPr lang="en-US" b="1" dirty="0"/>
              <a:t>REST</a:t>
            </a:r>
            <a:r>
              <a:rPr lang="en-US" dirty="0"/>
              <a:t>)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Consumes </a:t>
            </a:r>
            <a:r>
              <a:rPr lang="en-US" b="1" dirty="0"/>
              <a:t>JSON</a:t>
            </a:r>
            <a:r>
              <a:rPr lang="en-US" dirty="0"/>
              <a:t> via </a:t>
            </a:r>
            <a:r>
              <a:rPr lang="en-US" b="1" dirty="0"/>
              <a:t>Manifest</a:t>
            </a:r>
            <a:r>
              <a:rPr lang="en-US" dirty="0"/>
              <a:t> </a:t>
            </a:r>
            <a:r>
              <a:rPr lang="en-US" b="1" dirty="0"/>
              <a:t>files</a:t>
            </a:r>
            <a:r>
              <a:rPr lang="en-US" dirty="0"/>
              <a:t> (</a:t>
            </a:r>
            <a:r>
              <a:rPr lang="en-US" b="1" dirty="0"/>
              <a:t>YAML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API Server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513D50-ED08-472B-AC96-2E0C3EC7629D}"/>
              </a:ext>
            </a:extLst>
          </p:cNvPr>
          <p:cNvGrpSpPr/>
          <p:nvPr/>
        </p:nvGrpSpPr>
        <p:grpSpPr>
          <a:xfrm>
            <a:off x="9102037" y="2053895"/>
            <a:ext cx="2303963" cy="3850105"/>
            <a:chOff x="1963236" y="2053389"/>
            <a:chExt cx="2303963" cy="3850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B2D786-5681-483A-AA4B-52DB3FBC94C8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8CFE72-A12B-4F5D-AD31-2553D14ACD66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6BAAD7-8449-497A-AABD-8B097294F253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37B95-F40A-42E9-A53A-0FEA46D6C4A3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8E1F36-8F02-45B1-830C-DECDC6E42BA7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935538-D941-4AD2-B90B-92D57692FAD4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0F6683-299E-48B2-9C54-EBFFF684DA70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FE4BC22-E962-46E5-A7FF-230A37B2B88E}"/>
              </a:ext>
            </a:extLst>
          </p:cNvPr>
          <p:cNvSpPr/>
          <p:nvPr/>
        </p:nvSpPr>
        <p:spPr bwMode="auto">
          <a:xfrm>
            <a:off x="8054163" y="4284000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9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612232"/>
            <a:ext cx="6393284" cy="510924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Executes </a:t>
            </a:r>
            <a:r>
              <a:rPr lang="en-US" b="1" dirty="0"/>
              <a:t>control loops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Responsible for other controllers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Node controller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Endpoints controller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Namespace controller, and etc.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Watches for </a:t>
            </a:r>
            <a:r>
              <a:rPr lang="en-US" b="1" dirty="0"/>
              <a:t>changes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Maintains the </a:t>
            </a:r>
            <a:r>
              <a:rPr lang="en-US" b="1" dirty="0"/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Controller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59DCF6-7751-46CB-B9DD-ECFF4FF1A711}"/>
              </a:ext>
            </a:extLst>
          </p:cNvPr>
          <p:cNvGrpSpPr/>
          <p:nvPr/>
        </p:nvGrpSpPr>
        <p:grpSpPr>
          <a:xfrm>
            <a:off x="9102037" y="2053895"/>
            <a:ext cx="2303963" cy="3850105"/>
            <a:chOff x="1963236" y="2053389"/>
            <a:chExt cx="2303963" cy="3850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3F484F-0A6D-4632-82AE-0692B83DFDB8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D9FA1-6415-4A80-AA5C-B938934D9DC1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71BB05-D276-4C61-8BCF-AD61AE029BE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08EE12-3E66-4E66-A19C-6F9BA13B9AD3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16BAB3-37B4-44AF-819B-807A2B2C05F1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10E5D-4229-4A71-B5AD-C1F2A2EB6476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6710EF-A6E2-4A5E-B04F-94F9D120FDD9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06CE5F-30BF-4192-A6BD-85AB41FCD444}"/>
              </a:ext>
            </a:extLst>
          </p:cNvPr>
          <p:cNvSpPr/>
          <p:nvPr/>
        </p:nvSpPr>
        <p:spPr bwMode="auto">
          <a:xfrm>
            <a:off x="8054163" y="3551417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1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3168316"/>
            <a:ext cx="6393284" cy="3553161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Listens</a:t>
            </a:r>
            <a:r>
              <a:rPr lang="en-US" dirty="0"/>
              <a:t> API Server for new work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Assigns work </a:t>
            </a:r>
            <a:r>
              <a:rPr lang="en-US" dirty="0"/>
              <a:t>to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Scheduler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734456-5FEB-4A35-906C-6AC320EF6179}"/>
              </a:ext>
            </a:extLst>
          </p:cNvPr>
          <p:cNvGrpSpPr/>
          <p:nvPr/>
        </p:nvGrpSpPr>
        <p:grpSpPr>
          <a:xfrm>
            <a:off x="9102037" y="2053895"/>
            <a:ext cx="2303963" cy="3850105"/>
            <a:chOff x="1963236" y="2053389"/>
            <a:chExt cx="2303963" cy="3850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6E0BE9-163F-422C-906B-FEC6CA807B1D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C049D7-FFFC-4318-A391-C7982A0FF5F8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4B9E4B-3C61-4B26-8CBE-88B0528E6715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2FEC7B-AEAE-480B-A04B-EB5F43E029DF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6509FD-28B6-437D-A460-320FAC556326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F3B1A-EA31-48BC-834E-682604DA4C44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D55FD-50E2-4092-B4CC-916512D743C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D9D4D64-E9A0-4B4F-A50D-A1432C4028C9}"/>
              </a:ext>
            </a:extLst>
          </p:cNvPr>
          <p:cNvSpPr/>
          <p:nvPr/>
        </p:nvSpPr>
        <p:spPr bwMode="auto">
          <a:xfrm>
            <a:off x="8054163" y="2831417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9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Initially called </a:t>
            </a:r>
            <a:r>
              <a:rPr lang="en-US" b="1" dirty="0"/>
              <a:t>Minions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Container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</a:t>
            </a:r>
            <a:r>
              <a:rPr lang="en-US" dirty="0" err="1"/>
              <a:t>containerd</a:t>
            </a:r>
            <a:r>
              <a:rPr lang="en-US" dirty="0"/>
              <a:t>, CRI-O, etc.</a:t>
            </a:r>
          </a:p>
          <a:p>
            <a:pPr>
              <a:lnSpc>
                <a:spcPct val="100000"/>
              </a:lnSpc>
            </a:pP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Communicates with 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CRI shims</a:t>
            </a:r>
          </a:p>
          <a:p>
            <a:pPr>
              <a:lnSpc>
                <a:spcPct val="100000"/>
              </a:lnSpc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2294021"/>
            <a:ext cx="5867563" cy="44274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management: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Pulling</a:t>
            </a:r>
            <a:r>
              <a:rPr lang="en-US" dirty="0"/>
              <a:t>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Starting</a:t>
            </a:r>
            <a:r>
              <a:rPr lang="en-US" dirty="0"/>
              <a:t> and </a:t>
            </a:r>
            <a:r>
              <a:rPr lang="en-US" b="1" dirty="0"/>
              <a:t>stopping</a:t>
            </a:r>
          </a:p>
          <a:p>
            <a:pPr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pluggable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is </a:t>
            </a:r>
            <a:r>
              <a:rPr lang="en-US" b="1" dirty="0"/>
              <a:t>Docker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Container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5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Kubernetes agent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node in the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Listens to API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Creates pods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Reports back to the master</a:t>
            </a:r>
          </a:p>
          <a:p>
            <a:pPr>
              <a:lnSpc>
                <a:spcPct val="100000"/>
              </a:lnSpc>
            </a:pPr>
            <a:r>
              <a:rPr lang="en-US" dirty="0"/>
              <a:t>Exposes endpoint on :10255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/spec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</a:t>
            </a:r>
            <a:r>
              <a:rPr lang="en-US" dirty="0" err="1"/>
              <a:t>healthz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/pods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</a:t>
            </a:r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2101516"/>
            <a:ext cx="5903999" cy="4619961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Provides the </a:t>
            </a:r>
            <a:r>
              <a:rPr lang="en-US" b="1" dirty="0"/>
              <a:t>networking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Each pod has its </a:t>
            </a:r>
            <a:r>
              <a:rPr lang="en-US" b="1" dirty="0"/>
              <a:t>own address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All containers in a pod share the </a:t>
            </a:r>
            <a:r>
              <a:rPr lang="en-US" b="1" dirty="0"/>
              <a:t>same IP </a:t>
            </a:r>
            <a:r>
              <a:rPr lang="en-US" dirty="0"/>
              <a:t>address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Offers </a:t>
            </a:r>
            <a:r>
              <a:rPr lang="en-US" b="1" dirty="0"/>
              <a:t>load balancing </a:t>
            </a:r>
            <a:r>
              <a:rPr lang="en-US" dirty="0"/>
              <a:t>across all pods in a </a:t>
            </a:r>
            <a:r>
              <a:rPr lang="en-US" b="1" dirty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</a:t>
            </a:r>
            <a:r>
              <a:rPr lang="en-US" dirty="0" err="1"/>
              <a:t>Kube</a:t>
            </a:r>
            <a:r>
              <a:rPr lang="en-US" dirty="0"/>
              <a:t>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9DBB6-994D-4733-8DF0-E357B8BD8C1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3040" y="1269000"/>
            <a:ext cx="2725920" cy="26442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9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Kubernetes objects are persistent entities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They are used to represent the state of the cluster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An object is a "</a:t>
            </a:r>
            <a:r>
              <a:rPr lang="en-US" sz="3200" b="1" dirty="0"/>
              <a:t>record of intent</a:t>
            </a:r>
            <a:r>
              <a:rPr lang="en-US" sz="3200" dirty="0"/>
              <a:t>". Once created, the Kubernetes system will constantly work to ensure that object exists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Almost every object includes two nested object fields</a:t>
            </a:r>
          </a:p>
          <a:p>
            <a:pPr lvl="1" latinLnBrk="0">
              <a:lnSpc>
                <a:spcPct val="100000"/>
              </a:lnSpc>
            </a:pPr>
            <a:r>
              <a:rPr lang="en-US" sz="2800" dirty="0"/>
              <a:t>Spec provides a description of the characteristics (</a:t>
            </a:r>
            <a:r>
              <a:rPr lang="en-US" sz="2800" b="1" i="1" dirty="0"/>
              <a:t>desired state</a:t>
            </a:r>
            <a:r>
              <a:rPr lang="en-US" sz="2800" i="1" dirty="0"/>
              <a:t>)</a:t>
            </a:r>
            <a:endParaRPr lang="en-US" sz="2800" b="1" dirty="0"/>
          </a:p>
          <a:p>
            <a:pPr lvl="1" latinLnBrk="0">
              <a:lnSpc>
                <a:spcPct val="100000"/>
              </a:lnSpc>
            </a:pPr>
            <a:r>
              <a:rPr lang="en-US" sz="2800" dirty="0"/>
              <a:t>Status describes the </a:t>
            </a:r>
            <a:r>
              <a:rPr lang="en-US" sz="2800" b="1" i="1" dirty="0"/>
              <a:t>current state</a:t>
            </a:r>
            <a:r>
              <a:rPr lang="en-US" sz="2800" b="1" dirty="0"/>
              <a:t> </a:t>
            </a:r>
            <a:r>
              <a:rPr lang="en-US" sz="2800" dirty="0"/>
              <a:t>of the object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They include </a:t>
            </a:r>
            <a:r>
              <a:rPr lang="en-US" sz="3200" b="1" dirty="0"/>
              <a:t>Pods</a:t>
            </a:r>
            <a:r>
              <a:rPr lang="en-US" sz="3200" dirty="0"/>
              <a:t>, </a:t>
            </a:r>
            <a:r>
              <a:rPr lang="en-US" sz="3200" b="1" dirty="0"/>
              <a:t>Services</a:t>
            </a:r>
            <a:r>
              <a:rPr lang="en-US" sz="3200" dirty="0"/>
              <a:t>, </a:t>
            </a:r>
            <a:r>
              <a:rPr lang="en-US" sz="3200" b="1" dirty="0"/>
              <a:t>Namespaces</a:t>
            </a:r>
            <a:r>
              <a:rPr lang="en-US" sz="3200" dirty="0"/>
              <a:t>, </a:t>
            </a:r>
            <a:r>
              <a:rPr lang="en-US" sz="3200" b="1" dirty="0"/>
              <a:t>Volumes</a:t>
            </a:r>
            <a:r>
              <a:rPr lang="en-US" sz="3200" dirty="0"/>
              <a:t>, etc.</a:t>
            </a:r>
          </a:p>
          <a:p>
            <a:pPr latinLnBrk="0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A424-F135-4835-A24B-FCE40C0F4ED4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https://kubernetes.io/docs/concepts/overview/working-with-objects/kubernetes-objects/</a:t>
            </a:r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Kubernetes supports multiple virtual clusters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These virtual clusters are called </a:t>
            </a:r>
            <a:r>
              <a:rPr lang="en-US" sz="2400" b="1" dirty="0"/>
              <a:t>namespaces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Namespaces provide a </a:t>
            </a:r>
            <a:r>
              <a:rPr lang="en-US" sz="2400" b="1" dirty="0"/>
              <a:t>scope for names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Names of resources need to be </a:t>
            </a:r>
            <a:r>
              <a:rPr lang="en-US" sz="2400" b="1" dirty="0"/>
              <a:t>unique</a:t>
            </a:r>
            <a:r>
              <a:rPr lang="en-US" sz="2400" dirty="0"/>
              <a:t> within a namespace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Namespaces </a:t>
            </a:r>
            <a:r>
              <a:rPr lang="en-US" sz="2400" b="1" dirty="0"/>
              <a:t>cannot be nested </a:t>
            </a:r>
            <a:r>
              <a:rPr lang="en-US" sz="2400" dirty="0"/>
              <a:t>inside one another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Each Kubernetes resource can </a:t>
            </a:r>
            <a:r>
              <a:rPr lang="en-US" sz="2400" b="1" dirty="0"/>
              <a:t>only be in one </a:t>
            </a:r>
            <a:r>
              <a:rPr lang="en-US" sz="2400" dirty="0"/>
              <a:t>namespace</a:t>
            </a:r>
            <a:endParaRPr lang="en-US" sz="2400" b="1" dirty="0"/>
          </a:p>
          <a:p>
            <a:pPr latinLnBrk="0">
              <a:lnSpc>
                <a:spcPct val="100000"/>
              </a:lnSpc>
            </a:pPr>
            <a:r>
              <a:rPr lang="en-US" sz="2400" dirty="0"/>
              <a:t>Most Kubernetes resources are in some namespace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Namespace resources are not themselves (and others such as </a:t>
            </a:r>
            <a:r>
              <a:rPr lang="en-US" sz="2400" b="1" dirty="0"/>
              <a:t>nodes</a:t>
            </a:r>
            <a:r>
              <a:rPr lang="en-US" sz="2400" dirty="0"/>
              <a:t>) in a namespace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Deleting a Namespace will clean up everything under it</a:t>
            </a:r>
          </a:p>
          <a:p>
            <a:pPr latinLnBrk="0">
              <a:lnSpc>
                <a:spcPct val="100000"/>
              </a:lnSpc>
            </a:pP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B01A8-F310-4A5A-8E1A-4222D47E849E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https://kubernetes.io/docs/concepts/overview/working-with-objects/namespaces/</a:t>
            </a:r>
          </a:p>
        </p:txBody>
      </p:sp>
    </p:spTree>
    <p:extLst>
      <p:ext uri="{BB962C8B-B14F-4D97-AF65-F5344CB8AC3E}">
        <p14:creationId xmlns:p14="http://schemas.microsoft.com/office/powerpoint/2010/main" val="18931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#Kubernetes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3081" y="1151122"/>
            <a:ext cx="598374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Smallest </a:t>
            </a:r>
            <a:r>
              <a:rPr lang="en-US" b="1" dirty="0"/>
              <a:t>unit of scheduling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One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Containers </a:t>
            </a:r>
            <a:r>
              <a:rPr lang="en-US" b="1" dirty="0"/>
              <a:t>share</a:t>
            </a:r>
            <a:r>
              <a:rPr lang="en-US" dirty="0"/>
              <a:t> the pod </a:t>
            </a:r>
            <a:r>
              <a:rPr lang="en-US" b="1" dirty="0"/>
              <a:t>environment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Scheduled</a:t>
            </a:r>
            <a:r>
              <a:rPr lang="en-US" dirty="0"/>
              <a:t> on nodes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atomic</a:t>
            </a:r>
            <a:r>
              <a:rPr lang="en-US" dirty="0"/>
              <a:t> – </a:t>
            </a:r>
            <a:r>
              <a:rPr lang="en-US" b="1" dirty="0"/>
              <a:t>deployed as one </a:t>
            </a:r>
            <a:r>
              <a:rPr lang="en-US" dirty="0"/>
              <a:t>and on </a:t>
            </a:r>
            <a:r>
              <a:rPr lang="en-US" b="1" dirty="0"/>
              <a:t>one node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Created via </a:t>
            </a:r>
            <a:r>
              <a:rPr lang="en-US" b="1" dirty="0"/>
              <a:t>manifest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DC02-4FB1-4DDD-81F1-E97006E4D8B5}"/>
              </a:ext>
            </a:extLst>
          </p:cNvPr>
          <p:cNvSpPr/>
          <p:nvPr/>
        </p:nvSpPr>
        <p:spPr bwMode="auto">
          <a:xfrm>
            <a:off x="417094" y="2616818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2914A-D330-45C5-A127-2C90BAC35C50}"/>
              </a:ext>
            </a:extLst>
          </p:cNvPr>
          <p:cNvSpPr/>
          <p:nvPr/>
        </p:nvSpPr>
        <p:spPr bwMode="auto">
          <a:xfrm>
            <a:off x="417094" y="2616819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05C72-00B1-43A0-954C-FE5AB2D32C12}"/>
              </a:ext>
            </a:extLst>
          </p:cNvPr>
          <p:cNvSpPr/>
          <p:nvPr/>
        </p:nvSpPr>
        <p:spPr bwMode="auto">
          <a:xfrm>
            <a:off x="2334126" y="2760032"/>
            <a:ext cx="3110475" cy="8330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1477A-95E6-477B-B2BD-612AC72BF940}"/>
              </a:ext>
            </a:extLst>
          </p:cNvPr>
          <p:cNvSpPr/>
          <p:nvPr/>
        </p:nvSpPr>
        <p:spPr bwMode="auto">
          <a:xfrm>
            <a:off x="523010" y="4150390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6D599-A385-423D-B1B5-7580A359386F}"/>
              </a:ext>
            </a:extLst>
          </p:cNvPr>
          <p:cNvSpPr/>
          <p:nvPr/>
        </p:nvSpPr>
        <p:spPr bwMode="auto">
          <a:xfrm>
            <a:off x="2608223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7EB2-6546-42F2-9DF7-314B10E7D5F1}"/>
              </a:ext>
            </a:extLst>
          </p:cNvPr>
          <p:cNvSpPr/>
          <p:nvPr/>
        </p:nvSpPr>
        <p:spPr bwMode="auto">
          <a:xfrm>
            <a:off x="2203280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ECED6-75C2-4780-869B-7F861586702B}"/>
              </a:ext>
            </a:extLst>
          </p:cNvPr>
          <p:cNvSpPr/>
          <p:nvPr/>
        </p:nvSpPr>
        <p:spPr bwMode="auto">
          <a:xfrm>
            <a:off x="3883551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B51CE-DFF9-4AF6-93B6-FBA9F3FC469A}"/>
              </a:ext>
            </a:extLst>
          </p:cNvPr>
          <p:cNvSpPr txBox="1"/>
          <p:nvPr/>
        </p:nvSpPr>
        <p:spPr>
          <a:xfrm>
            <a:off x="417094" y="3682525"/>
            <a:ext cx="2189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Main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A0386-BC96-449F-896A-28E0D275346F}"/>
              </a:ext>
            </a:extLst>
          </p:cNvPr>
          <p:cNvSpPr txBox="1"/>
          <p:nvPr/>
        </p:nvSpPr>
        <p:spPr>
          <a:xfrm>
            <a:off x="2606841" y="4914684"/>
            <a:ext cx="266908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Supporting containers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3EAA6-12FC-46E6-8344-94AA15CA3B86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https://kubernetes.io/docs/concepts/workloads/pods/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6FAEB-611E-4F9D-988B-3F0AE2AF2CBB}"/>
              </a:ext>
            </a:extLst>
          </p:cNvPr>
          <p:cNvSpPr/>
          <p:nvPr/>
        </p:nvSpPr>
        <p:spPr bwMode="auto">
          <a:xfrm>
            <a:off x="3480228" y="3149199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B6071-8193-4A81-9AFF-23BD9593FE24}"/>
              </a:ext>
            </a:extLst>
          </p:cNvPr>
          <p:cNvSpPr txBox="1"/>
          <p:nvPr/>
        </p:nvSpPr>
        <p:spPr>
          <a:xfrm>
            <a:off x="4179355" y="2947569"/>
            <a:ext cx="52164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672538-3916-45E3-A8CA-DE1D021DFF4F}"/>
              </a:ext>
            </a:extLst>
          </p:cNvPr>
          <p:cNvCxnSpPr/>
          <p:nvPr/>
        </p:nvCxnSpPr>
        <p:spPr>
          <a:xfrm>
            <a:off x="74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E9E706-F590-469E-96B0-1A7F80805308}"/>
              </a:ext>
            </a:extLst>
          </p:cNvPr>
          <p:cNvCxnSpPr/>
          <p:nvPr/>
        </p:nvCxnSpPr>
        <p:spPr>
          <a:xfrm>
            <a:off x="96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961FD-C688-41C3-9BC5-6A0AC4D9BD67}"/>
              </a:ext>
            </a:extLst>
          </p:cNvPr>
          <p:cNvCxnSpPr/>
          <p:nvPr/>
        </p:nvCxnSpPr>
        <p:spPr>
          <a:xfrm>
            <a:off x="119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D7F448-D019-4F4C-896C-3ABA90E973BB}"/>
              </a:ext>
            </a:extLst>
          </p:cNvPr>
          <p:cNvCxnSpPr/>
          <p:nvPr/>
        </p:nvCxnSpPr>
        <p:spPr>
          <a:xfrm>
            <a:off x="141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DEF97-7067-4BCE-BEE6-EB22635BF601}"/>
              </a:ext>
            </a:extLst>
          </p:cNvPr>
          <p:cNvCxnSpPr/>
          <p:nvPr/>
        </p:nvCxnSpPr>
        <p:spPr>
          <a:xfrm>
            <a:off x="164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AA7ACA-370E-459D-9A88-7003E071F986}"/>
              </a:ext>
            </a:extLst>
          </p:cNvPr>
          <p:cNvCxnSpPr/>
          <p:nvPr/>
        </p:nvCxnSpPr>
        <p:spPr>
          <a:xfrm>
            <a:off x="186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740EEE-BD2D-4CAA-8E5A-44B1A474C8B6}"/>
              </a:ext>
            </a:extLst>
          </p:cNvPr>
          <p:cNvCxnSpPr/>
          <p:nvPr/>
        </p:nvCxnSpPr>
        <p:spPr>
          <a:xfrm>
            <a:off x="240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7AFEB6-56CA-4680-B128-52E5A3D7A5E2}"/>
              </a:ext>
            </a:extLst>
          </p:cNvPr>
          <p:cNvCxnSpPr/>
          <p:nvPr/>
        </p:nvCxnSpPr>
        <p:spPr>
          <a:xfrm>
            <a:off x="263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EEDE97-2FA7-4C0F-B022-D380711ABC9D}"/>
              </a:ext>
            </a:extLst>
          </p:cNvPr>
          <p:cNvCxnSpPr/>
          <p:nvPr/>
        </p:nvCxnSpPr>
        <p:spPr>
          <a:xfrm>
            <a:off x="285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41251D-FF19-48B4-8C8A-E3C9F13A68F4}"/>
              </a:ext>
            </a:extLst>
          </p:cNvPr>
          <p:cNvCxnSpPr/>
          <p:nvPr/>
        </p:nvCxnSpPr>
        <p:spPr>
          <a:xfrm>
            <a:off x="308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B67CBD-5867-4303-8C40-97637FCB53D4}"/>
              </a:ext>
            </a:extLst>
          </p:cNvPr>
          <p:cNvCxnSpPr/>
          <p:nvPr/>
        </p:nvCxnSpPr>
        <p:spPr>
          <a:xfrm>
            <a:off x="330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23B9FD-371E-4151-AB2E-65B0100C50F9}"/>
              </a:ext>
            </a:extLst>
          </p:cNvPr>
          <p:cNvCxnSpPr/>
          <p:nvPr/>
        </p:nvCxnSpPr>
        <p:spPr>
          <a:xfrm>
            <a:off x="353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672106-F150-425B-89FE-65B96F2FB103}"/>
              </a:ext>
            </a:extLst>
          </p:cNvPr>
          <p:cNvCxnSpPr/>
          <p:nvPr/>
        </p:nvCxnSpPr>
        <p:spPr>
          <a:xfrm>
            <a:off x="411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C8F46-8FD2-4CBF-B3BB-AF8D02633CBC}"/>
              </a:ext>
            </a:extLst>
          </p:cNvPr>
          <p:cNvCxnSpPr/>
          <p:nvPr/>
        </p:nvCxnSpPr>
        <p:spPr>
          <a:xfrm>
            <a:off x="434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0B3DEF-0EFC-4905-A7F9-42D7D73C3A4C}"/>
              </a:ext>
            </a:extLst>
          </p:cNvPr>
          <p:cNvCxnSpPr/>
          <p:nvPr/>
        </p:nvCxnSpPr>
        <p:spPr>
          <a:xfrm>
            <a:off x="456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959A79-025A-47B3-8830-8A237C5C3EA7}"/>
              </a:ext>
            </a:extLst>
          </p:cNvPr>
          <p:cNvCxnSpPr/>
          <p:nvPr/>
        </p:nvCxnSpPr>
        <p:spPr>
          <a:xfrm>
            <a:off x="479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0DCD48-264C-419D-A08B-C6B62E7D253A}"/>
              </a:ext>
            </a:extLst>
          </p:cNvPr>
          <p:cNvCxnSpPr/>
          <p:nvPr/>
        </p:nvCxnSpPr>
        <p:spPr>
          <a:xfrm>
            <a:off x="501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AC453D-D4F8-4317-9E05-EA24D0BFBC92}"/>
              </a:ext>
            </a:extLst>
          </p:cNvPr>
          <p:cNvCxnSpPr/>
          <p:nvPr/>
        </p:nvCxnSpPr>
        <p:spPr>
          <a:xfrm>
            <a:off x="524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354F1435-43A2-44CB-A011-0AA0AA78571A}"/>
              </a:ext>
            </a:extLst>
          </p:cNvPr>
          <p:cNvSpPr/>
          <p:nvPr/>
        </p:nvSpPr>
        <p:spPr>
          <a:xfrm>
            <a:off x="2148009" y="3950627"/>
            <a:ext cx="51681" cy="127852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9ABDA176-D32A-4A14-A1A8-F787EAD2B1E7}"/>
              </a:ext>
            </a:extLst>
          </p:cNvPr>
          <p:cNvSpPr/>
          <p:nvPr/>
        </p:nvSpPr>
        <p:spPr>
          <a:xfrm rot="10800000">
            <a:off x="5460241" y="3936299"/>
            <a:ext cx="51681" cy="127852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23" grpId="0" animBg="1"/>
      <p:bldP spid="24" grpId="0" animBg="1"/>
      <p:bldP spid="25" grpId="0" animBg="1"/>
      <p:bldP spid="26" grpId="0"/>
      <p:bldP spid="27" grpId="0"/>
      <p:bldP spid="15" grpId="0"/>
      <p:bldP spid="16" grpId="0" animBg="1"/>
      <p:bldP spid="5" grpId="0"/>
      <p:bldP spid="13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4906035"/>
            <a:ext cx="11804822" cy="18154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pod has a </a:t>
            </a:r>
            <a:r>
              <a:rPr lang="en-US" b="1" dirty="0"/>
              <a:t>unique IP </a:t>
            </a:r>
            <a:r>
              <a:rPr lang="en-US" dirty="0"/>
              <a:t>address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Inter-pod</a:t>
            </a:r>
            <a:r>
              <a:rPr lang="en-US" dirty="0"/>
              <a:t> communication is via a </a:t>
            </a:r>
            <a:r>
              <a:rPr lang="en-US" b="1" dirty="0"/>
              <a:t>pod network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Intra-pod</a:t>
            </a:r>
            <a:r>
              <a:rPr lang="en-US" dirty="0"/>
              <a:t> communication is via </a:t>
            </a:r>
            <a:r>
              <a:rPr lang="en-US" b="1" dirty="0"/>
              <a:t>localhost</a:t>
            </a:r>
            <a:r>
              <a:rPr lang="en-US" dirty="0"/>
              <a:t> and </a:t>
            </a:r>
            <a:r>
              <a:rPr lang="en-US" b="1" dirty="0"/>
              <a:t>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4323-4565-4CEB-9708-DF21E0489D9A}"/>
              </a:ext>
            </a:extLst>
          </p:cNvPr>
          <p:cNvSpPr/>
          <p:nvPr/>
        </p:nvSpPr>
        <p:spPr bwMode="auto">
          <a:xfrm>
            <a:off x="898358" y="1524001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0BDD4-286E-4B0C-9BE7-070A7E77BB72}"/>
              </a:ext>
            </a:extLst>
          </p:cNvPr>
          <p:cNvSpPr/>
          <p:nvPr/>
        </p:nvSpPr>
        <p:spPr bwMode="auto">
          <a:xfrm>
            <a:off x="898357" y="1531007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5928B-9ACC-436C-85B7-20CBBC2A26D2}"/>
              </a:ext>
            </a:extLst>
          </p:cNvPr>
          <p:cNvSpPr/>
          <p:nvPr/>
        </p:nvSpPr>
        <p:spPr bwMode="auto">
          <a:xfrm>
            <a:off x="1140631" y="2169709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D144A-4052-4A24-8D8B-946454AC4A14}"/>
              </a:ext>
            </a:extLst>
          </p:cNvPr>
          <p:cNvSpPr/>
          <p:nvPr/>
        </p:nvSpPr>
        <p:spPr bwMode="auto">
          <a:xfrm>
            <a:off x="2820901" y="2169709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CA7D2-64B8-418E-86C8-99F1E3BD723F}"/>
              </a:ext>
            </a:extLst>
          </p:cNvPr>
          <p:cNvSpPr/>
          <p:nvPr/>
        </p:nvSpPr>
        <p:spPr bwMode="auto">
          <a:xfrm>
            <a:off x="898357" y="3697720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FF689-FF94-44DD-95B8-D8F919D1C167}"/>
              </a:ext>
            </a:extLst>
          </p:cNvPr>
          <p:cNvSpPr/>
          <p:nvPr/>
        </p:nvSpPr>
        <p:spPr bwMode="auto">
          <a:xfrm>
            <a:off x="1438183" y="3312536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BCEB5-4D80-48FE-BEB9-643317CDDFC9}"/>
              </a:ext>
            </a:extLst>
          </p:cNvPr>
          <p:cNvCxnSpPr/>
          <p:nvPr/>
        </p:nvCxnSpPr>
        <p:spPr>
          <a:xfrm>
            <a:off x="1227221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2A518-F277-4E69-BF63-90CD7314E3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835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58B47-D5D5-4B36-AD6D-351541863D9A}"/>
              </a:ext>
            </a:extLst>
          </p:cNvPr>
          <p:cNvCxnSpPr/>
          <p:nvPr/>
        </p:nvCxnSpPr>
        <p:spPr>
          <a:xfrm>
            <a:off x="3643339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5C79F0-2327-4B9C-B82E-DBB1E3753B70}"/>
              </a:ext>
            </a:extLst>
          </p:cNvPr>
          <p:cNvCxnSpPr/>
          <p:nvPr/>
        </p:nvCxnSpPr>
        <p:spPr>
          <a:xfrm>
            <a:off x="4307305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B1660-F49C-40A8-AD6C-8C64CE4C92B2}"/>
              </a:ext>
            </a:extLst>
          </p:cNvPr>
          <p:cNvSpPr/>
          <p:nvPr/>
        </p:nvSpPr>
        <p:spPr bwMode="auto">
          <a:xfrm>
            <a:off x="7076349" y="1523998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101C1-108C-4086-B0DB-CA09680B22AF}"/>
              </a:ext>
            </a:extLst>
          </p:cNvPr>
          <p:cNvSpPr/>
          <p:nvPr/>
        </p:nvSpPr>
        <p:spPr bwMode="auto">
          <a:xfrm>
            <a:off x="7076348" y="1531004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C203E-1633-431D-9A29-B82586F8E560}"/>
              </a:ext>
            </a:extLst>
          </p:cNvPr>
          <p:cNvSpPr/>
          <p:nvPr/>
        </p:nvSpPr>
        <p:spPr bwMode="auto">
          <a:xfrm>
            <a:off x="7318622" y="2169706"/>
            <a:ext cx="1572407" cy="795868"/>
          </a:xfrm>
          <a:prstGeom prst="rec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7E016-9770-47F0-B526-2D074D986C1A}"/>
              </a:ext>
            </a:extLst>
          </p:cNvPr>
          <p:cNvSpPr/>
          <p:nvPr/>
        </p:nvSpPr>
        <p:spPr bwMode="auto">
          <a:xfrm>
            <a:off x="7076348" y="3697717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695F6-BE71-48B3-B72B-5F3E568E0CC6}"/>
              </a:ext>
            </a:extLst>
          </p:cNvPr>
          <p:cNvSpPr/>
          <p:nvPr/>
        </p:nvSpPr>
        <p:spPr bwMode="auto">
          <a:xfrm>
            <a:off x="7616174" y="3312533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26E8C4-4771-4CA2-BE8F-451F466E8213}"/>
              </a:ext>
            </a:extLst>
          </p:cNvPr>
          <p:cNvCxnSpPr/>
          <p:nvPr/>
        </p:nvCxnSpPr>
        <p:spPr>
          <a:xfrm>
            <a:off x="7405212" y="2965574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B5E2C-0408-4E97-87DC-B42599D8DAF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104826" y="2965574"/>
            <a:ext cx="0" cy="366073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90452-8ACE-4243-9517-2154159271F1}"/>
              </a:ext>
            </a:extLst>
          </p:cNvPr>
          <p:cNvSpPr/>
          <p:nvPr/>
        </p:nvSpPr>
        <p:spPr bwMode="auto">
          <a:xfrm>
            <a:off x="1711087" y="4493582"/>
            <a:ext cx="8210955" cy="25987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BD4DC-5AC9-44B6-9B78-E96C226E8AA2}"/>
              </a:ext>
            </a:extLst>
          </p:cNvPr>
          <p:cNvCxnSpPr/>
          <p:nvPr/>
        </p:nvCxnSpPr>
        <p:spPr>
          <a:xfrm flipH="1">
            <a:off x="2779293" y="4162939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1DD7E5-4882-4B84-8F86-9EDBD2E48C9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957285" y="4162939"/>
            <a:ext cx="0" cy="330643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B43826-6C31-43DC-A84C-5A2D42AABC22}"/>
              </a:ext>
            </a:extLst>
          </p:cNvPr>
          <p:cNvCxnSpPr/>
          <p:nvPr/>
        </p:nvCxnSpPr>
        <p:spPr>
          <a:xfrm>
            <a:off x="137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E764CB-A465-440A-A57A-B2453703A5E6}"/>
              </a:ext>
            </a:extLst>
          </p:cNvPr>
          <p:cNvCxnSpPr/>
          <p:nvPr/>
        </p:nvCxnSpPr>
        <p:spPr>
          <a:xfrm>
            <a:off x="159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D4FB4E-BA72-4B74-A05D-71FF5E06F63D}"/>
              </a:ext>
            </a:extLst>
          </p:cNvPr>
          <p:cNvCxnSpPr/>
          <p:nvPr/>
        </p:nvCxnSpPr>
        <p:spPr>
          <a:xfrm>
            <a:off x="182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0BCE5-CAE9-42E5-A3D9-1C89D6B636EB}"/>
              </a:ext>
            </a:extLst>
          </p:cNvPr>
          <p:cNvCxnSpPr/>
          <p:nvPr/>
        </p:nvCxnSpPr>
        <p:spPr>
          <a:xfrm>
            <a:off x="204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61B7C4-AF1C-46A8-AA09-9258CB8A4D00}"/>
              </a:ext>
            </a:extLst>
          </p:cNvPr>
          <p:cNvCxnSpPr/>
          <p:nvPr/>
        </p:nvCxnSpPr>
        <p:spPr>
          <a:xfrm>
            <a:off x="227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9B06CD-C5C4-4076-A92E-2917867A40A2}"/>
              </a:ext>
            </a:extLst>
          </p:cNvPr>
          <p:cNvCxnSpPr/>
          <p:nvPr/>
        </p:nvCxnSpPr>
        <p:spPr>
          <a:xfrm>
            <a:off x="249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B0D46F-BB67-4C9F-A902-45FE44C05F2D}"/>
              </a:ext>
            </a:extLst>
          </p:cNvPr>
          <p:cNvCxnSpPr/>
          <p:nvPr/>
        </p:nvCxnSpPr>
        <p:spPr>
          <a:xfrm>
            <a:off x="30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D92571-630A-4B05-9429-65D8C84C7A7D}"/>
              </a:ext>
            </a:extLst>
          </p:cNvPr>
          <p:cNvCxnSpPr/>
          <p:nvPr/>
        </p:nvCxnSpPr>
        <p:spPr>
          <a:xfrm>
            <a:off x="32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9FE5E7-9D06-433B-8B71-ABAC35CB2594}"/>
              </a:ext>
            </a:extLst>
          </p:cNvPr>
          <p:cNvCxnSpPr/>
          <p:nvPr/>
        </p:nvCxnSpPr>
        <p:spPr>
          <a:xfrm>
            <a:off x="348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13EC2C-41A1-4D8A-AF54-F0112D38183D}"/>
              </a:ext>
            </a:extLst>
          </p:cNvPr>
          <p:cNvCxnSpPr/>
          <p:nvPr/>
        </p:nvCxnSpPr>
        <p:spPr>
          <a:xfrm>
            <a:off x="371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49DC7-C926-468B-98A4-E57EB01E596B}"/>
              </a:ext>
            </a:extLst>
          </p:cNvPr>
          <p:cNvCxnSpPr/>
          <p:nvPr/>
        </p:nvCxnSpPr>
        <p:spPr>
          <a:xfrm>
            <a:off x="39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A707B6-51C3-4451-B306-01FC9A83B22C}"/>
              </a:ext>
            </a:extLst>
          </p:cNvPr>
          <p:cNvCxnSpPr/>
          <p:nvPr/>
        </p:nvCxnSpPr>
        <p:spPr>
          <a:xfrm>
            <a:off x="41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0F7355-9D1E-4B83-A69A-2C29333D4664}"/>
              </a:ext>
            </a:extLst>
          </p:cNvPr>
          <p:cNvCxnSpPr/>
          <p:nvPr/>
        </p:nvCxnSpPr>
        <p:spPr>
          <a:xfrm>
            <a:off x="75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4C3CB6-667B-46BD-BBFB-CD4E4D0A5945}"/>
              </a:ext>
            </a:extLst>
          </p:cNvPr>
          <p:cNvCxnSpPr/>
          <p:nvPr/>
        </p:nvCxnSpPr>
        <p:spPr>
          <a:xfrm>
            <a:off x="77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B8797A-4C52-4DB7-8A6A-EA13E69896CD}"/>
              </a:ext>
            </a:extLst>
          </p:cNvPr>
          <p:cNvCxnSpPr/>
          <p:nvPr/>
        </p:nvCxnSpPr>
        <p:spPr>
          <a:xfrm>
            <a:off x="798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38ABE8-27EB-4B15-B106-23F97D749140}"/>
              </a:ext>
            </a:extLst>
          </p:cNvPr>
          <p:cNvCxnSpPr/>
          <p:nvPr/>
        </p:nvCxnSpPr>
        <p:spPr>
          <a:xfrm>
            <a:off x="821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E6C4CC-0459-4F2F-9B82-5C39F7263726}"/>
              </a:ext>
            </a:extLst>
          </p:cNvPr>
          <p:cNvCxnSpPr/>
          <p:nvPr/>
        </p:nvCxnSpPr>
        <p:spPr>
          <a:xfrm>
            <a:off x="84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71F893-621E-46D6-8F65-E2F1AD3F6F3D}"/>
              </a:ext>
            </a:extLst>
          </p:cNvPr>
          <p:cNvCxnSpPr/>
          <p:nvPr/>
        </p:nvCxnSpPr>
        <p:spPr>
          <a:xfrm>
            <a:off x="86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Higher</a:t>
            </a:r>
            <a:r>
              <a:rPr lang="en-US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Looks after </a:t>
            </a:r>
            <a:r>
              <a:rPr lang="en-US" b="1" dirty="0"/>
              <a:t>pod</a:t>
            </a:r>
            <a:r>
              <a:rPr lang="en-US" dirty="0"/>
              <a:t> or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Scale</a:t>
            </a:r>
            <a:r>
              <a:rPr lang="en-US" dirty="0"/>
              <a:t> up/down </a:t>
            </a:r>
            <a:r>
              <a:rPr lang="en-US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dirty="0"/>
              <a:t>Sets </a:t>
            </a:r>
            <a:r>
              <a:rPr lang="en-US" b="1" dirty="0"/>
              <a:t>Desired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Rarely used these days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564000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ReplicationController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A611D5-78B7-459B-A164-E907DF728ADB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https://kubernetes.io/docs/concepts/workloads/controllers/replicationcontroller/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92399B-7CAA-4656-AE45-5B95A8D6CCE5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FB8D0-A182-4066-AD28-1D1B5F98044F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B01AC-436D-400B-8506-C5D34E01F8D6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12F340-9532-4F2D-AAA2-F3F6CEA2F53C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C6D452-C97A-4D7B-962E-5BB6BE0C6A5B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C6D21E-23E5-4A0A-974B-525242F912BE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808B67-216F-4F0B-9333-C818305B6503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F1B42-BBB1-4126-8EAF-D8D7B51349A1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D71410-B5AE-409A-B7AC-CEECEE463DAF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36AD74-570B-42D0-838D-F527242106FC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78A559-1F88-4F32-9DF0-F0A3378BCE9C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7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5903999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Higher</a:t>
            </a:r>
            <a:r>
              <a:rPr lang="en-US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Looks after </a:t>
            </a:r>
            <a:r>
              <a:rPr lang="en-US" b="1" dirty="0"/>
              <a:t>pod</a:t>
            </a:r>
            <a:r>
              <a:rPr lang="en-US" dirty="0"/>
              <a:t> or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Scale</a:t>
            </a:r>
            <a:r>
              <a:rPr lang="en-US" dirty="0"/>
              <a:t> up/down </a:t>
            </a:r>
            <a:r>
              <a:rPr lang="en-US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dirty="0"/>
              <a:t>Sets </a:t>
            </a:r>
            <a:r>
              <a:rPr lang="en-US" b="1" dirty="0"/>
              <a:t>Desired State</a:t>
            </a:r>
          </a:p>
          <a:p>
            <a:pPr>
              <a:lnSpc>
                <a:spcPct val="100000"/>
              </a:lnSpc>
            </a:pPr>
            <a:r>
              <a:rPr lang="en-US" dirty="0"/>
              <a:t>Preferred over </a:t>
            </a:r>
            <a:r>
              <a:rPr lang="en-US" b="1" i="1" dirty="0"/>
              <a:t>Replication Controllers</a:t>
            </a:r>
          </a:p>
          <a:p>
            <a:pPr>
              <a:lnSpc>
                <a:spcPct val="100000"/>
              </a:lnSpc>
            </a:pPr>
            <a:r>
              <a:rPr lang="en-US" dirty="0"/>
              <a:t>Rarely used alone by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564000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A611D5-78B7-459B-A164-E907DF728ADB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https://kubernetes.io/docs/concepts/workloads/controllers/replicaset/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C7CDB5-AC00-4962-A418-3E42B230E15F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73E0C8-144F-4655-854A-5907F25FC763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E49DDA-505B-4B0C-9D60-8879EEAC306A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81AC515-E438-4A67-B287-B1F3DE701F2D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8E4F94-473E-4F9A-84FD-E6DAA5147861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16B03-1CB1-43B8-942D-76C608C17917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4AEE1D-8AF0-4E3F-BE31-62589F6603D4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5F7243-61A0-4881-B9A3-AB96E0266504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984C3D-20EA-47CE-8E3F-CE3A339B2B23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A0E2DF-03CF-43DA-9156-C18511B46A03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B48855-1B34-4997-AB19-658AABCCBC0E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7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Even higher </a:t>
            </a:r>
            <a:r>
              <a:rPr lang="en-US" dirty="0"/>
              <a:t>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Simplifies </a:t>
            </a:r>
            <a:r>
              <a:rPr lang="en-US" b="1" dirty="0"/>
              <a:t>updates</a:t>
            </a:r>
            <a:r>
              <a:rPr lang="en-US" dirty="0"/>
              <a:t> and </a:t>
            </a:r>
            <a:r>
              <a:rPr lang="en-US" b="1" dirty="0"/>
              <a:t>rollbacks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Declarative</a:t>
            </a:r>
            <a:r>
              <a:rPr lang="en-US" dirty="0"/>
              <a:t> and </a:t>
            </a:r>
            <a:r>
              <a:rPr lang="en-US" b="1" dirty="0"/>
              <a:t>imperative</a:t>
            </a:r>
            <a:r>
              <a:rPr lang="en-US" dirty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Self </a:t>
            </a:r>
            <a:r>
              <a:rPr lang="en-US" b="1" dirty="0"/>
              <a:t>documenting</a:t>
            </a:r>
          </a:p>
          <a:p>
            <a:pPr>
              <a:lnSpc>
                <a:spcPct val="100000"/>
              </a:lnSpc>
            </a:pPr>
            <a:r>
              <a:rPr lang="en-US" dirty="0"/>
              <a:t>Suitable for </a:t>
            </a:r>
            <a:r>
              <a:rPr lang="en-US" b="1" dirty="0"/>
              <a:t>versioning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A52A0-D013-4DA4-A38A-2738AF195ADF}"/>
              </a:ext>
            </a:extLst>
          </p:cNvPr>
          <p:cNvGrpSpPr/>
          <p:nvPr/>
        </p:nvGrpSpPr>
        <p:grpSpPr>
          <a:xfrm>
            <a:off x="5253788" y="3069000"/>
            <a:ext cx="6521116" cy="3287909"/>
            <a:chOff x="5253788" y="3168316"/>
            <a:chExt cx="6521116" cy="3287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CE93A-8E36-4270-A25D-3AB79E722DF6}"/>
                </a:ext>
              </a:extLst>
            </p:cNvPr>
            <p:cNvSpPr/>
            <p:nvPr/>
          </p:nvSpPr>
          <p:spPr bwMode="auto">
            <a:xfrm>
              <a:off x="5253788" y="3168316"/>
              <a:ext cx="6521116" cy="328790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2F35C7-F50D-4B39-98E7-E70B0F6A6F90}"/>
                </a:ext>
              </a:extLst>
            </p:cNvPr>
            <p:cNvSpPr/>
            <p:nvPr/>
          </p:nvSpPr>
          <p:spPr bwMode="auto">
            <a:xfrm>
              <a:off x="5253788" y="3172716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0FB79-DF92-4C5E-85B7-5A4E37CC0B71}"/>
              </a:ext>
            </a:extLst>
          </p:cNvPr>
          <p:cNvGrpSpPr/>
          <p:nvPr/>
        </p:nvGrpSpPr>
        <p:grpSpPr>
          <a:xfrm>
            <a:off x="6376735" y="3558285"/>
            <a:ext cx="5245768" cy="2646224"/>
            <a:chOff x="6376735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76735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76735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B78B210-1F8C-4AC6-BBEC-9A7F29C0D138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https://kubernetes.io/docs/concepts/workloads/controllers/deployment/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C60BF-A21A-4864-BB44-60C3942AFC91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8B51CF-EBA4-4109-B36F-78120C3D8E24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DB30AF-A49B-4118-A40A-D3C5801679C5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257F07-5DEB-4F6D-A7F0-C7DAD8F4A03D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04CD3D-9F2C-4016-A507-B89C0FD011CB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7D3E3E-9399-4379-AD1B-B6A8BC7CDAFB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3D1B18-8BD1-495B-9272-AAAC5E6814E9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A6D720-F8CB-4965-AA57-9446FFCAAD45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FBDD34-67C0-4628-87C9-A66EEC40824D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0084CB-D102-4DA0-824D-4014302209C4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0EA3F0-7052-4860-BF31-4B8BED1E97E9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8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A6BB02-6430-44B1-BA2A-0AF89B092F92}"/>
              </a:ext>
            </a:extLst>
          </p:cNvPr>
          <p:cNvGrpSpPr/>
          <p:nvPr/>
        </p:nvGrpSpPr>
        <p:grpSpPr>
          <a:xfrm>
            <a:off x="3130793" y="3927383"/>
            <a:ext cx="2516028" cy="2422357"/>
            <a:chOff x="3120852" y="3927384"/>
            <a:chExt cx="2516028" cy="2422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B4EDD-101F-40E8-B36E-6D2E7011141C}"/>
                </a:ext>
              </a:extLst>
            </p:cNvPr>
            <p:cNvSpPr/>
            <p:nvPr/>
          </p:nvSpPr>
          <p:spPr bwMode="auto">
            <a:xfrm>
              <a:off x="3120853" y="3927384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728105-AEE9-48CB-9EC2-709C3A4872AD}"/>
                </a:ext>
              </a:extLst>
            </p:cNvPr>
            <p:cNvSpPr/>
            <p:nvPr/>
          </p:nvSpPr>
          <p:spPr bwMode="auto">
            <a:xfrm>
              <a:off x="3120852" y="3938006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46822" y="1151122"/>
            <a:ext cx="6350002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Provide reliable network endpoint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IP address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DNS name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Port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Expose Pods to the outside world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NodePort</a:t>
            </a:r>
            <a:r>
              <a:rPr lang="en-US" dirty="0"/>
              <a:t> (cluster-wide port)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LoadBalancer</a:t>
            </a:r>
            <a:r>
              <a:rPr lang="en-US" dirty="0"/>
              <a:t> (cloud-based)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Use End Point object to track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DBD02-E649-41AB-9ED3-2548744F1DD4}"/>
              </a:ext>
            </a:extLst>
          </p:cNvPr>
          <p:cNvGrpSpPr/>
          <p:nvPr/>
        </p:nvGrpSpPr>
        <p:grpSpPr>
          <a:xfrm>
            <a:off x="3279318" y="4431530"/>
            <a:ext cx="2189750" cy="1712596"/>
            <a:chOff x="3168312" y="4253113"/>
            <a:chExt cx="2189750" cy="171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10F3E0-F2E9-4D49-8C35-8311250902E0}"/>
                </a:ext>
              </a:extLst>
            </p:cNvPr>
            <p:cNvSpPr/>
            <p:nvPr/>
          </p:nvSpPr>
          <p:spPr bwMode="auto">
            <a:xfrm>
              <a:off x="3168313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B461B-7711-4F66-84E3-F0CE8E378BF1}"/>
                </a:ext>
              </a:extLst>
            </p:cNvPr>
            <p:cNvSpPr/>
            <p:nvPr/>
          </p:nvSpPr>
          <p:spPr bwMode="auto">
            <a:xfrm>
              <a:off x="3168313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6AC97-4B96-4AD1-95F1-2FCC84938624}"/>
                </a:ext>
              </a:extLst>
            </p:cNvPr>
            <p:cNvSpPr/>
            <p:nvPr/>
          </p:nvSpPr>
          <p:spPr bwMode="auto">
            <a:xfrm>
              <a:off x="3753778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155D6-D4BC-4B04-AC2B-7CD227C13EDF}"/>
                </a:ext>
              </a:extLst>
            </p:cNvPr>
            <p:cNvSpPr/>
            <p:nvPr/>
          </p:nvSpPr>
          <p:spPr bwMode="auto">
            <a:xfrm>
              <a:off x="3168312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F1E82-7D8E-43EF-9A1D-DB85AA303699}"/>
              </a:ext>
            </a:extLst>
          </p:cNvPr>
          <p:cNvGrpSpPr/>
          <p:nvPr/>
        </p:nvGrpSpPr>
        <p:grpSpPr>
          <a:xfrm>
            <a:off x="134039" y="3927383"/>
            <a:ext cx="2516027" cy="2422357"/>
            <a:chOff x="312820" y="3721769"/>
            <a:chExt cx="2516027" cy="24223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A03CF-E463-4C92-B58F-F264FCC4182A}"/>
                </a:ext>
              </a:extLst>
            </p:cNvPr>
            <p:cNvSpPr/>
            <p:nvPr/>
          </p:nvSpPr>
          <p:spPr bwMode="auto">
            <a:xfrm>
              <a:off x="312820" y="3721769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DD4AAC-0EE5-4642-8A95-914D4B1E6647}"/>
                </a:ext>
              </a:extLst>
            </p:cNvPr>
            <p:cNvSpPr/>
            <p:nvPr/>
          </p:nvSpPr>
          <p:spPr bwMode="auto">
            <a:xfrm>
              <a:off x="312820" y="3732722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9CF21-5D56-444E-8162-8F317BF06E0E}"/>
              </a:ext>
            </a:extLst>
          </p:cNvPr>
          <p:cNvGrpSpPr/>
          <p:nvPr/>
        </p:nvGrpSpPr>
        <p:grpSpPr>
          <a:xfrm>
            <a:off x="297177" y="4431530"/>
            <a:ext cx="2189750" cy="1712596"/>
            <a:chOff x="689801" y="4253113"/>
            <a:chExt cx="2189750" cy="17125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D9EE-D9A0-4A58-B3AA-D84F87FB613E}"/>
                </a:ext>
              </a:extLst>
            </p:cNvPr>
            <p:cNvSpPr/>
            <p:nvPr/>
          </p:nvSpPr>
          <p:spPr bwMode="auto">
            <a:xfrm>
              <a:off x="689802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AF3D1B-617B-4584-888F-7B1D83AD6D9F}"/>
                </a:ext>
              </a:extLst>
            </p:cNvPr>
            <p:cNvSpPr/>
            <p:nvPr/>
          </p:nvSpPr>
          <p:spPr bwMode="auto">
            <a:xfrm>
              <a:off x="689802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D84722-F3A6-4EBA-A137-2108C9317AF9}"/>
                </a:ext>
              </a:extLst>
            </p:cNvPr>
            <p:cNvSpPr/>
            <p:nvPr/>
          </p:nvSpPr>
          <p:spPr bwMode="auto">
            <a:xfrm>
              <a:off x="1275267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8222CB-9298-4120-A4F8-FC7E14857526}"/>
                </a:ext>
              </a:extLst>
            </p:cNvPr>
            <p:cNvSpPr/>
            <p:nvPr/>
          </p:nvSpPr>
          <p:spPr bwMode="auto">
            <a:xfrm>
              <a:off x="689801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0DE2F-D98F-45D3-92D7-7E3B6FD52670}"/>
              </a:ext>
            </a:extLst>
          </p:cNvPr>
          <p:cNvGrpSpPr/>
          <p:nvPr/>
        </p:nvGrpSpPr>
        <p:grpSpPr>
          <a:xfrm>
            <a:off x="3124845" y="1405937"/>
            <a:ext cx="2516027" cy="1292068"/>
            <a:chOff x="291012" y="3721770"/>
            <a:chExt cx="2516027" cy="129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71917F-B23E-4BCC-98E5-FED48D142796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IP: 10.10.10.1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DNS: demo-svc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Port: 32001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D6D70-ED59-4675-B2BE-FB9F71057477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E73F3-025A-4203-9CEC-BB20DE813C42}"/>
              </a:ext>
            </a:extLst>
          </p:cNvPr>
          <p:cNvGrpSpPr/>
          <p:nvPr/>
        </p:nvGrpSpPr>
        <p:grpSpPr>
          <a:xfrm>
            <a:off x="134039" y="1405937"/>
            <a:ext cx="2516027" cy="1292068"/>
            <a:chOff x="291012" y="3721770"/>
            <a:chExt cx="2516027" cy="12920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5A197F-5A59-431F-8036-D2F32821D4CC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 IP, Pod B IP, 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36731-4075-49EB-A59D-D8890A96B1CF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Point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EF1D1F-67D1-41A4-A8BD-6F2BECDD7B33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2650066" y="2051971"/>
            <a:ext cx="474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185A7-8073-4F42-8FDB-CE993DCB41D2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4382859" y="2698005"/>
            <a:ext cx="5949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A4534-0D69-4150-85DC-566C423F97C6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1392053" y="2698005"/>
            <a:ext cx="2990806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4F139F-521C-4831-8C36-DB075C64BA92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https://kubernetes.io/docs/concepts/services-networking/service/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56EC0C-D1E3-4084-B948-E975F73F14C3}"/>
              </a:ext>
            </a:extLst>
          </p:cNvPr>
          <p:cNvCxnSpPr>
            <a:cxnSpLocks/>
          </p:cNvCxnSpPr>
          <p:nvPr/>
        </p:nvCxnSpPr>
        <p:spPr>
          <a:xfrm>
            <a:off x="100146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32B984-84FC-40A9-9365-27275AEF2A99}"/>
              </a:ext>
            </a:extLst>
          </p:cNvPr>
          <p:cNvCxnSpPr>
            <a:cxnSpLocks/>
          </p:cNvCxnSpPr>
          <p:nvPr/>
        </p:nvCxnSpPr>
        <p:spPr>
          <a:xfrm>
            <a:off x="1130621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AF94F2-0EDC-4036-8100-78F7619988E0}"/>
              </a:ext>
            </a:extLst>
          </p:cNvPr>
          <p:cNvCxnSpPr>
            <a:cxnSpLocks/>
          </p:cNvCxnSpPr>
          <p:nvPr/>
        </p:nvCxnSpPr>
        <p:spPr>
          <a:xfrm>
            <a:off x="12600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FA028A-1826-468F-BC49-32993F131959}"/>
              </a:ext>
            </a:extLst>
          </p:cNvPr>
          <p:cNvCxnSpPr>
            <a:cxnSpLocks/>
          </p:cNvCxnSpPr>
          <p:nvPr/>
        </p:nvCxnSpPr>
        <p:spPr>
          <a:xfrm>
            <a:off x="13896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35B6CE-B4EC-47EB-A43B-8CF0E28BAB96}"/>
              </a:ext>
            </a:extLst>
          </p:cNvPr>
          <p:cNvCxnSpPr>
            <a:cxnSpLocks/>
          </p:cNvCxnSpPr>
          <p:nvPr/>
        </p:nvCxnSpPr>
        <p:spPr>
          <a:xfrm>
            <a:off x="15192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6BAB63-3B07-4E7E-B71B-043B6591D792}"/>
              </a:ext>
            </a:extLst>
          </p:cNvPr>
          <p:cNvCxnSpPr>
            <a:cxnSpLocks/>
          </p:cNvCxnSpPr>
          <p:nvPr/>
        </p:nvCxnSpPr>
        <p:spPr>
          <a:xfrm>
            <a:off x="16488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DA8B9E-DA96-4319-953A-6D57E07328BD}"/>
              </a:ext>
            </a:extLst>
          </p:cNvPr>
          <p:cNvCxnSpPr>
            <a:cxnSpLocks/>
          </p:cNvCxnSpPr>
          <p:nvPr/>
        </p:nvCxnSpPr>
        <p:spPr>
          <a:xfrm>
            <a:off x="17784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731A2DB-72BD-4606-A6CD-984E90529A13}"/>
              </a:ext>
            </a:extLst>
          </p:cNvPr>
          <p:cNvCxnSpPr>
            <a:cxnSpLocks/>
          </p:cNvCxnSpPr>
          <p:nvPr/>
        </p:nvCxnSpPr>
        <p:spPr>
          <a:xfrm>
            <a:off x="398100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5FDF5F8-07A8-46CF-BADD-468CA93F8BFA}"/>
              </a:ext>
            </a:extLst>
          </p:cNvPr>
          <p:cNvCxnSpPr>
            <a:cxnSpLocks/>
          </p:cNvCxnSpPr>
          <p:nvPr/>
        </p:nvCxnSpPr>
        <p:spPr>
          <a:xfrm>
            <a:off x="4110161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0097BBC-2627-4AB0-8F68-D1660D3C93B1}"/>
              </a:ext>
            </a:extLst>
          </p:cNvPr>
          <p:cNvCxnSpPr>
            <a:cxnSpLocks/>
          </p:cNvCxnSpPr>
          <p:nvPr/>
        </p:nvCxnSpPr>
        <p:spPr>
          <a:xfrm>
            <a:off x="423954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CF06B78-DE27-4A9D-AC9E-2EFE32B14BFE}"/>
              </a:ext>
            </a:extLst>
          </p:cNvPr>
          <p:cNvCxnSpPr>
            <a:cxnSpLocks/>
          </p:cNvCxnSpPr>
          <p:nvPr/>
        </p:nvCxnSpPr>
        <p:spPr>
          <a:xfrm>
            <a:off x="436914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D736FE9-9978-45BD-962E-CDF3DDD1C4DE}"/>
              </a:ext>
            </a:extLst>
          </p:cNvPr>
          <p:cNvCxnSpPr>
            <a:cxnSpLocks/>
          </p:cNvCxnSpPr>
          <p:nvPr/>
        </p:nvCxnSpPr>
        <p:spPr>
          <a:xfrm>
            <a:off x="449874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1264AF-956D-459B-89C2-E1E1A2EB8F85}"/>
              </a:ext>
            </a:extLst>
          </p:cNvPr>
          <p:cNvCxnSpPr>
            <a:cxnSpLocks/>
          </p:cNvCxnSpPr>
          <p:nvPr/>
        </p:nvCxnSpPr>
        <p:spPr>
          <a:xfrm>
            <a:off x="462834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B96F7B-A54D-4341-9C79-BF1CBCD112C0}"/>
              </a:ext>
            </a:extLst>
          </p:cNvPr>
          <p:cNvCxnSpPr>
            <a:cxnSpLocks/>
          </p:cNvCxnSpPr>
          <p:nvPr/>
        </p:nvCxnSpPr>
        <p:spPr>
          <a:xfrm>
            <a:off x="4757940" y="5065200"/>
            <a:ext cx="0" cy="4464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Initial deployment – one pod with version = v01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2E7AC-E54C-44C9-8FA6-DF1C3E5DAAAE}"/>
              </a:ext>
            </a:extLst>
          </p:cNvPr>
          <p:cNvGrpSpPr/>
          <p:nvPr/>
        </p:nvGrpSpPr>
        <p:grpSpPr>
          <a:xfrm>
            <a:off x="4732420" y="4427188"/>
            <a:ext cx="2727159" cy="1786741"/>
            <a:chOff x="978567" y="4738262"/>
            <a:chExt cx="2727159" cy="1786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951248-AAF0-48AA-A907-AD07EB1E9423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00164A-41B5-4004-8E0B-604A71BEC15D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A08E35-1151-40E1-9283-9AE4118062DA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B52C2A-A4C3-4B73-AF7D-FB21AC8FF15A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0DE765-FBF5-4F83-9932-E18E2E441769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>
            <a:off x="6096000" y="3828042"/>
            <a:ext cx="0" cy="599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Scale up – two more pods with version = v01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2E7AC-E54C-44C9-8FA6-DF1C3E5DAAAE}"/>
              </a:ext>
            </a:extLst>
          </p:cNvPr>
          <p:cNvGrpSpPr/>
          <p:nvPr/>
        </p:nvGrpSpPr>
        <p:grpSpPr>
          <a:xfrm>
            <a:off x="4732420" y="4427188"/>
            <a:ext cx="2727159" cy="1786741"/>
            <a:chOff x="978567" y="4738262"/>
            <a:chExt cx="2727159" cy="1786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951248-AAF0-48AA-A907-AD07EB1E9423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00164A-41B5-4004-8E0B-604A71BEC15D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A08E35-1151-40E1-9283-9AE4118062DA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B52C2A-A4C3-4B73-AF7D-FB21AC8FF15A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0DE765-FBF5-4F83-9932-E18E2E441769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>
            <a:off x="6096000" y="3828042"/>
            <a:ext cx="0" cy="599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Scale down – remove one pod and end up with two pods with version = v01</a:t>
            </a:r>
          </a:p>
        </p:txBody>
      </p:sp>
    </p:spTree>
    <p:extLst>
      <p:ext uri="{BB962C8B-B14F-4D97-AF65-F5344CB8AC3E}">
        <p14:creationId xmlns:p14="http://schemas.microsoft.com/office/powerpoint/2010/main" val="29937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add two more pods with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468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https://github.com</a:t>
            </a:r>
          </a:p>
          <a:p>
            <a:pPr marL="0" indent="0" algn="ctr">
              <a:buNone/>
            </a:pPr>
            <a:r>
              <a:rPr lang="en-US" sz="6600" b="1" dirty="0"/>
              <a:t>/shekeriev/softuni-k8s-seminar</a:t>
            </a:r>
            <a:endParaRPr lang="bg-BG" sz="66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79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we update the service to look for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969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Finally, all pods with version = v01 are destroyed</a:t>
            </a:r>
          </a:p>
        </p:txBody>
      </p:sp>
    </p:spTree>
    <p:extLst>
      <p:ext uri="{BB962C8B-B14F-4D97-AF65-F5344CB8AC3E}">
        <p14:creationId xmlns:p14="http://schemas.microsoft.com/office/powerpoint/2010/main" val="31667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Kubernetes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D8D4A-F14B-4940-BC82-2FA9D2864D8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3040" y="1269000"/>
            <a:ext cx="2725920" cy="26442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9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Kubernetes distribution is a software package that provides a pre-built version of Kubernetes</a:t>
            </a:r>
          </a:p>
          <a:p>
            <a:pPr>
              <a:buClr>
                <a:schemeClr val="tx1"/>
              </a:buClr>
            </a:pPr>
            <a:r>
              <a:rPr lang="en-US" dirty="0"/>
              <a:t>Most distributions also offer installation tools or additional software integrations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On-premise</a:t>
            </a:r>
          </a:p>
          <a:p>
            <a:pPr lvl="1">
              <a:buClr>
                <a:schemeClr val="tx1"/>
              </a:buClr>
            </a:pPr>
            <a:r>
              <a:rPr lang="en-US" b="1" dirty="0" err="1"/>
              <a:t>Minikube</a:t>
            </a:r>
            <a:r>
              <a:rPr lang="en-US" dirty="0"/>
              <a:t>, </a:t>
            </a:r>
            <a:r>
              <a:rPr lang="en-US" b="1" dirty="0"/>
              <a:t>MicroK8s</a:t>
            </a:r>
            <a:r>
              <a:rPr lang="en-US" dirty="0"/>
              <a:t>, </a:t>
            </a:r>
            <a:r>
              <a:rPr lang="en-US" b="1" dirty="0"/>
              <a:t>K3s</a:t>
            </a:r>
            <a:r>
              <a:rPr lang="en-US" dirty="0"/>
              <a:t>, </a:t>
            </a:r>
            <a:r>
              <a:rPr lang="en-US" b="1" dirty="0"/>
              <a:t>k0s</a:t>
            </a:r>
            <a:r>
              <a:rPr lang="en-US" dirty="0"/>
              <a:t>, </a:t>
            </a:r>
            <a:r>
              <a:rPr lang="en-US" b="1" dirty="0"/>
              <a:t>openSUSE</a:t>
            </a:r>
            <a:r>
              <a:rPr lang="en-US" dirty="0"/>
              <a:t> </a:t>
            </a:r>
            <a:r>
              <a:rPr lang="en-US" b="1" dirty="0" err="1"/>
              <a:t>Kubic</a:t>
            </a:r>
            <a:r>
              <a:rPr lang="en-US" dirty="0"/>
              <a:t>, </a:t>
            </a:r>
            <a:r>
              <a:rPr lang="en-US" b="1" dirty="0"/>
              <a:t>OpenShift</a:t>
            </a:r>
            <a:r>
              <a:rPr lang="en-US" dirty="0"/>
              <a:t>, …</a:t>
            </a:r>
          </a:p>
          <a:p>
            <a:pPr>
              <a:buClr>
                <a:schemeClr val="tx1"/>
              </a:buClr>
            </a:pPr>
            <a:r>
              <a:rPr lang="en-US" dirty="0"/>
              <a:t>Cloud-based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Azure Kubernetes Services </a:t>
            </a:r>
            <a:r>
              <a:rPr lang="en-US" dirty="0"/>
              <a:t>(</a:t>
            </a:r>
            <a:r>
              <a:rPr lang="en-US" b="1" dirty="0"/>
              <a:t>AKS</a:t>
            </a:r>
            <a:r>
              <a:rPr lang="en-US" dirty="0"/>
              <a:t>), </a:t>
            </a:r>
            <a:r>
              <a:rPr lang="en-US" b="1" dirty="0"/>
              <a:t>Elastic Container Service for Kubernetes</a:t>
            </a:r>
            <a:r>
              <a:rPr lang="en-US" dirty="0"/>
              <a:t> (</a:t>
            </a:r>
            <a:r>
              <a:rPr lang="en-US" b="1" dirty="0"/>
              <a:t>EKS</a:t>
            </a:r>
            <a:r>
              <a:rPr lang="en-US" dirty="0"/>
              <a:t>), </a:t>
            </a:r>
            <a:r>
              <a:rPr lang="en-US" b="1" dirty="0"/>
              <a:t>Google Kubernetes Engine </a:t>
            </a:r>
            <a:r>
              <a:rPr lang="en-US" dirty="0"/>
              <a:t>(</a:t>
            </a:r>
            <a:r>
              <a:rPr lang="en-US" b="1" dirty="0"/>
              <a:t>GKE</a:t>
            </a:r>
            <a:r>
              <a:rPr lang="en-US" dirty="0"/>
              <a:t>), …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Usually, cloud versions are a few versions behind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49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Kubernetes Installation and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6D83A-8726-41A1-9A93-04EC37F1F0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3040" y="1269000"/>
            <a:ext cx="2725920" cy="26442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3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Installation methods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Localhost</a:t>
            </a:r>
            <a:r>
              <a:rPr lang="en-US" dirty="0"/>
              <a:t> (</a:t>
            </a:r>
            <a:r>
              <a:rPr lang="en-US" dirty="0" err="1"/>
              <a:t>Minikube</a:t>
            </a:r>
            <a:r>
              <a:rPr lang="en-US" dirty="0"/>
              <a:t>, Ubuntu on LXD)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On-Premise</a:t>
            </a:r>
            <a:r>
              <a:rPr lang="en-US" dirty="0"/>
              <a:t> (VMs, Bare Metal)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Cloud</a:t>
            </a:r>
            <a:r>
              <a:rPr lang="en-US" dirty="0"/>
              <a:t> (Hosted Solutions, Turnkey Solutions, Bare Metal)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All-in-One Single Node </a:t>
            </a:r>
            <a:r>
              <a:rPr lang="en-US" dirty="0"/>
              <a:t>and Different </a:t>
            </a:r>
            <a:r>
              <a:rPr lang="en-US" b="1" dirty="0"/>
              <a:t>Multi Node </a:t>
            </a:r>
            <a:r>
              <a:rPr lang="en-US" dirty="0"/>
              <a:t>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Installation tools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kubeadm</a:t>
            </a:r>
            <a:r>
              <a:rPr lang="en-US" dirty="0"/>
              <a:t>, </a:t>
            </a:r>
            <a:r>
              <a:rPr lang="en-US" b="1" dirty="0" err="1"/>
              <a:t>KubeSpray</a:t>
            </a:r>
            <a:r>
              <a:rPr lang="en-US" dirty="0"/>
              <a:t>, </a:t>
            </a:r>
            <a:r>
              <a:rPr lang="en-US" b="1" dirty="0"/>
              <a:t>Kops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Installation. Configuration. Tools</a:t>
            </a:r>
          </a:p>
        </p:txBody>
      </p:sp>
    </p:spTree>
    <p:extLst>
      <p:ext uri="{BB962C8B-B14F-4D97-AF65-F5344CB8AC3E}">
        <p14:creationId xmlns:p14="http://schemas.microsoft.com/office/powerpoint/2010/main" val="3665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create a minimum viable Kubernetes cluster that conforms to best practices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other cluster lifecycle functions, such as bootstrap tokens and cluster upgrades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integration with provisioning systems such as Ansible or Terraform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B7818-1AD1-47A0-8A24-61D517096702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https://kubernetes.io/docs/setup/production-environment/tools/kubeadm/install-kubeadm/</a:t>
            </a:r>
          </a:p>
        </p:txBody>
      </p:sp>
    </p:spTree>
    <p:extLst>
      <p:ext uri="{BB962C8B-B14F-4D97-AF65-F5344CB8AC3E}">
        <p14:creationId xmlns:p14="http://schemas.microsoft.com/office/powerpoint/2010/main" val="35825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Controls the Kubernetes cluster manager</a:t>
            </a:r>
          </a:p>
          <a:p>
            <a:pPr>
              <a:buClr>
                <a:schemeClr val="tx1"/>
              </a:buClr>
            </a:pPr>
            <a:r>
              <a:rPr lang="en-US" dirty="0"/>
              <a:t>Expects a file named </a:t>
            </a:r>
            <a:r>
              <a:rPr lang="en-US" b="1" dirty="0"/>
              <a:t>config</a:t>
            </a:r>
            <a:r>
              <a:rPr lang="en-US" dirty="0"/>
              <a:t> in the </a:t>
            </a:r>
            <a:r>
              <a:rPr lang="en-US" b="1" dirty="0"/>
              <a:t>$HOME/.</a:t>
            </a:r>
            <a:r>
              <a:rPr lang="en-US" b="1" dirty="0" err="1"/>
              <a:t>kube</a:t>
            </a:r>
            <a:r>
              <a:rPr lang="en-US" b="1" dirty="0"/>
              <a:t> </a:t>
            </a:r>
            <a:r>
              <a:rPr lang="en-US" dirty="0"/>
              <a:t>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Other files can be specified by setting the </a:t>
            </a:r>
            <a:r>
              <a:rPr lang="en-US" b="1" dirty="0"/>
              <a:t>KUBECONFIG</a:t>
            </a:r>
            <a:r>
              <a:rPr lang="en-US" dirty="0"/>
              <a:t> environment variable or by setting the </a:t>
            </a:r>
            <a:r>
              <a:rPr lang="en-US" b="1" dirty="0"/>
              <a:t>--</a:t>
            </a:r>
            <a:r>
              <a:rPr lang="en-US" b="1" dirty="0" err="1"/>
              <a:t>kubeconfig</a:t>
            </a:r>
            <a:r>
              <a:rPr lang="en-US" b="1" dirty="0"/>
              <a:t> </a:t>
            </a:r>
            <a:r>
              <a:rPr lang="en-US" dirty="0"/>
              <a:t>flag</a:t>
            </a:r>
          </a:p>
          <a:p>
            <a:pPr>
              <a:buClr>
                <a:schemeClr val="tx1"/>
              </a:buClr>
            </a:pPr>
            <a:r>
              <a:rPr lang="en-US" dirty="0"/>
              <a:t>The syntax is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Where </a:t>
            </a:r>
            <a:r>
              <a:rPr lang="en-US" b="1" dirty="0"/>
              <a:t>command</a:t>
            </a:r>
            <a:r>
              <a:rPr lang="en-US" dirty="0"/>
              <a:t> is the operation (</a:t>
            </a:r>
            <a:r>
              <a:rPr lang="en-US" b="1" dirty="0"/>
              <a:t>run</a:t>
            </a:r>
            <a:r>
              <a:rPr lang="en-US" dirty="0"/>
              <a:t>, </a:t>
            </a:r>
            <a:r>
              <a:rPr lang="en-US" b="1" dirty="0"/>
              <a:t>get</a:t>
            </a:r>
            <a:r>
              <a:rPr lang="en-US" dirty="0"/>
              <a:t>, etc.) and </a:t>
            </a:r>
            <a:r>
              <a:rPr lang="en-US" b="1" dirty="0"/>
              <a:t>type</a:t>
            </a:r>
            <a:r>
              <a:rPr lang="en-US" dirty="0"/>
              <a:t> is the resource (</a:t>
            </a:r>
            <a:r>
              <a:rPr lang="en-US" b="1" dirty="0"/>
              <a:t>pod</a:t>
            </a:r>
            <a:r>
              <a:rPr lang="en-US" dirty="0"/>
              <a:t>, </a:t>
            </a:r>
            <a:r>
              <a:rPr lang="en-US" b="1" dirty="0"/>
              <a:t>service</a:t>
            </a:r>
            <a:r>
              <a:rPr lang="en-US" dirty="0"/>
              <a:t>, etc.). Note that </a:t>
            </a:r>
            <a:r>
              <a:rPr lang="en-US" b="1" dirty="0"/>
              <a:t>name</a:t>
            </a:r>
            <a:r>
              <a:rPr lang="en-US" dirty="0"/>
              <a:t> is case-sensitive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1856B-EC97-4B38-969A-9E6AD932AC21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https://kubernetes.io/docs/tasks/tools/install-kubectl/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A74F9-4856-4793-8B47-AFFA4ABF701C}"/>
              </a:ext>
            </a:extLst>
          </p:cNvPr>
          <p:cNvSpPr txBox="1"/>
          <p:nvPr/>
        </p:nvSpPr>
        <p:spPr>
          <a:xfrm>
            <a:off x="741000" y="4464000"/>
            <a:ext cx="1066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[command] [TYPE] [NAME] [flags]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Easiest and recommended way for a </a:t>
            </a:r>
            <a:r>
              <a:rPr lang="en-US" b="1" dirty="0"/>
              <a:t>local all-in-one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kubectl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Hypervisor</a:t>
            </a:r>
            <a:r>
              <a:rPr lang="en-US" dirty="0"/>
              <a:t> (VirtualBox, Hyper-V, KVM, </a:t>
            </a:r>
            <a:r>
              <a:rPr lang="en-US" dirty="0" err="1"/>
              <a:t>xhyve</a:t>
            </a:r>
            <a:r>
              <a:rPr lang="en-US" dirty="0"/>
              <a:t>, VMware Fusion)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VT-x</a:t>
            </a:r>
            <a:r>
              <a:rPr lang="en-US" dirty="0"/>
              <a:t>/</a:t>
            </a:r>
            <a:r>
              <a:rPr lang="en-US" b="1" dirty="0"/>
              <a:t>AMD-v</a:t>
            </a:r>
            <a:r>
              <a:rPr lang="en-US" dirty="0"/>
              <a:t> enabled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Internet connection on the first run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and </a:t>
            </a:r>
            <a:r>
              <a:rPr lang="en-US" b="1" dirty="0"/>
              <a:t>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b="1" dirty="0"/>
              <a:t>docker-machine</a:t>
            </a:r>
            <a:r>
              <a:rPr lang="en-US" dirty="0"/>
              <a:t>-like experience, but for </a:t>
            </a:r>
            <a:r>
              <a:rPr lang="en-US" b="1" dirty="0"/>
              <a:t>Kubernetes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7C170-E6C6-44CC-8D78-22C67101E3BC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https://minikube.sigs.k8s.io/docs/start/</a:t>
            </a:r>
          </a:p>
        </p:txBody>
      </p:sp>
    </p:spTree>
    <p:extLst>
      <p:ext uri="{BB962C8B-B14F-4D97-AF65-F5344CB8AC3E}">
        <p14:creationId xmlns:p14="http://schemas.microsoft.com/office/powerpoint/2010/main" val="2216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web-based Kubernetes user interface</a:t>
            </a:r>
          </a:p>
          <a:p>
            <a:pPr>
              <a:buClr>
                <a:schemeClr val="tx1"/>
              </a:buClr>
            </a:pPr>
            <a:r>
              <a:rPr lang="en-US" dirty="0"/>
              <a:t>Deployment of containerized applications to a cluster</a:t>
            </a:r>
          </a:p>
          <a:p>
            <a:pPr>
              <a:buClr>
                <a:schemeClr val="tx1"/>
              </a:buClr>
            </a:pPr>
            <a:r>
              <a:rPr lang="en-US" dirty="0"/>
              <a:t>Troubleshooting containerized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Managing the cluster resources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FC9D-ABCB-438D-88B4-634F96833EB1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https://kubernetes.io/docs/tasks/access-application-cluster/web-ui-dashboard/</a:t>
            </a:r>
          </a:p>
        </p:txBody>
      </p:sp>
    </p:spTree>
    <p:extLst>
      <p:ext uri="{BB962C8B-B14F-4D97-AF65-F5344CB8AC3E}">
        <p14:creationId xmlns:p14="http://schemas.microsoft.com/office/powerpoint/2010/main" val="22482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Journey</a:t>
            </a:r>
            <a:endParaRPr lang="bg-BG" dirty="0"/>
          </a:p>
          <a:p>
            <a:r>
              <a:rPr lang="en-US" dirty="0"/>
              <a:t>Architecture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Distributions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Standalone desktop application for macOS, Windows, and Linux</a:t>
            </a:r>
          </a:p>
          <a:p>
            <a:pPr>
              <a:buClr>
                <a:schemeClr val="tx1"/>
              </a:buClr>
            </a:pPr>
            <a:r>
              <a:rPr lang="en-US" dirty="0"/>
              <a:t>Multi cluster management of local and remote clusters</a:t>
            </a:r>
          </a:p>
          <a:p>
            <a:pPr>
              <a:buClr>
                <a:schemeClr val="tx1"/>
              </a:buClr>
            </a:pPr>
            <a:r>
              <a:rPr lang="en-US" dirty="0"/>
              <a:t>Organize clusters into logical groups (workspaces)</a:t>
            </a:r>
          </a:p>
          <a:p>
            <a:pPr>
              <a:buClr>
                <a:schemeClr val="tx1"/>
              </a:buClr>
            </a:pPr>
            <a:r>
              <a:rPr lang="en-US" dirty="0"/>
              <a:t>Built-in Prometheus stats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aware terminal with </a:t>
            </a:r>
            <a:r>
              <a:rPr lang="en-US" dirty="0" err="1"/>
              <a:t>kubectl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Built-in Helm charts management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374E6-F514-4F81-829B-60F37D1866FC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https://k8slens.dev/</a:t>
            </a:r>
          </a:p>
        </p:txBody>
      </p:sp>
    </p:spTree>
    <p:extLst>
      <p:ext uri="{BB962C8B-B14F-4D97-AF65-F5344CB8AC3E}">
        <p14:creationId xmlns:p14="http://schemas.microsoft.com/office/powerpoint/2010/main" val="25542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Let’s See It in Action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…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Journey to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44D91-D072-4910-8247-EFF4B8E997F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3040" y="1269000"/>
            <a:ext cx="2725920" cy="26442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“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515600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OS-level virtualization refers to an operating system paradigm in which the kernel allows the existence of </a:t>
            </a:r>
            <a:r>
              <a:rPr lang="en-US" sz="3200" b="1" dirty="0"/>
              <a:t>multiple isolated user space instances </a:t>
            </a:r>
            <a:r>
              <a:rPr lang="en-US" sz="3200" dirty="0"/>
              <a:t>known as </a:t>
            </a:r>
            <a:r>
              <a:rPr lang="en-US" sz="3200" b="1" dirty="0"/>
              <a:t>containers, zones, jails, …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”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https://en.wikipedia.org/wiki/OS-level_virtualization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391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6803159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b="1" dirty="0"/>
              <a:t>Container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Containers are processes with much more isolation</a:t>
            </a:r>
          </a:p>
          <a:p>
            <a:pPr latinLnBrk="0">
              <a:lnSpc>
                <a:spcPct val="100000"/>
              </a:lnSpc>
            </a:pP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Image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Images provide a way for simpler software distribution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CD28-2B8B-4CAD-BC6B-9C24475ABCA6}"/>
              </a:ext>
            </a:extLst>
          </p:cNvPr>
          <p:cNvSpPr/>
          <p:nvPr/>
        </p:nvSpPr>
        <p:spPr>
          <a:xfrm>
            <a:off x="7313612" y="4629150"/>
            <a:ext cx="3567000" cy="10096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Ubuntu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B02B-703A-4845-A6A5-899AE572556A}"/>
              </a:ext>
            </a:extLst>
          </p:cNvPr>
          <p:cNvSpPr/>
          <p:nvPr/>
        </p:nvSpPr>
        <p:spPr>
          <a:xfrm>
            <a:off x="7313612" y="3452325"/>
            <a:ext cx="3567000" cy="10096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MariaDB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041D7-D817-4E1C-9BA4-5C8781FA7607}"/>
              </a:ext>
            </a:extLst>
          </p:cNvPr>
          <p:cNvSpPr/>
          <p:nvPr/>
        </p:nvSpPr>
        <p:spPr>
          <a:xfrm>
            <a:off x="7313612" y="2275500"/>
            <a:ext cx="3567000" cy="10096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Writable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37EAA-AD53-4EA2-9EF8-5456FC35D81F}"/>
              </a:ext>
            </a:extLst>
          </p:cNvPr>
          <p:cNvSpPr/>
          <p:nvPr/>
        </p:nvSpPr>
        <p:spPr>
          <a:xfrm>
            <a:off x="7161212" y="2124000"/>
            <a:ext cx="3886200" cy="36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B1E3-C0DB-4BB5-9B31-8858D087EBC3}"/>
              </a:ext>
            </a:extLst>
          </p:cNvPr>
          <p:cNvSpPr txBox="1"/>
          <p:nvPr/>
        </p:nvSpPr>
        <p:spPr>
          <a:xfrm>
            <a:off x="8298482" y="58674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</a:t>
            </a:r>
            <a:endParaRPr lang="bg-BG" sz="28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07F66E9-50C5-44BE-9D35-2BF4ECD61827}"/>
              </a:ext>
            </a:extLst>
          </p:cNvPr>
          <p:cNvSpPr/>
          <p:nvPr/>
        </p:nvSpPr>
        <p:spPr>
          <a:xfrm>
            <a:off x="11123612" y="2269018"/>
            <a:ext cx="152400" cy="10161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4307F6-8792-48F8-A1CB-0D4E67962C97}"/>
              </a:ext>
            </a:extLst>
          </p:cNvPr>
          <p:cNvSpPr/>
          <p:nvPr/>
        </p:nvSpPr>
        <p:spPr>
          <a:xfrm>
            <a:off x="11123612" y="3452325"/>
            <a:ext cx="152400" cy="218647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4A93-6C24-48A9-AC4B-B2A1050001B1}"/>
              </a:ext>
            </a:extLst>
          </p:cNvPr>
          <p:cNvSpPr txBox="1"/>
          <p:nvPr/>
        </p:nvSpPr>
        <p:spPr>
          <a:xfrm rot="16200000">
            <a:off x="10981683" y="4278861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Layers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460BA-E672-4BAF-8C91-E4D71C59A71B}"/>
              </a:ext>
            </a:extLst>
          </p:cNvPr>
          <p:cNvSpPr txBox="1"/>
          <p:nvPr/>
        </p:nvSpPr>
        <p:spPr>
          <a:xfrm rot="16200000">
            <a:off x="10880946" y="2515474"/>
            <a:ext cx="133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Volume</a:t>
            </a:r>
            <a:endParaRPr lang="bg-BG" sz="2800" dirty="0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F7309E19-F328-4260-8B2A-F212CFB72F9E}"/>
              </a:ext>
            </a:extLst>
          </p:cNvPr>
          <p:cNvSpPr/>
          <p:nvPr/>
        </p:nvSpPr>
        <p:spPr bwMode="auto">
          <a:xfrm>
            <a:off x="7438546" y="4852800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B94B2ED9-34D4-4F14-A3A1-A9205317B66F}"/>
              </a:ext>
            </a:extLst>
          </p:cNvPr>
          <p:cNvSpPr/>
          <p:nvPr/>
        </p:nvSpPr>
        <p:spPr bwMode="auto">
          <a:xfrm>
            <a:off x="10324751" y="3631650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6B91846D-8E1C-4ECF-B8BC-948A200BDA63}"/>
              </a:ext>
            </a:extLst>
          </p:cNvPr>
          <p:cNvSpPr/>
          <p:nvPr/>
        </p:nvSpPr>
        <p:spPr bwMode="auto">
          <a:xfrm>
            <a:off x="7438546" y="2454825"/>
            <a:ext cx="450000" cy="651000"/>
          </a:xfrm>
          <a:prstGeom prst="snip1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20000"/>
                <a:lumOff val="8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2C5B6DD-4931-49A3-90AB-8F34627E3217}"/>
              </a:ext>
            </a:extLst>
          </p:cNvPr>
          <p:cNvSpPr/>
          <p:nvPr/>
        </p:nvSpPr>
        <p:spPr bwMode="auto">
          <a:xfrm>
            <a:off x="10324751" y="4808475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B9686D94-9273-4059-AE71-2F96481B5FF3}"/>
              </a:ext>
            </a:extLst>
          </p:cNvPr>
          <p:cNvSpPr/>
          <p:nvPr/>
        </p:nvSpPr>
        <p:spPr bwMode="auto">
          <a:xfrm>
            <a:off x="10324751" y="2454825"/>
            <a:ext cx="450000" cy="651000"/>
          </a:xfrm>
          <a:prstGeom prst="snip1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20000"/>
                <a:lumOff val="8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29288-82BC-4F3B-B0FC-34D382229464}"/>
              </a:ext>
            </a:extLst>
          </p:cNvPr>
          <p:cNvSpPr/>
          <p:nvPr/>
        </p:nvSpPr>
        <p:spPr bwMode="auto">
          <a:xfrm>
            <a:off x="7233436" y="3384000"/>
            <a:ext cx="3722564" cy="23536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to Containers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FA888-DCA8-4158-A3B4-88E8D01007F3}"/>
              </a:ext>
            </a:extLst>
          </p:cNvPr>
          <p:cNvCxnSpPr/>
          <p:nvPr/>
        </p:nvCxnSpPr>
        <p:spPr>
          <a:xfrm>
            <a:off x="531812" y="4114800"/>
            <a:ext cx="11125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9E2FEE-E346-43A6-8A8E-DC3B9E05E106}"/>
              </a:ext>
            </a:extLst>
          </p:cNvPr>
          <p:cNvSpPr/>
          <p:nvPr/>
        </p:nvSpPr>
        <p:spPr>
          <a:xfrm>
            <a:off x="1823716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835DE1F0-F6B3-4340-A949-053C8941B54C}"/>
              </a:ext>
            </a:extLst>
          </p:cNvPr>
          <p:cNvSpPr/>
          <p:nvPr/>
        </p:nvSpPr>
        <p:spPr>
          <a:xfrm>
            <a:off x="1402507" y="4746389"/>
            <a:ext cx="1101947" cy="96249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1999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1) Capabilities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2) </a:t>
            </a:r>
            <a:r>
              <a:rPr lang="en-US" sz="1100" b="1" dirty="0" err="1">
                <a:solidFill>
                  <a:schemeClr val="bg2"/>
                </a:solidFill>
              </a:rPr>
              <a:t>AppArmor</a:t>
            </a:r>
            <a:endParaRPr lang="en-US" sz="1100" b="1" dirty="0">
              <a:solidFill>
                <a:schemeClr val="bg2"/>
              </a:solidFill>
            </a:endParaRPr>
          </a:p>
          <a:p>
            <a:r>
              <a:rPr lang="en-US" sz="1100" b="1" dirty="0">
                <a:solidFill>
                  <a:schemeClr val="bg2"/>
                </a:solidFill>
              </a:rPr>
              <a:t>3) </a:t>
            </a:r>
            <a:r>
              <a:rPr lang="en-US" sz="1100" b="1" dirty="0" err="1">
                <a:solidFill>
                  <a:schemeClr val="bg2"/>
                </a:solidFill>
              </a:rPr>
              <a:t>SELinux</a:t>
            </a:r>
            <a:endParaRPr lang="bg-BG" sz="11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1B581-FBCD-4FA0-8AB6-42A9CF23134B}"/>
              </a:ext>
            </a:extLst>
          </p:cNvPr>
          <p:cNvCxnSpPr/>
          <p:nvPr/>
        </p:nvCxnSpPr>
        <p:spPr>
          <a:xfrm>
            <a:off x="1899916" y="4191000"/>
            <a:ext cx="0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3A7E70-2909-4D7C-BBE2-8FBDE418D367}"/>
              </a:ext>
            </a:extLst>
          </p:cNvPr>
          <p:cNvSpPr/>
          <p:nvPr/>
        </p:nvSpPr>
        <p:spPr>
          <a:xfrm>
            <a:off x="2492437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9BA81C51-E9A4-43BF-8BE4-1F394C52D43A}"/>
              </a:ext>
            </a:extLst>
          </p:cNvPr>
          <p:cNvSpPr/>
          <p:nvPr/>
        </p:nvSpPr>
        <p:spPr>
          <a:xfrm>
            <a:off x="1916651" y="2590800"/>
            <a:ext cx="1299616" cy="89241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2000 - 2001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1) FreeBSD Jails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2) </a:t>
            </a:r>
            <a:r>
              <a:rPr lang="en-US" sz="1100" b="1" dirty="0" err="1">
                <a:solidFill>
                  <a:schemeClr val="bg2"/>
                </a:solidFill>
              </a:rPr>
              <a:t>Virtuozzo</a:t>
            </a:r>
            <a:endParaRPr lang="en-US" sz="1100" b="1" dirty="0">
              <a:solidFill>
                <a:schemeClr val="bg2"/>
              </a:solidFill>
            </a:endParaRPr>
          </a:p>
          <a:p>
            <a:r>
              <a:rPr lang="en-US" sz="1100" b="1" dirty="0">
                <a:solidFill>
                  <a:schemeClr val="bg2"/>
                </a:solidFill>
              </a:rPr>
              <a:t>3) Linux </a:t>
            </a:r>
            <a:r>
              <a:rPr lang="en-US" sz="1100" b="1" dirty="0" err="1">
                <a:solidFill>
                  <a:schemeClr val="bg2"/>
                </a:solidFill>
              </a:rPr>
              <a:t>VServer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67C4EC-E83B-4A2E-969F-B9899ADE4071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2566459" y="3483210"/>
            <a:ext cx="2178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D266AC3-1AAE-4439-8042-09969E8B1CF5}"/>
              </a:ext>
            </a:extLst>
          </p:cNvPr>
          <p:cNvSpPr/>
          <p:nvPr/>
        </p:nvSpPr>
        <p:spPr>
          <a:xfrm>
            <a:off x="3381473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3" name="Rounded Rectangle 21">
            <a:extLst>
              <a:ext uri="{FF2B5EF4-FFF2-40B4-BE49-F238E27FC236}">
                <a16:creationId xmlns:a16="http://schemas.microsoft.com/office/drawing/2014/main" id="{3745C404-96D5-4324-B6A4-409C9A5C786B}"/>
              </a:ext>
            </a:extLst>
          </p:cNvPr>
          <p:cNvSpPr/>
          <p:nvPr/>
        </p:nvSpPr>
        <p:spPr>
          <a:xfrm>
            <a:off x="2687229" y="4746390"/>
            <a:ext cx="1578383" cy="6096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2002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Mount Namespaces</a:t>
            </a:r>
            <a:endParaRPr lang="bg-BG" sz="1100" b="1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68B8C2-6121-420A-A1AC-F379BCCDC93E}"/>
              </a:ext>
            </a:extLst>
          </p:cNvPr>
          <p:cNvCxnSpPr/>
          <p:nvPr/>
        </p:nvCxnSpPr>
        <p:spPr>
          <a:xfrm>
            <a:off x="3457673" y="4191000"/>
            <a:ext cx="0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22D2538-646A-4A43-829F-222B894B8090}"/>
              </a:ext>
            </a:extLst>
          </p:cNvPr>
          <p:cNvSpPr/>
          <p:nvPr/>
        </p:nvSpPr>
        <p:spPr>
          <a:xfrm>
            <a:off x="3983652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F3609F58-3AC8-4DDE-9CC2-5574A55F90BB}"/>
              </a:ext>
            </a:extLst>
          </p:cNvPr>
          <p:cNvSpPr/>
          <p:nvPr/>
        </p:nvSpPr>
        <p:spPr>
          <a:xfrm>
            <a:off x="3351932" y="1810437"/>
            <a:ext cx="1415014" cy="710277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2004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Solaris Containers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(zones)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913005-C8F7-4BAB-A37F-C34C95C8AF9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4059439" y="2520714"/>
            <a:ext cx="413" cy="1517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B4FD84-63C8-4344-A449-CF79A16CDE89}"/>
              </a:ext>
            </a:extLst>
          </p:cNvPr>
          <p:cNvSpPr/>
          <p:nvPr/>
        </p:nvSpPr>
        <p:spPr>
          <a:xfrm>
            <a:off x="5245442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6F335385-B939-440E-B149-A6C7AA8EEC72}"/>
              </a:ext>
            </a:extLst>
          </p:cNvPr>
          <p:cNvSpPr/>
          <p:nvPr/>
        </p:nvSpPr>
        <p:spPr>
          <a:xfrm>
            <a:off x="4622501" y="2910800"/>
            <a:ext cx="1398281" cy="6034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2005</a:t>
            </a:r>
          </a:p>
          <a:p>
            <a:r>
              <a:rPr lang="en-US" sz="1100" b="1" dirty="0" err="1">
                <a:solidFill>
                  <a:schemeClr val="bg2"/>
                </a:solidFill>
              </a:rPr>
              <a:t>Virtuozzo</a:t>
            </a:r>
            <a:r>
              <a:rPr lang="en-US" sz="1100" b="1" dirty="0">
                <a:solidFill>
                  <a:schemeClr val="bg2"/>
                </a:solidFill>
              </a:rPr>
              <a:t> </a:t>
            </a:r>
            <a:r>
              <a:rPr lang="en-US" sz="1100" b="1" dirty="0" err="1">
                <a:solidFill>
                  <a:schemeClr val="bg2"/>
                </a:solidFill>
              </a:rPr>
              <a:t>OpenVZ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FCF9-BB93-48CA-BBBA-8629F7949D0B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5321642" y="3514286"/>
            <a:ext cx="0" cy="52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09B83BF-CA41-4DF0-B2B5-6CC5937C69DE}"/>
              </a:ext>
            </a:extLst>
          </p:cNvPr>
          <p:cNvSpPr/>
          <p:nvPr/>
        </p:nvSpPr>
        <p:spPr>
          <a:xfrm>
            <a:off x="6055593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CAED0F14-3D37-42B9-AB81-834F576D30D6}"/>
              </a:ext>
            </a:extLst>
          </p:cNvPr>
          <p:cNvSpPr/>
          <p:nvPr/>
        </p:nvSpPr>
        <p:spPr>
          <a:xfrm>
            <a:off x="4741096" y="4747843"/>
            <a:ext cx="2781394" cy="724207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2006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1) Process Containers (</a:t>
            </a:r>
            <a:r>
              <a:rPr lang="en-US" sz="1100" b="1" dirty="0" err="1">
                <a:solidFill>
                  <a:schemeClr val="bg2"/>
                </a:solidFill>
              </a:rPr>
              <a:t>cgroups</a:t>
            </a:r>
            <a:r>
              <a:rPr lang="en-US" sz="1100" b="1" dirty="0">
                <a:solidFill>
                  <a:schemeClr val="bg2"/>
                </a:solidFill>
              </a:rPr>
              <a:t>) by Google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2) UTS and IPC Namespaces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A709DC-64CC-4AFF-9867-F26F1864AB7E}"/>
              </a:ext>
            </a:extLst>
          </p:cNvPr>
          <p:cNvCxnSpPr/>
          <p:nvPr/>
        </p:nvCxnSpPr>
        <p:spPr>
          <a:xfrm>
            <a:off x="6131793" y="4191000"/>
            <a:ext cx="0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693BEEA-328B-4B52-8621-C3EC7B446DA5}"/>
              </a:ext>
            </a:extLst>
          </p:cNvPr>
          <p:cNvSpPr/>
          <p:nvPr/>
        </p:nvSpPr>
        <p:spPr>
          <a:xfrm>
            <a:off x="654003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49F51BED-5BD3-40A4-94F1-38BDB2D37909}"/>
              </a:ext>
            </a:extLst>
          </p:cNvPr>
          <p:cNvSpPr/>
          <p:nvPr/>
        </p:nvSpPr>
        <p:spPr>
          <a:xfrm>
            <a:off x="232795" y="4746390"/>
            <a:ext cx="994816" cy="6096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1979</a:t>
            </a:r>
          </a:p>
          <a:p>
            <a:r>
              <a:rPr lang="en-US" sz="1100" b="1" dirty="0" err="1">
                <a:solidFill>
                  <a:schemeClr val="bg2"/>
                </a:solidFill>
              </a:rPr>
              <a:t>chroot</a:t>
            </a:r>
            <a:endParaRPr lang="bg-BG" sz="1100" b="1" dirty="0">
              <a:solidFill>
                <a:schemeClr val="bg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233717-8429-4831-BA9D-401B86DAF3B4}"/>
              </a:ext>
            </a:extLst>
          </p:cNvPr>
          <p:cNvCxnSpPr/>
          <p:nvPr/>
        </p:nvCxnSpPr>
        <p:spPr>
          <a:xfrm>
            <a:off x="730203" y="4191000"/>
            <a:ext cx="0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78C745B-4E80-421F-8150-2704B7884F6B}"/>
              </a:ext>
            </a:extLst>
          </p:cNvPr>
          <p:cNvSpPr/>
          <p:nvPr/>
        </p:nvSpPr>
        <p:spPr>
          <a:xfrm>
            <a:off x="7008813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8" name="Rounded Rectangle 36">
            <a:extLst>
              <a:ext uri="{FF2B5EF4-FFF2-40B4-BE49-F238E27FC236}">
                <a16:creationId xmlns:a16="http://schemas.microsoft.com/office/drawing/2014/main" id="{360D2AB9-561F-4F69-A48A-634E4868E694}"/>
              </a:ext>
            </a:extLst>
          </p:cNvPr>
          <p:cNvSpPr/>
          <p:nvPr/>
        </p:nvSpPr>
        <p:spPr>
          <a:xfrm>
            <a:off x="6399212" y="2803524"/>
            <a:ext cx="1372033" cy="6796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2007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HP-UX Containers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IBM WPAR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D566B5-260A-4758-8682-87AB8810A883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flipH="1">
            <a:off x="7085013" y="3483210"/>
            <a:ext cx="216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4B18180-948C-4B85-89F1-F9F36AD26C89}"/>
              </a:ext>
            </a:extLst>
          </p:cNvPr>
          <p:cNvSpPr/>
          <p:nvPr/>
        </p:nvSpPr>
        <p:spPr>
          <a:xfrm>
            <a:off x="8036165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31" name="Rounded Rectangle 44">
            <a:extLst>
              <a:ext uri="{FF2B5EF4-FFF2-40B4-BE49-F238E27FC236}">
                <a16:creationId xmlns:a16="http://schemas.microsoft.com/office/drawing/2014/main" id="{933DB610-38AF-49AF-A969-36D4E8D08CE5}"/>
              </a:ext>
            </a:extLst>
          </p:cNvPr>
          <p:cNvSpPr/>
          <p:nvPr/>
        </p:nvSpPr>
        <p:spPr>
          <a:xfrm>
            <a:off x="8367592" y="4724400"/>
            <a:ext cx="2270938" cy="106068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2008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1) </a:t>
            </a:r>
            <a:r>
              <a:rPr lang="en-US" sz="1100" b="1" dirty="0" err="1">
                <a:solidFill>
                  <a:schemeClr val="bg2"/>
                </a:solidFill>
              </a:rPr>
              <a:t>cgroups</a:t>
            </a:r>
            <a:r>
              <a:rPr lang="en-US" sz="1100" b="1" dirty="0">
                <a:solidFill>
                  <a:schemeClr val="bg2"/>
                </a:solidFill>
              </a:rPr>
              <a:t> in kernel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2) PID and Network Namespaces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3) User Namespace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4) LXC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FF9E8F-921F-4D19-8F8E-484D8F368911}"/>
              </a:ext>
            </a:extLst>
          </p:cNvPr>
          <p:cNvSpPr/>
          <p:nvPr/>
        </p:nvSpPr>
        <p:spPr>
          <a:xfrm>
            <a:off x="9580326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33" name="Rounded Rectangle 63">
            <a:extLst>
              <a:ext uri="{FF2B5EF4-FFF2-40B4-BE49-F238E27FC236}">
                <a16:creationId xmlns:a16="http://schemas.microsoft.com/office/drawing/2014/main" id="{04FE802B-9869-4C31-8555-0D49A5954B8F}"/>
              </a:ext>
            </a:extLst>
          </p:cNvPr>
          <p:cNvSpPr/>
          <p:nvPr/>
        </p:nvSpPr>
        <p:spPr>
          <a:xfrm>
            <a:off x="8970725" y="2803524"/>
            <a:ext cx="1372033" cy="6796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2013</a:t>
            </a:r>
          </a:p>
          <a:p>
            <a:r>
              <a:rPr lang="en-US" sz="1100" b="1" dirty="0" err="1">
                <a:solidFill>
                  <a:schemeClr val="bg2"/>
                </a:solidFill>
              </a:rPr>
              <a:t>Docker</a:t>
            </a:r>
            <a:endParaRPr lang="en-US" sz="1100" b="1" dirty="0">
              <a:solidFill>
                <a:schemeClr val="bg2"/>
              </a:solidFill>
            </a:endParaRPr>
          </a:p>
          <a:p>
            <a:r>
              <a:rPr lang="en-US" sz="1100" b="1" dirty="0">
                <a:solidFill>
                  <a:schemeClr val="bg2"/>
                </a:solidFill>
              </a:rPr>
              <a:t>By </a:t>
            </a:r>
            <a:r>
              <a:rPr lang="en-US" sz="1100" b="1" dirty="0" err="1">
                <a:solidFill>
                  <a:schemeClr val="bg2"/>
                </a:solidFill>
              </a:rPr>
              <a:t>Docker</a:t>
            </a:r>
            <a:r>
              <a:rPr lang="en-US" sz="1100" b="1" dirty="0">
                <a:solidFill>
                  <a:schemeClr val="bg2"/>
                </a:solidFill>
              </a:rPr>
              <a:t> </a:t>
            </a:r>
            <a:r>
              <a:rPr lang="en-US" sz="1100" b="1" dirty="0" err="1">
                <a:solidFill>
                  <a:schemeClr val="bg2"/>
                </a:solidFill>
              </a:rPr>
              <a:t>Inc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82A3C9-DCAE-4859-9F4E-FC2E7C67A750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9656526" y="3483210"/>
            <a:ext cx="216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055B11B-BA3F-42C3-A18E-42D6082CA0A1}"/>
              </a:ext>
            </a:extLst>
          </p:cNvPr>
          <p:cNvSpPr/>
          <p:nvPr/>
        </p:nvSpPr>
        <p:spPr>
          <a:xfrm>
            <a:off x="11071845" y="4038600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36" name="Rounded Rectangle 71">
            <a:extLst>
              <a:ext uri="{FF2B5EF4-FFF2-40B4-BE49-F238E27FC236}">
                <a16:creationId xmlns:a16="http://schemas.microsoft.com/office/drawing/2014/main" id="{BB531BA2-1D3E-4BC6-A6FE-E8C04E4CCE9E}"/>
              </a:ext>
            </a:extLst>
          </p:cNvPr>
          <p:cNvSpPr/>
          <p:nvPr/>
        </p:nvSpPr>
        <p:spPr>
          <a:xfrm>
            <a:off x="10462244" y="2803524"/>
            <a:ext cx="1372033" cy="6796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2014</a:t>
            </a:r>
          </a:p>
          <a:p>
            <a:r>
              <a:rPr lang="en-US" sz="1100" b="1" dirty="0" err="1">
                <a:solidFill>
                  <a:schemeClr val="bg2"/>
                </a:solidFill>
              </a:rPr>
              <a:t>Rkt</a:t>
            </a:r>
            <a:endParaRPr lang="en-US" sz="1100" b="1" dirty="0">
              <a:solidFill>
                <a:schemeClr val="bg2"/>
              </a:solidFill>
            </a:endParaRPr>
          </a:p>
          <a:p>
            <a:r>
              <a:rPr lang="en-US" sz="1100" b="1" dirty="0">
                <a:solidFill>
                  <a:schemeClr val="bg2"/>
                </a:solidFill>
              </a:rPr>
              <a:t>By </a:t>
            </a:r>
            <a:r>
              <a:rPr lang="en-US" sz="1100" b="1" dirty="0" err="1">
                <a:solidFill>
                  <a:schemeClr val="bg2"/>
                </a:solidFill>
              </a:rPr>
              <a:t>CoreOS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A9A81A-5A18-41AE-91A6-9D741429E67D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1148045" y="3483210"/>
            <a:ext cx="216" cy="555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5">
            <a:extLst>
              <a:ext uri="{FF2B5EF4-FFF2-40B4-BE49-F238E27FC236}">
                <a16:creationId xmlns:a16="http://schemas.microsoft.com/office/drawing/2014/main" id="{ECC11BB2-5C29-4EDB-A2DB-46483159F430}"/>
              </a:ext>
            </a:extLst>
          </p:cNvPr>
          <p:cNvCxnSpPr>
            <a:stCxn id="30" idx="4"/>
            <a:endCxn id="31" idx="1"/>
          </p:cNvCxnSpPr>
          <p:nvPr/>
        </p:nvCxnSpPr>
        <p:spPr>
          <a:xfrm rot="16200000" flipH="1">
            <a:off x="7708107" y="4595257"/>
            <a:ext cx="1063743" cy="2552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2E62420-2C69-4307-A02C-1C6E2D3FF2FA}"/>
              </a:ext>
            </a:extLst>
          </p:cNvPr>
          <p:cNvSpPr/>
          <p:nvPr/>
        </p:nvSpPr>
        <p:spPr>
          <a:xfrm>
            <a:off x="8691257" y="4038599"/>
            <a:ext cx="152400" cy="152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0" name="Rounded Rectangle 77">
            <a:extLst>
              <a:ext uri="{FF2B5EF4-FFF2-40B4-BE49-F238E27FC236}">
                <a16:creationId xmlns:a16="http://schemas.microsoft.com/office/drawing/2014/main" id="{6C05C93D-FFE7-41B2-9DDA-2D64B8C78005}"/>
              </a:ext>
            </a:extLst>
          </p:cNvPr>
          <p:cNvSpPr/>
          <p:nvPr/>
        </p:nvSpPr>
        <p:spPr>
          <a:xfrm>
            <a:off x="8081440" y="2029474"/>
            <a:ext cx="1372033" cy="6796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2011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Warden</a:t>
            </a:r>
          </a:p>
          <a:p>
            <a:r>
              <a:rPr lang="en-US" sz="1100" b="1" dirty="0">
                <a:solidFill>
                  <a:schemeClr val="bg2"/>
                </a:solidFill>
              </a:rPr>
              <a:t>By </a:t>
            </a:r>
            <a:r>
              <a:rPr lang="en-US" sz="1100" b="1" dirty="0" err="1">
                <a:solidFill>
                  <a:schemeClr val="bg2"/>
                </a:solidFill>
              </a:rPr>
              <a:t>CloudFoundry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093DE9-69BC-495A-BDDF-019FAC903831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>
            <a:off x="8767457" y="2709160"/>
            <a:ext cx="0" cy="1329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E78A9-BE8D-49BF-9779-C3C30031A18E}"/>
              </a:ext>
            </a:extLst>
          </p:cNvPr>
          <p:cNvSpPr txBox="1"/>
          <p:nvPr/>
        </p:nvSpPr>
        <p:spPr>
          <a:xfrm>
            <a:off x="4163434" y="107185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Companies and Solutions</a:t>
            </a:r>
            <a:endParaRPr lang="bg-BG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57B0A-5A44-475D-A513-989FACDB20A3}"/>
              </a:ext>
            </a:extLst>
          </p:cNvPr>
          <p:cNvSpPr txBox="1"/>
          <p:nvPr/>
        </p:nvSpPr>
        <p:spPr>
          <a:xfrm>
            <a:off x="4146291" y="6148764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Enablement Technologies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29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9" grpId="0" animBg="1"/>
      <p:bldP spid="40" grpId="0" animBg="1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2707</Words>
  <Application>Microsoft Office PowerPoint</Application>
  <PresentationFormat>Широк екран</PresentationFormat>
  <Paragraphs>657</Paragraphs>
  <Slides>57</Slides>
  <Notes>23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Seminar: First Steps with Kubernetes</vt:lpstr>
      <vt:lpstr>About Me</vt:lpstr>
      <vt:lpstr>Have a Question?</vt:lpstr>
      <vt:lpstr>Supporting Files</vt:lpstr>
      <vt:lpstr>Table of Contents</vt:lpstr>
      <vt:lpstr>The Journey to Kubernetes</vt:lpstr>
      <vt:lpstr>Containerization</vt:lpstr>
      <vt:lpstr>Definitions</vt:lpstr>
      <vt:lpstr>Road to Containers</vt:lpstr>
      <vt:lpstr>VMs vs Containers</vt:lpstr>
      <vt:lpstr>Application Evolution *</vt:lpstr>
      <vt:lpstr>Container Orchestration</vt:lpstr>
      <vt:lpstr>Solutions</vt:lpstr>
      <vt:lpstr>Kubernetes Origin</vt:lpstr>
      <vt:lpstr>What Kubernetes Does?</vt:lpstr>
      <vt:lpstr>Kubernetes Architecture</vt:lpstr>
      <vt:lpstr>Architecture Overview</vt:lpstr>
      <vt:lpstr>Masters (Control-plane Nodes)</vt:lpstr>
      <vt:lpstr>Masters – Cluster Store</vt:lpstr>
      <vt:lpstr>Masters – API Server</vt:lpstr>
      <vt:lpstr>Masters – Controller</vt:lpstr>
      <vt:lpstr>Masters – Scheduler</vt:lpstr>
      <vt:lpstr>(Worker) Nodes</vt:lpstr>
      <vt:lpstr>(Worker) Nodes – Container Runtime</vt:lpstr>
      <vt:lpstr>(Worker) Nodes – Kubelet</vt:lpstr>
      <vt:lpstr>(Worker) Nodes – Kube Proxy</vt:lpstr>
      <vt:lpstr>Basic Resources</vt:lpstr>
      <vt:lpstr>Kubernetes Objects</vt:lpstr>
      <vt:lpstr>Namespaces</vt:lpstr>
      <vt:lpstr>Pods (1)</vt:lpstr>
      <vt:lpstr>Pods (2)</vt:lpstr>
      <vt:lpstr>Replication Controllers</vt:lpstr>
      <vt:lpstr>Replica Sets</vt:lpstr>
      <vt:lpstr>Deployments</vt:lpstr>
      <vt:lpstr>Services</vt:lpstr>
      <vt:lpstr>Services in Action</vt:lpstr>
      <vt:lpstr>Services in Action</vt:lpstr>
      <vt:lpstr>Services in Action</vt:lpstr>
      <vt:lpstr>Services in Action</vt:lpstr>
      <vt:lpstr>Services in Action</vt:lpstr>
      <vt:lpstr>Services in Action</vt:lpstr>
      <vt:lpstr>Kubernetes Distributions</vt:lpstr>
      <vt:lpstr>Kubernetes Distributions</vt:lpstr>
      <vt:lpstr>Kubernetes Installation and Tools</vt:lpstr>
      <vt:lpstr>Installation. Configuration. Tools</vt:lpstr>
      <vt:lpstr>kubeadm</vt:lpstr>
      <vt:lpstr>kubectl</vt:lpstr>
      <vt:lpstr>minikube</vt:lpstr>
      <vt:lpstr>Dashboard</vt:lpstr>
      <vt:lpstr>Lens IDE</vt:lpstr>
      <vt:lpstr>Demo Time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Anna Sarambelieva</cp:lastModifiedBy>
  <cp:revision>9</cp:revision>
  <dcterms:created xsi:type="dcterms:W3CDTF">2018-05-23T13:08:44Z</dcterms:created>
  <dcterms:modified xsi:type="dcterms:W3CDTF">2021-02-12T10:02:36Z</dcterms:modified>
  <cp:category>computer programming;programming;software development;software engineering</cp:category>
</cp:coreProperties>
</file>