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Source Sans Pro SemiBold"/>
      <p:regular r:id="rId33"/>
      <p:bold r:id="rId34"/>
      <p:italic r:id="rId35"/>
      <p:boldItalic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31">
          <p15:clr>
            <a:srgbClr val="9AA0A6"/>
          </p15:clr>
        </p15:guide>
        <p15:guide id="4" pos="5442">
          <p15:clr>
            <a:srgbClr val="9AA0A6"/>
          </p15:clr>
        </p15:guide>
        <p15:guide id="5" orient="horz" pos="273">
          <p15:clr>
            <a:srgbClr val="9AA0A6"/>
          </p15:clr>
        </p15:guide>
        <p15:guide id="6" pos="26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31"/>
        <p:guide pos="5442"/>
        <p:guide pos="273" orient="horz"/>
        <p:guide pos="26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SourceSansPro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SansProSemiBold-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SemiBold-bold.fntdata"/><Relationship Id="rId15" Type="http://schemas.openxmlformats.org/officeDocument/2006/relationships/slide" Target="slides/slide10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36" Type="http://schemas.openxmlformats.org/officeDocument/2006/relationships/font" Target="fonts/SourceSansProSemiBold-boldItalic.fntdata"/><Relationship Id="rId17" Type="http://schemas.openxmlformats.org/officeDocument/2006/relationships/slide" Target="slides/slide12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cef3f82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cef3f82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5f7fb2dae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5f7fb2dae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5f7fb2dae_15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5f7fb2dae_15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5f7fb2dae_1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5f7fb2dae_1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560b616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560b616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560b616f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560b616f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560b616f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560b616f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560b616f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560b616f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560b616f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560b616f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560b616f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560b616f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560b616f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560b616f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3cef3f82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3cef3f82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5f7fb2dae_15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5f7fb2dae_15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560b616f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560b616f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560b616f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560b616f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5f7fb2dae_15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5f7fb2dae_15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3203719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3203719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60b616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560b616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f7fb2dae_15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f7fb2dae_15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560b616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560b616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60b616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60b616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32037190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3203719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560b616f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560b616f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b="1"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 SemiBold"/>
              <a:buNone/>
              <a:defRPr sz="2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body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311700" y="445025"/>
            <a:ext cx="42603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2800"/>
              <a:buFont typeface="Source Sans Pro SemiBold"/>
              <a:buNone/>
              <a:defRPr>
                <a:solidFill>
                  <a:srgbClr val="031F3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1602500"/>
            <a:ext cx="42603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800"/>
              <a:buFont typeface="Source Sans Pro"/>
              <a:buChar char="●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○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■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●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○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■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●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○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■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body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445025"/>
            <a:ext cx="42603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2800"/>
              <a:buFont typeface="Source Sans Pro SemiBold"/>
              <a:buNone/>
              <a:defRPr>
                <a:solidFill>
                  <a:srgbClr val="031F3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11700" y="1602500"/>
            <a:ext cx="42603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800"/>
              <a:buFont typeface="Source Sans Pro"/>
              <a:buChar char="●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○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■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●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○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■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●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○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■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19825" y="445025"/>
            <a:ext cx="78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2800"/>
              <a:buFont typeface="Source Sans Pro"/>
              <a:buNone/>
              <a:defRPr b="1"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/>
        </p:nvSpPr>
        <p:spPr>
          <a:xfrm>
            <a:off x="4582250" y="-125"/>
            <a:ext cx="4561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b="1" sz="4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2100"/>
              <a:buFont typeface="Source Sans Pro"/>
              <a:buNone/>
              <a:defRPr sz="2100"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800"/>
              <a:buFont typeface="Source Sans Pro"/>
              <a:buChar char="●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○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■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●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○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■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●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○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31F35"/>
              </a:buClr>
              <a:buSzPts val="1400"/>
              <a:buFont typeface="Source Sans Pro"/>
              <a:buChar char="■"/>
              <a:defRPr>
                <a:solidFill>
                  <a:srgbClr val="031F3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272703" y="1313225"/>
            <a:ext cx="519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b="1"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272700" y="3138925"/>
            <a:ext cx="519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0" y="1283225"/>
            <a:ext cx="3272700" cy="2638800"/>
          </a:xfrm>
          <a:prstGeom prst="snip1Rect">
            <a:avLst>
              <a:gd fmla="val 14824" name="adj"/>
            </a:avLst>
          </a:prstGeom>
          <a:solidFill>
            <a:srgbClr val="FFB4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idx="2" type="ctrTitle"/>
          </p:nvPr>
        </p:nvSpPr>
        <p:spPr>
          <a:xfrm>
            <a:off x="1501250" y="1283225"/>
            <a:ext cx="1771500" cy="26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0"/>
              <a:buFont typeface="Proxima Nova"/>
              <a:buNone/>
              <a:defRPr b="1" sz="250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0"/>
              <a:buFont typeface="Proxima Nova"/>
              <a:buNone/>
              <a:defRPr sz="250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0"/>
              <a:buFont typeface="Proxima Nova"/>
              <a:buNone/>
              <a:defRPr sz="250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0"/>
              <a:buFont typeface="Proxima Nova"/>
              <a:buNone/>
              <a:defRPr sz="250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0"/>
              <a:buFont typeface="Proxima Nova"/>
              <a:buNone/>
              <a:defRPr sz="250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0"/>
              <a:buFont typeface="Proxima Nova"/>
              <a:buNone/>
              <a:defRPr sz="250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0"/>
              <a:buFont typeface="Proxima Nova"/>
              <a:buNone/>
              <a:defRPr sz="250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0"/>
              <a:buFont typeface="Proxima Nova"/>
              <a:buNone/>
              <a:defRPr sz="250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0"/>
              <a:buFont typeface="Proxima Nova"/>
              <a:buNone/>
              <a:defRPr sz="250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Ultrawide 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909900" y="1300425"/>
            <a:ext cx="3922500" cy="21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b="1" sz="4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ferences">
  <p:cSld name="SECTION_HEADER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614375" y="353275"/>
            <a:ext cx="8160900" cy="4790100"/>
          </a:xfrm>
          <a:prstGeom prst="snip1Rect">
            <a:avLst>
              <a:gd fmla="val 16667" name="adj"/>
            </a:avLst>
          </a:prstGeom>
          <a:solidFill>
            <a:srgbClr val="FFB4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7"/>
          <p:cNvSpPr/>
          <p:nvPr/>
        </p:nvSpPr>
        <p:spPr>
          <a:xfrm>
            <a:off x="455725" y="526150"/>
            <a:ext cx="8160900" cy="46173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614375" y="526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5725" y="1301400"/>
            <a:ext cx="81609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1200"/>
              <a:buFont typeface="Source Sans Pro"/>
              <a:buChar char="●"/>
              <a:defRPr sz="12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1200"/>
              <a:buFont typeface="Source Sans Pro"/>
              <a:buChar char="○"/>
              <a:defRPr sz="12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1200"/>
              <a:buFont typeface="Source Sans Pro"/>
              <a:buChar char="■"/>
              <a:defRPr sz="12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1200"/>
              <a:buFont typeface="Source Sans Pro"/>
              <a:buChar char="●"/>
              <a:defRPr sz="12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1200"/>
              <a:buFont typeface="Source Sans Pro"/>
              <a:buChar char="○"/>
              <a:defRPr sz="12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1200"/>
              <a:buFont typeface="Source Sans Pro"/>
              <a:buChar char="■"/>
              <a:defRPr sz="12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1200"/>
              <a:buFont typeface="Source Sans Pro"/>
              <a:buChar char="●"/>
              <a:defRPr sz="12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1200"/>
              <a:buFont typeface="Source Sans Pro"/>
              <a:buChar char="○"/>
              <a:defRPr sz="12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1200"/>
              <a:buFont typeface="Source Sans Pro"/>
              <a:buChar char="■"/>
              <a:defRPr sz="12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70750" y="5483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270750" y="5483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ttom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270750" y="5483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b="1" sz="3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mazon.com/Building-Micro-Frontends-Projects-Empowering-Developers/dp/1492082996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hyperlink" Target="https://single-spa.js.org/" TargetMode="External"/><Relationship Id="rId8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artinfowler.com/articles/micro-frontends.html" TargetMode="External"/><Relationship Id="rId4" Type="http://schemas.openxmlformats.org/officeDocument/2006/relationships/hyperlink" Target="https://www.amazon.com/Building-Micro-Frontends-Projects-Empowering-Developers/dp/1492082996" TargetMode="External"/><Relationship Id="rId5" Type="http://schemas.openxmlformats.org/officeDocument/2006/relationships/hyperlink" Target="https://single-spa.js.org/" TargetMode="External"/><Relationship Id="rId6" Type="http://schemas.openxmlformats.org/officeDocument/2006/relationships/hyperlink" Target="https://webpack.js.org/concepts/module-federation/" TargetMode="External"/><Relationship Id="rId7" Type="http://schemas.openxmlformats.org/officeDocument/2006/relationships/hyperlink" Target="https://github.com/module-federation/module-federation-examples/tree/master/angular12-microfrontends" TargetMode="External"/><Relationship Id="rId8" Type="http://schemas.openxmlformats.org/officeDocument/2006/relationships/hyperlink" Target="https://tsh.io/state-of-frontend/#develope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ivaylomarinovsk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eras.blog/microservices-architecture-to-be-or-not-to-be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918700" y="3213300"/>
            <a:ext cx="7306500" cy="576000"/>
          </a:xfrm>
          <a:prstGeom prst="rect">
            <a:avLst/>
          </a:prstGeom>
          <a:solidFill>
            <a:srgbClr val="FFB42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20">
                <a:solidFill>
                  <a:srgbClr val="031F35"/>
                </a:solidFill>
              </a:rPr>
              <a:t>HOW TO SCALE FRONTEND TEAMS</a:t>
            </a:r>
            <a:endParaRPr sz="2420">
              <a:solidFill>
                <a:srgbClr val="031F35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84" name="Google Shape;84;p21"/>
          <p:cNvSpPr/>
          <p:nvPr/>
        </p:nvSpPr>
        <p:spPr>
          <a:xfrm>
            <a:off x="1026475" y="2495550"/>
            <a:ext cx="7091049" cy="5758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D64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264356"/>
                </a:solidFill>
                <a:latin typeface="Source Sans Pro"/>
              </a:rPr>
              <a:t>ON THE FRONTEND</a:t>
            </a:r>
          </a:p>
        </p:txBody>
      </p:sp>
      <p:sp>
        <p:nvSpPr>
          <p:cNvPr id="85" name="Google Shape;85;p21"/>
          <p:cNvSpPr/>
          <p:nvPr/>
        </p:nvSpPr>
        <p:spPr>
          <a:xfrm>
            <a:off x="1557197" y="1854000"/>
            <a:ext cx="6029607" cy="5758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D64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264356"/>
                </a:solidFill>
                <a:latin typeface="Source Sans Pro"/>
              </a:rPr>
              <a:t>MICROSERVICES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513" y="1584713"/>
            <a:ext cx="6302553" cy="23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 txBox="1"/>
          <p:nvPr>
            <p:ph type="title"/>
          </p:nvPr>
        </p:nvSpPr>
        <p:spPr>
          <a:xfrm>
            <a:off x="422600" y="147275"/>
            <a:ext cx="8368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4356"/>
                </a:solidFill>
              </a:rPr>
              <a:t>PROCESS</a:t>
            </a:r>
            <a:endParaRPr>
              <a:solidFill>
                <a:srgbClr val="264356"/>
              </a:solidFill>
            </a:endParaRPr>
          </a:p>
        </p:txBody>
      </p:sp>
      <p:cxnSp>
        <p:nvCxnSpPr>
          <p:cNvPr id="164" name="Google Shape;164;p30"/>
          <p:cNvCxnSpPr/>
          <p:nvPr/>
        </p:nvCxnSpPr>
        <p:spPr>
          <a:xfrm>
            <a:off x="2911164" y="1884983"/>
            <a:ext cx="492374" cy="0"/>
          </a:xfrm>
          <a:prstGeom prst="straightConnector1">
            <a:avLst/>
          </a:prstGeom>
          <a:noFill/>
          <a:ln cap="flat" cmpd="sng" w="9525">
            <a:solidFill>
              <a:srgbClr val="2643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30"/>
          <p:cNvCxnSpPr/>
          <p:nvPr/>
        </p:nvCxnSpPr>
        <p:spPr>
          <a:xfrm>
            <a:off x="2911164" y="2756536"/>
            <a:ext cx="492374" cy="0"/>
          </a:xfrm>
          <a:prstGeom prst="straightConnector1">
            <a:avLst/>
          </a:prstGeom>
          <a:noFill/>
          <a:ln cap="flat" cmpd="sng" w="9525">
            <a:solidFill>
              <a:srgbClr val="2643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30"/>
          <p:cNvCxnSpPr/>
          <p:nvPr/>
        </p:nvCxnSpPr>
        <p:spPr>
          <a:xfrm>
            <a:off x="2911164" y="3656779"/>
            <a:ext cx="492374" cy="0"/>
          </a:xfrm>
          <a:prstGeom prst="straightConnector1">
            <a:avLst/>
          </a:prstGeom>
          <a:noFill/>
          <a:ln cap="flat" cmpd="sng" w="9525">
            <a:solidFill>
              <a:srgbClr val="2643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30"/>
          <p:cNvCxnSpPr/>
          <p:nvPr/>
        </p:nvCxnSpPr>
        <p:spPr>
          <a:xfrm>
            <a:off x="5447767" y="1884983"/>
            <a:ext cx="492374" cy="0"/>
          </a:xfrm>
          <a:prstGeom prst="straightConnector1">
            <a:avLst/>
          </a:prstGeom>
          <a:noFill/>
          <a:ln cap="flat" cmpd="sng" w="9525">
            <a:solidFill>
              <a:srgbClr val="2643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30"/>
          <p:cNvCxnSpPr/>
          <p:nvPr/>
        </p:nvCxnSpPr>
        <p:spPr>
          <a:xfrm>
            <a:off x="5447767" y="2756536"/>
            <a:ext cx="492374" cy="0"/>
          </a:xfrm>
          <a:prstGeom prst="straightConnector1">
            <a:avLst/>
          </a:prstGeom>
          <a:noFill/>
          <a:ln cap="flat" cmpd="sng" w="9525">
            <a:solidFill>
              <a:srgbClr val="2643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30"/>
          <p:cNvCxnSpPr/>
          <p:nvPr/>
        </p:nvCxnSpPr>
        <p:spPr>
          <a:xfrm>
            <a:off x="5447767" y="3656779"/>
            <a:ext cx="492374" cy="0"/>
          </a:xfrm>
          <a:prstGeom prst="straightConnector1">
            <a:avLst/>
          </a:prstGeom>
          <a:noFill/>
          <a:ln cap="flat" cmpd="sng" w="9525">
            <a:solidFill>
              <a:srgbClr val="2643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30"/>
          <p:cNvCxnSpPr/>
          <p:nvPr/>
        </p:nvCxnSpPr>
        <p:spPr>
          <a:xfrm>
            <a:off x="6644597" y="1884983"/>
            <a:ext cx="487161" cy="418404"/>
          </a:xfrm>
          <a:prstGeom prst="straightConnector1">
            <a:avLst/>
          </a:prstGeom>
          <a:noFill/>
          <a:ln cap="flat" cmpd="sng" w="9525">
            <a:solidFill>
              <a:srgbClr val="2643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30"/>
          <p:cNvCxnSpPr/>
          <p:nvPr/>
        </p:nvCxnSpPr>
        <p:spPr>
          <a:xfrm>
            <a:off x="6644597" y="2756536"/>
            <a:ext cx="492374" cy="0"/>
          </a:xfrm>
          <a:prstGeom prst="straightConnector1">
            <a:avLst/>
          </a:prstGeom>
          <a:noFill/>
          <a:ln cap="flat" cmpd="sng" w="9525">
            <a:solidFill>
              <a:srgbClr val="2643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0"/>
          <p:cNvCxnSpPr/>
          <p:nvPr/>
        </p:nvCxnSpPr>
        <p:spPr>
          <a:xfrm flipH="1" rot="10800000">
            <a:off x="6644597" y="3209047"/>
            <a:ext cx="487161" cy="447732"/>
          </a:xfrm>
          <a:prstGeom prst="straightConnector1">
            <a:avLst/>
          </a:prstGeom>
          <a:noFill/>
          <a:ln cap="flat" cmpd="sng" w="9525">
            <a:solidFill>
              <a:srgbClr val="2643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30"/>
          <p:cNvSpPr txBox="1"/>
          <p:nvPr/>
        </p:nvSpPr>
        <p:spPr>
          <a:xfrm>
            <a:off x="521675" y="1641725"/>
            <a:ext cx="16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4356"/>
                </a:solidFill>
              </a:rPr>
              <a:t>Micro Frontend A</a:t>
            </a:r>
            <a:endParaRPr>
              <a:solidFill>
                <a:srgbClr val="264356"/>
              </a:solidFill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521675" y="2586563"/>
            <a:ext cx="16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4356"/>
                </a:solidFill>
              </a:rPr>
              <a:t>Micro Frontend B</a:t>
            </a:r>
            <a:endParaRPr>
              <a:solidFill>
                <a:srgbClr val="264356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521675" y="3450338"/>
            <a:ext cx="16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4356"/>
                </a:solidFill>
              </a:rPr>
              <a:t>Micro Frontend C</a:t>
            </a:r>
            <a:endParaRPr>
              <a:solidFill>
                <a:srgbClr val="264356"/>
              </a:solidFill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1979375" y="1061575"/>
            <a:ext cx="15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4356"/>
                </a:solidFill>
              </a:rPr>
              <a:t>Source Control</a:t>
            </a:r>
            <a:endParaRPr>
              <a:solidFill>
                <a:srgbClr val="264356"/>
              </a:solidFill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6920475" y="3362263"/>
            <a:ext cx="206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4356"/>
                </a:solidFill>
              </a:rPr>
              <a:t>Three app composed</a:t>
            </a:r>
            <a:endParaRPr>
              <a:solidFill>
                <a:srgbClr val="2643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4356"/>
                </a:solidFill>
              </a:rPr>
              <a:t>Into one in production</a:t>
            </a:r>
            <a:endParaRPr>
              <a:solidFill>
                <a:srgbClr val="264356"/>
              </a:solidFill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5755275" y="1061575"/>
            <a:ext cx="11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4356"/>
                </a:solidFill>
              </a:rPr>
              <a:t>Production</a:t>
            </a:r>
            <a:endParaRPr>
              <a:solidFill>
                <a:srgbClr val="26435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1"/>
          <p:cNvGrpSpPr/>
          <p:nvPr/>
        </p:nvGrpSpPr>
        <p:grpSpPr>
          <a:xfrm>
            <a:off x="1188850" y="1603900"/>
            <a:ext cx="4898400" cy="694800"/>
            <a:chOff x="1739575" y="1603900"/>
            <a:chExt cx="4898400" cy="694800"/>
          </a:xfrm>
        </p:grpSpPr>
        <p:sp>
          <p:nvSpPr>
            <p:cNvPr id="184" name="Google Shape;184;p31"/>
            <p:cNvSpPr/>
            <p:nvPr/>
          </p:nvSpPr>
          <p:spPr>
            <a:xfrm>
              <a:off x="1739575" y="1603900"/>
              <a:ext cx="4898400" cy="694800"/>
            </a:xfrm>
            <a:prstGeom prst="snip1Rect">
              <a:avLst>
                <a:gd fmla="val 42264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3803500" y="1745125"/>
              <a:ext cx="878100" cy="4047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BFF</a:t>
              </a: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1879600" y="1745125"/>
              <a:ext cx="1327800" cy="4047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Frontend</a:t>
              </a:r>
              <a:endParaRPr/>
            </a:p>
          </p:txBody>
        </p:sp>
      </p:grpSp>
      <p:sp>
        <p:nvSpPr>
          <p:cNvPr id="187" name="Google Shape;187;p31"/>
          <p:cNvSpPr/>
          <p:nvPr/>
        </p:nvSpPr>
        <p:spPr>
          <a:xfrm>
            <a:off x="1188850" y="2477825"/>
            <a:ext cx="3115200" cy="694800"/>
          </a:xfrm>
          <a:prstGeom prst="rect">
            <a:avLst/>
          </a:prstGeom>
          <a:solidFill>
            <a:srgbClr val="9FD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3263100" y="2619050"/>
            <a:ext cx="867900" cy="404700"/>
          </a:xfrm>
          <a:prstGeom prst="rect">
            <a:avLst/>
          </a:prstGeom>
          <a:solidFill>
            <a:srgbClr val="DEF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BFF</a:t>
            </a: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1328875" y="2619050"/>
            <a:ext cx="1327800" cy="404700"/>
          </a:xfrm>
          <a:prstGeom prst="rect">
            <a:avLst/>
          </a:prstGeom>
          <a:solidFill>
            <a:srgbClr val="DEF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1188850" y="3351750"/>
            <a:ext cx="3115200" cy="694800"/>
          </a:xfrm>
          <a:prstGeom prst="rect">
            <a:avLst/>
          </a:prstGeom>
          <a:solidFill>
            <a:srgbClr val="2643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3263100" y="3492975"/>
            <a:ext cx="867900" cy="404700"/>
          </a:xfrm>
          <a:prstGeom prst="rect">
            <a:avLst/>
          </a:pr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BFF</a:t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1328875" y="3492975"/>
            <a:ext cx="1327800" cy="404700"/>
          </a:xfrm>
          <a:prstGeom prst="rect">
            <a:avLst/>
          </a:pr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000" y="1714063"/>
            <a:ext cx="440399" cy="474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31"/>
          <p:cNvCxnSpPr/>
          <p:nvPr/>
        </p:nvCxnSpPr>
        <p:spPr>
          <a:xfrm>
            <a:off x="4210639" y="1951308"/>
            <a:ext cx="492300" cy="0"/>
          </a:xfrm>
          <a:prstGeom prst="straightConnector1">
            <a:avLst/>
          </a:prstGeom>
          <a:noFill/>
          <a:ln cap="flat" cmpd="sng" w="19050">
            <a:solidFill>
              <a:srgbClr val="2643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1"/>
          <p:cNvCxnSpPr/>
          <p:nvPr/>
        </p:nvCxnSpPr>
        <p:spPr>
          <a:xfrm>
            <a:off x="4210639" y="2825233"/>
            <a:ext cx="492300" cy="0"/>
          </a:xfrm>
          <a:prstGeom prst="straightConnector1">
            <a:avLst/>
          </a:prstGeom>
          <a:noFill/>
          <a:ln cap="flat" cmpd="sng" w="19050">
            <a:solidFill>
              <a:srgbClr val="2643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31"/>
          <p:cNvCxnSpPr/>
          <p:nvPr/>
        </p:nvCxnSpPr>
        <p:spPr>
          <a:xfrm>
            <a:off x="4210639" y="3699158"/>
            <a:ext cx="492300" cy="0"/>
          </a:xfrm>
          <a:prstGeom prst="straightConnector1">
            <a:avLst/>
          </a:prstGeom>
          <a:noFill/>
          <a:ln cap="flat" cmpd="sng" w="19050">
            <a:solidFill>
              <a:srgbClr val="031F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1"/>
          <p:cNvCxnSpPr/>
          <p:nvPr/>
        </p:nvCxnSpPr>
        <p:spPr>
          <a:xfrm>
            <a:off x="2732864" y="3699158"/>
            <a:ext cx="492300" cy="0"/>
          </a:xfrm>
          <a:prstGeom prst="straightConnector1">
            <a:avLst/>
          </a:prstGeom>
          <a:noFill/>
          <a:ln cap="flat" cmpd="sng" w="19050">
            <a:solidFill>
              <a:srgbClr val="031F3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>
              <a:srgbClr val="DEF2FF">
                <a:alpha val="70000"/>
              </a:srgbClr>
            </a:outerShdw>
          </a:effectLst>
        </p:spPr>
      </p:cxnSp>
      <p:cxnSp>
        <p:nvCxnSpPr>
          <p:cNvPr id="198" name="Google Shape;198;p31"/>
          <p:cNvCxnSpPr/>
          <p:nvPr/>
        </p:nvCxnSpPr>
        <p:spPr>
          <a:xfrm>
            <a:off x="2713727" y="2825233"/>
            <a:ext cx="492300" cy="0"/>
          </a:xfrm>
          <a:prstGeom prst="straightConnector1">
            <a:avLst/>
          </a:prstGeom>
          <a:noFill/>
          <a:ln cap="flat" cmpd="sng" w="19050">
            <a:solidFill>
              <a:srgbClr val="2643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1"/>
          <p:cNvCxnSpPr/>
          <p:nvPr/>
        </p:nvCxnSpPr>
        <p:spPr>
          <a:xfrm>
            <a:off x="2713714" y="1951308"/>
            <a:ext cx="492300" cy="0"/>
          </a:xfrm>
          <a:prstGeom prst="straightConnector1">
            <a:avLst/>
          </a:prstGeom>
          <a:noFill/>
          <a:ln cap="flat" cmpd="sng" w="19050">
            <a:solidFill>
              <a:srgbClr val="2643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1"/>
          <p:cNvCxnSpPr/>
          <p:nvPr/>
        </p:nvCxnSpPr>
        <p:spPr>
          <a:xfrm>
            <a:off x="4215825" y="2917050"/>
            <a:ext cx="459600" cy="654600"/>
          </a:xfrm>
          <a:prstGeom prst="straightConnector1">
            <a:avLst/>
          </a:prstGeom>
          <a:noFill/>
          <a:ln cap="flat" cmpd="sng" w="19050">
            <a:solidFill>
              <a:srgbClr val="2643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1"/>
          <p:cNvSpPr/>
          <p:nvPr/>
        </p:nvSpPr>
        <p:spPr>
          <a:xfrm>
            <a:off x="4782600" y="3351750"/>
            <a:ext cx="1327800" cy="694800"/>
          </a:xfrm>
          <a:prstGeom prst="snip2DiagRect">
            <a:avLst>
              <a:gd fmla="val 17185" name="adj1"/>
              <a:gd fmla="val 0" name="adj2"/>
            </a:avLst>
          </a:prstGeom>
          <a:noFill/>
          <a:ln cap="flat" cmpd="sng" w="19050">
            <a:solidFill>
              <a:srgbClr val="2643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Downstream Service</a:t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4782600" y="2477825"/>
            <a:ext cx="1327800" cy="6948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19050">
            <a:solidFill>
              <a:srgbClr val="2643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Downstream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6339900" y="1643500"/>
            <a:ext cx="203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BFFs might 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Their own database…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6339900" y="2956025"/>
            <a:ext cx="203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or they might call through to shared downstream services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422600" y="209650"/>
            <a:ext cx="53448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FRONTEND - BACKEND RELATION</a:t>
            </a:r>
            <a:endParaRPr b="1" sz="3600">
              <a:solidFill>
                <a:srgbClr val="26435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422600" y="209650"/>
            <a:ext cx="53448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TEAM OWNERSHIP PRODUCT MINDED PEOPLE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grpSp>
        <p:nvGrpSpPr>
          <p:cNvPr id="211" name="Google Shape;211;p32"/>
          <p:cNvGrpSpPr/>
          <p:nvPr/>
        </p:nvGrpSpPr>
        <p:grpSpPr>
          <a:xfrm>
            <a:off x="6069350" y="1810025"/>
            <a:ext cx="1614300" cy="1877100"/>
            <a:chOff x="3051525" y="1657625"/>
            <a:chExt cx="1614300" cy="1877100"/>
          </a:xfrm>
        </p:grpSpPr>
        <p:sp>
          <p:nvSpPr>
            <p:cNvPr id="212" name="Google Shape;212;p32"/>
            <p:cNvSpPr/>
            <p:nvPr/>
          </p:nvSpPr>
          <p:spPr>
            <a:xfrm>
              <a:off x="3051525" y="1657625"/>
              <a:ext cx="1614300" cy="1877100"/>
            </a:xfrm>
            <a:prstGeom prst="rect">
              <a:avLst/>
            </a:prstGeom>
            <a:solidFill>
              <a:srgbClr val="264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3191550" y="2393650"/>
              <a:ext cx="1327800" cy="404700"/>
            </a:xfrm>
            <a:prstGeom prst="rect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Forms</a:t>
              </a: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3191550" y="1798850"/>
              <a:ext cx="1327800" cy="404700"/>
            </a:xfrm>
            <a:prstGeom prst="rect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Styling</a:t>
              </a: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3191550" y="2968925"/>
              <a:ext cx="1327800" cy="404700"/>
            </a:xfrm>
            <a:prstGeom prst="rect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Validation</a:t>
              </a:r>
              <a:endParaRPr/>
            </a:p>
          </p:txBody>
        </p:sp>
      </p:grpSp>
      <p:grpSp>
        <p:nvGrpSpPr>
          <p:cNvPr id="216" name="Google Shape;216;p32"/>
          <p:cNvGrpSpPr/>
          <p:nvPr/>
        </p:nvGrpSpPr>
        <p:grpSpPr>
          <a:xfrm>
            <a:off x="3764850" y="1810025"/>
            <a:ext cx="1614300" cy="1877100"/>
            <a:chOff x="3051525" y="1657625"/>
            <a:chExt cx="1614300" cy="1877100"/>
          </a:xfrm>
        </p:grpSpPr>
        <p:sp>
          <p:nvSpPr>
            <p:cNvPr id="217" name="Google Shape;217;p32"/>
            <p:cNvSpPr/>
            <p:nvPr/>
          </p:nvSpPr>
          <p:spPr>
            <a:xfrm>
              <a:off x="3051525" y="1657625"/>
              <a:ext cx="1614300" cy="1877100"/>
            </a:xfrm>
            <a:prstGeom prst="rect">
              <a:avLst/>
            </a:prstGeom>
            <a:solidFill>
              <a:srgbClr val="9F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3191550" y="2393650"/>
              <a:ext cx="1327800" cy="404700"/>
            </a:xfrm>
            <a:prstGeom prst="rect">
              <a:avLst/>
            </a:prstGeom>
            <a:solidFill>
              <a:srgbClr val="DE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Forms</a:t>
              </a: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3191550" y="1798850"/>
              <a:ext cx="1327800" cy="404700"/>
            </a:xfrm>
            <a:prstGeom prst="rect">
              <a:avLst/>
            </a:prstGeom>
            <a:solidFill>
              <a:srgbClr val="DE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Styling</a:t>
              </a: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3191550" y="2968925"/>
              <a:ext cx="1327800" cy="404700"/>
            </a:xfrm>
            <a:prstGeom prst="rect">
              <a:avLst/>
            </a:prstGeom>
            <a:solidFill>
              <a:srgbClr val="DE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Validation</a:t>
              </a:r>
              <a:endParaRPr/>
            </a:p>
          </p:txBody>
        </p:sp>
      </p:grpSp>
      <p:grpSp>
        <p:nvGrpSpPr>
          <p:cNvPr id="221" name="Google Shape;221;p32"/>
          <p:cNvGrpSpPr/>
          <p:nvPr/>
        </p:nvGrpSpPr>
        <p:grpSpPr>
          <a:xfrm>
            <a:off x="1460350" y="1810025"/>
            <a:ext cx="1614300" cy="1877100"/>
            <a:chOff x="3051525" y="1657625"/>
            <a:chExt cx="1614300" cy="1877100"/>
          </a:xfrm>
        </p:grpSpPr>
        <p:sp>
          <p:nvSpPr>
            <p:cNvPr id="222" name="Google Shape;222;p32"/>
            <p:cNvSpPr/>
            <p:nvPr/>
          </p:nvSpPr>
          <p:spPr>
            <a:xfrm>
              <a:off x="3051525" y="1657625"/>
              <a:ext cx="1614300" cy="18771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3191550" y="2393650"/>
              <a:ext cx="1327800" cy="4047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Forms</a:t>
              </a: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3191550" y="1798850"/>
              <a:ext cx="1327800" cy="4047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Styling</a:t>
              </a: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3191550" y="2968925"/>
              <a:ext cx="1327800" cy="4047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Validation</a:t>
              </a:r>
              <a:endParaRPr/>
            </a:p>
          </p:txBody>
        </p:sp>
      </p:grpSp>
      <p:sp>
        <p:nvSpPr>
          <p:cNvPr id="226" name="Google Shape;226;p32"/>
          <p:cNvSpPr/>
          <p:nvPr/>
        </p:nvSpPr>
        <p:spPr>
          <a:xfrm>
            <a:off x="402000" y="1877000"/>
            <a:ext cx="7413300" cy="575400"/>
          </a:xfrm>
          <a:prstGeom prst="rect">
            <a:avLst/>
          </a:prstGeom>
          <a:solidFill>
            <a:srgbClr val="25ABFF">
              <a:alpha val="50840"/>
            </a:srgbClr>
          </a:solidFill>
          <a:ln cap="flat" cmpd="sng" w="9525">
            <a:solidFill>
              <a:srgbClr val="9FDA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32"/>
          <p:cNvGrpSpPr/>
          <p:nvPr/>
        </p:nvGrpSpPr>
        <p:grpSpPr>
          <a:xfrm>
            <a:off x="1325550" y="3833300"/>
            <a:ext cx="6489600" cy="161100"/>
            <a:chOff x="1325550" y="3680900"/>
            <a:chExt cx="6489600" cy="161100"/>
          </a:xfrm>
        </p:grpSpPr>
        <p:cxnSp>
          <p:nvCxnSpPr>
            <p:cNvPr id="228" name="Google Shape;228;p32"/>
            <p:cNvCxnSpPr/>
            <p:nvPr/>
          </p:nvCxnSpPr>
          <p:spPr>
            <a:xfrm>
              <a:off x="1325550" y="3680900"/>
              <a:ext cx="0" cy="161100"/>
            </a:xfrm>
            <a:prstGeom prst="straightConnector1">
              <a:avLst/>
            </a:prstGeom>
            <a:noFill/>
            <a:ln cap="flat" cmpd="sng" w="19050">
              <a:solidFill>
                <a:srgbClr val="26435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32"/>
            <p:cNvCxnSpPr/>
            <p:nvPr/>
          </p:nvCxnSpPr>
          <p:spPr>
            <a:xfrm>
              <a:off x="1325550" y="3836900"/>
              <a:ext cx="6489600" cy="0"/>
            </a:xfrm>
            <a:prstGeom prst="straightConnector1">
              <a:avLst/>
            </a:prstGeom>
            <a:noFill/>
            <a:ln cap="flat" cmpd="sng" w="19050">
              <a:solidFill>
                <a:srgbClr val="26435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32"/>
            <p:cNvCxnSpPr/>
            <p:nvPr/>
          </p:nvCxnSpPr>
          <p:spPr>
            <a:xfrm>
              <a:off x="7815100" y="3680900"/>
              <a:ext cx="0" cy="160800"/>
            </a:xfrm>
            <a:prstGeom prst="straightConnector1">
              <a:avLst/>
            </a:prstGeom>
            <a:noFill/>
            <a:ln cap="flat" cmpd="sng" w="19050">
              <a:solidFill>
                <a:srgbClr val="26435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1" name="Google Shape;231;p32"/>
          <p:cNvSpPr txBox="1"/>
          <p:nvPr/>
        </p:nvSpPr>
        <p:spPr>
          <a:xfrm>
            <a:off x="2802300" y="3945975"/>
            <a:ext cx="35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4356"/>
                </a:solidFill>
              </a:rPr>
              <a:t>3 product-oriented, “vertical” team</a:t>
            </a:r>
            <a:endParaRPr>
              <a:solidFill>
                <a:srgbClr val="264356"/>
              </a:solidFill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1574750" y="1239088"/>
            <a:ext cx="1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</a:t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3780300" y="1239088"/>
            <a:ext cx="1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</a:t>
            </a: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6069350" y="1239088"/>
            <a:ext cx="1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</a:t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381375" y="1818350"/>
            <a:ext cx="1076100" cy="69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64356"/>
                </a:solidFill>
              </a:rPr>
              <a:t>Avoid “horizontal” teams like this </a:t>
            </a:r>
            <a:endParaRPr sz="1100">
              <a:solidFill>
                <a:srgbClr val="26435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425650" y="440150"/>
            <a:ext cx="42603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ADVANTAGES</a:t>
            </a:r>
            <a:endParaRPr b="1" sz="3500">
              <a:solidFill>
                <a:srgbClr val="26435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70225" y="1602500"/>
            <a:ext cx="42603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2400"/>
              <a:buChar char="■"/>
            </a:pPr>
            <a:r>
              <a:rPr lang="en" sz="2400">
                <a:solidFill>
                  <a:srgbClr val="264356"/>
                </a:solidFill>
              </a:rPr>
              <a:t>faster deployment</a:t>
            </a:r>
            <a:endParaRPr sz="2400">
              <a:solidFill>
                <a:srgbClr val="26435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2400"/>
              <a:buChar char="■"/>
            </a:pPr>
            <a:r>
              <a:rPr lang="en" sz="2400">
                <a:solidFill>
                  <a:srgbClr val="264356"/>
                </a:solidFill>
              </a:rPr>
              <a:t>less time for development and testing</a:t>
            </a:r>
            <a:endParaRPr sz="2400">
              <a:solidFill>
                <a:srgbClr val="26435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2400"/>
              <a:buChar char="■"/>
            </a:pPr>
            <a:r>
              <a:rPr lang="en" sz="2400">
                <a:solidFill>
                  <a:srgbClr val="264356"/>
                </a:solidFill>
              </a:rPr>
              <a:t>scaling of teams</a:t>
            </a:r>
            <a:endParaRPr sz="2400">
              <a:solidFill>
                <a:srgbClr val="26435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425650" y="440150"/>
            <a:ext cx="42603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IMPLEMENTATIONS</a:t>
            </a:r>
            <a:endParaRPr b="1" sz="3500">
              <a:solidFill>
                <a:srgbClr val="26435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370225" y="1602500"/>
            <a:ext cx="42603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264356"/>
              </a:solidFill>
            </a:endParaRPr>
          </a:p>
        </p:txBody>
      </p:sp>
      <p:pic>
        <p:nvPicPr>
          <p:cNvPr id="248" name="Google Shape;248;p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25" y="1161125"/>
            <a:ext cx="7592949" cy="35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370225" y="1602500"/>
            <a:ext cx="42603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2400"/>
              <a:buChar char="■"/>
            </a:pPr>
            <a:r>
              <a:rPr lang="en" sz="2400">
                <a:solidFill>
                  <a:srgbClr val="264356"/>
                </a:solidFill>
              </a:rPr>
              <a:t>BUILD TIME INTEGRATION</a:t>
            </a:r>
            <a:endParaRPr sz="2400">
              <a:solidFill>
                <a:srgbClr val="26435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2400"/>
              <a:buChar char="■"/>
            </a:pPr>
            <a:r>
              <a:rPr lang="en" sz="2400">
                <a:solidFill>
                  <a:srgbClr val="264356"/>
                </a:solidFill>
              </a:rPr>
              <a:t>IFRAMES</a:t>
            </a:r>
            <a:endParaRPr sz="2400">
              <a:solidFill>
                <a:srgbClr val="26435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2400"/>
              <a:buChar char="■"/>
            </a:pPr>
            <a:r>
              <a:rPr lang="en" sz="2400">
                <a:solidFill>
                  <a:srgbClr val="264356"/>
                </a:solidFill>
              </a:rPr>
              <a:t>RUNTIME INTEGRATION WITH JAVASCRIPT</a:t>
            </a:r>
            <a:endParaRPr sz="2400">
              <a:solidFill>
                <a:srgbClr val="26435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2400"/>
              <a:buChar char="■"/>
            </a:pPr>
            <a:r>
              <a:rPr lang="en" sz="2400">
                <a:solidFill>
                  <a:srgbClr val="264356"/>
                </a:solidFill>
              </a:rPr>
              <a:t>WEB COMPONENTS</a:t>
            </a:r>
            <a:endParaRPr sz="2400">
              <a:solidFill>
                <a:srgbClr val="264356"/>
              </a:solidFill>
            </a:endParaRPr>
          </a:p>
        </p:txBody>
      </p:sp>
      <p:sp>
        <p:nvSpPr>
          <p:cNvPr id="254" name="Google Shape;254;p35"/>
          <p:cNvSpPr txBox="1"/>
          <p:nvPr>
            <p:ph type="title"/>
          </p:nvPr>
        </p:nvSpPr>
        <p:spPr>
          <a:xfrm>
            <a:off x="425650" y="440150"/>
            <a:ext cx="42603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FRONTEND IMPLEMENTATIONS</a:t>
            </a:r>
            <a:endParaRPr b="1" sz="3500">
              <a:solidFill>
                <a:srgbClr val="26435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ctrTitle"/>
          </p:nvPr>
        </p:nvSpPr>
        <p:spPr>
          <a:xfrm>
            <a:off x="3272700" y="1313225"/>
            <a:ext cx="51996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60" name="Google Shape;260;p36"/>
          <p:cNvSpPr txBox="1"/>
          <p:nvPr>
            <p:ph idx="1" type="subTitle"/>
          </p:nvPr>
        </p:nvSpPr>
        <p:spPr>
          <a:xfrm>
            <a:off x="3272700" y="3138925"/>
            <a:ext cx="519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 txBox="1"/>
          <p:nvPr>
            <p:ph idx="2" type="ctrTitle"/>
          </p:nvPr>
        </p:nvSpPr>
        <p:spPr>
          <a:xfrm>
            <a:off x="1196450" y="1588025"/>
            <a:ext cx="1771500" cy="26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370225" y="1602500"/>
            <a:ext cx="42603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2400"/>
              <a:buChar char="■"/>
            </a:pPr>
            <a:r>
              <a:rPr lang="en" sz="2400">
                <a:solidFill>
                  <a:srgbClr val="264356"/>
                </a:solidFill>
              </a:rPr>
              <a:t>COMPOSITION</a:t>
            </a:r>
            <a:endParaRPr sz="2400">
              <a:solidFill>
                <a:srgbClr val="26435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2400"/>
              <a:buChar char="■"/>
            </a:pPr>
            <a:r>
              <a:rPr lang="en" sz="2400">
                <a:solidFill>
                  <a:srgbClr val="264356"/>
                </a:solidFill>
              </a:rPr>
              <a:t>COMMUNICATION</a:t>
            </a:r>
            <a:endParaRPr sz="2400">
              <a:solidFill>
                <a:srgbClr val="26435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2400"/>
              <a:buChar char="■"/>
            </a:pPr>
            <a:r>
              <a:rPr lang="en" sz="2400">
                <a:solidFill>
                  <a:srgbClr val="264356"/>
                </a:solidFill>
              </a:rPr>
              <a:t>EVENT HANDLING</a:t>
            </a:r>
            <a:endParaRPr sz="2400">
              <a:solidFill>
                <a:srgbClr val="26435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2400"/>
              <a:buChar char="■"/>
            </a:pPr>
            <a:r>
              <a:rPr lang="en" sz="2400">
                <a:solidFill>
                  <a:srgbClr val="264356"/>
                </a:solidFill>
              </a:rPr>
              <a:t>ROUTING</a:t>
            </a:r>
            <a:endParaRPr sz="2400">
              <a:solidFill>
                <a:srgbClr val="26435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2400"/>
              <a:buChar char="■"/>
            </a:pPr>
            <a:r>
              <a:rPr lang="en" sz="2400">
                <a:solidFill>
                  <a:srgbClr val="264356"/>
                </a:solidFill>
              </a:rPr>
              <a:t>STATE MANAGEMENT</a:t>
            </a:r>
            <a:endParaRPr sz="2400">
              <a:solidFill>
                <a:srgbClr val="264356"/>
              </a:solidFill>
            </a:endParaRPr>
          </a:p>
        </p:txBody>
      </p:sp>
      <p:sp>
        <p:nvSpPr>
          <p:cNvPr id="267" name="Google Shape;267;p37"/>
          <p:cNvSpPr txBox="1"/>
          <p:nvPr>
            <p:ph type="title"/>
          </p:nvPr>
        </p:nvSpPr>
        <p:spPr>
          <a:xfrm>
            <a:off x="425650" y="440150"/>
            <a:ext cx="42603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OF PROBLEMS TO SOLVE</a:t>
            </a:r>
            <a:endParaRPr b="1" sz="3500">
              <a:solidFill>
                <a:srgbClr val="26435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ctrTitle"/>
          </p:nvPr>
        </p:nvSpPr>
        <p:spPr>
          <a:xfrm>
            <a:off x="3272700" y="1313225"/>
            <a:ext cx="51996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273" name="Google Shape;273;p38"/>
          <p:cNvSpPr txBox="1"/>
          <p:nvPr>
            <p:ph idx="1" type="subTitle"/>
          </p:nvPr>
        </p:nvSpPr>
        <p:spPr>
          <a:xfrm>
            <a:off x="3272700" y="3138925"/>
            <a:ext cx="519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8"/>
          <p:cNvSpPr txBox="1"/>
          <p:nvPr>
            <p:ph idx="2" type="ctrTitle"/>
          </p:nvPr>
        </p:nvSpPr>
        <p:spPr>
          <a:xfrm>
            <a:off x="1196450" y="1588025"/>
            <a:ext cx="1771500" cy="26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370225" y="1602500"/>
            <a:ext cx="42603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2400"/>
              <a:buChar char="■"/>
            </a:pPr>
            <a:r>
              <a:rPr lang="en" sz="2400">
                <a:solidFill>
                  <a:srgbClr val="264356"/>
                </a:solidFill>
              </a:rPr>
              <a:t>REQUIRES A LOT OF INITIAL DEV WORK TO SCAFFOLD </a:t>
            </a:r>
            <a:endParaRPr sz="2400">
              <a:solidFill>
                <a:srgbClr val="26435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2400"/>
              <a:buChar char="■"/>
            </a:pPr>
            <a:r>
              <a:rPr lang="en" sz="2400">
                <a:solidFill>
                  <a:srgbClr val="264356"/>
                </a:solidFill>
              </a:rPr>
              <a:t>COULD BE TIME CONSUMING TO SUPPORT</a:t>
            </a:r>
            <a:endParaRPr sz="2400">
              <a:solidFill>
                <a:srgbClr val="26435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2400"/>
              <a:buChar char="■"/>
            </a:pPr>
            <a:r>
              <a:rPr lang="en" sz="2400">
                <a:solidFill>
                  <a:srgbClr val="264356"/>
                </a:solidFill>
              </a:rPr>
              <a:t>BIGGER TECHNOLOGY STACK</a:t>
            </a:r>
            <a:endParaRPr sz="2400">
              <a:solidFill>
                <a:srgbClr val="264356"/>
              </a:solidFill>
            </a:endParaRPr>
          </a:p>
        </p:txBody>
      </p:sp>
      <p:sp>
        <p:nvSpPr>
          <p:cNvPr id="280" name="Google Shape;280;p39"/>
          <p:cNvSpPr txBox="1"/>
          <p:nvPr>
            <p:ph type="title"/>
          </p:nvPr>
        </p:nvSpPr>
        <p:spPr>
          <a:xfrm>
            <a:off x="425650" y="440150"/>
            <a:ext cx="42603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OF DISADVANTAGES</a:t>
            </a:r>
            <a:endParaRPr b="1" sz="3500">
              <a:solidFill>
                <a:srgbClr val="26435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11700" y="374550"/>
            <a:ext cx="8520600" cy="572700"/>
          </a:xfrm>
          <a:prstGeom prst="rect">
            <a:avLst/>
          </a:prstGeom>
        </p:spPr>
        <p:txBody>
          <a:bodyPr anchorCtr="0" anchor="t" bIns="91425" lIns="200025" spcFirstLastPara="1" rIns="178200" wrap="square" tIns="91425">
            <a:noAutofit/>
          </a:bodyPr>
          <a:lstStyle/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 OF CONTENTS</a:t>
            </a:r>
            <a:endParaRPr b="1" sz="3500">
              <a:solidFill>
                <a:srgbClr val="26435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389400" y="1001175"/>
            <a:ext cx="147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B42E"/>
                </a:solidFill>
                <a:latin typeface="Proxima Nova"/>
                <a:ea typeface="Proxima Nova"/>
                <a:cs typeface="Proxima Nova"/>
                <a:sym typeface="Proxima Nova"/>
              </a:rPr>
              <a:t>1.</a:t>
            </a:r>
            <a:endParaRPr b="1" sz="7200">
              <a:solidFill>
                <a:srgbClr val="FFB4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22"/>
          <p:cNvSpPr txBox="1"/>
          <p:nvPr/>
        </p:nvSpPr>
        <p:spPr>
          <a:xfrm>
            <a:off x="525700" y="2498500"/>
            <a:ext cx="13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2"/>
          <p:cNvSpPr/>
          <p:nvPr/>
        </p:nvSpPr>
        <p:spPr>
          <a:xfrm>
            <a:off x="525700" y="1962500"/>
            <a:ext cx="989400" cy="170100"/>
          </a:xfrm>
          <a:prstGeom prst="rect">
            <a:avLst/>
          </a:prstGeom>
          <a:solidFill>
            <a:srgbClr val="FFB4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2"/>
          <p:cNvSpPr txBox="1"/>
          <p:nvPr/>
        </p:nvSpPr>
        <p:spPr>
          <a:xfrm>
            <a:off x="2374588" y="1001175"/>
            <a:ext cx="147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B42E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lang="en" sz="7200">
                <a:solidFill>
                  <a:srgbClr val="FFB42E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sz="7200">
              <a:solidFill>
                <a:srgbClr val="FFB4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2509513" y="1962500"/>
            <a:ext cx="989400" cy="170100"/>
          </a:xfrm>
          <a:prstGeom prst="rect">
            <a:avLst/>
          </a:prstGeom>
          <a:solidFill>
            <a:srgbClr val="FFB4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2"/>
          <p:cNvSpPr txBox="1"/>
          <p:nvPr/>
        </p:nvSpPr>
        <p:spPr>
          <a:xfrm>
            <a:off x="4776825" y="1001175"/>
            <a:ext cx="147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B42E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lang="en" sz="7200">
                <a:solidFill>
                  <a:srgbClr val="FFB42E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sz="7200">
              <a:solidFill>
                <a:srgbClr val="FFB4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22"/>
          <p:cNvSpPr/>
          <p:nvPr/>
        </p:nvSpPr>
        <p:spPr>
          <a:xfrm>
            <a:off x="4879900" y="1962500"/>
            <a:ext cx="989400" cy="170100"/>
          </a:xfrm>
          <a:prstGeom prst="rect">
            <a:avLst/>
          </a:prstGeom>
          <a:solidFill>
            <a:srgbClr val="FFB4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2"/>
          <p:cNvSpPr txBox="1"/>
          <p:nvPr/>
        </p:nvSpPr>
        <p:spPr>
          <a:xfrm>
            <a:off x="7131700" y="1001175"/>
            <a:ext cx="147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B42E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b="1" lang="en" sz="7200">
                <a:solidFill>
                  <a:srgbClr val="FFB42E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sz="7200">
              <a:solidFill>
                <a:srgbClr val="FFB4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7250275" y="1962500"/>
            <a:ext cx="989400" cy="170100"/>
          </a:xfrm>
          <a:prstGeom prst="rect">
            <a:avLst/>
          </a:prstGeom>
          <a:solidFill>
            <a:srgbClr val="FFB4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/>
        </p:nvSpPr>
        <p:spPr>
          <a:xfrm>
            <a:off x="422550" y="2700825"/>
            <a:ext cx="147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B42E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b="1" lang="en" sz="7200">
                <a:solidFill>
                  <a:srgbClr val="FFB42E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sz="7200">
              <a:solidFill>
                <a:srgbClr val="FFB4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22"/>
          <p:cNvSpPr/>
          <p:nvPr/>
        </p:nvSpPr>
        <p:spPr>
          <a:xfrm>
            <a:off x="525700" y="3662150"/>
            <a:ext cx="989400" cy="170100"/>
          </a:xfrm>
          <a:prstGeom prst="rect">
            <a:avLst/>
          </a:prstGeom>
          <a:solidFill>
            <a:srgbClr val="FFB4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"/>
          <p:cNvSpPr txBox="1"/>
          <p:nvPr/>
        </p:nvSpPr>
        <p:spPr>
          <a:xfrm>
            <a:off x="2391013" y="2700825"/>
            <a:ext cx="147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B42E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b="1" lang="en" sz="7200">
                <a:solidFill>
                  <a:srgbClr val="FFB42E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sz="7200">
              <a:solidFill>
                <a:srgbClr val="FFB4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22"/>
          <p:cNvSpPr/>
          <p:nvPr/>
        </p:nvSpPr>
        <p:spPr>
          <a:xfrm>
            <a:off x="2509513" y="3662150"/>
            <a:ext cx="989400" cy="170100"/>
          </a:xfrm>
          <a:prstGeom prst="rect">
            <a:avLst/>
          </a:prstGeom>
          <a:solidFill>
            <a:srgbClr val="FFB4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2"/>
          <p:cNvSpPr txBox="1"/>
          <p:nvPr/>
        </p:nvSpPr>
        <p:spPr>
          <a:xfrm>
            <a:off x="4776825" y="2700825"/>
            <a:ext cx="147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B42E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r>
              <a:rPr b="1" lang="en" sz="7200">
                <a:solidFill>
                  <a:srgbClr val="FFB42E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sz="7200">
              <a:solidFill>
                <a:srgbClr val="FFB4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22"/>
          <p:cNvSpPr/>
          <p:nvPr/>
        </p:nvSpPr>
        <p:spPr>
          <a:xfrm>
            <a:off x="4879900" y="3662150"/>
            <a:ext cx="989400" cy="170100"/>
          </a:xfrm>
          <a:prstGeom prst="rect">
            <a:avLst/>
          </a:prstGeom>
          <a:solidFill>
            <a:srgbClr val="FFB4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448225" y="2052100"/>
            <a:ext cx="184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435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Brief history of FE apps</a:t>
            </a:r>
            <a:endParaRPr>
              <a:solidFill>
                <a:srgbClr val="26435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2437025" y="2052100"/>
            <a:ext cx="184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435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Microservices on the backend</a:t>
            </a:r>
            <a:endParaRPr>
              <a:solidFill>
                <a:srgbClr val="26435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4784374" y="2052100"/>
            <a:ext cx="167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435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Microservices on the frontend - implementations</a:t>
            </a:r>
            <a:endParaRPr>
              <a:solidFill>
                <a:srgbClr val="26435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7159900" y="2052100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435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Challenges</a:t>
            </a:r>
            <a:endParaRPr>
              <a:solidFill>
                <a:srgbClr val="26435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422550" y="3752875"/>
            <a:ext cx="18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435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Disadvantages</a:t>
            </a:r>
            <a:endParaRPr>
              <a:solidFill>
                <a:srgbClr val="26435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2437025" y="3752875"/>
            <a:ext cx="18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435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Demos</a:t>
            </a:r>
            <a:endParaRPr>
              <a:solidFill>
                <a:srgbClr val="26435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4797450" y="3752875"/>
            <a:ext cx="18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435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Q &amp; A</a:t>
            </a:r>
            <a:endParaRPr>
              <a:solidFill>
                <a:srgbClr val="26435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422700" y="1054625"/>
            <a:ext cx="4149300" cy="18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COMPANIES </a:t>
            </a:r>
            <a:br>
              <a:rPr b="1" lang="en" sz="36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lang="en" sz="36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THIS ARCHITECTURE</a:t>
            </a:r>
            <a:endParaRPr b="1" sz="3600">
              <a:solidFill>
                <a:srgbClr val="26435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" name="Google Shape;286;p40"/>
          <p:cNvSpPr/>
          <p:nvPr/>
        </p:nvSpPr>
        <p:spPr>
          <a:xfrm flipH="1">
            <a:off x="4308600" y="432925"/>
            <a:ext cx="4835400" cy="4710600"/>
          </a:xfrm>
          <a:prstGeom prst="snip1Rect">
            <a:avLst>
              <a:gd fmla="val 16667" name="adj"/>
            </a:avLst>
          </a:prstGeom>
          <a:solidFill>
            <a:srgbClr val="FFB4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815" y="839251"/>
            <a:ext cx="1121208" cy="3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8601" y="831851"/>
            <a:ext cx="1254124" cy="37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4875" y="1457800"/>
            <a:ext cx="1077150" cy="6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7350" y="1599822"/>
            <a:ext cx="1185377" cy="35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0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2927457"/>
            <a:ext cx="9144001" cy="1538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ctrTitle"/>
          </p:nvPr>
        </p:nvSpPr>
        <p:spPr>
          <a:xfrm>
            <a:off x="3272700" y="1313225"/>
            <a:ext cx="51996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 </a:t>
            </a:r>
            <a:endParaRPr/>
          </a:p>
        </p:txBody>
      </p:sp>
      <p:sp>
        <p:nvSpPr>
          <p:cNvPr id="297" name="Google Shape;297;p41"/>
          <p:cNvSpPr txBox="1"/>
          <p:nvPr>
            <p:ph idx="1" type="subTitle"/>
          </p:nvPr>
        </p:nvSpPr>
        <p:spPr>
          <a:xfrm>
            <a:off x="3272700" y="3138925"/>
            <a:ext cx="519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Single-spa library</a:t>
            </a:r>
            <a:endParaRPr/>
          </a:p>
        </p:txBody>
      </p:sp>
      <p:sp>
        <p:nvSpPr>
          <p:cNvPr id="298" name="Google Shape;298;p41"/>
          <p:cNvSpPr txBox="1"/>
          <p:nvPr>
            <p:ph idx="2" type="ctrTitle"/>
          </p:nvPr>
        </p:nvSpPr>
        <p:spPr>
          <a:xfrm>
            <a:off x="1196450" y="1588025"/>
            <a:ext cx="1771500" cy="26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ctrTitle"/>
          </p:nvPr>
        </p:nvSpPr>
        <p:spPr>
          <a:xfrm>
            <a:off x="3272700" y="1313225"/>
            <a:ext cx="51996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304" name="Google Shape;304;p42"/>
          <p:cNvSpPr txBox="1"/>
          <p:nvPr>
            <p:ph idx="1" type="subTitle"/>
          </p:nvPr>
        </p:nvSpPr>
        <p:spPr>
          <a:xfrm>
            <a:off x="3272700" y="3138925"/>
            <a:ext cx="519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2"/>
          <p:cNvSpPr txBox="1"/>
          <p:nvPr>
            <p:ph idx="2" type="ctrTitle"/>
          </p:nvPr>
        </p:nvSpPr>
        <p:spPr>
          <a:xfrm>
            <a:off x="1196450" y="1588025"/>
            <a:ext cx="1771500" cy="26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614375" y="526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REFERENCES</a:t>
            </a:r>
            <a:endParaRPr b="1" sz="3500">
              <a:solidFill>
                <a:srgbClr val="26435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455725" y="1301400"/>
            <a:ext cx="81609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https://martinfowler.com/articles/micro-frontends.html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https://www.amazon.com/Building-Micro-Frontends-Projects-Empowering-Developers/dp/1492082996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https://single-spa.js.org/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https://webpack.js.org/concepts/module-federation/</a:t>
            </a:r>
            <a:r>
              <a:rPr lang="en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7"/>
              </a:rPr>
              <a:t>https://github.com/module-federation/module-federation-examples/tree/master/angular12-microfrontends</a:t>
            </a:r>
            <a:r>
              <a:rPr lang="en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8"/>
              </a:rPr>
              <a:t>https://tsh.io/state-of-frontend/#developers</a:t>
            </a:r>
            <a:r>
              <a:rPr lang="en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25650" y="440150"/>
            <a:ext cx="42603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ABOUT ME</a:t>
            </a:r>
            <a:endParaRPr b="1" sz="3500">
              <a:solidFill>
                <a:srgbClr val="26435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70225" y="1602500"/>
            <a:ext cx="42018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1600"/>
              <a:buChar char="■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https://github.com/ivaylomarinovski</a:t>
            </a:r>
            <a:r>
              <a:rPr lang="en" sz="1600">
                <a:solidFill>
                  <a:srgbClr val="264356"/>
                </a:solidFill>
              </a:rPr>
              <a:t> </a:t>
            </a:r>
            <a:endParaRPr sz="1600">
              <a:solidFill>
                <a:srgbClr val="26435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w</a:t>
            </a:r>
            <a:r>
              <a:rPr lang="en" sz="1600">
                <a:solidFill>
                  <a:schemeClr val="dk1"/>
                </a:solidFill>
              </a:rPr>
              <a:t>eb developer </a:t>
            </a:r>
            <a:endParaRPr sz="1600">
              <a:solidFill>
                <a:srgbClr val="26435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1600"/>
              <a:buChar char="■"/>
            </a:pPr>
            <a:r>
              <a:rPr lang="en" sz="1600">
                <a:solidFill>
                  <a:srgbClr val="264356"/>
                </a:solidFill>
              </a:rPr>
              <a:t>activities - running, music</a:t>
            </a:r>
            <a:endParaRPr sz="1600">
              <a:solidFill>
                <a:srgbClr val="26435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25650" y="440150"/>
            <a:ext cx="42603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643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ABOUT YOU</a:t>
            </a:r>
            <a:endParaRPr b="1" sz="3500">
              <a:solidFill>
                <a:srgbClr val="26435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70225" y="1602500"/>
            <a:ext cx="42603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356"/>
              </a:buClr>
              <a:buSzPts val="2400"/>
              <a:buChar char="■"/>
            </a:pPr>
            <a:r>
              <a:rPr lang="en" sz="2400">
                <a:solidFill>
                  <a:srgbClr val="264356"/>
                </a:solidFill>
              </a:rPr>
              <a:t>sli.do</a:t>
            </a:r>
            <a:endParaRPr sz="2400">
              <a:solidFill>
                <a:srgbClr val="26435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26435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272700" y="1313225"/>
            <a:ext cx="51996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HISTORY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272700" y="3138925"/>
            <a:ext cx="519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architecture evolved</a:t>
            </a:r>
            <a:endParaRPr/>
          </a:p>
        </p:txBody>
      </p:sp>
      <p:sp>
        <p:nvSpPr>
          <p:cNvPr id="131" name="Google Shape;131;p25"/>
          <p:cNvSpPr txBox="1"/>
          <p:nvPr>
            <p:ph idx="2" type="ctrTitle"/>
          </p:nvPr>
        </p:nvSpPr>
        <p:spPr>
          <a:xfrm>
            <a:off x="1196450" y="1588025"/>
            <a:ext cx="1771500" cy="26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22600" y="147275"/>
            <a:ext cx="8368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4356"/>
                </a:solidFill>
              </a:rPr>
              <a:t>DIFFERENT BUSINESS NEEDS</a:t>
            </a:r>
            <a:endParaRPr>
              <a:solidFill>
                <a:srgbClr val="264356"/>
              </a:solidFill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422600" y="788525"/>
            <a:ext cx="7658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Static web pages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Single page applications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Isomorphic web applications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Jamstack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Microfrontends?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ctrTitle"/>
          </p:nvPr>
        </p:nvSpPr>
        <p:spPr>
          <a:xfrm>
            <a:off x="3272700" y="1313225"/>
            <a:ext cx="51996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 ON THE BACKEND</a:t>
            </a:r>
            <a:endParaRPr/>
          </a:p>
        </p:txBody>
      </p:sp>
      <p:sp>
        <p:nvSpPr>
          <p:cNvPr id="143" name="Google Shape;143;p27"/>
          <p:cNvSpPr txBox="1"/>
          <p:nvPr>
            <p:ph idx="1" type="subTitle"/>
          </p:nvPr>
        </p:nvSpPr>
        <p:spPr>
          <a:xfrm>
            <a:off x="3272700" y="3138925"/>
            <a:ext cx="519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2" type="ctrTitle"/>
          </p:nvPr>
        </p:nvSpPr>
        <p:spPr>
          <a:xfrm>
            <a:off x="1196450" y="1588025"/>
            <a:ext cx="1771500" cy="26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4909900" y="1300425"/>
            <a:ext cx="3922500" cy="21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150" y="203500"/>
            <a:ext cx="7671251" cy="447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ctrTitle"/>
          </p:nvPr>
        </p:nvSpPr>
        <p:spPr>
          <a:xfrm>
            <a:off x="3272700" y="1313225"/>
            <a:ext cx="51996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 ON THE FRONTEND</a:t>
            </a:r>
            <a:endParaRPr/>
          </a:p>
        </p:txBody>
      </p:sp>
      <p:sp>
        <p:nvSpPr>
          <p:cNvPr id="156" name="Google Shape;156;p29"/>
          <p:cNvSpPr txBox="1"/>
          <p:nvPr>
            <p:ph idx="1" type="subTitle"/>
          </p:nvPr>
        </p:nvSpPr>
        <p:spPr>
          <a:xfrm>
            <a:off x="3272700" y="3138925"/>
            <a:ext cx="519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IMPLEMENTATIONS</a:t>
            </a:r>
            <a:endParaRPr/>
          </a:p>
        </p:txBody>
      </p:sp>
      <p:sp>
        <p:nvSpPr>
          <p:cNvPr id="157" name="Google Shape;157;p29"/>
          <p:cNvSpPr txBox="1"/>
          <p:nvPr>
            <p:ph idx="2" type="ctrTitle"/>
          </p:nvPr>
        </p:nvSpPr>
        <p:spPr>
          <a:xfrm>
            <a:off x="1196450" y="1588025"/>
            <a:ext cx="1771500" cy="26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4356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9FDAFF"/>
      </a:accent2>
      <a:accent3>
        <a:srgbClr val="DEF2FF"/>
      </a:accent3>
      <a:accent4>
        <a:srgbClr val="F9CB9C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