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64" r:id="rId3"/>
    <p:sldId id="263" r:id="rId4"/>
    <p:sldId id="257" r:id="rId5"/>
    <p:sldId id="259" r:id="rId6"/>
    <p:sldId id="266" r:id="rId7"/>
    <p:sldId id="265" r:id="rId8"/>
    <p:sldId id="273" r:id="rId9"/>
    <p:sldId id="267" r:id="rId10"/>
    <p:sldId id="272" r:id="rId11"/>
    <p:sldId id="268" r:id="rId12"/>
    <p:sldId id="271" r:id="rId13"/>
    <p:sldId id="269" r:id="rId14"/>
    <p:sldId id="270"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576" autoAdjust="0"/>
  </p:normalViewPr>
  <p:slideViewPr>
    <p:cSldViewPr>
      <p:cViewPr>
        <p:scale>
          <a:sx n="77" d="100"/>
          <a:sy n="77" d="100"/>
        </p:scale>
        <p:origin x="-11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EFEB4-186F-4E8A-8311-770EA28BB834}"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0AEEFB09-8CAC-4DC2-A43E-EDE19A9FBE2B}">
      <dgm:prSet phldrT="[Text]" custT="1"/>
      <dgm:spPr/>
      <dgm:t>
        <a:bodyPr/>
        <a:lstStyle/>
        <a:p>
          <a:r>
            <a:rPr lang="en-US" sz="1400" dirty="0">
              <a:latin typeface="Algerian" pitchFamily="82" charset="0"/>
            </a:rPr>
            <a:t>Bluetooth connected to module, user give instructions.</a:t>
          </a:r>
        </a:p>
      </dgm:t>
    </dgm:pt>
    <dgm:pt modelId="{FF42109E-9BD7-4C74-8327-10C4ECB47AD3}" type="parTrans" cxnId="{4D635C55-474F-4519-B2E8-FEB29AA979FA}">
      <dgm:prSet/>
      <dgm:spPr/>
      <dgm:t>
        <a:bodyPr/>
        <a:lstStyle/>
        <a:p>
          <a:endParaRPr lang="en-US"/>
        </a:p>
      </dgm:t>
    </dgm:pt>
    <dgm:pt modelId="{310D3DDB-B874-44F6-8D04-5E28213C02B0}" type="sibTrans" cxnId="{4D635C55-474F-4519-B2E8-FEB29AA979FA}">
      <dgm:prSet/>
      <dgm:spPr/>
      <dgm:t>
        <a:bodyPr/>
        <a:lstStyle/>
        <a:p>
          <a:endParaRPr lang="en-US"/>
        </a:p>
      </dgm:t>
    </dgm:pt>
    <dgm:pt modelId="{7FA1D4CB-6583-47CF-95CD-537DB325BB3A}">
      <dgm:prSet phldrT="[Text]" custT="1"/>
      <dgm:spPr/>
      <dgm:t>
        <a:bodyPr/>
        <a:lstStyle/>
        <a:p>
          <a:r>
            <a:rPr lang="en-IN" sz="1400" dirty="0">
              <a:latin typeface="Algerian" pitchFamily="82" charset="0"/>
            </a:rPr>
            <a:t>Instructions PASSED TO BLUETOOTH MODULE AND IT  PASS THE instructions TO ARDUINO</a:t>
          </a:r>
          <a:endParaRPr lang="en-US" sz="1400" dirty="0">
            <a:latin typeface="Algerian" pitchFamily="82" charset="0"/>
          </a:endParaRPr>
        </a:p>
      </dgm:t>
    </dgm:pt>
    <dgm:pt modelId="{A6B983C0-7FCD-491B-B632-BC0B9F107DB5}" type="parTrans" cxnId="{1C29E3C9-49F9-488D-ABFE-183080170328}">
      <dgm:prSet/>
      <dgm:spPr/>
      <dgm:t>
        <a:bodyPr/>
        <a:lstStyle/>
        <a:p>
          <a:endParaRPr lang="en-US"/>
        </a:p>
      </dgm:t>
    </dgm:pt>
    <dgm:pt modelId="{16AA101C-23CC-43FE-AD5F-41D3C4A0A9C2}" type="sibTrans" cxnId="{1C29E3C9-49F9-488D-ABFE-183080170328}">
      <dgm:prSet/>
      <dgm:spPr/>
      <dgm:t>
        <a:bodyPr/>
        <a:lstStyle/>
        <a:p>
          <a:endParaRPr lang="en-US"/>
        </a:p>
      </dgm:t>
    </dgm:pt>
    <dgm:pt modelId="{468C7965-B6F7-4B7C-B4A4-B949755D0EA4}">
      <dgm:prSet phldrT="[Text]"/>
      <dgm:spPr/>
      <dgm:t>
        <a:bodyPr/>
        <a:lstStyle/>
        <a:p>
          <a:r>
            <a:rPr lang="en-IN" dirty="0">
              <a:latin typeface="Algerian" pitchFamily="82" charset="0"/>
            </a:rPr>
            <a:t>ARDUINO RECEVIES THE instruction AND EXECUTE THE CODE which is already uploaded..</a:t>
          </a:r>
          <a:endParaRPr lang="en-US" dirty="0">
            <a:latin typeface="Algerian" pitchFamily="82" charset="0"/>
          </a:endParaRPr>
        </a:p>
      </dgm:t>
    </dgm:pt>
    <dgm:pt modelId="{93C8B698-5811-4699-9869-3FB349533571}" type="parTrans" cxnId="{D5F5EF3F-6401-4F30-9168-DE556283C9D3}">
      <dgm:prSet/>
      <dgm:spPr/>
      <dgm:t>
        <a:bodyPr/>
        <a:lstStyle/>
        <a:p>
          <a:endParaRPr lang="en-US"/>
        </a:p>
      </dgm:t>
    </dgm:pt>
    <dgm:pt modelId="{093F786B-95F3-4FBF-8F45-CA8FA564AAAA}" type="sibTrans" cxnId="{D5F5EF3F-6401-4F30-9168-DE556283C9D3}">
      <dgm:prSet/>
      <dgm:spPr/>
      <dgm:t>
        <a:bodyPr/>
        <a:lstStyle/>
        <a:p>
          <a:endParaRPr lang="en-US"/>
        </a:p>
      </dgm:t>
    </dgm:pt>
    <dgm:pt modelId="{5DCEC787-AD2F-42D9-BDEA-57F7EE577416}">
      <dgm:prSet phldrT="[Text]"/>
      <dgm:spPr/>
      <dgm:t>
        <a:bodyPr/>
        <a:lstStyle/>
        <a:p>
          <a:r>
            <a:rPr lang="en-IN" dirty="0">
              <a:latin typeface="Algerian" pitchFamily="82" charset="0"/>
            </a:rPr>
            <a:t>After receiving THE instructions from blue -tooth module, </a:t>
          </a:r>
          <a:r>
            <a:rPr lang="en-IN" dirty="0" err="1">
              <a:latin typeface="Algerian" pitchFamily="82" charset="0"/>
            </a:rPr>
            <a:t>arduino</a:t>
          </a:r>
          <a:r>
            <a:rPr lang="en-IN" dirty="0">
              <a:latin typeface="Algerian" pitchFamily="82" charset="0"/>
            </a:rPr>
            <a:t> will send the instruction to motor drive</a:t>
          </a:r>
          <a:endParaRPr lang="en-US" dirty="0">
            <a:latin typeface="Algerian" pitchFamily="82" charset="0"/>
          </a:endParaRPr>
        </a:p>
      </dgm:t>
    </dgm:pt>
    <dgm:pt modelId="{F37AE3AD-DF8B-4335-81C3-077AEF0BC964}" type="parTrans" cxnId="{40A27847-B392-47F5-BD3B-442514417CFF}">
      <dgm:prSet/>
      <dgm:spPr/>
      <dgm:t>
        <a:bodyPr/>
        <a:lstStyle/>
        <a:p>
          <a:endParaRPr lang="en-US"/>
        </a:p>
      </dgm:t>
    </dgm:pt>
    <dgm:pt modelId="{D9F3FE19-01EA-4945-9855-B180CC657900}" type="sibTrans" cxnId="{40A27847-B392-47F5-BD3B-442514417CFF}">
      <dgm:prSet/>
      <dgm:spPr/>
      <dgm:t>
        <a:bodyPr/>
        <a:lstStyle/>
        <a:p>
          <a:endParaRPr lang="en-US"/>
        </a:p>
      </dgm:t>
    </dgm:pt>
    <dgm:pt modelId="{84B6AF51-0C94-4CD6-96CC-C8641D6D484C}">
      <dgm:prSet phldrT="[Text]" custT="1"/>
      <dgm:spPr/>
      <dgm:t>
        <a:bodyPr/>
        <a:lstStyle/>
        <a:p>
          <a:r>
            <a:rPr lang="en-IN" sz="1400" dirty="0">
              <a:latin typeface="Algerian" pitchFamily="82" charset="0"/>
            </a:rPr>
            <a:t>MOTOR DRIVE SEND THESE INSTRUCTIONS TO THE DC MOTORS by taking external power supply AND THEY ACT ACCORDINGLY</a:t>
          </a:r>
          <a:endParaRPr lang="en-US" sz="1400" dirty="0">
            <a:latin typeface="Algerian" pitchFamily="82" charset="0"/>
          </a:endParaRPr>
        </a:p>
      </dgm:t>
    </dgm:pt>
    <dgm:pt modelId="{B31BB343-6BA5-41A4-B145-A7CA68B9EDA9}" type="parTrans" cxnId="{E4471930-17EA-4AA7-9469-3B787C38373C}">
      <dgm:prSet/>
      <dgm:spPr/>
      <dgm:t>
        <a:bodyPr/>
        <a:lstStyle/>
        <a:p>
          <a:endParaRPr lang="en-US"/>
        </a:p>
      </dgm:t>
    </dgm:pt>
    <dgm:pt modelId="{882C17CF-9BFF-437C-9BB2-3F1AA2FCE6D0}" type="sibTrans" cxnId="{E4471930-17EA-4AA7-9469-3B787C38373C}">
      <dgm:prSet/>
      <dgm:spPr/>
      <dgm:t>
        <a:bodyPr/>
        <a:lstStyle/>
        <a:p>
          <a:endParaRPr lang="en-US"/>
        </a:p>
      </dgm:t>
    </dgm:pt>
    <dgm:pt modelId="{C5CD28E0-BE26-4993-9E2B-514487C46389}" type="pres">
      <dgm:prSet presAssocID="{BBEEFEB4-186F-4E8A-8311-770EA28BB834}" presName="diagram" presStyleCnt="0">
        <dgm:presLayoutVars>
          <dgm:dir/>
          <dgm:resizeHandles val="exact"/>
        </dgm:presLayoutVars>
      </dgm:prSet>
      <dgm:spPr/>
      <dgm:t>
        <a:bodyPr/>
        <a:lstStyle/>
        <a:p>
          <a:endParaRPr lang="en-US"/>
        </a:p>
      </dgm:t>
    </dgm:pt>
    <dgm:pt modelId="{8B5CDD81-A5FD-46BA-AF86-156FBB649EC4}" type="pres">
      <dgm:prSet presAssocID="{0AEEFB09-8CAC-4DC2-A43E-EDE19A9FBE2B}" presName="node" presStyleLbl="node1" presStyleIdx="0" presStyleCnt="5">
        <dgm:presLayoutVars>
          <dgm:bulletEnabled val="1"/>
        </dgm:presLayoutVars>
      </dgm:prSet>
      <dgm:spPr>
        <a:prstGeom prst="roundRect">
          <a:avLst/>
        </a:prstGeom>
      </dgm:spPr>
      <dgm:t>
        <a:bodyPr/>
        <a:lstStyle/>
        <a:p>
          <a:endParaRPr lang="en-US"/>
        </a:p>
      </dgm:t>
    </dgm:pt>
    <dgm:pt modelId="{57836A92-174A-45A7-BEA7-977638344546}" type="pres">
      <dgm:prSet presAssocID="{310D3DDB-B874-44F6-8D04-5E28213C02B0}" presName="sibTrans" presStyleLbl="sibTrans2D1" presStyleIdx="0" presStyleCnt="4"/>
      <dgm:spPr/>
      <dgm:t>
        <a:bodyPr/>
        <a:lstStyle/>
        <a:p>
          <a:endParaRPr lang="en-US"/>
        </a:p>
      </dgm:t>
    </dgm:pt>
    <dgm:pt modelId="{94E103D6-6502-4152-9614-A864D7085661}" type="pres">
      <dgm:prSet presAssocID="{310D3DDB-B874-44F6-8D04-5E28213C02B0}" presName="connectorText" presStyleLbl="sibTrans2D1" presStyleIdx="0" presStyleCnt="4"/>
      <dgm:spPr/>
      <dgm:t>
        <a:bodyPr/>
        <a:lstStyle/>
        <a:p>
          <a:endParaRPr lang="en-US"/>
        </a:p>
      </dgm:t>
    </dgm:pt>
    <dgm:pt modelId="{10F34DCD-EB77-48CF-9911-9658B28A3AE9}" type="pres">
      <dgm:prSet presAssocID="{7FA1D4CB-6583-47CF-95CD-537DB325BB3A}" presName="node" presStyleLbl="node1" presStyleIdx="1" presStyleCnt="5">
        <dgm:presLayoutVars>
          <dgm:bulletEnabled val="1"/>
        </dgm:presLayoutVars>
      </dgm:prSet>
      <dgm:spPr/>
      <dgm:t>
        <a:bodyPr/>
        <a:lstStyle/>
        <a:p>
          <a:endParaRPr lang="en-US"/>
        </a:p>
      </dgm:t>
    </dgm:pt>
    <dgm:pt modelId="{52703882-5091-4504-A11E-9DBB3514A91D}" type="pres">
      <dgm:prSet presAssocID="{16AA101C-23CC-43FE-AD5F-41D3C4A0A9C2}" presName="sibTrans" presStyleLbl="sibTrans2D1" presStyleIdx="1" presStyleCnt="4"/>
      <dgm:spPr/>
      <dgm:t>
        <a:bodyPr/>
        <a:lstStyle/>
        <a:p>
          <a:endParaRPr lang="en-US"/>
        </a:p>
      </dgm:t>
    </dgm:pt>
    <dgm:pt modelId="{FF4C84A4-6945-4329-89CA-EECC05789A9C}" type="pres">
      <dgm:prSet presAssocID="{16AA101C-23CC-43FE-AD5F-41D3C4A0A9C2}" presName="connectorText" presStyleLbl="sibTrans2D1" presStyleIdx="1" presStyleCnt="4"/>
      <dgm:spPr/>
      <dgm:t>
        <a:bodyPr/>
        <a:lstStyle/>
        <a:p>
          <a:endParaRPr lang="en-US"/>
        </a:p>
      </dgm:t>
    </dgm:pt>
    <dgm:pt modelId="{981C0234-16ED-44D7-8514-A4AB0BA38003}" type="pres">
      <dgm:prSet presAssocID="{468C7965-B6F7-4B7C-B4A4-B949755D0EA4}" presName="node" presStyleLbl="node1" presStyleIdx="2" presStyleCnt="5">
        <dgm:presLayoutVars>
          <dgm:bulletEnabled val="1"/>
        </dgm:presLayoutVars>
      </dgm:prSet>
      <dgm:spPr/>
      <dgm:t>
        <a:bodyPr/>
        <a:lstStyle/>
        <a:p>
          <a:endParaRPr lang="en-US"/>
        </a:p>
      </dgm:t>
    </dgm:pt>
    <dgm:pt modelId="{E0F5B82B-3477-4E1E-8058-8B7EDE0DEBC0}" type="pres">
      <dgm:prSet presAssocID="{093F786B-95F3-4FBF-8F45-CA8FA564AAAA}" presName="sibTrans" presStyleLbl="sibTrans2D1" presStyleIdx="2" presStyleCnt="4"/>
      <dgm:spPr/>
      <dgm:t>
        <a:bodyPr/>
        <a:lstStyle/>
        <a:p>
          <a:endParaRPr lang="en-US"/>
        </a:p>
      </dgm:t>
    </dgm:pt>
    <dgm:pt modelId="{6220ECA6-80EB-4853-88B8-2E3F35B7F266}" type="pres">
      <dgm:prSet presAssocID="{093F786B-95F3-4FBF-8F45-CA8FA564AAAA}" presName="connectorText" presStyleLbl="sibTrans2D1" presStyleIdx="2" presStyleCnt="4"/>
      <dgm:spPr/>
      <dgm:t>
        <a:bodyPr/>
        <a:lstStyle/>
        <a:p>
          <a:endParaRPr lang="en-US"/>
        </a:p>
      </dgm:t>
    </dgm:pt>
    <dgm:pt modelId="{7E09B67D-4FBF-4336-B254-E301064770B7}" type="pres">
      <dgm:prSet presAssocID="{5DCEC787-AD2F-42D9-BDEA-57F7EE577416}" presName="node" presStyleLbl="node1" presStyleIdx="3" presStyleCnt="5" custScaleY="147339">
        <dgm:presLayoutVars>
          <dgm:bulletEnabled val="1"/>
        </dgm:presLayoutVars>
      </dgm:prSet>
      <dgm:spPr/>
      <dgm:t>
        <a:bodyPr/>
        <a:lstStyle/>
        <a:p>
          <a:endParaRPr lang="en-US"/>
        </a:p>
      </dgm:t>
    </dgm:pt>
    <dgm:pt modelId="{119BF2D8-AC8B-41A3-BBBD-1CB02709327E}" type="pres">
      <dgm:prSet presAssocID="{D9F3FE19-01EA-4945-9855-B180CC657900}" presName="sibTrans" presStyleLbl="sibTrans2D1" presStyleIdx="3" presStyleCnt="4"/>
      <dgm:spPr/>
      <dgm:t>
        <a:bodyPr/>
        <a:lstStyle/>
        <a:p>
          <a:endParaRPr lang="en-US"/>
        </a:p>
      </dgm:t>
    </dgm:pt>
    <dgm:pt modelId="{19476DFB-6B1E-4B12-8180-0C03543D8181}" type="pres">
      <dgm:prSet presAssocID="{D9F3FE19-01EA-4945-9855-B180CC657900}" presName="connectorText" presStyleLbl="sibTrans2D1" presStyleIdx="3" presStyleCnt="4"/>
      <dgm:spPr/>
      <dgm:t>
        <a:bodyPr/>
        <a:lstStyle/>
        <a:p>
          <a:endParaRPr lang="en-US"/>
        </a:p>
      </dgm:t>
    </dgm:pt>
    <dgm:pt modelId="{6169D685-BE74-49BC-B093-7C9893F2A1BA}" type="pres">
      <dgm:prSet presAssocID="{84B6AF51-0C94-4CD6-96CC-C8641D6D484C}" presName="node" presStyleLbl="node1" presStyleIdx="4" presStyleCnt="5" custScaleY="135778">
        <dgm:presLayoutVars>
          <dgm:bulletEnabled val="1"/>
        </dgm:presLayoutVars>
      </dgm:prSet>
      <dgm:spPr/>
      <dgm:t>
        <a:bodyPr/>
        <a:lstStyle/>
        <a:p>
          <a:endParaRPr lang="en-US"/>
        </a:p>
      </dgm:t>
    </dgm:pt>
  </dgm:ptLst>
  <dgm:cxnLst>
    <dgm:cxn modelId="{D78683F2-22D8-42B4-AD85-971C6B77E82D}" type="presOf" srcId="{310D3DDB-B874-44F6-8D04-5E28213C02B0}" destId="{94E103D6-6502-4152-9614-A864D7085661}" srcOrd="1" destOrd="0" presId="urn:microsoft.com/office/officeart/2005/8/layout/process5"/>
    <dgm:cxn modelId="{E4471930-17EA-4AA7-9469-3B787C38373C}" srcId="{BBEEFEB4-186F-4E8A-8311-770EA28BB834}" destId="{84B6AF51-0C94-4CD6-96CC-C8641D6D484C}" srcOrd="4" destOrd="0" parTransId="{B31BB343-6BA5-41A4-B145-A7CA68B9EDA9}" sibTransId="{882C17CF-9BFF-437C-9BB2-3F1AA2FCE6D0}"/>
    <dgm:cxn modelId="{D0A141D3-4BAE-4654-9811-42F9F9EC7371}" type="presOf" srcId="{093F786B-95F3-4FBF-8F45-CA8FA564AAAA}" destId="{6220ECA6-80EB-4853-88B8-2E3F35B7F266}" srcOrd="1" destOrd="0" presId="urn:microsoft.com/office/officeart/2005/8/layout/process5"/>
    <dgm:cxn modelId="{FBFD5DF4-8BEB-4313-8988-73306A73986B}" type="presOf" srcId="{D9F3FE19-01EA-4945-9855-B180CC657900}" destId="{19476DFB-6B1E-4B12-8180-0C03543D8181}" srcOrd="1" destOrd="0" presId="urn:microsoft.com/office/officeart/2005/8/layout/process5"/>
    <dgm:cxn modelId="{E4F95CF7-19F1-4549-BC9E-275508482024}" type="presOf" srcId="{16AA101C-23CC-43FE-AD5F-41D3C4A0A9C2}" destId="{52703882-5091-4504-A11E-9DBB3514A91D}" srcOrd="0" destOrd="0" presId="urn:microsoft.com/office/officeart/2005/8/layout/process5"/>
    <dgm:cxn modelId="{BAED0E3E-A78E-471F-AD15-D26E910E2927}" type="presOf" srcId="{BBEEFEB4-186F-4E8A-8311-770EA28BB834}" destId="{C5CD28E0-BE26-4993-9E2B-514487C46389}" srcOrd="0" destOrd="0" presId="urn:microsoft.com/office/officeart/2005/8/layout/process5"/>
    <dgm:cxn modelId="{40A27847-B392-47F5-BD3B-442514417CFF}" srcId="{BBEEFEB4-186F-4E8A-8311-770EA28BB834}" destId="{5DCEC787-AD2F-42D9-BDEA-57F7EE577416}" srcOrd="3" destOrd="0" parTransId="{F37AE3AD-DF8B-4335-81C3-077AEF0BC964}" sibTransId="{D9F3FE19-01EA-4945-9855-B180CC657900}"/>
    <dgm:cxn modelId="{EB40E372-4551-44A6-A47A-4334CA4B63BE}" type="presOf" srcId="{310D3DDB-B874-44F6-8D04-5E28213C02B0}" destId="{57836A92-174A-45A7-BEA7-977638344546}" srcOrd="0" destOrd="0" presId="urn:microsoft.com/office/officeart/2005/8/layout/process5"/>
    <dgm:cxn modelId="{647B179A-ADA2-447E-8850-A9D93AD8EE74}" type="presOf" srcId="{16AA101C-23CC-43FE-AD5F-41D3C4A0A9C2}" destId="{FF4C84A4-6945-4329-89CA-EECC05789A9C}" srcOrd="1" destOrd="0" presId="urn:microsoft.com/office/officeart/2005/8/layout/process5"/>
    <dgm:cxn modelId="{D5F5EF3F-6401-4F30-9168-DE556283C9D3}" srcId="{BBEEFEB4-186F-4E8A-8311-770EA28BB834}" destId="{468C7965-B6F7-4B7C-B4A4-B949755D0EA4}" srcOrd="2" destOrd="0" parTransId="{93C8B698-5811-4699-9869-3FB349533571}" sibTransId="{093F786B-95F3-4FBF-8F45-CA8FA564AAAA}"/>
    <dgm:cxn modelId="{4D635C55-474F-4519-B2E8-FEB29AA979FA}" srcId="{BBEEFEB4-186F-4E8A-8311-770EA28BB834}" destId="{0AEEFB09-8CAC-4DC2-A43E-EDE19A9FBE2B}" srcOrd="0" destOrd="0" parTransId="{FF42109E-9BD7-4C74-8327-10C4ECB47AD3}" sibTransId="{310D3DDB-B874-44F6-8D04-5E28213C02B0}"/>
    <dgm:cxn modelId="{93DBD770-FA6A-45A3-B1A3-71A9909DF7BA}" type="presOf" srcId="{468C7965-B6F7-4B7C-B4A4-B949755D0EA4}" destId="{981C0234-16ED-44D7-8514-A4AB0BA38003}" srcOrd="0" destOrd="0" presId="urn:microsoft.com/office/officeart/2005/8/layout/process5"/>
    <dgm:cxn modelId="{1C29E3C9-49F9-488D-ABFE-183080170328}" srcId="{BBEEFEB4-186F-4E8A-8311-770EA28BB834}" destId="{7FA1D4CB-6583-47CF-95CD-537DB325BB3A}" srcOrd="1" destOrd="0" parTransId="{A6B983C0-7FCD-491B-B632-BC0B9F107DB5}" sibTransId="{16AA101C-23CC-43FE-AD5F-41D3C4A0A9C2}"/>
    <dgm:cxn modelId="{52084EA6-7780-4A02-A606-2D2FB6DF2B6C}" type="presOf" srcId="{0AEEFB09-8CAC-4DC2-A43E-EDE19A9FBE2B}" destId="{8B5CDD81-A5FD-46BA-AF86-156FBB649EC4}" srcOrd="0" destOrd="0" presId="urn:microsoft.com/office/officeart/2005/8/layout/process5"/>
    <dgm:cxn modelId="{0C9D3F37-4E33-412F-BEE0-08B5EF951AF3}" type="presOf" srcId="{84B6AF51-0C94-4CD6-96CC-C8641D6D484C}" destId="{6169D685-BE74-49BC-B093-7C9893F2A1BA}" srcOrd="0" destOrd="0" presId="urn:microsoft.com/office/officeart/2005/8/layout/process5"/>
    <dgm:cxn modelId="{7634284C-4671-4043-86C4-A11C88FECC75}" type="presOf" srcId="{5DCEC787-AD2F-42D9-BDEA-57F7EE577416}" destId="{7E09B67D-4FBF-4336-B254-E301064770B7}" srcOrd="0" destOrd="0" presId="urn:microsoft.com/office/officeart/2005/8/layout/process5"/>
    <dgm:cxn modelId="{322598CC-EADD-40C5-ACEA-81D9B4C09508}" type="presOf" srcId="{D9F3FE19-01EA-4945-9855-B180CC657900}" destId="{119BF2D8-AC8B-41A3-BBBD-1CB02709327E}" srcOrd="0" destOrd="0" presId="urn:microsoft.com/office/officeart/2005/8/layout/process5"/>
    <dgm:cxn modelId="{BB91A854-60B0-499E-969B-6283FD511DD0}" type="presOf" srcId="{7FA1D4CB-6583-47CF-95CD-537DB325BB3A}" destId="{10F34DCD-EB77-48CF-9911-9658B28A3AE9}" srcOrd="0" destOrd="0" presId="urn:microsoft.com/office/officeart/2005/8/layout/process5"/>
    <dgm:cxn modelId="{5151BC86-ED2D-46BC-A284-1F5C4F926556}" type="presOf" srcId="{093F786B-95F3-4FBF-8F45-CA8FA564AAAA}" destId="{E0F5B82B-3477-4E1E-8058-8B7EDE0DEBC0}" srcOrd="0" destOrd="0" presId="urn:microsoft.com/office/officeart/2005/8/layout/process5"/>
    <dgm:cxn modelId="{C882FFBE-C573-4FC0-869F-8B3E1790A4E9}" type="presParOf" srcId="{C5CD28E0-BE26-4993-9E2B-514487C46389}" destId="{8B5CDD81-A5FD-46BA-AF86-156FBB649EC4}" srcOrd="0" destOrd="0" presId="urn:microsoft.com/office/officeart/2005/8/layout/process5"/>
    <dgm:cxn modelId="{17A0C017-8C72-4438-8493-D3B7DF778FB9}" type="presParOf" srcId="{C5CD28E0-BE26-4993-9E2B-514487C46389}" destId="{57836A92-174A-45A7-BEA7-977638344546}" srcOrd="1" destOrd="0" presId="urn:microsoft.com/office/officeart/2005/8/layout/process5"/>
    <dgm:cxn modelId="{DE8CB683-1D0F-49C0-A737-0A0C4C56688A}" type="presParOf" srcId="{57836A92-174A-45A7-BEA7-977638344546}" destId="{94E103D6-6502-4152-9614-A864D7085661}" srcOrd="0" destOrd="0" presId="urn:microsoft.com/office/officeart/2005/8/layout/process5"/>
    <dgm:cxn modelId="{69A0AAAA-D5B6-4DCF-A9A2-20DD75710CCE}" type="presParOf" srcId="{C5CD28E0-BE26-4993-9E2B-514487C46389}" destId="{10F34DCD-EB77-48CF-9911-9658B28A3AE9}" srcOrd="2" destOrd="0" presId="urn:microsoft.com/office/officeart/2005/8/layout/process5"/>
    <dgm:cxn modelId="{8DF3E290-1D85-48F1-B9B3-78D902EE33E9}" type="presParOf" srcId="{C5CD28E0-BE26-4993-9E2B-514487C46389}" destId="{52703882-5091-4504-A11E-9DBB3514A91D}" srcOrd="3" destOrd="0" presId="urn:microsoft.com/office/officeart/2005/8/layout/process5"/>
    <dgm:cxn modelId="{BA56F96B-EA22-446D-A0D6-8B70FDB1877A}" type="presParOf" srcId="{52703882-5091-4504-A11E-9DBB3514A91D}" destId="{FF4C84A4-6945-4329-89CA-EECC05789A9C}" srcOrd="0" destOrd="0" presId="urn:microsoft.com/office/officeart/2005/8/layout/process5"/>
    <dgm:cxn modelId="{86D58BEB-40BC-4A6D-9F89-4EE77F5BD446}" type="presParOf" srcId="{C5CD28E0-BE26-4993-9E2B-514487C46389}" destId="{981C0234-16ED-44D7-8514-A4AB0BA38003}" srcOrd="4" destOrd="0" presId="urn:microsoft.com/office/officeart/2005/8/layout/process5"/>
    <dgm:cxn modelId="{22099A65-9DBC-4682-BBE9-F6DB90D47208}" type="presParOf" srcId="{C5CD28E0-BE26-4993-9E2B-514487C46389}" destId="{E0F5B82B-3477-4E1E-8058-8B7EDE0DEBC0}" srcOrd="5" destOrd="0" presId="urn:microsoft.com/office/officeart/2005/8/layout/process5"/>
    <dgm:cxn modelId="{F5DE5CF0-2BE9-4ACA-BF51-D07439A63CE0}" type="presParOf" srcId="{E0F5B82B-3477-4E1E-8058-8B7EDE0DEBC0}" destId="{6220ECA6-80EB-4853-88B8-2E3F35B7F266}" srcOrd="0" destOrd="0" presId="urn:microsoft.com/office/officeart/2005/8/layout/process5"/>
    <dgm:cxn modelId="{8980E000-D402-4807-B811-F23B9722BF5A}" type="presParOf" srcId="{C5CD28E0-BE26-4993-9E2B-514487C46389}" destId="{7E09B67D-4FBF-4336-B254-E301064770B7}" srcOrd="6" destOrd="0" presId="urn:microsoft.com/office/officeart/2005/8/layout/process5"/>
    <dgm:cxn modelId="{63BB7617-B873-453E-AFC9-70D31EAE468C}" type="presParOf" srcId="{C5CD28E0-BE26-4993-9E2B-514487C46389}" destId="{119BF2D8-AC8B-41A3-BBBD-1CB02709327E}" srcOrd="7" destOrd="0" presId="urn:microsoft.com/office/officeart/2005/8/layout/process5"/>
    <dgm:cxn modelId="{E7DBA75A-4A84-4E8A-B06B-CEC59FF0A976}" type="presParOf" srcId="{119BF2D8-AC8B-41A3-BBBD-1CB02709327E}" destId="{19476DFB-6B1E-4B12-8180-0C03543D8181}" srcOrd="0" destOrd="0" presId="urn:microsoft.com/office/officeart/2005/8/layout/process5"/>
    <dgm:cxn modelId="{9F42271F-54B6-4629-9825-FE2A0E6C8442}" type="presParOf" srcId="{C5CD28E0-BE26-4993-9E2B-514487C46389}" destId="{6169D685-BE74-49BC-B093-7C9893F2A1BA}"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4B036A-DB1E-4F12-A5E8-2A89FB4596FA}" type="datetimeFigureOut">
              <a:rPr lang="en-US" smtClean="0"/>
              <a:pPr/>
              <a:t>15-Mar-21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F3A9C-6039-4628-95B8-7F41A6F9DE71}" type="slidenum">
              <a:rPr lang="en-US" smtClean="0"/>
              <a:pPr/>
              <a:t>‹#›</a:t>
            </a:fld>
            <a:endParaRPr lang="en-US"/>
          </a:p>
        </p:txBody>
      </p:sp>
    </p:spTree>
    <p:extLst>
      <p:ext uri="{BB962C8B-B14F-4D97-AF65-F5344CB8AC3E}">
        <p14:creationId xmlns:p14="http://schemas.microsoft.com/office/powerpoint/2010/main" val="2741528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F3A9C-6039-4628-95B8-7F41A6F9DE71}"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F9581EC7-14A7-47D7-BCA8-604BB7E2716C}" type="datetimeFigureOut">
              <a:rPr lang="en-US" smtClean="0"/>
              <a:pPr/>
              <a:t>15-Mar-21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075436A-B428-4126-9DF1-B89AB640F4F0}"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581EC7-14A7-47D7-BCA8-604BB7E2716C}" type="datetimeFigureOut">
              <a:rPr lang="en-US" smtClean="0"/>
              <a:pPr/>
              <a:t>15-Mar-21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5436A-B428-4126-9DF1-B89AB640F4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581EC7-14A7-47D7-BCA8-604BB7E2716C}" type="datetimeFigureOut">
              <a:rPr lang="en-US" smtClean="0"/>
              <a:pPr/>
              <a:t>15-Mar-21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5436A-B428-4126-9DF1-B89AB640F4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9581EC7-14A7-47D7-BCA8-604BB7E2716C}" type="datetimeFigureOut">
              <a:rPr lang="en-US" smtClean="0"/>
              <a:pPr/>
              <a:t>15-Mar-21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5436A-B428-4126-9DF1-B89AB640F4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9581EC7-14A7-47D7-BCA8-604BB7E2716C}" type="datetimeFigureOut">
              <a:rPr lang="en-US" smtClean="0"/>
              <a:pPr/>
              <a:t>15-Mar-21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075436A-B428-4126-9DF1-B89AB640F4F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9581EC7-14A7-47D7-BCA8-604BB7E2716C}" type="datetimeFigureOut">
              <a:rPr lang="en-US" smtClean="0"/>
              <a:pPr/>
              <a:t>15-Mar-21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5436A-B428-4126-9DF1-B89AB640F4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9581EC7-14A7-47D7-BCA8-604BB7E2716C}" type="datetimeFigureOut">
              <a:rPr lang="en-US" smtClean="0"/>
              <a:pPr/>
              <a:t>15-Mar-21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75436A-B428-4126-9DF1-B89AB640F4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9581EC7-14A7-47D7-BCA8-604BB7E2716C}" type="datetimeFigureOut">
              <a:rPr lang="en-US" smtClean="0"/>
              <a:pPr/>
              <a:t>15-Mar-21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75436A-B428-4126-9DF1-B89AB640F4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581EC7-14A7-47D7-BCA8-604BB7E2716C}" type="datetimeFigureOut">
              <a:rPr lang="en-US" smtClean="0"/>
              <a:pPr/>
              <a:t>15-Mar-21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75436A-B428-4126-9DF1-B89AB640F4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9581EC7-14A7-47D7-BCA8-604BB7E2716C}" type="datetimeFigureOut">
              <a:rPr lang="en-US" smtClean="0"/>
              <a:pPr/>
              <a:t>15-Mar-21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5436A-B428-4126-9DF1-B89AB640F4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9581EC7-14A7-47D7-BCA8-604BB7E2716C}" type="datetimeFigureOut">
              <a:rPr lang="en-US" smtClean="0"/>
              <a:pPr/>
              <a:t>15-Mar-21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5436A-B428-4126-9DF1-B89AB640F4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9581EC7-14A7-47D7-BCA8-604BB7E2716C}" type="datetimeFigureOut">
              <a:rPr lang="en-US" smtClean="0"/>
              <a:pPr/>
              <a:t>15-Mar-21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075436A-B428-4126-9DF1-B89AB640F4F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1828800"/>
          </a:xfrm>
        </p:spPr>
        <p:txBody>
          <a:bodyPr/>
          <a:lstStyle/>
          <a:p>
            <a:r>
              <a:rPr lang="en-US" dirty="0"/>
              <a:t>Wireless  controlled automobile</a:t>
            </a:r>
          </a:p>
        </p:txBody>
      </p:sp>
      <p:sp>
        <p:nvSpPr>
          <p:cNvPr id="3" name="Subtitle 2"/>
          <p:cNvSpPr>
            <a:spLocks noGrp="1"/>
          </p:cNvSpPr>
          <p:nvPr>
            <p:ph type="subTitle" idx="1"/>
          </p:nvPr>
        </p:nvSpPr>
        <p:spPr/>
        <p:txBody>
          <a:bodyPr/>
          <a:lstStyle/>
          <a:p>
            <a:endParaRPr lang="en-US" dirty="0"/>
          </a:p>
        </p:txBody>
      </p:sp>
      <p:pic>
        <p:nvPicPr>
          <p:cNvPr id="4" name="Picture 3" descr="IMG_20190117_232956-1.jpg"/>
          <p:cNvPicPr>
            <a:picLocks noChangeAspect="1"/>
          </p:cNvPicPr>
          <p:nvPr/>
        </p:nvPicPr>
        <p:blipFill>
          <a:blip r:embed="rId2" cstate="print"/>
          <a:stretch>
            <a:fillRect/>
          </a:stretch>
        </p:blipFill>
        <p:spPr>
          <a:xfrm>
            <a:off x="1066800" y="2362200"/>
            <a:ext cx="7086600" cy="4495800"/>
          </a:xfrm>
          <a:prstGeom prst="rect">
            <a:avLst/>
          </a:prstGeom>
        </p:spPr>
      </p:pic>
    </p:spTree>
  </p:cSld>
  <p:clrMapOvr>
    <a:masterClrMapping/>
  </p:clrMapOvr>
  <p:transition spd="med">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9144000" cy="5355312"/>
          </a:xfrm>
          <a:prstGeom prst="rect">
            <a:avLst/>
          </a:prstGeom>
        </p:spPr>
        <p:txBody>
          <a:bodyPr wrap="square">
            <a:spAutoFit/>
          </a:bodyPr>
          <a:lstStyle/>
          <a:p>
            <a:endParaRPr lang="en-US" sz="3600" dirty="0">
              <a:latin typeface="Algerian" pitchFamily="82" charset="0"/>
            </a:endParaRPr>
          </a:p>
          <a:p>
            <a:r>
              <a:rPr lang="en-US" dirty="0">
                <a:latin typeface="Algerian" pitchFamily="82" charset="0"/>
              </a:rPr>
              <a:t> </a:t>
            </a:r>
            <a:r>
              <a:rPr lang="en-US" dirty="0">
                <a:latin typeface="Algerian" pitchFamily="82" charset="0"/>
                <a:sym typeface="Wingdings" pitchFamily="2" charset="2"/>
              </a:rPr>
              <a:t></a:t>
            </a:r>
            <a:r>
              <a:rPr lang="en-US" dirty="0">
                <a:latin typeface="Algerian" pitchFamily="82" charset="0"/>
              </a:rPr>
              <a:t>automatic control is the use of various control system for operating any equipment or device such as a remote controlled (toy) car .</a:t>
            </a:r>
          </a:p>
          <a:p>
            <a:endParaRPr lang="en-US" dirty="0">
              <a:latin typeface="Algerian" pitchFamily="82" charset="0"/>
            </a:endParaRPr>
          </a:p>
          <a:p>
            <a:r>
              <a:rPr lang="en-US" dirty="0">
                <a:latin typeface="Algerian" pitchFamily="82" charset="0"/>
                <a:sym typeface="Wingdings" pitchFamily="2" charset="2"/>
              </a:rPr>
              <a:t></a:t>
            </a:r>
            <a:r>
              <a:rPr lang="en-US" dirty="0">
                <a:latin typeface="Algerian" pitchFamily="82" charset="0"/>
              </a:rPr>
              <a:t>other useful applications with minimal or reduced human interventions. </a:t>
            </a:r>
          </a:p>
          <a:p>
            <a:endParaRPr lang="en-US" dirty="0">
              <a:latin typeface="Algerian" pitchFamily="82" charset="0"/>
            </a:endParaRPr>
          </a:p>
          <a:p>
            <a:r>
              <a:rPr lang="en-US" dirty="0">
                <a:latin typeface="Algerian" pitchFamily="82" charset="0"/>
                <a:sym typeface="Wingdings" pitchFamily="2" charset="2"/>
              </a:rPr>
              <a:t></a:t>
            </a:r>
            <a:r>
              <a:rPr lang="en-US" dirty="0" err="1">
                <a:latin typeface="Algerian" pitchFamily="82" charset="0"/>
              </a:rPr>
              <a:t>Arduino</a:t>
            </a:r>
            <a:r>
              <a:rPr lang="en-US" dirty="0">
                <a:latin typeface="Algerian" pitchFamily="82" charset="0"/>
              </a:rPr>
              <a:t> Uno , an H-bridge L293D IC for motor controller , and four electric DC motors are used to move the automobile.</a:t>
            </a:r>
          </a:p>
          <a:p>
            <a:r>
              <a:rPr lang="en-US" dirty="0">
                <a:latin typeface="Algerian" pitchFamily="82" charset="0"/>
              </a:rPr>
              <a:t> </a:t>
            </a:r>
          </a:p>
          <a:p>
            <a:pPr>
              <a:buFont typeface="Wingdings"/>
              <a:buChar char="à"/>
            </a:pPr>
            <a:r>
              <a:rPr lang="en-US" dirty="0">
                <a:latin typeface="Algerian" pitchFamily="82" charset="0"/>
              </a:rPr>
              <a:t>The  objectives  of  this  project  are  controlling  the  car  wireless communication  system.</a:t>
            </a:r>
          </a:p>
          <a:p>
            <a:pPr>
              <a:buFont typeface="Wingdings"/>
              <a:buChar char="à"/>
            </a:pPr>
            <a:endParaRPr lang="en-US" dirty="0">
              <a:latin typeface="Algerian" pitchFamily="82" charset="0"/>
            </a:endParaRPr>
          </a:p>
          <a:p>
            <a:r>
              <a:rPr lang="en-US" dirty="0">
                <a:latin typeface="Algerian" pitchFamily="82" charset="0"/>
                <a:sym typeface="Wingdings" pitchFamily="2" charset="2"/>
              </a:rPr>
              <a:t></a:t>
            </a:r>
            <a:r>
              <a:rPr lang="en-US" dirty="0">
                <a:latin typeface="Algerian" pitchFamily="82" charset="0"/>
              </a:rPr>
              <a:t>The test result shows that the controlled car can move in any direction.</a:t>
            </a:r>
          </a:p>
          <a:p>
            <a:endParaRPr lang="en-US" dirty="0">
              <a:latin typeface="Algerian" pitchFamily="82" charset="0"/>
            </a:endParaRPr>
          </a:p>
          <a:p>
            <a:r>
              <a:rPr lang="en-US" dirty="0">
                <a:latin typeface="Algerian" pitchFamily="82" charset="0"/>
                <a:sym typeface="Wingdings" pitchFamily="2" charset="2"/>
              </a:rPr>
              <a:t></a:t>
            </a:r>
            <a:r>
              <a:rPr lang="en-US" dirty="0">
                <a:latin typeface="Algerian" pitchFamily="82" charset="0"/>
              </a:rPr>
              <a:t>However, the performance depends on the device signal strength where the maximum testing range is only about 20 meters’ distance from </a:t>
            </a:r>
          </a:p>
          <a:p>
            <a:r>
              <a:rPr lang="en-US" dirty="0">
                <a:latin typeface="Algerian" pitchFamily="82" charset="0"/>
              </a:rPr>
              <a:t>the user’s location.</a:t>
            </a:r>
          </a:p>
        </p:txBody>
      </p:sp>
      <p:sp>
        <p:nvSpPr>
          <p:cNvPr id="4" name="Rectangle 3"/>
          <p:cNvSpPr/>
          <p:nvPr/>
        </p:nvSpPr>
        <p:spPr>
          <a:xfrm>
            <a:off x="228600" y="0"/>
            <a:ext cx="2659702" cy="646331"/>
          </a:xfrm>
          <a:prstGeom prst="rect">
            <a:avLst/>
          </a:prstGeom>
        </p:spPr>
        <p:txBody>
          <a:bodyPr wrap="none">
            <a:spAutoFit/>
          </a:bodyPr>
          <a:lstStyle/>
          <a:p>
            <a:r>
              <a:rPr lang="en-US" sz="3600" dirty="0">
                <a:solidFill>
                  <a:srgbClr val="002060"/>
                </a:solidFill>
                <a:latin typeface="Algerian" pitchFamily="82" charset="0"/>
              </a:rPr>
              <a:t>ABSTRACT:</a:t>
            </a: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4019049" cy="769441"/>
          </a:xfrm>
          <a:prstGeom prst="rect">
            <a:avLst/>
          </a:prstGeom>
          <a:noFill/>
        </p:spPr>
        <p:txBody>
          <a:bodyPr wrap="none" rtlCol="0">
            <a:spAutoFit/>
          </a:bodyPr>
          <a:lstStyle/>
          <a:p>
            <a:r>
              <a:rPr lang="en-US" sz="4400" dirty="0">
                <a:solidFill>
                  <a:srgbClr val="002060"/>
                </a:solidFill>
                <a:latin typeface="Algerian" pitchFamily="82" charset="0"/>
              </a:rPr>
              <a:t>Advantages:</a:t>
            </a:r>
          </a:p>
        </p:txBody>
      </p:sp>
      <p:sp>
        <p:nvSpPr>
          <p:cNvPr id="5" name="TextBox 4"/>
          <p:cNvSpPr txBox="1"/>
          <p:nvPr/>
        </p:nvSpPr>
        <p:spPr>
          <a:xfrm>
            <a:off x="228600" y="1219200"/>
            <a:ext cx="8915400" cy="830997"/>
          </a:xfrm>
          <a:prstGeom prst="rect">
            <a:avLst/>
          </a:prstGeom>
          <a:noFill/>
        </p:spPr>
        <p:txBody>
          <a:bodyPr wrap="square" rtlCol="0">
            <a:spAutoFit/>
          </a:bodyPr>
          <a:lstStyle/>
          <a:p>
            <a:r>
              <a:rPr lang="en-US" sz="2400" dirty="0">
                <a:sym typeface="Wingdings" pitchFamily="2" charset="2"/>
              </a:rPr>
              <a:t> </a:t>
            </a:r>
            <a:r>
              <a:rPr lang="en-US" sz="2400" dirty="0">
                <a:latin typeface="Algerian" pitchFamily="82" charset="0"/>
                <a:sym typeface="Wingdings" pitchFamily="2" charset="2"/>
              </a:rPr>
              <a:t>ACCIDENTS  DUE  TO  TEMPORARY  BLINDNESS  ARE AVOIDED.</a:t>
            </a:r>
            <a:endParaRPr lang="en-US" sz="2400" dirty="0">
              <a:latin typeface="Algerian" pitchFamily="82" charset="0"/>
            </a:endParaRPr>
          </a:p>
        </p:txBody>
      </p:sp>
      <p:sp>
        <p:nvSpPr>
          <p:cNvPr id="7" name="TextBox 6"/>
          <p:cNvSpPr txBox="1"/>
          <p:nvPr/>
        </p:nvSpPr>
        <p:spPr>
          <a:xfrm>
            <a:off x="228600" y="2286000"/>
            <a:ext cx="6587060" cy="461665"/>
          </a:xfrm>
          <a:prstGeom prst="rect">
            <a:avLst/>
          </a:prstGeom>
          <a:noFill/>
        </p:spPr>
        <p:txBody>
          <a:bodyPr wrap="none" rtlCol="0">
            <a:spAutoFit/>
          </a:bodyPr>
          <a:lstStyle/>
          <a:p>
            <a:r>
              <a:rPr lang="en-US" sz="2400" dirty="0">
                <a:sym typeface="Wingdings" pitchFamily="2" charset="2"/>
              </a:rPr>
              <a:t> </a:t>
            </a:r>
            <a:r>
              <a:rPr lang="en-US" sz="2400" dirty="0">
                <a:latin typeface="Algerian" pitchFamily="82" charset="0"/>
                <a:sym typeface="Wingdings" pitchFamily="2" charset="2"/>
              </a:rPr>
              <a:t>DETECTING AND MONITORING CAR THEFTS.</a:t>
            </a:r>
            <a:endParaRPr lang="en-US" sz="2400" dirty="0">
              <a:latin typeface="Algerian" pitchFamily="82" charset="0"/>
            </a:endParaRPr>
          </a:p>
        </p:txBody>
      </p:sp>
      <p:sp>
        <p:nvSpPr>
          <p:cNvPr id="10" name="TextBox 9"/>
          <p:cNvSpPr txBox="1"/>
          <p:nvPr/>
        </p:nvSpPr>
        <p:spPr>
          <a:xfrm>
            <a:off x="228600" y="3048000"/>
            <a:ext cx="8458200" cy="830997"/>
          </a:xfrm>
          <a:prstGeom prst="rect">
            <a:avLst/>
          </a:prstGeom>
          <a:noFill/>
        </p:spPr>
        <p:txBody>
          <a:bodyPr wrap="square" rtlCol="0">
            <a:spAutoFit/>
          </a:bodyPr>
          <a:lstStyle/>
          <a:p>
            <a:r>
              <a:rPr lang="en-US" sz="2400" dirty="0">
                <a:latin typeface="Algerian" pitchFamily="82" charset="0"/>
                <a:sym typeface="Wingdings" pitchFamily="2" charset="2"/>
              </a:rPr>
              <a:t>we can check speed and communicate with other car.</a:t>
            </a:r>
            <a:endParaRPr lang="en-US" sz="2400" dirty="0">
              <a:latin typeface="Algerian" pitchFamily="82" charset="0"/>
            </a:endParaRP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4421403" cy="707886"/>
          </a:xfrm>
          <a:prstGeom prst="rect">
            <a:avLst/>
          </a:prstGeom>
          <a:noFill/>
        </p:spPr>
        <p:txBody>
          <a:bodyPr wrap="none" rtlCol="0">
            <a:spAutoFit/>
          </a:bodyPr>
          <a:lstStyle/>
          <a:p>
            <a:r>
              <a:rPr lang="en-US" sz="4000" dirty="0">
                <a:solidFill>
                  <a:srgbClr val="002060"/>
                </a:solidFill>
                <a:latin typeface="Algerian" pitchFamily="82" charset="0"/>
              </a:rPr>
              <a:t>Disadvantages:</a:t>
            </a:r>
          </a:p>
        </p:txBody>
      </p:sp>
      <p:sp>
        <p:nvSpPr>
          <p:cNvPr id="4" name="TextBox 3"/>
          <p:cNvSpPr txBox="1"/>
          <p:nvPr/>
        </p:nvSpPr>
        <p:spPr>
          <a:xfrm>
            <a:off x="0" y="990600"/>
            <a:ext cx="9363461" cy="1107996"/>
          </a:xfrm>
          <a:prstGeom prst="rect">
            <a:avLst/>
          </a:prstGeom>
          <a:noFill/>
        </p:spPr>
        <p:txBody>
          <a:bodyPr wrap="none" rtlCol="0">
            <a:spAutoFit/>
          </a:bodyPr>
          <a:lstStyle/>
          <a:p>
            <a:r>
              <a:rPr lang="en-US" sz="2400" dirty="0">
                <a:sym typeface="Wingdings" pitchFamily="2" charset="2"/>
              </a:rPr>
              <a:t></a:t>
            </a:r>
            <a:r>
              <a:rPr lang="en-US" sz="2400" dirty="0">
                <a:latin typeface="Algerian" pitchFamily="82" charset="0"/>
                <a:sym typeface="Wingdings" pitchFamily="2" charset="2"/>
              </a:rPr>
              <a:t>WE CAN CONTROL THE AUTOMOBILE only WITH IN THE LIMIT </a:t>
            </a:r>
          </a:p>
          <a:p>
            <a:r>
              <a:rPr lang="en-US" sz="2400" dirty="0">
                <a:latin typeface="Algerian" pitchFamily="82" charset="0"/>
                <a:sym typeface="Wingdings" pitchFamily="2" charset="2"/>
              </a:rPr>
              <a:t>  or Boundary AREAS.</a:t>
            </a:r>
            <a:endParaRPr lang="en-US" sz="2400" dirty="0">
              <a:latin typeface="Algerian" pitchFamily="82" charset="0"/>
            </a:endParaRPr>
          </a:p>
          <a:p>
            <a:r>
              <a:rPr lang="en-US" dirty="0">
                <a:sym typeface="Wingdings" pitchFamily="2" charset="2"/>
              </a:rPr>
              <a:t> </a:t>
            </a:r>
            <a:endParaRPr lang="en-US" dirty="0">
              <a:latin typeface="Algerian" pitchFamily="82" charset="0"/>
            </a:endParaRPr>
          </a:p>
        </p:txBody>
      </p:sp>
      <p:sp>
        <p:nvSpPr>
          <p:cNvPr id="5" name="TextBox 4"/>
          <p:cNvSpPr txBox="1"/>
          <p:nvPr/>
        </p:nvSpPr>
        <p:spPr>
          <a:xfrm>
            <a:off x="0" y="2209800"/>
            <a:ext cx="8311891" cy="830997"/>
          </a:xfrm>
          <a:prstGeom prst="rect">
            <a:avLst/>
          </a:prstGeom>
          <a:noFill/>
        </p:spPr>
        <p:txBody>
          <a:bodyPr wrap="none" rtlCol="0">
            <a:spAutoFit/>
          </a:bodyPr>
          <a:lstStyle/>
          <a:p>
            <a:pPr>
              <a:buFont typeface="Wingdings"/>
              <a:buChar char="à"/>
            </a:pPr>
            <a:r>
              <a:rPr lang="en-US" sz="2400" dirty="0">
                <a:latin typeface="Algerian" pitchFamily="82" charset="0"/>
                <a:sym typeface="Wingdings" pitchFamily="2" charset="2"/>
              </a:rPr>
              <a:t>Sometimes they may misbehave due to no proper</a:t>
            </a:r>
          </a:p>
          <a:p>
            <a:r>
              <a:rPr lang="en-US" sz="2400" dirty="0">
                <a:latin typeface="Algerian" pitchFamily="82" charset="0"/>
                <a:sym typeface="Wingdings" pitchFamily="2" charset="2"/>
              </a:rPr>
              <a:t> signal.</a:t>
            </a:r>
            <a:endParaRPr lang="en-US" sz="2400" dirty="0">
              <a:latin typeface="Algerian" pitchFamily="82" charset="0"/>
            </a:endParaRPr>
          </a:p>
        </p:txBody>
      </p:sp>
      <p:sp>
        <p:nvSpPr>
          <p:cNvPr id="6" name="TextBox 5"/>
          <p:cNvSpPr txBox="1"/>
          <p:nvPr/>
        </p:nvSpPr>
        <p:spPr>
          <a:xfrm>
            <a:off x="-381000" y="3429000"/>
            <a:ext cx="9296400" cy="1292662"/>
          </a:xfrm>
          <a:prstGeom prst="rect">
            <a:avLst/>
          </a:prstGeom>
          <a:noFill/>
        </p:spPr>
        <p:txBody>
          <a:bodyPr wrap="square" rtlCol="0">
            <a:spAutoFit/>
          </a:bodyPr>
          <a:lstStyle/>
          <a:p>
            <a:pPr lvl="1"/>
            <a:r>
              <a:rPr lang="en-US" dirty="0">
                <a:latin typeface="Algerian" pitchFamily="82" charset="0"/>
                <a:sym typeface="Wingdings" pitchFamily="2" charset="2"/>
              </a:rPr>
              <a:t></a:t>
            </a:r>
            <a:r>
              <a:rPr lang="en-US" sz="2000" dirty="0">
                <a:latin typeface="Algerian" pitchFamily="82" charset="0"/>
                <a:sym typeface="Wingdings" pitchFamily="2" charset="2"/>
              </a:rPr>
              <a:t>Sensor is only senses the obstacles which are parallel and at same height to the sensor</a:t>
            </a:r>
          </a:p>
          <a:p>
            <a:pPr lvl="1"/>
            <a:endParaRPr lang="en-US" sz="2000" dirty="0">
              <a:latin typeface="Algerian" pitchFamily="82" charset="0"/>
              <a:sym typeface="Wingdings" pitchFamily="2" charset="2"/>
            </a:endParaRPr>
          </a:p>
          <a:p>
            <a:pPr>
              <a:buFont typeface="Wingdings"/>
              <a:buChar char="à"/>
            </a:pPr>
            <a:endParaRPr lang="en-US" dirty="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43000"/>
            <a:ext cx="5214889" cy="369332"/>
          </a:xfrm>
          <a:prstGeom prst="rect">
            <a:avLst/>
          </a:prstGeom>
        </p:spPr>
        <p:txBody>
          <a:bodyPr wrap="none">
            <a:spAutoFit/>
          </a:bodyPr>
          <a:lstStyle/>
          <a:p>
            <a:r>
              <a:rPr lang="en-US" dirty="0">
                <a:sym typeface="Wingdings" pitchFamily="2" charset="2"/>
              </a:rPr>
              <a:t></a:t>
            </a:r>
            <a:r>
              <a:rPr lang="en-US" dirty="0"/>
              <a:t> </a:t>
            </a:r>
            <a:r>
              <a:rPr lang="en-US" b="1" u="sng" dirty="0">
                <a:latin typeface="Algerian" pitchFamily="82" charset="0"/>
              </a:rPr>
              <a:t>Vehicle to vehicle communication</a:t>
            </a:r>
            <a:r>
              <a:rPr lang="en-US" u="sng" dirty="0">
                <a:latin typeface="Algerian" pitchFamily="82" charset="0"/>
              </a:rPr>
              <a:t> (V2V</a:t>
            </a:r>
            <a:r>
              <a:rPr lang="en-US" dirty="0"/>
              <a:t>) </a:t>
            </a:r>
          </a:p>
        </p:txBody>
      </p:sp>
      <p:sp>
        <p:nvSpPr>
          <p:cNvPr id="3" name="TextBox 2"/>
          <p:cNvSpPr txBox="1"/>
          <p:nvPr/>
        </p:nvSpPr>
        <p:spPr>
          <a:xfrm>
            <a:off x="304800" y="152400"/>
            <a:ext cx="3805850" cy="707886"/>
          </a:xfrm>
          <a:prstGeom prst="rect">
            <a:avLst/>
          </a:prstGeom>
          <a:noFill/>
        </p:spPr>
        <p:txBody>
          <a:bodyPr wrap="none" rtlCol="0">
            <a:spAutoFit/>
          </a:bodyPr>
          <a:lstStyle/>
          <a:p>
            <a:r>
              <a:rPr lang="en-US" sz="4000" dirty="0">
                <a:solidFill>
                  <a:srgbClr val="002060"/>
                </a:solidFill>
                <a:latin typeface="Algerian" pitchFamily="82" charset="0"/>
              </a:rPr>
              <a:t>Applications:</a:t>
            </a:r>
            <a:endParaRPr lang="en-US" sz="4000" dirty="0">
              <a:latin typeface="Algerian" pitchFamily="82" charset="0"/>
            </a:endParaRPr>
          </a:p>
        </p:txBody>
      </p:sp>
      <p:pic>
        <p:nvPicPr>
          <p:cNvPr id="4" name="Picture 3" descr="conneced-car.jpg"/>
          <p:cNvPicPr>
            <a:picLocks noChangeAspect="1"/>
          </p:cNvPicPr>
          <p:nvPr/>
        </p:nvPicPr>
        <p:blipFill>
          <a:blip r:embed="rId2" cstate="print"/>
          <a:stretch>
            <a:fillRect/>
          </a:stretch>
        </p:blipFill>
        <p:spPr>
          <a:xfrm>
            <a:off x="5791200" y="0"/>
            <a:ext cx="3352800" cy="2093637"/>
          </a:xfrm>
          <a:prstGeom prst="rect">
            <a:avLst/>
          </a:prstGeom>
        </p:spPr>
      </p:pic>
      <p:sp>
        <p:nvSpPr>
          <p:cNvPr id="5" name="TextBox 4"/>
          <p:cNvSpPr txBox="1"/>
          <p:nvPr/>
        </p:nvSpPr>
        <p:spPr>
          <a:xfrm>
            <a:off x="152400" y="1905000"/>
            <a:ext cx="4533613" cy="461665"/>
          </a:xfrm>
          <a:prstGeom prst="rect">
            <a:avLst/>
          </a:prstGeom>
          <a:noFill/>
        </p:spPr>
        <p:txBody>
          <a:bodyPr wrap="none" rtlCol="0">
            <a:spAutoFit/>
          </a:bodyPr>
          <a:lstStyle/>
          <a:p>
            <a:r>
              <a:rPr lang="en-US" dirty="0">
                <a:sym typeface="Wingdings" pitchFamily="2" charset="2"/>
              </a:rPr>
              <a:t> </a:t>
            </a:r>
            <a:r>
              <a:rPr lang="en-US" sz="2400" dirty="0">
                <a:latin typeface="Algerian" pitchFamily="82" charset="0"/>
                <a:sym typeface="Wingdings" pitchFamily="2" charset="2"/>
              </a:rPr>
              <a:t>AUTOMATIC SPEED CONTROL</a:t>
            </a:r>
            <a:endParaRPr lang="en-US" sz="2400" dirty="0">
              <a:latin typeface="Algerian" pitchFamily="82" charset="0"/>
            </a:endParaRPr>
          </a:p>
        </p:txBody>
      </p:sp>
      <p:sp>
        <p:nvSpPr>
          <p:cNvPr id="7" name="TextBox 6"/>
          <p:cNvSpPr txBox="1"/>
          <p:nvPr/>
        </p:nvSpPr>
        <p:spPr>
          <a:xfrm>
            <a:off x="152400" y="2819400"/>
            <a:ext cx="4984172" cy="461665"/>
          </a:xfrm>
          <a:prstGeom prst="rect">
            <a:avLst/>
          </a:prstGeom>
          <a:noFill/>
        </p:spPr>
        <p:txBody>
          <a:bodyPr wrap="square" rtlCol="0">
            <a:spAutoFit/>
          </a:bodyPr>
          <a:lstStyle/>
          <a:p>
            <a:r>
              <a:rPr lang="en-US" dirty="0">
                <a:sym typeface="Wingdings" pitchFamily="2" charset="2"/>
              </a:rPr>
              <a:t> </a:t>
            </a:r>
            <a:r>
              <a:rPr lang="en-US" sz="2400" dirty="0">
                <a:latin typeface="Algerian" pitchFamily="82" charset="0"/>
                <a:sym typeface="Wingdings" pitchFamily="2" charset="2"/>
              </a:rPr>
              <a:t>Wireless vehicle detection</a:t>
            </a:r>
            <a:endParaRPr lang="en-US" sz="2400" dirty="0">
              <a:latin typeface="Algerian" pitchFamily="82" charset="0"/>
            </a:endParaRPr>
          </a:p>
        </p:txBody>
      </p:sp>
      <p:sp>
        <p:nvSpPr>
          <p:cNvPr id="8" name="TextBox 7"/>
          <p:cNvSpPr txBox="1"/>
          <p:nvPr/>
        </p:nvSpPr>
        <p:spPr>
          <a:xfrm>
            <a:off x="152400" y="3581400"/>
            <a:ext cx="5067413" cy="461665"/>
          </a:xfrm>
          <a:prstGeom prst="rect">
            <a:avLst/>
          </a:prstGeom>
          <a:noFill/>
        </p:spPr>
        <p:txBody>
          <a:bodyPr wrap="square" rtlCol="0">
            <a:spAutoFit/>
          </a:bodyPr>
          <a:lstStyle/>
          <a:p>
            <a:r>
              <a:rPr lang="en-US" dirty="0">
                <a:sym typeface="Wingdings" pitchFamily="2" charset="2"/>
              </a:rPr>
              <a:t></a:t>
            </a:r>
            <a:r>
              <a:rPr lang="en-US" sz="2400" dirty="0">
                <a:latin typeface="Algerian" pitchFamily="82" charset="0"/>
                <a:sym typeface="Wingdings" pitchFamily="2" charset="2"/>
              </a:rPr>
              <a:t>fire fighting robotic vehicle</a:t>
            </a:r>
            <a:endParaRPr lang="en-US" sz="2400" dirty="0">
              <a:latin typeface="Algerian" pitchFamily="82" charset="0"/>
            </a:endParaRPr>
          </a:p>
        </p:txBody>
      </p:sp>
      <p:pic>
        <p:nvPicPr>
          <p:cNvPr id="10" name="Picture 9" descr="images (1).jpg"/>
          <p:cNvPicPr>
            <a:picLocks noChangeAspect="1"/>
          </p:cNvPicPr>
          <p:nvPr/>
        </p:nvPicPr>
        <p:blipFill>
          <a:blip r:embed="rId3" cstate="print"/>
          <a:stretch>
            <a:fillRect/>
          </a:stretch>
        </p:blipFill>
        <p:spPr>
          <a:xfrm>
            <a:off x="5791200" y="2362200"/>
            <a:ext cx="3352800" cy="2057400"/>
          </a:xfrm>
          <a:prstGeom prst="rect">
            <a:avLst/>
          </a:prstGeom>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262979"/>
          </a:xfrm>
          <a:prstGeom prst="rect">
            <a:avLst/>
          </a:prstGeom>
        </p:spPr>
        <p:txBody>
          <a:bodyPr wrap="square">
            <a:spAutoFit/>
          </a:bodyPr>
          <a:lstStyle/>
          <a:p>
            <a:r>
              <a:rPr lang="en-US" sz="2800" b="1" dirty="0">
                <a:solidFill>
                  <a:srgbClr val="002060"/>
                </a:solidFill>
                <a:latin typeface="Algerian" pitchFamily="82" charset="0"/>
              </a:rPr>
              <a:t>Conclusion:</a:t>
            </a:r>
          </a:p>
          <a:p>
            <a:endParaRPr lang="en-US" sz="2800" b="1" dirty="0">
              <a:solidFill>
                <a:srgbClr val="002060"/>
              </a:solidFill>
              <a:latin typeface="Algerian" pitchFamily="82" charset="0"/>
            </a:endParaRPr>
          </a:p>
          <a:p>
            <a:r>
              <a:rPr lang="en-US" sz="2800" dirty="0">
                <a:sym typeface="Wingdings" pitchFamily="2" charset="2"/>
              </a:rPr>
              <a:t></a:t>
            </a:r>
            <a:r>
              <a:rPr lang="en-US" sz="2800" dirty="0">
                <a:solidFill>
                  <a:srgbClr val="FFFFFF"/>
                </a:solidFill>
                <a:latin typeface="Algerian" pitchFamily="82" charset="0"/>
              </a:rPr>
              <a:t>Possibilities of wireless technology are    limitless and many tests are in progress to support autonomous driving, connected vehicles and smart car technologies. Wireless robots are deployed in the manufacturing plants to support production, increase efficiency and precision. Effective use of modern wireless technologies integrated with automobiles will offer a much convenient and safer road trip in future.</a:t>
            </a: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2766" y="2002778"/>
            <a:ext cx="2935419" cy="707886"/>
          </a:xfrm>
          <a:prstGeom prst="rect">
            <a:avLst/>
          </a:prstGeom>
          <a:noFill/>
        </p:spPr>
        <p:txBody>
          <a:bodyPr wrap="none" rtlCol="0">
            <a:spAutoFit/>
          </a:bodyPr>
          <a:lstStyle/>
          <a:p>
            <a:r>
              <a:rPr lang="en-US" sz="4000" dirty="0">
                <a:latin typeface="Algerian" pitchFamily="82" charset="0"/>
              </a:rPr>
              <a:t>Thank you</a:t>
            </a:r>
          </a:p>
        </p:txBody>
      </p:sp>
      <p:sp>
        <p:nvSpPr>
          <p:cNvPr id="3" name="TextBox 2"/>
          <p:cNvSpPr txBox="1"/>
          <p:nvPr/>
        </p:nvSpPr>
        <p:spPr>
          <a:xfrm>
            <a:off x="4456498" y="3048000"/>
            <a:ext cx="4687502" cy="3970318"/>
          </a:xfrm>
          <a:prstGeom prst="rect">
            <a:avLst/>
          </a:prstGeom>
          <a:noFill/>
        </p:spPr>
        <p:txBody>
          <a:bodyPr wrap="none" rtlCol="0">
            <a:spAutoFit/>
          </a:bodyPr>
          <a:lstStyle/>
          <a:p>
            <a:r>
              <a:rPr lang="en-US" sz="2800" dirty="0" smtClean="0">
                <a:latin typeface="Algerian" pitchFamily="82" charset="0"/>
              </a:rPr>
              <a:t>Done by-</a:t>
            </a:r>
            <a:r>
              <a:rPr lang="en-US" sz="2800" dirty="0">
                <a:latin typeface="Algerian" pitchFamily="82" charset="0"/>
              </a:rPr>
              <a:t>:-</a:t>
            </a:r>
          </a:p>
          <a:p>
            <a:r>
              <a:rPr lang="en-US" sz="2800" dirty="0">
                <a:latin typeface="Algerian" pitchFamily="82" charset="0"/>
              </a:rPr>
              <a:t>N. </a:t>
            </a:r>
            <a:r>
              <a:rPr lang="en-US" sz="2800" dirty="0" err="1">
                <a:latin typeface="Algerian" pitchFamily="82" charset="0"/>
              </a:rPr>
              <a:t>Bharadvaj</a:t>
            </a:r>
            <a:endParaRPr lang="en-US" sz="2800" dirty="0">
              <a:latin typeface="Algerian" pitchFamily="82" charset="0"/>
            </a:endParaRPr>
          </a:p>
          <a:p>
            <a:r>
              <a:rPr lang="en-US" sz="2800" dirty="0" err="1">
                <a:latin typeface="Algerian" pitchFamily="82" charset="0"/>
              </a:rPr>
              <a:t>Bhargavi</a:t>
            </a:r>
            <a:endParaRPr lang="en-US" sz="2800" dirty="0">
              <a:latin typeface="Algerian" pitchFamily="82" charset="0"/>
            </a:endParaRPr>
          </a:p>
          <a:p>
            <a:r>
              <a:rPr lang="en-US" sz="2800" dirty="0">
                <a:latin typeface="Algerian" pitchFamily="82" charset="0"/>
              </a:rPr>
              <a:t>Velavarthipati </a:t>
            </a:r>
            <a:r>
              <a:rPr lang="en-US" sz="2800" dirty="0" err="1">
                <a:latin typeface="Algerian" pitchFamily="82" charset="0"/>
              </a:rPr>
              <a:t>Kasyap</a:t>
            </a:r>
            <a:endParaRPr lang="en-US" sz="2800" dirty="0">
              <a:latin typeface="Algerian" pitchFamily="82" charset="0"/>
            </a:endParaRPr>
          </a:p>
          <a:p>
            <a:r>
              <a:rPr lang="en-US" sz="2800" dirty="0" err="1">
                <a:latin typeface="Algerian" pitchFamily="82" charset="0"/>
              </a:rPr>
              <a:t>P.Shanmuk</a:t>
            </a:r>
            <a:endParaRPr lang="en-US" sz="2800" dirty="0">
              <a:latin typeface="Algerian" pitchFamily="82" charset="0"/>
            </a:endParaRPr>
          </a:p>
          <a:p>
            <a:r>
              <a:rPr lang="en-US" sz="2800" dirty="0">
                <a:latin typeface="Algerian" pitchFamily="82" charset="0"/>
              </a:rPr>
              <a:t>G.O.S </a:t>
            </a:r>
            <a:r>
              <a:rPr lang="en-US" sz="2800" dirty="0" err="1">
                <a:latin typeface="Algerian" pitchFamily="82" charset="0"/>
              </a:rPr>
              <a:t>Manikanta</a:t>
            </a:r>
            <a:endParaRPr lang="en-US" sz="2800" dirty="0">
              <a:latin typeface="Algerian" pitchFamily="82" charset="0"/>
            </a:endParaRPr>
          </a:p>
          <a:p>
            <a:r>
              <a:rPr lang="en-US" sz="2800" dirty="0" err="1">
                <a:latin typeface="Algerian" pitchFamily="82" charset="0"/>
              </a:rPr>
              <a:t>A.Rajesh</a:t>
            </a:r>
            <a:endParaRPr lang="en-US" sz="2800" dirty="0">
              <a:latin typeface="Algerian" pitchFamily="82" charset="0"/>
            </a:endParaRPr>
          </a:p>
          <a:p>
            <a:endParaRPr lang="en-US" sz="2800" dirty="0">
              <a:latin typeface="Algerian" pitchFamily="82" charset="0"/>
            </a:endParaRPr>
          </a:p>
          <a:p>
            <a:r>
              <a:rPr lang="en-US" sz="2800" dirty="0">
                <a:latin typeface="Algerian" pitchFamily="82" charset="0"/>
              </a:rPr>
              <a:t>       </a:t>
            </a:r>
            <a:endParaRPr lang="en-US" sz="2800" dirty="0">
              <a:latin typeface="Algerian" pitchFamily="82" charset="0"/>
            </a:endParaRPr>
          </a:p>
        </p:txBody>
      </p:sp>
      <p:sp>
        <p:nvSpPr>
          <p:cNvPr id="5" name="TextBox 4"/>
          <p:cNvSpPr txBox="1"/>
          <p:nvPr/>
        </p:nvSpPr>
        <p:spPr>
          <a:xfrm>
            <a:off x="152400" y="228600"/>
            <a:ext cx="2626040" cy="1477328"/>
          </a:xfrm>
          <a:prstGeom prst="rect">
            <a:avLst/>
          </a:prstGeom>
          <a:noFill/>
        </p:spPr>
        <p:txBody>
          <a:bodyPr wrap="none" rtlCol="0">
            <a:spAutoFit/>
          </a:bodyPr>
          <a:lstStyle/>
          <a:p>
            <a:r>
              <a:rPr lang="en-US" dirty="0">
                <a:latin typeface="Algerian" pitchFamily="82" charset="0"/>
              </a:rPr>
              <a:t>#include&lt;</a:t>
            </a:r>
            <a:r>
              <a:rPr lang="en-US" dirty="0" err="1">
                <a:latin typeface="Algerian" pitchFamily="82" charset="0"/>
              </a:rPr>
              <a:t>stdio.h</a:t>
            </a:r>
            <a:r>
              <a:rPr lang="en-US" dirty="0">
                <a:latin typeface="Algerian" pitchFamily="82" charset="0"/>
              </a:rPr>
              <a:t>&gt;</a:t>
            </a:r>
          </a:p>
          <a:p>
            <a:r>
              <a:rPr lang="en-US" dirty="0">
                <a:latin typeface="Algerian" pitchFamily="82" charset="0"/>
              </a:rPr>
              <a:t>Void main()</a:t>
            </a:r>
          </a:p>
          <a:p>
            <a:r>
              <a:rPr lang="en-US" dirty="0">
                <a:latin typeface="Algerian" pitchFamily="82" charset="0"/>
              </a:rPr>
              <a:t>{</a:t>
            </a:r>
          </a:p>
          <a:p>
            <a:r>
              <a:rPr lang="en-US" dirty="0" err="1">
                <a:latin typeface="Algerian" pitchFamily="82" charset="0"/>
              </a:rPr>
              <a:t>Printf</a:t>
            </a:r>
            <a:r>
              <a:rPr lang="en-US" dirty="0">
                <a:latin typeface="Algerian" pitchFamily="82" charset="0"/>
              </a:rPr>
              <a:t>(“thank you”);</a:t>
            </a:r>
          </a:p>
          <a:p>
            <a:r>
              <a:rPr lang="en-US" dirty="0">
                <a:latin typeface="Algerian" pitchFamily="82" charset="0"/>
              </a:rPr>
              <a:t>}</a:t>
            </a:r>
          </a:p>
        </p:txBody>
      </p:sp>
      <p:sp>
        <p:nvSpPr>
          <p:cNvPr id="6" name="TextBox 5"/>
          <p:cNvSpPr txBox="1"/>
          <p:nvPr/>
        </p:nvSpPr>
        <p:spPr>
          <a:xfrm>
            <a:off x="208435" y="1808901"/>
            <a:ext cx="1175322" cy="400110"/>
          </a:xfrm>
          <a:prstGeom prst="rect">
            <a:avLst/>
          </a:prstGeom>
          <a:noFill/>
        </p:spPr>
        <p:txBody>
          <a:bodyPr wrap="none" rtlCol="0">
            <a:spAutoFit/>
          </a:bodyPr>
          <a:lstStyle/>
          <a:p>
            <a:r>
              <a:rPr lang="en-US" sz="2000" dirty="0">
                <a:solidFill>
                  <a:srgbClr val="FF0000"/>
                </a:solidFill>
                <a:latin typeface="Algerian" pitchFamily="82" charset="0"/>
              </a:rPr>
              <a:t>Output</a:t>
            </a:r>
            <a:r>
              <a:rPr lang="en-US" sz="2000" dirty="0">
                <a:latin typeface="Algerian" pitchFamily="82" charset="0"/>
              </a:rPr>
              <a:t>:</a:t>
            </a:r>
          </a:p>
        </p:txBody>
      </p:sp>
      <p:pic>
        <p:nvPicPr>
          <p:cNvPr id="1026" name="Picture 2"/>
          <p:cNvPicPr>
            <a:picLocks noChangeAspect="1" noChangeArrowheads="1"/>
          </p:cNvPicPr>
          <p:nvPr/>
        </p:nvPicPr>
        <p:blipFill>
          <a:blip r:embed="rId2" cstate="print"/>
          <a:srcRect/>
          <a:stretch>
            <a:fillRect/>
          </a:stretch>
        </p:blipFill>
        <p:spPr bwMode="auto">
          <a:xfrm>
            <a:off x="304800" y="4800600"/>
            <a:ext cx="2981325" cy="1762125"/>
          </a:xfrm>
          <a:prstGeom prst="rect">
            <a:avLst/>
          </a:prstGeom>
          <a:noFill/>
          <a:ln w="9525">
            <a:noFill/>
            <a:miter lim="800000"/>
            <a:headEnd/>
            <a:tailEnd/>
          </a:ln>
        </p:spPr>
      </p:pic>
      <p:sp>
        <p:nvSpPr>
          <p:cNvPr id="8" name="TextBox 7"/>
          <p:cNvSpPr txBox="1"/>
          <p:nvPr/>
        </p:nvSpPr>
        <p:spPr>
          <a:xfrm>
            <a:off x="5638800" y="304800"/>
            <a:ext cx="2757486" cy="1477328"/>
          </a:xfrm>
          <a:prstGeom prst="rect">
            <a:avLst/>
          </a:prstGeom>
          <a:noFill/>
        </p:spPr>
        <p:txBody>
          <a:bodyPr wrap="none" rtlCol="0">
            <a:spAutoFit/>
          </a:bodyPr>
          <a:lstStyle/>
          <a:p>
            <a:r>
              <a:rPr lang="en-US" dirty="0">
                <a:latin typeface="Algerian" pitchFamily="82" charset="0"/>
              </a:rPr>
              <a:t>#include&lt;</a:t>
            </a:r>
            <a:r>
              <a:rPr lang="en-US" dirty="0" err="1">
                <a:latin typeface="Algerian" pitchFamily="82" charset="0"/>
              </a:rPr>
              <a:t>iostream.h</a:t>
            </a:r>
            <a:r>
              <a:rPr lang="en-US" dirty="0">
                <a:latin typeface="Algerian" pitchFamily="82" charset="0"/>
              </a:rPr>
              <a:t>&gt;</a:t>
            </a:r>
          </a:p>
          <a:p>
            <a:r>
              <a:rPr lang="en-US" dirty="0">
                <a:latin typeface="Algerian" pitchFamily="82" charset="0"/>
              </a:rPr>
              <a:t>Void  main()</a:t>
            </a:r>
          </a:p>
          <a:p>
            <a:r>
              <a:rPr lang="en-US" dirty="0">
                <a:latin typeface="Algerian" pitchFamily="82" charset="0"/>
              </a:rPr>
              <a:t>{</a:t>
            </a:r>
          </a:p>
          <a:p>
            <a:r>
              <a:rPr lang="en-US" dirty="0" err="1">
                <a:latin typeface="Algerian" pitchFamily="82" charset="0"/>
              </a:rPr>
              <a:t>Cout</a:t>
            </a:r>
            <a:r>
              <a:rPr lang="en-US" dirty="0">
                <a:latin typeface="Algerian" pitchFamily="82" charset="0"/>
              </a:rPr>
              <a:t>&lt;&lt;“ thank you”;</a:t>
            </a:r>
          </a:p>
          <a:p>
            <a:r>
              <a:rPr lang="en-US" dirty="0">
                <a:latin typeface="Algerian" pitchFamily="82"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luetooth-controlled-robotcar-2-638.jpg"/>
          <p:cNvPicPr>
            <a:picLocks noChangeAspect="1"/>
          </p:cNvPicPr>
          <p:nvPr/>
        </p:nvPicPr>
        <p:blipFill>
          <a:blip r:embed="rId2" cstate="print"/>
          <a:stretch>
            <a:fillRect/>
          </a:stretch>
        </p:blipFill>
        <p:spPr>
          <a:xfrm>
            <a:off x="4772" y="0"/>
            <a:ext cx="9139227" cy="6861583"/>
          </a:xfrm>
          <a:prstGeom prst="rect">
            <a:avLst/>
          </a:prstGeom>
        </p:spPr>
      </p:pic>
      <p:sp>
        <p:nvSpPr>
          <p:cNvPr id="1026" name="AutoShape 2" descr="The project aims at&#10;designing a Robot&#10;which can be&#10;controlled using&#10;Bluetooth&#10;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600200"/>
            <a:ext cx="9144000" cy="769441"/>
          </a:xfrm>
          <a:prstGeom prst="rect">
            <a:avLst/>
          </a:prstGeom>
        </p:spPr>
        <p:txBody>
          <a:bodyPr wrap="square">
            <a:spAutoFit/>
          </a:bodyPr>
          <a:lstStyle/>
          <a:p>
            <a:r>
              <a:rPr lang="en-US" sz="4400" dirty="0">
                <a:solidFill>
                  <a:srgbClr val="00B0F0"/>
                </a:solidFill>
                <a:latin typeface="Algerian" pitchFamily="82" charset="0"/>
              </a:rPr>
              <a:t>*</a:t>
            </a:r>
          </a:p>
        </p:txBody>
      </p:sp>
      <p:sp>
        <p:nvSpPr>
          <p:cNvPr id="4" name="Title 3"/>
          <p:cNvSpPr>
            <a:spLocks noGrp="1"/>
          </p:cNvSpPr>
          <p:nvPr>
            <p:ph type="title"/>
          </p:nvPr>
        </p:nvSpPr>
        <p:spPr/>
        <p:txBody>
          <a:bodyPr/>
          <a:lstStyle/>
          <a:p>
            <a:r>
              <a:rPr lang="en-US" dirty="0">
                <a:latin typeface="Algerian" pitchFamily="82" charset="0"/>
              </a:rPr>
              <a:t>Project   overview</a:t>
            </a:r>
          </a:p>
        </p:txBody>
      </p:sp>
      <p:sp>
        <p:nvSpPr>
          <p:cNvPr id="5" name="Rectangle 4"/>
          <p:cNvSpPr/>
          <p:nvPr/>
        </p:nvSpPr>
        <p:spPr>
          <a:xfrm>
            <a:off x="381000" y="1676400"/>
            <a:ext cx="1828800" cy="369332"/>
          </a:xfrm>
          <a:prstGeom prst="rect">
            <a:avLst/>
          </a:prstGeom>
        </p:spPr>
        <p:txBody>
          <a:bodyPr wrap="square">
            <a:spAutoFit/>
          </a:bodyPr>
          <a:lstStyle/>
          <a:p>
            <a:r>
              <a:rPr lang="en-US" dirty="0">
                <a:solidFill>
                  <a:srgbClr val="00B0F0"/>
                </a:solidFill>
                <a:latin typeface="Algerian" pitchFamily="82" charset="0"/>
              </a:rPr>
              <a:t>what  ?</a:t>
            </a:r>
          </a:p>
        </p:txBody>
      </p:sp>
      <p:sp>
        <p:nvSpPr>
          <p:cNvPr id="8" name="Rectangle 7"/>
          <p:cNvSpPr/>
          <p:nvPr/>
        </p:nvSpPr>
        <p:spPr>
          <a:xfrm>
            <a:off x="609600" y="2286000"/>
            <a:ext cx="8534400" cy="923330"/>
          </a:xfrm>
          <a:prstGeom prst="rect">
            <a:avLst/>
          </a:prstGeom>
        </p:spPr>
        <p:txBody>
          <a:bodyPr wrap="square">
            <a:spAutoFit/>
          </a:bodyPr>
          <a:lstStyle/>
          <a:p>
            <a:r>
              <a:rPr lang="en-US" dirty="0">
                <a:sym typeface="Wingdings" pitchFamily="2" charset="2"/>
              </a:rPr>
              <a:t></a:t>
            </a:r>
            <a:r>
              <a:rPr lang="en-US" dirty="0">
                <a:solidFill>
                  <a:schemeClr val="bg1"/>
                </a:solidFill>
                <a:latin typeface="Algerian" pitchFamily="82" charset="0"/>
                <a:sym typeface="Wingdings" pitchFamily="2" charset="2"/>
              </a:rPr>
              <a:t>vehicle  which  can  be  controlled  remotely  by an android smart     phone app.</a:t>
            </a:r>
          </a:p>
          <a:p>
            <a:endParaRPr lang="en-US" dirty="0"/>
          </a:p>
        </p:txBody>
      </p:sp>
      <p:sp>
        <p:nvSpPr>
          <p:cNvPr id="9" name="Rectangle 8"/>
          <p:cNvSpPr/>
          <p:nvPr/>
        </p:nvSpPr>
        <p:spPr>
          <a:xfrm>
            <a:off x="0" y="3581400"/>
            <a:ext cx="385042" cy="707886"/>
          </a:xfrm>
          <a:prstGeom prst="rect">
            <a:avLst/>
          </a:prstGeom>
        </p:spPr>
        <p:txBody>
          <a:bodyPr wrap="none">
            <a:spAutoFit/>
          </a:bodyPr>
          <a:lstStyle/>
          <a:p>
            <a:r>
              <a:rPr lang="en-US" sz="4000" dirty="0">
                <a:solidFill>
                  <a:srgbClr val="00B0F0"/>
                </a:solidFill>
              </a:rPr>
              <a:t>*</a:t>
            </a:r>
          </a:p>
        </p:txBody>
      </p:sp>
      <p:sp>
        <p:nvSpPr>
          <p:cNvPr id="10" name="Rectangle 9"/>
          <p:cNvSpPr/>
          <p:nvPr/>
        </p:nvSpPr>
        <p:spPr>
          <a:xfrm>
            <a:off x="381000" y="3657600"/>
            <a:ext cx="1752600" cy="369332"/>
          </a:xfrm>
          <a:prstGeom prst="rect">
            <a:avLst/>
          </a:prstGeom>
        </p:spPr>
        <p:txBody>
          <a:bodyPr wrap="square">
            <a:spAutoFit/>
          </a:bodyPr>
          <a:lstStyle/>
          <a:p>
            <a:r>
              <a:rPr lang="en-US" dirty="0">
                <a:solidFill>
                  <a:srgbClr val="00B0F0"/>
                </a:solidFill>
                <a:latin typeface="Algerian" pitchFamily="82" charset="0"/>
              </a:rPr>
              <a:t>HOW   ???...</a:t>
            </a:r>
          </a:p>
        </p:txBody>
      </p:sp>
      <p:sp>
        <p:nvSpPr>
          <p:cNvPr id="11" name="Rectangle 10"/>
          <p:cNvSpPr/>
          <p:nvPr/>
        </p:nvSpPr>
        <p:spPr>
          <a:xfrm>
            <a:off x="685800" y="4191000"/>
            <a:ext cx="8458200" cy="3416320"/>
          </a:xfrm>
          <a:prstGeom prst="rect">
            <a:avLst/>
          </a:prstGeom>
        </p:spPr>
        <p:txBody>
          <a:bodyPr wrap="square">
            <a:spAutoFit/>
          </a:bodyPr>
          <a:lstStyle/>
          <a:p>
            <a:r>
              <a:rPr lang="en-US" dirty="0">
                <a:sym typeface="Wingdings" pitchFamily="2" charset="2"/>
              </a:rPr>
              <a:t></a:t>
            </a:r>
            <a:r>
              <a:rPr lang="en-US" dirty="0">
                <a:solidFill>
                  <a:schemeClr val="bg1"/>
                </a:solidFill>
                <a:latin typeface="Algerian" pitchFamily="82" charset="0"/>
                <a:sym typeface="Wingdings" pitchFamily="2" charset="2"/>
              </a:rPr>
              <a:t>write  an android  app  which   allows  the  user  to  provide  inputs via  app…</a:t>
            </a:r>
          </a:p>
          <a:p>
            <a:endParaRPr lang="en-US" dirty="0">
              <a:solidFill>
                <a:schemeClr val="bg1"/>
              </a:solidFill>
              <a:latin typeface="Algerian" pitchFamily="82" charset="0"/>
              <a:sym typeface="Wingdings" pitchFamily="2" charset="2"/>
            </a:endParaRPr>
          </a:p>
          <a:p>
            <a:r>
              <a:rPr lang="en-US" dirty="0">
                <a:latin typeface="Algerian" pitchFamily="82" charset="0"/>
                <a:sym typeface="Wingdings" pitchFamily="2" charset="2"/>
              </a:rPr>
              <a:t></a:t>
            </a:r>
            <a:r>
              <a:rPr lang="en-US" dirty="0">
                <a:solidFill>
                  <a:schemeClr val="bg1"/>
                </a:solidFill>
                <a:latin typeface="Algerian" pitchFamily="82" charset="0"/>
                <a:sym typeface="Wingdings" pitchFamily="2" charset="2"/>
              </a:rPr>
              <a:t>the  app  sends  command  via  blue tooth..</a:t>
            </a:r>
          </a:p>
          <a:p>
            <a:endParaRPr lang="en-US" dirty="0">
              <a:solidFill>
                <a:schemeClr val="bg1"/>
              </a:solidFill>
              <a:latin typeface="Algerian" pitchFamily="82" charset="0"/>
              <a:sym typeface="Wingdings" pitchFamily="2" charset="2"/>
            </a:endParaRPr>
          </a:p>
          <a:p>
            <a:r>
              <a:rPr lang="en-US" dirty="0">
                <a:latin typeface="Algerian" pitchFamily="82" charset="0"/>
                <a:sym typeface="Wingdings" pitchFamily="2" charset="2"/>
              </a:rPr>
              <a:t></a:t>
            </a:r>
            <a:r>
              <a:rPr lang="en-US" dirty="0">
                <a:solidFill>
                  <a:schemeClr val="bg1"/>
                </a:solidFill>
                <a:latin typeface="Algerian" pitchFamily="82" charset="0"/>
                <a:sym typeface="Wingdings" pitchFamily="2" charset="2"/>
              </a:rPr>
              <a:t>commands  received  by  blue tooth  modem  connected  to  </a:t>
            </a:r>
            <a:r>
              <a:rPr lang="en-US" dirty="0" err="1">
                <a:solidFill>
                  <a:schemeClr val="bg1"/>
                </a:solidFill>
                <a:latin typeface="Algerian" pitchFamily="82" charset="0"/>
                <a:sym typeface="Wingdings" pitchFamily="2" charset="2"/>
              </a:rPr>
              <a:t>arduino</a:t>
            </a:r>
            <a:r>
              <a:rPr lang="en-US" dirty="0">
                <a:solidFill>
                  <a:schemeClr val="bg1"/>
                </a:solidFill>
                <a:latin typeface="Algerian" pitchFamily="82" charset="0"/>
                <a:sym typeface="Wingdings" pitchFamily="2" charset="2"/>
              </a:rPr>
              <a:t> .</a:t>
            </a:r>
          </a:p>
          <a:p>
            <a:endParaRPr lang="en-US" dirty="0">
              <a:solidFill>
                <a:schemeClr val="bg1"/>
              </a:solidFill>
              <a:latin typeface="Algerian" pitchFamily="82" charset="0"/>
              <a:sym typeface="Wingdings" pitchFamily="2" charset="2"/>
            </a:endParaRPr>
          </a:p>
          <a:p>
            <a:r>
              <a:rPr lang="en-US" dirty="0">
                <a:latin typeface="Algerian" pitchFamily="82" charset="0"/>
                <a:sym typeface="Wingdings" pitchFamily="2" charset="2"/>
              </a:rPr>
              <a:t></a:t>
            </a:r>
            <a:r>
              <a:rPr lang="en-US" dirty="0" err="1">
                <a:solidFill>
                  <a:schemeClr val="bg1"/>
                </a:solidFill>
                <a:latin typeface="Algerian" pitchFamily="82" charset="0"/>
                <a:sym typeface="Wingdings" pitchFamily="2" charset="2"/>
              </a:rPr>
              <a:t>arduino</a:t>
            </a:r>
            <a:r>
              <a:rPr lang="en-US" dirty="0">
                <a:solidFill>
                  <a:schemeClr val="bg1"/>
                </a:solidFill>
                <a:latin typeface="Algerian" pitchFamily="82" charset="0"/>
                <a:sym typeface="Wingdings" pitchFamily="2" charset="2"/>
              </a:rPr>
              <a:t> controls the motors based on the user commands ….</a:t>
            </a:r>
          </a:p>
          <a:p>
            <a:endParaRPr lang="en-US" dirty="0">
              <a:solidFill>
                <a:schemeClr val="bg1"/>
              </a:solidFill>
              <a:latin typeface="Algerian" pitchFamily="82" charset="0"/>
              <a:sym typeface="Wingdings" pitchFamily="2" charset="2"/>
            </a:endParaRPr>
          </a:p>
          <a:p>
            <a:endParaRPr lang="en-US" dirty="0">
              <a:solidFill>
                <a:schemeClr val="bg1"/>
              </a:solidFill>
              <a:latin typeface="Algerian" pitchFamily="82" charset="0"/>
              <a:sym typeface="Wingdings" pitchFamily="2" charset="2"/>
            </a:endParaRPr>
          </a:p>
          <a:p>
            <a:endParaRPr lang="en-US" dirty="0">
              <a:solidFill>
                <a:schemeClr val="bg1"/>
              </a:solidFill>
              <a:latin typeface="Algerian" pitchFamily="82" charset="0"/>
              <a:sym typeface="Wingdings" pitchFamily="2" charset="2"/>
            </a:endParaRPr>
          </a:p>
          <a:p>
            <a:endParaRPr lang="en-US" dirty="0"/>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8229600" cy="1143000"/>
          </a:xfrm>
        </p:spPr>
        <p:txBody>
          <a:bodyPr/>
          <a:lstStyle/>
          <a:p>
            <a:r>
              <a:rPr lang="en-US" dirty="0">
                <a:solidFill>
                  <a:srgbClr val="00B0F0"/>
                </a:solidFill>
                <a:latin typeface="Algerian" pitchFamily="82" charset="0"/>
              </a:rPr>
              <a:t>COMPONENTS</a:t>
            </a:r>
            <a:r>
              <a:rPr lang="en-US" dirty="0"/>
              <a:t> </a:t>
            </a:r>
            <a:r>
              <a:rPr lang="en-US" dirty="0">
                <a:solidFill>
                  <a:srgbClr val="00B0F0"/>
                </a:solidFill>
                <a:latin typeface="Algerian" pitchFamily="82" charset="0"/>
              </a:rPr>
              <a:t>LIST  </a:t>
            </a:r>
            <a:r>
              <a:rPr lang="en-US" dirty="0">
                <a:latin typeface="Algerian" pitchFamily="82" charset="0"/>
              </a:rPr>
              <a:t>:</a:t>
            </a:r>
          </a:p>
        </p:txBody>
      </p:sp>
      <p:sp>
        <p:nvSpPr>
          <p:cNvPr id="3" name="Rectangle 2"/>
          <p:cNvSpPr/>
          <p:nvPr/>
        </p:nvSpPr>
        <p:spPr>
          <a:xfrm>
            <a:off x="304800" y="1676400"/>
            <a:ext cx="8839200" cy="4154984"/>
          </a:xfrm>
          <a:prstGeom prst="rect">
            <a:avLst/>
          </a:prstGeom>
        </p:spPr>
        <p:txBody>
          <a:bodyPr wrap="square">
            <a:spAutoFit/>
          </a:bodyPr>
          <a:lstStyle/>
          <a:p>
            <a:r>
              <a:rPr lang="en-US" sz="2400" dirty="0">
                <a:solidFill>
                  <a:srgbClr val="002060"/>
                </a:solidFill>
                <a:latin typeface="Algerian" pitchFamily="82" charset="0"/>
              </a:rPr>
              <a:t>1</a:t>
            </a:r>
            <a:r>
              <a:rPr lang="en-US" sz="2400" dirty="0">
                <a:solidFill>
                  <a:srgbClr val="002060"/>
                </a:solidFill>
                <a:latin typeface="Algerian" pitchFamily="82" charset="0"/>
                <a:sym typeface="Wingdings" pitchFamily="2" charset="2"/>
              </a:rPr>
              <a:t></a:t>
            </a:r>
            <a:r>
              <a:rPr lang="en-US" sz="2400" dirty="0">
                <a:solidFill>
                  <a:srgbClr val="002060"/>
                </a:solidFill>
                <a:latin typeface="Algerian" pitchFamily="82" charset="0"/>
              </a:rPr>
              <a:t> ARDUINO UNO</a:t>
            </a:r>
          </a:p>
          <a:p>
            <a:r>
              <a:rPr lang="en-US" sz="2400" dirty="0">
                <a:solidFill>
                  <a:srgbClr val="002060"/>
                </a:solidFill>
                <a:latin typeface="Algerian" pitchFamily="82" charset="0"/>
                <a:sym typeface="Wingdings" pitchFamily="2" charset="2"/>
              </a:rPr>
              <a:t>2</a:t>
            </a:r>
            <a:r>
              <a:rPr lang="en-US" sz="2400" dirty="0">
                <a:solidFill>
                  <a:srgbClr val="002060"/>
                </a:solidFill>
                <a:latin typeface="Algerian" pitchFamily="82" charset="0"/>
              </a:rPr>
              <a:t>BLUETOOTH MODULE  [HC-05]</a:t>
            </a:r>
          </a:p>
          <a:p>
            <a:r>
              <a:rPr lang="en-US" sz="2400" dirty="0">
                <a:solidFill>
                  <a:srgbClr val="002060"/>
                </a:solidFill>
                <a:latin typeface="Algerian" pitchFamily="82" charset="0"/>
                <a:sym typeface="Wingdings" pitchFamily="2" charset="2"/>
              </a:rPr>
              <a:t>3</a:t>
            </a:r>
            <a:r>
              <a:rPr lang="en-US" sz="2400" dirty="0">
                <a:solidFill>
                  <a:srgbClr val="002060"/>
                </a:solidFill>
                <a:latin typeface="Algerian" pitchFamily="82" charset="0"/>
              </a:rPr>
              <a:t>MOTOR DRIVE   [L293D]</a:t>
            </a:r>
          </a:p>
          <a:p>
            <a:r>
              <a:rPr lang="en-US" sz="2400" dirty="0">
                <a:solidFill>
                  <a:srgbClr val="002060"/>
                </a:solidFill>
                <a:latin typeface="Algerian" pitchFamily="82" charset="0"/>
                <a:sym typeface="Wingdings" pitchFamily="2" charset="2"/>
              </a:rPr>
              <a:t>4 dc </a:t>
            </a:r>
            <a:r>
              <a:rPr lang="en-US" sz="2400" dirty="0">
                <a:solidFill>
                  <a:srgbClr val="002060"/>
                </a:solidFill>
                <a:latin typeface="Algerian" pitchFamily="82" charset="0"/>
              </a:rPr>
              <a:t>MOTORS   [100RPM] </a:t>
            </a:r>
          </a:p>
          <a:p>
            <a:r>
              <a:rPr lang="en-US" sz="2400" dirty="0">
                <a:solidFill>
                  <a:srgbClr val="002060"/>
                </a:solidFill>
                <a:latin typeface="Algerian" pitchFamily="82" charset="0"/>
                <a:sym typeface="Wingdings" pitchFamily="2" charset="2"/>
              </a:rPr>
              <a:t>5</a:t>
            </a:r>
            <a:r>
              <a:rPr lang="en-US" sz="2400" dirty="0">
                <a:solidFill>
                  <a:srgbClr val="002060"/>
                </a:solidFill>
                <a:latin typeface="Algerian" pitchFamily="82" charset="0"/>
              </a:rPr>
              <a:t>SERVO MOTOR   [SG90]</a:t>
            </a:r>
          </a:p>
          <a:p>
            <a:r>
              <a:rPr lang="en-US" sz="2400" dirty="0">
                <a:solidFill>
                  <a:srgbClr val="002060"/>
                </a:solidFill>
                <a:latin typeface="Algerian" pitchFamily="82" charset="0"/>
                <a:sym typeface="Wingdings" pitchFamily="2" charset="2"/>
              </a:rPr>
              <a:t>6</a:t>
            </a:r>
            <a:r>
              <a:rPr lang="en-US" sz="2400" dirty="0">
                <a:solidFill>
                  <a:srgbClr val="002060"/>
                </a:solidFill>
                <a:latin typeface="Algerian" pitchFamily="82" charset="0"/>
              </a:rPr>
              <a:t>ULTRASONIC SENSOR    [HC-SR04]</a:t>
            </a:r>
          </a:p>
          <a:p>
            <a:r>
              <a:rPr lang="en-US" sz="2400" dirty="0">
                <a:solidFill>
                  <a:srgbClr val="002060"/>
                </a:solidFill>
                <a:latin typeface="Algerian" pitchFamily="82" charset="0"/>
                <a:sym typeface="Wingdings" pitchFamily="2" charset="2"/>
              </a:rPr>
              <a:t>7</a:t>
            </a:r>
            <a:r>
              <a:rPr lang="en-US" sz="2400" dirty="0">
                <a:solidFill>
                  <a:srgbClr val="002060"/>
                </a:solidFill>
                <a:latin typeface="Algerian" pitchFamily="82" charset="0"/>
              </a:rPr>
              <a:t>CONECTING WIRES   [MALE-MALE; MALE-FEMALE]</a:t>
            </a:r>
          </a:p>
          <a:p>
            <a:r>
              <a:rPr lang="en-US" sz="2400" dirty="0">
                <a:solidFill>
                  <a:srgbClr val="002060"/>
                </a:solidFill>
                <a:latin typeface="Algerian" pitchFamily="82" charset="0"/>
                <a:sym typeface="Wingdings" pitchFamily="2" charset="2"/>
              </a:rPr>
              <a:t>8</a:t>
            </a:r>
            <a:r>
              <a:rPr lang="en-US" sz="2400" dirty="0">
                <a:solidFill>
                  <a:srgbClr val="002060"/>
                </a:solidFill>
                <a:latin typeface="Algerian" pitchFamily="82" charset="0"/>
              </a:rPr>
              <a:t>BATTERY  [12 V]</a:t>
            </a:r>
          </a:p>
          <a:p>
            <a:r>
              <a:rPr lang="en-US" sz="2400" dirty="0">
                <a:solidFill>
                  <a:srgbClr val="002060"/>
                </a:solidFill>
                <a:latin typeface="Algerian" pitchFamily="82" charset="0"/>
                <a:sym typeface="Wingdings" pitchFamily="2" charset="2"/>
              </a:rPr>
              <a:t>9</a:t>
            </a:r>
            <a:r>
              <a:rPr lang="en-US" sz="2400" dirty="0">
                <a:solidFill>
                  <a:srgbClr val="002060"/>
                </a:solidFill>
                <a:latin typeface="Algerian" pitchFamily="82" charset="0"/>
              </a:rPr>
              <a:t>SWITCH</a:t>
            </a:r>
          </a:p>
          <a:p>
            <a:r>
              <a:rPr lang="en-US" sz="2400" dirty="0">
                <a:solidFill>
                  <a:srgbClr val="002060"/>
                </a:solidFill>
                <a:latin typeface="Algerian" pitchFamily="82" charset="0"/>
                <a:sym typeface="Wingdings" pitchFamily="2" charset="2"/>
              </a:rPr>
              <a:t>10</a:t>
            </a:r>
            <a:r>
              <a:rPr lang="en-US" sz="2400" dirty="0">
                <a:solidFill>
                  <a:srgbClr val="002060"/>
                </a:solidFill>
                <a:latin typeface="Algerian" pitchFamily="82" charset="0"/>
              </a:rPr>
              <a:t>BREAD BOAR</a:t>
            </a:r>
          </a:p>
          <a:p>
            <a:r>
              <a:rPr lang="en-US" sz="2400" dirty="0">
                <a:solidFill>
                  <a:srgbClr val="002060"/>
                </a:solidFill>
                <a:latin typeface="Algerian" pitchFamily="82" charset="0"/>
                <a:sym typeface="Wingdings" pitchFamily="2" charset="2"/>
              </a:rPr>
              <a:t>11TYRES (4)</a:t>
            </a:r>
            <a:endParaRPr lang="en-US" sz="2400" dirty="0">
              <a:solidFill>
                <a:srgbClr val="002060"/>
              </a:solidFill>
              <a:latin typeface="Algerian" pitchFamily="82" charset="0"/>
            </a:endParaRPr>
          </a:p>
        </p:txBody>
      </p:sp>
      <p:sp>
        <p:nvSpPr>
          <p:cNvPr id="4" name="Rectangle 3"/>
          <p:cNvSpPr/>
          <p:nvPr/>
        </p:nvSpPr>
        <p:spPr>
          <a:xfrm flipH="1">
            <a:off x="4876800" y="381000"/>
            <a:ext cx="425094" cy="923330"/>
          </a:xfrm>
          <a:prstGeom prst="rect">
            <a:avLst/>
          </a:prstGeom>
          <a:noFill/>
        </p:spPr>
        <p:txBody>
          <a:bodyPr wrap="square" lIns="91440" tIns="45720" rIns="91440" bIns="45720">
            <a:spAutoFit/>
          </a:bodyPr>
          <a:lstStyle/>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lgerian" pitchFamily="82" charset="0"/>
              </a:rPr>
              <a: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jpg"/>
          <p:cNvPicPr>
            <a:picLocks noChangeAspect="1"/>
          </p:cNvPicPr>
          <p:nvPr/>
        </p:nvPicPr>
        <p:blipFill>
          <a:blip r:embed="rId3" cstate="print"/>
          <a:stretch>
            <a:fillRect/>
          </a:stretch>
        </p:blipFill>
        <p:spPr>
          <a:xfrm>
            <a:off x="0" y="0"/>
            <a:ext cx="2897312" cy="1828800"/>
          </a:xfrm>
          <a:prstGeom prst="rect">
            <a:avLst/>
          </a:prstGeom>
        </p:spPr>
      </p:pic>
      <p:sp>
        <p:nvSpPr>
          <p:cNvPr id="3" name="Rectangle 2"/>
          <p:cNvSpPr/>
          <p:nvPr/>
        </p:nvSpPr>
        <p:spPr>
          <a:xfrm>
            <a:off x="381000" y="1905000"/>
            <a:ext cx="1938351" cy="369332"/>
          </a:xfrm>
          <a:prstGeom prst="rect">
            <a:avLst/>
          </a:prstGeom>
        </p:spPr>
        <p:txBody>
          <a:bodyPr wrap="none">
            <a:spAutoFit/>
          </a:bodyPr>
          <a:lstStyle/>
          <a:p>
            <a:r>
              <a:rPr lang="en-US" dirty="0"/>
              <a:t>ARDUINO UNO</a:t>
            </a:r>
          </a:p>
        </p:txBody>
      </p:sp>
      <p:pic>
        <p:nvPicPr>
          <p:cNvPr id="4" name="Picture 3" descr="download (2).jpg"/>
          <p:cNvPicPr>
            <a:picLocks noChangeAspect="1"/>
          </p:cNvPicPr>
          <p:nvPr/>
        </p:nvPicPr>
        <p:blipFill>
          <a:blip r:embed="rId4" cstate="print"/>
          <a:stretch>
            <a:fillRect/>
          </a:stretch>
        </p:blipFill>
        <p:spPr>
          <a:xfrm>
            <a:off x="3429000" y="0"/>
            <a:ext cx="2343150" cy="1674150"/>
          </a:xfrm>
          <a:prstGeom prst="rect">
            <a:avLst/>
          </a:prstGeom>
        </p:spPr>
      </p:pic>
      <p:sp>
        <p:nvSpPr>
          <p:cNvPr id="5" name="Rectangle 4"/>
          <p:cNvSpPr/>
          <p:nvPr/>
        </p:nvSpPr>
        <p:spPr>
          <a:xfrm>
            <a:off x="3200400" y="1905000"/>
            <a:ext cx="2720617" cy="369332"/>
          </a:xfrm>
          <a:prstGeom prst="rect">
            <a:avLst/>
          </a:prstGeom>
        </p:spPr>
        <p:txBody>
          <a:bodyPr wrap="none">
            <a:spAutoFit/>
          </a:bodyPr>
          <a:lstStyle/>
          <a:p>
            <a:r>
              <a:rPr lang="en-US" dirty="0"/>
              <a:t>BLUETOOTH MODULE</a:t>
            </a:r>
          </a:p>
        </p:txBody>
      </p:sp>
      <p:pic>
        <p:nvPicPr>
          <p:cNvPr id="6" name="Picture 5" descr="images.jpg"/>
          <p:cNvPicPr>
            <a:picLocks noChangeAspect="1"/>
          </p:cNvPicPr>
          <p:nvPr/>
        </p:nvPicPr>
        <p:blipFill>
          <a:blip r:embed="rId5" cstate="print"/>
          <a:stretch>
            <a:fillRect/>
          </a:stretch>
        </p:blipFill>
        <p:spPr>
          <a:xfrm>
            <a:off x="6324600" y="0"/>
            <a:ext cx="2819400" cy="1802296"/>
          </a:xfrm>
          <a:prstGeom prst="rect">
            <a:avLst/>
          </a:prstGeom>
        </p:spPr>
      </p:pic>
      <p:pic>
        <p:nvPicPr>
          <p:cNvPr id="7" name="Picture 6" descr="images.jpg"/>
          <p:cNvPicPr>
            <a:picLocks noChangeAspect="1"/>
          </p:cNvPicPr>
          <p:nvPr/>
        </p:nvPicPr>
        <p:blipFill>
          <a:blip r:embed="rId5" cstate="print"/>
          <a:stretch>
            <a:fillRect/>
          </a:stretch>
        </p:blipFill>
        <p:spPr>
          <a:xfrm>
            <a:off x="6553200" y="0"/>
            <a:ext cx="2590800" cy="1802296"/>
          </a:xfrm>
          <a:prstGeom prst="rect">
            <a:avLst/>
          </a:prstGeom>
        </p:spPr>
      </p:pic>
      <p:sp>
        <p:nvSpPr>
          <p:cNvPr id="8" name="Rectangle 7"/>
          <p:cNvSpPr/>
          <p:nvPr/>
        </p:nvSpPr>
        <p:spPr>
          <a:xfrm>
            <a:off x="6400800" y="1905000"/>
            <a:ext cx="2558714" cy="369332"/>
          </a:xfrm>
          <a:prstGeom prst="rect">
            <a:avLst/>
          </a:prstGeom>
        </p:spPr>
        <p:txBody>
          <a:bodyPr wrap="square">
            <a:spAutoFit/>
          </a:bodyPr>
          <a:lstStyle/>
          <a:p>
            <a:r>
              <a:rPr lang="en-US" dirty="0"/>
              <a:t>L293D MOTOR DRIVE</a:t>
            </a:r>
          </a:p>
        </p:txBody>
      </p:sp>
      <p:sp>
        <p:nvSpPr>
          <p:cNvPr id="9" name="Rectangle 8"/>
          <p:cNvSpPr/>
          <p:nvPr/>
        </p:nvSpPr>
        <p:spPr>
          <a:xfrm>
            <a:off x="457200" y="4191000"/>
            <a:ext cx="1535998" cy="369332"/>
          </a:xfrm>
          <a:prstGeom prst="rect">
            <a:avLst/>
          </a:prstGeom>
        </p:spPr>
        <p:txBody>
          <a:bodyPr wrap="none">
            <a:spAutoFit/>
          </a:bodyPr>
          <a:lstStyle/>
          <a:p>
            <a:r>
              <a:rPr lang="en-US" dirty="0"/>
              <a:t>SERVO SG90</a:t>
            </a:r>
          </a:p>
        </p:txBody>
      </p:sp>
      <p:pic>
        <p:nvPicPr>
          <p:cNvPr id="10" name="Picture 9" descr="download (3).jpg"/>
          <p:cNvPicPr>
            <a:picLocks noChangeAspect="1"/>
          </p:cNvPicPr>
          <p:nvPr/>
        </p:nvPicPr>
        <p:blipFill>
          <a:blip r:embed="rId6" cstate="print"/>
          <a:stretch>
            <a:fillRect/>
          </a:stretch>
        </p:blipFill>
        <p:spPr>
          <a:xfrm>
            <a:off x="228600" y="2286000"/>
            <a:ext cx="2533650" cy="1809750"/>
          </a:xfrm>
          <a:prstGeom prst="rect">
            <a:avLst/>
          </a:prstGeom>
        </p:spPr>
      </p:pic>
      <p:sp>
        <p:nvSpPr>
          <p:cNvPr id="11" name="Rectangle 10"/>
          <p:cNvSpPr/>
          <p:nvPr/>
        </p:nvSpPr>
        <p:spPr>
          <a:xfrm>
            <a:off x="3124200" y="4114800"/>
            <a:ext cx="2545890" cy="369332"/>
          </a:xfrm>
          <a:prstGeom prst="rect">
            <a:avLst/>
          </a:prstGeom>
        </p:spPr>
        <p:txBody>
          <a:bodyPr wrap="none">
            <a:spAutoFit/>
          </a:bodyPr>
          <a:lstStyle/>
          <a:p>
            <a:r>
              <a:rPr lang="en-US" dirty="0"/>
              <a:t>ULTRASONIC SNSOR</a:t>
            </a:r>
          </a:p>
        </p:txBody>
      </p:sp>
      <p:pic>
        <p:nvPicPr>
          <p:cNvPr id="12" name="Picture 11" descr="download (4).jpg"/>
          <p:cNvPicPr>
            <a:picLocks noChangeAspect="1"/>
          </p:cNvPicPr>
          <p:nvPr/>
        </p:nvPicPr>
        <p:blipFill>
          <a:blip r:embed="rId7" cstate="print"/>
          <a:stretch>
            <a:fillRect/>
          </a:stretch>
        </p:blipFill>
        <p:spPr>
          <a:xfrm>
            <a:off x="3048000" y="2286000"/>
            <a:ext cx="2781300" cy="1724025"/>
          </a:xfrm>
          <a:prstGeom prst="rect">
            <a:avLst/>
          </a:prstGeom>
        </p:spPr>
      </p:pic>
      <p:sp>
        <p:nvSpPr>
          <p:cNvPr id="13" name="Rectangle 12"/>
          <p:cNvSpPr/>
          <p:nvPr/>
        </p:nvSpPr>
        <p:spPr>
          <a:xfrm>
            <a:off x="6400800" y="4114800"/>
            <a:ext cx="2432076" cy="369332"/>
          </a:xfrm>
          <a:prstGeom prst="rect">
            <a:avLst/>
          </a:prstGeom>
        </p:spPr>
        <p:txBody>
          <a:bodyPr wrap="none">
            <a:spAutoFit/>
          </a:bodyPr>
          <a:lstStyle/>
          <a:p>
            <a:r>
              <a:rPr lang="en-US" dirty="0"/>
              <a:t>100 RPM DC MOTOR</a:t>
            </a:r>
          </a:p>
        </p:txBody>
      </p:sp>
      <p:pic>
        <p:nvPicPr>
          <p:cNvPr id="14" name="Picture 13" descr="download (5).jpg"/>
          <p:cNvPicPr>
            <a:picLocks noChangeAspect="1"/>
          </p:cNvPicPr>
          <p:nvPr/>
        </p:nvPicPr>
        <p:blipFill>
          <a:blip r:embed="rId8" cstate="print"/>
          <a:stretch>
            <a:fillRect/>
          </a:stretch>
        </p:blipFill>
        <p:spPr>
          <a:xfrm>
            <a:off x="6324601" y="2286001"/>
            <a:ext cx="2587172" cy="1752600"/>
          </a:xfrm>
          <a:prstGeom prst="rect">
            <a:avLst/>
          </a:prstGeom>
        </p:spPr>
      </p:pic>
      <p:pic>
        <p:nvPicPr>
          <p:cNvPr id="16386" name="Picture 2"/>
          <p:cNvPicPr>
            <a:picLocks noChangeAspect="1" noChangeArrowheads="1"/>
          </p:cNvPicPr>
          <p:nvPr/>
        </p:nvPicPr>
        <p:blipFill>
          <a:blip r:embed="rId9" cstate="print"/>
          <a:srcRect/>
          <a:stretch>
            <a:fillRect/>
          </a:stretch>
        </p:blipFill>
        <p:spPr bwMode="auto">
          <a:xfrm>
            <a:off x="152400" y="4592974"/>
            <a:ext cx="2667000" cy="1932932"/>
          </a:xfrm>
          <a:prstGeom prst="rect">
            <a:avLst/>
          </a:prstGeom>
          <a:noFill/>
          <a:ln w="9525">
            <a:noFill/>
            <a:miter lim="800000"/>
            <a:headEnd/>
            <a:tailEnd/>
          </a:ln>
        </p:spPr>
      </p:pic>
      <p:sp>
        <p:nvSpPr>
          <p:cNvPr id="16" name="Rectangle 15"/>
          <p:cNvSpPr/>
          <p:nvPr/>
        </p:nvSpPr>
        <p:spPr>
          <a:xfrm>
            <a:off x="0" y="6488668"/>
            <a:ext cx="2590774" cy="369332"/>
          </a:xfrm>
          <a:prstGeom prst="rect">
            <a:avLst/>
          </a:prstGeom>
        </p:spPr>
        <p:txBody>
          <a:bodyPr wrap="none">
            <a:spAutoFit/>
          </a:bodyPr>
          <a:lstStyle/>
          <a:p>
            <a:r>
              <a:rPr lang="en-US" dirty="0"/>
              <a:t>CONNECTING WIRES</a:t>
            </a:r>
          </a:p>
        </p:txBody>
      </p:sp>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5400"/>
            <a:ext cx="9144000" cy="3416320"/>
          </a:xfrm>
          <a:prstGeom prst="rect">
            <a:avLst/>
          </a:prstGeom>
        </p:spPr>
        <p:txBody>
          <a:bodyPr wrap="square">
            <a:spAutoFit/>
          </a:bodyPr>
          <a:lstStyle/>
          <a:p>
            <a:pPr>
              <a:buFont typeface="Wingdings" pitchFamily="2" charset="2"/>
              <a:buChar char="v"/>
            </a:pPr>
            <a:r>
              <a:rPr lang="en-IN" sz="2400" dirty="0">
                <a:solidFill>
                  <a:srgbClr val="FF0000"/>
                </a:solidFill>
                <a:latin typeface="Algerian" pitchFamily="82" charset="0"/>
              </a:rPr>
              <a:t>ARDUINO:</a:t>
            </a:r>
            <a:r>
              <a:rPr lang="en-IN" sz="2400" dirty="0">
                <a:solidFill>
                  <a:schemeClr val="tx1">
                    <a:lumMod val="95000"/>
                    <a:lumOff val="5000"/>
                  </a:schemeClr>
                </a:solidFill>
                <a:latin typeface="Algerian" pitchFamily="82" charset="0"/>
              </a:rPr>
              <a:t>  Used to store the code and it controls the entire process.</a:t>
            </a:r>
          </a:p>
          <a:p>
            <a:pPr>
              <a:buFont typeface="Wingdings" pitchFamily="2" charset="2"/>
              <a:buChar char="v"/>
            </a:pPr>
            <a:r>
              <a:rPr lang="en-IN" sz="2400" dirty="0">
                <a:solidFill>
                  <a:srgbClr val="FF0000"/>
                </a:solidFill>
                <a:latin typeface="Algerian" pitchFamily="82" charset="0"/>
              </a:rPr>
              <a:t>L293D:</a:t>
            </a:r>
            <a:r>
              <a:rPr lang="en-IN" sz="2400" dirty="0">
                <a:solidFill>
                  <a:schemeClr val="tx1">
                    <a:lumMod val="95000"/>
                    <a:lumOff val="5000"/>
                  </a:schemeClr>
                </a:solidFill>
                <a:latin typeface="Algerian" pitchFamily="82" charset="0"/>
              </a:rPr>
              <a:t>It acts as current amplifier .It controls DC motors simultaneously in both clockwise and anticlockwise direction.</a:t>
            </a:r>
          </a:p>
          <a:p>
            <a:pPr>
              <a:buFont typeface="Wingdings" pitchFamily="2" charset="2"/>
              <a:buChar char="v"/>
            </a:pPr>
            <a:r>
              <a:rPr lang="en-IN" sz="2400" dirty="0">
                <a:solidFill>
                  <a:srgbClr val="FF0000"/>
                </a:solidFill>
                <a:latin typeface="Algerian" pitchFamily="82" charset="0"/>
              </a:rPr>
              <a:t>BLUETOOTH MODULE(HC-05):</a:t>
            </a:r>
            <a:r>
              <a:rPr lang="en-IN" sz="2400" dirty="0">
                <a:solidFill>
                  <a:schemeClr val="tx1">
                    <a:lumMod val="95000"/>
                    <a:lumOff val="5000"/>
                  </a:schemeClr>
                </a:solidFill>
                <a:latin typeface="Algerian" pitchFamily="82" charset="0"/>
              </a:rPr>
              <a:t>Used for transparent wireless serial connection setup.</a:t>
            </a:r>
          </a:p>
          <a:p>
            <a:pPr>
              <a:buFont typeface="Wingdings" pitchFamily="2" charset="2"/>
              <a:buChar char="v"/>
            </a:pPr>
            <a:r>
              <a:rPr lang="en-IN" sz="2400" dirty="0">
                <a:solidFill>
                  <a:srgbClr val="FF0000"/>
                </a:solidFill>
                <a:latin typeface="Algerian" pitchFamily="82" charset="0"/>
              </a:rPr>
              <a:t>ULTRASONIC SENSOR:</a:t>
            </a:r>
            <a:r>
              <a:rPr lang="en-IN" sz="2400" dirty="0">
                <a:solidFill>
                  <a:schemeClr val="tx1">
                    <a:lumMod val="95000"/>
                    <a:lumOff val="5000"/>
                  </a:schemeClr>
                </a:solidFill>
                <a:latin typeface="Algerian" pitchFamily="82" charset="0"/>
              </a:rPr>
              <a:t> Used for detecting obstacles ahead and also for automatic control.</a:t>
            </a:r>
            <a:endParaRPr lang="en-US" sz="2400" dirty="0">
              <a:solidFill>
                <a:srgbClr val="FF0000"/>
              </a:solidFill>
              <a:latin typeface="Algerian" pitchFamily="82" charset="0"/>
            </a:endParaRPr>
          </a:p>
        </p:txBody>
      </p:sp>
      <p:sp>
        <p:nvSpPr>
          <p:cNvPr id="3" name="Rectangle 2"/>
          <p:cNvSpPr/>
          <p:nvPr/>
        </p:nvSpPr>
        <p:spPr>
          <a:xfrm>
            <a:off x="0" y="4724400"/>
            <a:ext cx="9144000" cy="1569660"/>
          </a:xfrm>
          <a:prstGeom prst="rect">
            <a:avLst/>
          </a:prstGeom>
        </p:spPr>
        <p:txBody>
          <a:bodyPr wrap="square">
            <a:spAutoFit/>
          </a:bodyPr>
          <a:lstStyle/>
          <a:p>
            <a:pPr>
              <a:buFont typeface="Wingdings" pitchFamily="2" charset="2"/>
              <a:buChar char="v"/>
            </a:pPr>
            <a:r>
              <a:rPr lang="en-IN" sz="2400" dirty="0">
                <a:solidFill>
                  <a:srgbClr val="FF0000"/>
                </a:solidFill>
                <a:latin typeface="Algerian" pitchFamily="82" charset="0"/>
              </a:rPr>
              <a:t>SERVO MOTOR:</a:t>
            </a:r>
            <a:r>
              <a:rPr lang="en-IN" sz="2400" dirty="0">
                <a:solidFill>
                  <a:schemeClr val="tx1">
                    <a:lumMod val="95000"/>
                    <a:lumOff val="5000"/>
                  </a:schemeClr>
                </a:solidFill>
                <a:latin typeface="Algerian" pitchFamily="82" charset="0"/>
              </a:rPr>
              <a:t> Helps the ultrasonic sensor to change the direction</a:t>
            </a:r>
            <a:r>
              <a:rPr lang="en-IN" dirty="0">
                <a:solidFill>
                  <a:schemeClr val="tx1">
                    <a:lumMod val="95000"/>
                    <a:lumOff val="5000"/>
                  </a:schemeClr>
                </a:solidFill>
              </a:rPr>
              <a:t>.</a:t>
            </a:r>
          </a:p>
          <a:p>
            <a:pPr>
              <a:buFont typeface="Wingdings" pitchFamily="2" charset="2"/>
              <a:buChar char="v"/>
            </a:pPr>
            <a:r>
              <a:rPr lang="en-IN" dirty="0">
                <a:solidFill>
                  <a:srgbClr val="FF0000"/>
                </a:solidFill>
                <a:latin typeface="Algerian" pitchFamily="82" charset="0"/>
              </a:rPr>
              <a:t> </a:t>
            </a:r>
            <a:r>
              <a:rPr lang="en-IN" sz="2400" dirty="0">
                <a:solidFill>
                  <a:srgbClr val="FF0000"/>
                </a:solidFill>
                <a:latin typeface="Algerian" pitchFamily="82" charset="0"/>
              </a:rPr>
              <a:t>blue-tooth module[hu-o5]:- </a:t>
            </a:r>
            <a:r>
              <a:rPr lang="en-IN" sz="2400" dirty="0">
                <a:latin typeface="Algerian" pitchFamily="82" charset="0"/>
              </a:rPr>
              <a:t>receive the  data from app  and send that data to </a:t>
            </a:r>
            <a:r>
              <a:rPr lang="en-IN" sz="2400" dirty="0" err="1">
                <a:latin typeface="Algerian" pitchFamily="82" charset="0"/>
              </a:rPr>
              <a:t>arduino</a:t>
            </a:r>
            <a:r>
              <a:rPr lang="en-IN" sz="2400" dirty="0">
                <a:latin typeface="Algerian" pitchFamily="82" charset="0"/>
              </a:rPr>
              <a:t>.</a:t>
            </a:r>
          </a:p>
        </p:txBody>
      </p:sp>
      <p:sp>
        <p:nvSpPr>
          <p:cNvPr id="4" name="Rectangle 3"/>
          <p:cNvSpPr/>
          <p:nvPr/>
        </p:nvSpPr>
        <p:spPr>
          <a:xfrm>
            <a:off x="1143000" y="228600"/>
            <a:ext cx="7543800" cy="584775"/>
          </a:xfrm>
          <a:prstGeom prst="rect">
            <a:avLst/>
          </a:prstGeom>
        </p:spPr>
        <p:txBody>
          <a:bodyPr wrap="square">
            <a:spAutoFit/>
          </a:bodyPr>
          <a:lstStyle/>
          <a:p>
            <a:r>
              <a:rPr lang="en-IN" sz="3200" dirty="0">
                <a:solidFill>
                  <a:srgbClr val="FFC000"/>
                </a:solidFill>
                <a:latin typeface="Algerian" pitchFamily="82" charset="0"/>
              </a:rPr>
              <a:t>PURPOUSE OF EACH COMPONENT</a:t>
            </a:r>
            <a:endParaRPr lang="en-US" sz="3200" dirty="0">
              <a:solidFill>
                <a:srgbClr val="FFC000"/>
              </a:solidFill>
              <a:latin typeface="Algerian" pitchFamily="82" charset="0"/>
            </a:endParaRP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flipH="1">
            <a:off x="7696199" y="2667000"/>
            <a:ext cx="45719" cy="45719"/>
          </a:xfrm>
          <a:prstGeom prst="rect">
            <a:avLst/>
          </a:prstGeom>
          <a:noFill/>
          <a:ln w="9525">
            <a:noFill/>
            <a:miter lim="800000"/>
            <a:headEnd/>
            <a:tailEnd/>
          </a:ln>
        </p:spPr>
      </p:pic>
      <p:pic>
        <p:nvPicPr>
          <p:cNvPr id="5" name="Picture 4" descr="IMG-20190119-WA0007.jpg"/>
          <p:cNvPicPr>
            <a:picLocks noChangeAspect="1"/>
          </p:cNvPicPr>
          <p:nvPr/>
        </p:nvPicPr>
        <p:blipFill>
          <a:blip r:embed="rId3" cstate="print"/>
          <a:stretch>
            <a:fillRect/>
          </a:stretch>
        </p:blipFill>
        <p:spPr>
          <a:xfrm>
            <a:off x="4146176" y="0"/>
            <a:ext cx="4997824" cy="6858000"/>
          </a:xfrm>
          <a:prstGeom prst="rect">
            <a:avLst/>
          </a:prstGeom>
        </p:spPr>
      </p:pic>
      <p:sp>
        <p:nvSpPr>
          <p:cNvPr id="6" name="TextBox 5"/>
          <p:cNvSpPr txBox="1"/>
          <p:nvPr/>
        </p:nvSpPr>
        <p:spPr>
          <a:xfrm>
            <a:off x="381000" y="685800"/>
            <a:ext cx="3259226" cy="523220"/>
          </a:xfrm>
          <a:prstGeom prst="rect">
            <a:avLst/>
          </a:prstGeom>
          <a:noFill/>
        </p:spPr>
        <p:txBody>
          <a:bodyPr wrap="none" rtlCol="0">
            <a:spAutoFit/>
          </a:bodyPr>
          <a:lstStyle/>
          <a:p>
            <a:r>
              <a:rPr lang="en-US" sz="2800" dirty="0">
                <a:latin typeface="Algerian" pitchFamily="82" charset="0"/>
              </a:rPr>
              <a:t>Circuit</a:t>
            </a:r>
            <a:r>
              <a:rPr lang="en-US" sz="2800" dirty="0">
                <a:solidFill>
                  <a:srgbClr val="FF0000"/>
                </a:solidFill>
                <a:latin typeface="Algerian" pitchFamily="82" charset="0"/>
              </a:rPr>
              <a:t> </a:t>
            </a:r>
            <a:r>
              <a:rPr lang="en-US" sz="2800" dirty="0">
                <a:latin typeface="Algerian" pitchFamily="82" charset="0"/>
              </a:rPr>
              <a:t>diagram</a:t>
            </a:r>
            <a:r>
              <a:rPr lang="en-US" sz="2800" dirty="0">
                <a:solidFill>
                  <a:srgbClr val="FF0000"/>
                </a:solidFill>
                <a:latin typeface="Algerian" pitchFamily="82" charset="0"/>
              </a:rPr>
              <a:t> </a:t>
            </a: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4629794" cy="461665"/>
          </a:xfrm>
          <a:prstGeom prst="rect">
            <a:avLst/>
          </a:prstGeom>
          <a:noFill/>
        </p:spPr>
        <p:txBody>
          <a:bodyPr wrap="none" rtlCol="0">
            <a:spAutoFit/>
          </a:bodyPr>
          <a:lstStyle/>
          <a:p>
            <a:r>
              <a:rPr lang="en-US" sz="2400" dirty="0">
                <a:solidFill>
                  <a:srgbClr val="002060"/>
                </a:solidFill>
                <a:latin typeface="Algerian" pitchFamily="82" charset="0"/>
              </a:rPr>
              <a:t>ANDROID APP TO CONTROL CAR</a:t>
            </a:r>
          </a:p>
        </p:txBody>
      </p:sp>
      <p:pic>
        <p:nvPicPr>
          <p:cNvPr id="5" name="Picture 4" descr="Screenshot_2019-01-19-21-31-47.jpg"/>
          <p:cNvPicPr>
            <a:picLocks noChangeAspect="1"/>
          </p:cNvPicPr>
          <p:nvPr/>
        </p:nvPicPr>
        <p:blipFill>
          <a:blip r:embed="rId2" cstate="print"/>
          <a:stretch>
            <a:fillRect/>
          </a:stretch>
        </p:blipFill>
        <p:spPr>
          <a:xfrm>
            <a:off x="6096000" y="914400"/>
            <a:ext cx="2843212" cy="5054599"/>
          </a:xfrm>
          <a:prstGeom prst="rect">
            <a:avLst/>
          </a:prstGeom>
        </p:spPr>
      </p:pic>
      <p:pic>
        <p:nvPicPr>
          <p:cNvPr id="6" name="Picture 5" descr="Screenshot_2019-01-19-21-28-28.jpg"/>
          <p:cNvPicPr>
            <a:picLocks noChangeAspect="1"/>
          </p:cNvPicPr>
          <p:nvPr/>
        </p:nvPicPr>
        <p:blipFill>
          <a:blip r:embed="rId3" cstate="print"/>
          <a:stretch>
            <a:fillRect/>
          </a:stretch>
        </p:blipFill>
        <p:spPr>
          <a:xfrm>
            <a:off x="457200" y="990600"/>
            <a:ext cx="2871788" cy="5105400"/>
          </a:xfrm>
          <a:prstGeom prst="rect">
            <a:avLst/>
          </a:prstGeom>
        </p:spPr>
      </p:pic>
      <p:sp>
        <p:nvSpPr>
          <p:cNvPr id="8" name="TextBox 7"/>
          <p:cNvSpPr txBox="1"/>
          <p:nvPr/>
        </p:nvSpPr>
        <p:spPr>
          <a:xfrm>
            <a:off x="381000" y="6324600"/>
            <a:ext cx="2428870" cy="369332"/>
          </a:xfrm>
          <a:prstGeom prst="rect">
            <a:avLst/>
          </a:prstGeom>
          <a:noFill/>
        </p:spPr>
        <p:txBody>
          <a:bodyPr wrap="none" rtlCol="0">
            <a:spAutoFit/>
          </a:bodyPr>
          <a:lstStyle/>
          <a:p>
            <a:r>
              <a:rPr lang="en-US" dirty="0">
                <a:latin typeface="Algerian" pitchFamily="82" charset="0"/>
              </a:rPr>
              <a:t>Before connecting</a:t>
            </a:r>
          </a:p>
        </p:txBody>
      </p:sp>
      <p:sp>
        <p:nvSpPr>
          <p:cNvPr id="10" name="TextBox 9"/>
          <p:cNvSpPr txBox="1"/>
          <p:nvPr/>
        </p:nvSpPr>
        <p:spPr>
          <a:xfrm>
            <a:off x="6172200" y="6172200"/>
            <a:ext cx="2438400" cy="369332"/>
          </a:xfrm>
          <a:prstGeom prst="rect">
            <a:avLst/>
          </a:prstGeom>
          <a:noFill/>
        </p:spPr>
        <p:txBody>
          <a:bodyPr wrap="square" rtlCol="0">
            <a:spAutoFit/>
          </a:bodyPr>
          <a:lstStyle/>
          <a:p>
            <a:r>
              <a:rPr lang="en-US" dirty="0">
                <a:latin typeface="Algerian" pitchFamily="82" charset="0"/>
              </a:rPr>
              <a:t>after connecting</a:t>
            </a: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nvGraphicFramePr>
        <p:xfrm>
          <a:off x="304800" y="1371600"/>
          <a:ext cx="8363272" cy="4699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066800" y="381000"/>
            <a:ext cx="6248400" cy="707886"/>
          </a:xfrm>
          <a:prstGeom prst="rect">
            <a:avLst/>
          </a:prstGeom>
        </p:spPr>
        <p:txBody>
          <a:bodyPr wrap="square">
            <a:spAutoFit/>
          </a:bodyPr>
          <a:lstStyle/>
          <a:p>
            <a:r>
              <a:rPr lang="en-IN" sz="4000" dirty="0">
                <a:solidFill>
                  <a:srgbClr val="0070C0"/>
                </a:solidFill>
                <a:latin typeface="Cooper Black" pitchFamily="18" charset="0"/>
              </a:rPr>
              <a:t>PROCESS</a:t>
            </a:r>
            <a:r>
              <a:rPr lang="en-IN" sz="4000" dirty="0">
                <a:solidFill>
                  <a:srgbClr val="FF0000"/>
                </a:solidFill>
                <a:latin typeface="Bahnschrift SemiBold SemiConden" pitchFamily="34" charset="0"/>
              </a:rPr>
              <a:t>:</a:t>
            </a:r>
            <a:endParaRPr lang="en-US" sz="4000" dirty="0">
              <a:solidFill>
                <a:srgbClr val="FF0000"/>
              </a:solidFill>
            </a:endParaRPr>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398</TotalTime>
  <Words>655</Words>
  <Application>Microsoft Office PowerPoint</Application>
  <PresentationFormat>On-screen Show (4:3)</PresentationFormat>
  <Paragraphs>108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Wireless  controlled automobile</vt:lpstr>
      <vt:lpstr>PowerPoint Presentation</vt:lpstr>
      <vt:lpstr>Project   overview</vt:lpstr>
      <vt:lpstr>COMPONENTS LIST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controlled automobile</dc:title>
  <dc:creator>Hello</dc:creator>
  <cp:lastModifiedBy>velavarthipatikasyap@gmail.com</cp:lastModifiedBy>
  <cp:revision>48</cp:revision>
  <dcterms:created xsi:type="dcterms:W3CDTF">2019-01-17T17:53:45Z</dcterms:created>
  <dcterms:modified xsi:type="dcterms:W3CDTF">2021-03-15T16:06:54Z</dcterms:modified>
</cp:coreProperties>
</file>