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88" r:id="rId4"/>
    <p:sldId id="257" r:id="rId5"/>
    <p:sldId id="258" r:id="rId6"/>
    <p:sldId id="259" r:id="rId7"/>
    <p:sldId id="262" r:id="rId8"/>
    <p:sldId id="285" r:id="rId9"/>
    <p:sldId id="267" r:id="rId10"/>
    <p:sldId id="270" r:id="rId11"/>
    <p:sldId id="268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99"/>
    <a:srgbClr val="FFCCCC"/>
    <a:srgbClr val="FF5050"/>
    <a:srgbClr val="5B9BD5"/>
    <a:srgbClr val="246794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1176F-FBCE-4514-AAB4-16F54CDE2757}" type="datetimeFigureOut">
              <a:rPr lang="en-SG" smtClean="0"/>
              <a:t>6/2/2019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99F19-F103-4454-82DC-8982DCCD23D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975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History of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99F19-F103-4454-82DC-8982DCCD23D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97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Maps and floor</a:t>
            </a:r>
            <a:r>
              <a:rPr lang="en-SG" baseline="0" dirty="0"/>
              <a:t> plans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99F19-F103-4454-82DC-8982DCCD23D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098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Chat box , save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99F19-F103-4454-82DC-8982DCCD23DD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2692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99F19-F103-4454-82DC-8982DCCD23DD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475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Service ID,</a:t>
            </a:r>
            <a:r>
              <a:rPr lang="en-SG" baseline="0" dirty="0"/>
              <a:t> payment using bank transfer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99F19-F103-4454-82DC-8982DCCD23DD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113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Amount payable,</a:t>
            </a:r>
            <a:r>
              <a:rPr lang="en-SG" baseline="0" dirty="0"/>
              <a:t> amount </a:t>
            </a:r>
            <a:r>
              <a:rPr lang="en-SG" baseline="0" dirty="0" err="1"/>
              <a:t>recieved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99F19-F103-4454-82DC-8982DCCD23DD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1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583F-8E58-4DDF-A309-3D706F96334A}" type="datetimeFigureOut">
              <a:rPr lang="en-SG" smtClean="0"/>
              <a:t>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4F-D5CB-421D-8195-A524E0223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8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583F-8E58-4DDF-A309-3D706F96334A}" type="datetimeFigureOut">
              <a:rPr lang="en-SG" smtClean="0"/>
              <a:t>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4F-D5CB-421D-8195-A524E0223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393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583F-8E58-4DDF-A309-3D706F96334A}" type="datetimeFigureOut">
              <a:rPr lang="en-SG" smtClean="0"/>
              <a:t>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4F-D5CB-421D-8195-A524E0223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233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583F-8E58-4DDF-A309-3D706F96334A}" type="datetimeFigureOut">
              <a:rPr lang="en-SG" smtClean="0"/>
              <a:t>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4F-D5CB-421D-8195-A524E0223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876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583F-8E58-4DDF-A309-3D706F96334A}" type="datetimeFigureOut">
              <a:rPr lang="en-SG" smtClean="0"/>
              <a:t>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4F-D5CB-421D-8195-A524E0223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95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583F-8E58-4DDF-A309-3D706F96334A}" type="datetimeFigureOut">
              <a:rPr lang="en-SG" smtClean="0"/>
              <a:t>6/2/2019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4F-D5CB-421D-8195-A524E0223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199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583F-8E58-4DDF-A309-3D706F96334A}" type="datetimeFigureOut">
              <a:rPr lang="en-SG" smtClean="0"/>
              <a:t>6/2/2019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4F-D5CB-421D-8195-A524E0223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1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583F-8E58-4DDF-A309-3D706F96334A}" type="datetimeFigureOut">
              <a:rPr lang="en-SG" smtClean="0"/>
              <a:t>6/2/2019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4F-D5CB-421D-8195-A524E0223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161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583F-8E58-4DDF-A309-3D706F96334A}" type="datetimeFigureOut">
              <a:rPr lang="en-SG" smtClean="0"/>
              <a:t>6/2/2019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4F-D5CB-421D-8195-A524E0223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792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583F-8E58-4DDF-A309-3D706F96334A}" type="datetimeFigureOut">
              <a:rPr lang="en-SG" smtClean="0"/>
              <a:t>6/2/2019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4F-D5CB-421D-8195-A524E0223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E583F-8E58-4DDF-A309-3D706F96334A}" type="datetimeFigureOut">
              <a:rPr lang="en-SG" smtClean="0"/>
              <a:t>6/2/2019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9164F-D5CB-421D-8195-A524E0223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93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583F-8E58-4DDF-A309-3D706F96334A}" type="datetimeFigureOut">
              <a:rPr lang="en-SG" smtClean="0"/>
              <a:t>6/2/2019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9164F-D5CB-421D-8195-A524E02235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777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11" Type="http://schemas.openxmlformats.org/officeDocument/2006/relationships/image" Target="../media/image9.png"/><Relationship Id="rId5" Type="http://schemas.openxmlformats.org/officeDocument/2006/relationships/image" Target="../media/image12.jpg"/><Relationship Id="rId10" Type="http://schemas.openxmlformats.org/officeDocument/2006/relationships/image" Target="../media/image17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491" y="15241"/>
            <a:ext cx="4276724" cy="68427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37598" y="6009735"/>
            <a:ext cx="122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74338" y="4169433"/>
            <a:ext cx="122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7598" y="3205787"/>
            <a:ext cx="122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Remove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38645" y="3205786"/>
            <a:ext cx="1351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00B050"/>
                </a:solidFill>
              </a:rPr>
              <a:t>Move Up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1983" y="3180692"/>
            <a:ext cx="3224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00B050"/>
                </a:solidFill>
              </a:rPr>
              <a:t>Add in </a:t>
            </a:r>
            <a:r>
              <a:rPr lang="en-SG" sz="2000" dirty="0"/>
              <a:t>Message to office </a:t>
            </a:r>
            <a:r>
              <a:rPr lang="en-SG" sz="2400" b="1" dirty="0">
                <a:solidFill>
                  <a:srgbClr val="00B050"/>
                </a:solidFill>
              </a:rPr>
              <a:t>-&gt;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13939" y="3742073"/>
            <a:ext cx="258094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00B050"/>
                </a:solidFill>
              </a:rPr>
              <a:t>Add in </a:t>
            </a:r>
            <a:r>
              <a:rPr lang="en-SG" dirty="0"/>
              <a:t>Chemical Order </a:t>
            </a:r>
            <a:r>
              <a:rPr lang="en-SG" sz="2000" b="1" dirty="0">
                <a:solidFill>
                  <a:srgbClr val="00B050"/>
                </a:solidFill>
              </a:rPr>
              <a:t>-&gt;</a:t>
            </a:r>
            <a:r>
              <a:rPr lang="en-SG" dirty="0"/>
              <a:t> Form ( technician can pre order chemicals and upload it for office to prepare for them)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0418" y="5363404"/>
            <a:ext cx="2804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00B050"/>
                </a:solidFill>
              </a:rPr>
              <a:t>Add in </a:t>
            </a:r>
            <a:r>
              <a:rPr lang="en-SG" dirty="0"/>
              <a:t>Equipment List</a:t>
            </a:r>
            <a:r>
              <a:rPr lang="en-SG" dirty="0">
                <a:solidFill>
                  <a:srgbClr val="00B050"/>
                </a:solidFill>
              </a:rPr>
              <a:t>-&gt;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33959" t="48548" r="35157" b="37940"/>
          <a:stretch/>
        </p:blipFill>
        <p:spPr>
          <a:xfrm>
            <a:off x="3892490" y="140811"/>
            <a:ext cx="4276725" cy="2993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93893" y="86263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rgbClr val="00B050"/>
                </a:solidFill>
              </a:rPr>
              <a:t>Log Out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48" y="772564"/>
            <a:ext cx="2437608" cy="8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" y="0"/>
            <a:ext cx="4285488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1455" y="1532120"/>
            <a:ext cx="276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Amount Payable: </a:t>
            </a:r>
            <a:r>
              <a:rPr lang="en-SG" b="1" u="sng" dirty="0"/>
              <a:t>$1,500.00</a:t>
            </a:r>
          </a:p>
        </p:txBody>
      </p:sp>
      <p:cxnSp>
        <p:nvCxnSpPr>
          <p:cNvPr id="14" name="Straight Arrow Connector 13"/>
          <p:cNvCxnSpPr>
            <a:endCxn id="10" idx="3"/>
          </p:cNvCxnSpPr>
          <p:nvPr/>
        </p:nvCxnSpPr>
        <p:spPr>
          <a:xfrm flipH="1">
            <a:off x="2928174" y="1716786"/>
            <a:ext cx="2318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46969" y="1532120"/>
            <a:ext cx="600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Or (No Payment collection required) will be shown in this field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7286" y="2337469"/>
            <a:ext cx="30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Once Clicked it will turn yellow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572707" y="2235202"/>
            <a:ext cx="1052423" cy="4990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Cash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906532" y="2235201"/>
            <a:ext cx="1052423" cy="499084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Cheque</a:t>
            </a:r>
          </a:p>
        </p:txBody>
      </p:sp>
      <p:cxnSp>
        <p:nvCxnSpPr>
          <p:cNvPr id="21" name="Straight Arrow Connector 20"/>
          <p:cNvCxnSpPr>
            <a:stCxn id="16" idx="1"/>
          </p:cNvCxnSpPr>
          <p:nvPr/>
        </p:nvCxnSpPr>
        <p:spPr>
          <a:xfrm flipH="1">
            <a:off x="4423676" y="2522135"/>
            <a:ext cx="1023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650" y="2929989"/>
            <a:ext cx="4262321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400" u="sng" dirty="0">
                <a:solidFill>
                  <a:schemeClr val="bg1">
                    <a:lumMod val="65000"/>
                  </a:schemeClr>
                </a:solidFill>
              </a:rPr>
              <a:t>Amount Received                                                                     </a:t>
            </a:r>
          </a:p>
          <a:p>
            <a:pPr>
              <a:lnSpc>
                <a:spcPct val="150000"/>
              </a:lnSpc>
            </a:pPr>
            <a:endParaRPr lang="en-SG" sz="1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SG" sz="1400" u="sng" dirty="0">
                <a:solidFill>
                  <a:schemeClr val="bg1">
                    <a:lumMod val="65000"/>
                  </a:schemeClr>
                </a:solidFill>
              </a:rPr>
              <a:t>Name of Bank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endParaRPr lang="en-SG" sz="1400" u="sng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SG" sz="1400" u="sng" dirty="0">
                <a:solidFill>
                  <a:schemeClr val="bg1">
                    <a:lumMod val="65000"/>
                  </a:schemeClr>
                </a:solidFill>
              </a:rPr>
              <a:t>Cheque No.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endParaRPr lang="en-SG" sz="1400" u="sng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SG" sz="1400" u="sng" dirty="0">
                <a:solidFill>
                  <a:schemeClr val="bg1">
                    <a:lumMod val="65000"/>
                  </a:schemeClr>
                </a:solidFill>
              </a:rPr>
              <a:t>Remarks                                                                                     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8882" y="2235201"/>
            <a:ext cx="1052423" cy="4990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600" dirty="0"/>
              <a:t>Bank Transfer</a:t>
            </a:r>
          </a:p>
        </p:txBody>
      </p:sp>
      <p:sp>
        <p:nvSpPr>
          <p:cNvPr id="2" name="Rectangle 1"/>
          <p:cNvSpPr/>
          <p:nvPr/>
        </p:nvSpPr>
        <p:spPr>
          <a:xfrm>
            <a:off x="161455" y="1000228"/>
            <a:ext cx="2590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en-SG" dirty="0"/>
              <a:t>Service ID: SVC-00002034</a:t>
            </a:r>
            <a:endParaRPr lang="en-SG" dirty="0">
              <a:solidFill>
                <a:srgbClr val="0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t="41775" b="51410"/>
          <a:stretch/>
        </p:blipFill>
        <p:spPr>
          <a:xfrm>
            <a:off x="-381" y="6313017"/>
            <a:ext cx="4286250" cy="29802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6442" y="430873"/>
            <a:ext cx="4189955" cy="362311"/>
          </a:xfrm>
          <a:prstGeom prst="rect">
            <a:avLst/>
          </a:prstGeom>
          <a:solidFill>
            <a:srgbClr val="246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Rectangle 22"/>
          <p:cNvSpPr/>
          <p:nvPr/>
        </p:nvSpPr>
        <p:spPr>
          <a:xfrm>
            <a:off x="3459628" y="416735"/>
            <a:ext cx="741870" cy="37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End Service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48331" y="450763"/>
            <a:ext cx="809404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Feedback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442" y="431906"/>
            <a:ext cx="751396" cy="38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Services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03455" y="450763"/>
            <a:ext cx="844035" cy="370936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Infestation Level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25130" y="410122"/>
            <a:ext cx="741870" cy="370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72496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830724" y="453439"/>
            <a:ext cx="22520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When service is stop location and time will be captured again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724292" y="0"/>
            <a:ext cx="203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/>
              <a:t>End Service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446769" y="4095321"/>
            <a:ext cx="2745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Button will pop outwards to be able to click when there is a signature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649713" y="5165474"/>
            <a:ext cx="2433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When clicked there will be a pop out to confirm if customer is not present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170495" y="1745324"/>
            <a:ext cx="2912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If no payment is made it will indicate that no payment is made, if its using bank transfer. It will put as pending bank transfer.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-69961" y="-33868"/>
            <a:ext cx="4309447" cy="6858000"/>
            <a:chOff x="-69961" y="-33868"/>
            <a:chExt cx="4309447" cy="685800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7388" y="-33868"/>
              <a:ext cx="4285488" cy="68580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4"/>
            <a:srcRect t="13675" b="70812"/>
            <a:stretch/>
          </p:blipFill>
          <p:spPr>
            <a:xfrm>
              <a:off x="-46764" y="881236"/>
              <a:ext cx="4286250" cy="106386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4"/>
            <a:srcRect l="205" t="40976" r="-205" b="46520"/>
            <a:stretch/>
          </p:blipFill>
          <p:spPr>
            <a:xfrm>
              <a:off x="-69961" y="5715482"/>
              <a:ext cx="4308782" cy="827557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117639" y="5146995"/>
              <a:ext cx="1919115" cy="58477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1600" dirty="0"/>
                <a:t>Payment of : $1500</a:t>
              </a:r>
              <a:br>
                <a:rPr lang="en-SG" sz="1600" dirty="0"/>
              </a:br>
              <a:r>
                <a:rPr lang="en-SG" sz="1600" dirty="0"/>
                <a:t>Cheque UOB 543264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1467" y="1939356"/>
              <a:ext cx="2027671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1500" dirty="0"/>
                <a:t>Please Rate Our Service</a:t>
              </a: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66771" y="2743439"/>
              <a:ext cx="3864907" cy="398846"/>
              <a:chOff x="36697" y="2439373"/>
              <a:chExt cx="3864907" cy="398846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6697" y="2477214"/>
                <a:ext cx="2236253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sz="1500" dirty="0"/>
                  <a:t>Appearance of Technician:</a:t>
                </a:r>
              </a:p>
            </p:txBody>
          </p:sp>
          <p:pic>
            <p:nvPicPr>
              <p:cNvPr id="111" name="Picture 110"/>
              <p:cNvPicPr>
                <a:picLocks noChangeAspect="1"/>
              </p:cNvPicPr>
              <p:nvPr/>
            </p:nvPicPr>
            <p:blipFill rotWithShape="1">
              <a:blip r:embed="rId4"/>
              <a:srcRect l="25772" t="28418" r="41043" b="65766"/>
              <a:stretch/>
            </p:blipFill>
            <p:spPr>
              <a:xfrm>
                <a:off x="2479204" y="2439373"/>
                <a:ext cx="1422400" cy="398846"/>
              </a:xfrm>
              <a:prstGeom prst="rect">
                <a:avLst/>
              </a:prstGeom>
            </p:spPr>
          </p:pic>
        </p:grpSp>
        <p:grpSp>
          <p:nvGrpSpPr>
            <p:cNvPr id="114" name="Group 113"/>
            <p:cNvGrpSpPr/>
            <p:nvPr/>
          </p:nvGrpSpPr>
          <p:grpSpPr>
            <a:xfrm>
              <a:off x="79140" y="3631429"/>
              <a:ext cx="3864907" cy="398846"/>
              <a:chOff x="36697" y="2439373"/>
              <a:chExt cx="3864907" cy="398846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36697" y="2477214"/>
                <a:ext cx="1116011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sz="1500" dirty="0"/>
                  <a:t>Punctuality:</a:t>
                </a:r>
              </a:p>
            </p:txBody>
          </p:sp>
          <p:pic>
            <p:nvPicPr>
              <p:cNvPr id="116" name="Picture 115"/>
              <p:cNvPicPr>
                <a:picLocks noChangeAspect="1"/>
              </p:cNvPicPr>
              <p:nvPr/>
            </p:nvPicPr>
            <p:blipFill rotWithShape="1">
              <a:blip r:embed="rId4"/>
              <a:srcRect l="25772" t="28418" r="41043" b="65766"/>
              <a:stretch/>
            </p:blipFill>
            <p:spPr>
              <a:xfrm>
                <a:off x="2479204" y="2439373"/>
                <a:ext cx="1422400" cy="398846"/>
              </a:xfrm>
              <a:prstGeom prst="rect">
                <a:avLst/>
              </a:prstGeom>
            </p:spPr>
          </p:pic>
        </p:grpSp>
        <p:grpSp>
          <p:nvGrpSpPr>
            <p:cNvPr id="117" name="Group 116"/>
            <p:cNvGrpSpPr/>
            <p:nvPr/>
          </p:nvGrpSpPr>
          <p:grpSpPr>
            <a:xfrm>
              <a:off x="79140" y="3187434"/>
              <a:ext cx="3864907" cy="398846"/>
              <a:chOff x="36697" y="2439373"/>
              <a:chExt cx="3864907" cy="398846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36697" y="2477214"/>
                <a:ext cx="1404744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sz="1500" dirty="0"/>
                  <a:t>Service Quality:</a:t>
                </a:r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 rotWithShape="1">
              <a:blip r:embed="rId4"/>
              <a:srcRect l="25772" t="28418" r="41043" b="65766"/>
              <a:stretch/>
            </p:blipFill>
            <p:spPr>
              <a:xfrm>
                <a:off x="2479204" y="2439373"/>
                <a:ext cx="1422400" cy="398846"/>
              </a:xfrm>
              <a:prstGeom prst="rect">
                <a:avLst/>
              </a:prstGeom>
            </p:spPr>
          </p:pic>
        </p:grpSp>
        <p:grpSp>
          <p:nvGrpSpPr>
            <p:cNvPr id="120" name="Group 119"/>
            <p:cNvGrpSpPr/>
            <p:nvPr/>
          </p:nvGrpSpPr>
          <p:grpSpPr>
            <a:xfrm>
              <a:off x="66771" y="2296415"/>
              <a:ext cx="3864907" cy="398846"/>
              <a:chOff x="36697" y="2439373"/>
              <a:chExt cx="3864907" cy="398846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36697" y="2477214"/>
                <a:ext cx="87440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sz="1500" dirty="0"/>
                  <a:t>Attitude:</a:t>
                </a:r>
              </a:p>
            </p:txBody>
          </p:sp>
          <p:pic>
            <p:nvPicPr>
              <p:cNvPr id="122" name="Picture 121"/>
              <p:cNvPicPr>
                <a:picLocks noChangeAspect="1"/>
              </p:cNvPicPr>
              <p:nvPr/>
            </p:nvPicPr>
            <p:blipFill rotWithShape="1">
              <a:blip r:embed="rId4"/>
              <a:srcRect l="25772" t="28418" r="41043" b="65766"/>
              <a:stretch/>
            </p:blipFill>
            <p:spPr>
              <a:xfrm>
                <a:off x="2479204" y="2439373"/>
                <a:ext cx="1422400" cy="398846"/>
              </a:xfrm>
              <a:prstGeom prst="rect">
                <a:avLst/>
              </a:prstGeom>
            </p:spPr>
          </p:pic>
        </p:grpSp>
        <p:sp>
          <p:nvSpPr>
            <p:cNvPr id="125" name="Rounded Rectangle 124"/>
            <p:cNvSpPr/>
            <p:nvPr/>
          </p:nvSpPr>
          <p:spPr>
            <a:xfrm>
              <a:off x="120985" y="4171310"/>
              <a:ext cx="3941314" cy="81375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600" dirty="0">
                  <a:solidFill>
                    <a:schemeClr val="bg1">
                      <a:lumMod val="65000"/>
                    </a:schemeClr>
                  </a:solidFill>
                </a:rPr>
                <a:t>Feedback</a:t>
              </a:r>
            </a:p>
            <a:p>
              <a:endParaRPr lang="en-SG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SG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2294659" y="5137907"/>
              <a:ext cx="1734743" cy="592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Preview Service Report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354" y="-33868"/>
            <a:ext cx="4280269" cy="68580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5"/>
          <a:srcRect t="61624" b="23505"/>
          <a:stretch/>
        </p:blipFill>
        <p:spPr>
          <a:xfrm>
            <a:off x="4434355" y="5255685"/>
            <a:ext cx="4286250" cy="101990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290770" y="5388524"/>
            <a:ext cx="1179296" cy="6074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Customer Not Present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66991" y="5388523"/>
            <a:ext cx="1179296" cy="607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643212" y="5388523"/>
            <a:ext cx="1179296" cy="607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Clear</a:t>
            </a:r>
          </a:p>
        </p:txBody>
      </p:sp>
      <p:pic>
        <p:nvPicPr>
          <p:cNvPr id="150" name="Picture 149"/>
          <p:cNvPicPr>
            <a:picLocks noChangeAspect="1"/>
          </p:cNvPicPr>
          <p:nvPr/>
        </p:nvPicPr>
        <p:blipFill rotWithShape="1">
          <a:blip r:embed="rId6"/>
          <a:srcRect t="58700" b="7862"/>
          <a:stretch/>
        </p:blipFill>
        <p:spPr>
          <a:xfrm>
            <a:off x="4423420" y="869405"/>
            <a:ext cx="4303776" cy="2293199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 rotWithShape="1">
          <a:blip r:embed="rId7"/>
          <a:srcRect t="59306" b="25694"/>
          <a:stretch/>
        </p:blipFill>
        <p:spPr>
          <a:xfrm>
            <a:off x="4421781" y="881236"/>
            <a:ext cx="4303776" cy="1028701"/>
          </a:xfrm>
          <a:prstGeom prst="rect">
            <a:avLst/>
          </a:prstGeom>
        </p:spPr>
      </p:pic>
      <p:cxnSp>
        <p:nvCxnSpPr>
          <p:cNvPr id="99" name="Straight Arrow Connector 98"/>
          <p:cNvCxnSpPr>
            <a:stCxn id="101" idx="1"/>
          </p:cNvCxnSpPr>
          <p:nvPr/>
        </p:nvCxnSpPr>
        <p:spPr>
          <a:xfrm flipH="1" flipV="1">
            <a:off x="6498345" y="2296417"/>
            <a:ext cx="2672150" cy="1875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1"/>
          </p:cNvCxnSpPr>
          <p:nvPr/>
        </p:nvCxnSpPr>
        <p:spPr>
          <a:xfrm flipH="1">
            <a:off x="5180003" y="4556986"/>
            <a:ext cx="4266766" cy="837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7" idx="1"/>
          </p:cNvCxnSpPr>
          <p:nvPr/>
        </p:nvCxnSpPr>
        <p:spPr>
          <a:xfrm flipH="1">
            <a:off x="6503783" y="4556986"/>
            <a:ext cx="2942986" cy="837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8417209" y="5698452"/>
            <a:ext cx="12706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8"/>
          <a:srcRect t="41775" b="51410"/>
          <a:stretch/>
        </p:blipFill>
        <p:spPr>
          <a:xfrm>
            <a:off x="4428373" y="6251837"/>
            <a:ext cx="4286250" cy="298025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3427315" y="446812"/>
            <a:ext cx="741870" cy="3709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End Service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54674" y="438187"/>
            <a:ext cx="809404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Feedback</a:t>
            </a:r>
          </a:p>
        </p:txBody>
      </p:sp>
      <p:sp>
        <p:nvSpPr>
          <p:cNvPr id="53" name="Rectangle 52"/>
          <p:cNvSpPr/>
          <p:nvPr/>
        </p:nvSpPr>
        <p:spPr>
          <a:xfrm>
            <a:off x="-2935" y="419330"/>
            <a:ext cx="751396" cy="38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Services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84042" y="438187"/>
            <a:ext cx="741870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Payment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664078" y="438187"/>
            <a:ext cx="844035" cy="3709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Infestation Level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13838" y="446812"/>
            <a:ext cx="741870" cy="3709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End Service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341197" y="438187"/>
            <a:ext cx="809404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Feedback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483588" y="419330"/>
            <a:ext cx="751396" cy="38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Services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070565" y="438187"/>
            <a:ext cx="741870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Payment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150601" y="438187"/>
            <a:ext cx="844035" cy="37093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Infestation Level</a:t>
            </a:r>
          </a:p>
        </p:txBody>
      </p:sp>
    </p:spTree>
    <p:extLst>
      <p:ext uri="{BB962C8B-B14F-4D97-AF65-F5344CB8AC3E}">
        <p14:creationId xmlns:p14="http://schemas.microsoft.com/office/powerpoint/2010/main" val="27312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532" y="0"/>
            <a:ext cx="428625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8304702">
            <a:off x="2986632" y="2572643"/>
            <a:ext cx="42284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9600" dirty="0">
                <a:solidFill>
                  <a:srgbClr val="FF0000"/>
                </a:solidFill>
              </a:rPr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70544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93384" y="330803"/>
            <a:ext cx="6175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Chemical Order Form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5659119" y="2421207"/>
            <a:ext cx="5633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Change it to a drop down box broken into different categories and they can select quantity. Office will also be able to change and add in new chemicals.</a:t>
            </a:r>
          </a:p>
          <a:p>
            <a:r>
              <a:rPr lang="en-SG" dirty="0"/>
              <a:t>Technicians will not be able to see the amount of stock left. Only which is out of stock.</a:t>
            </a:r>
          </a:p>
          <a:p>
            <a:endParaRPr lang="en-SG" dirty="0"/>
          </a:p>
          <a:p>
            <a:r>
              <a:rPr lang="en-SG" dirty="0" err="1"/>
              <a:t>Pls</a:t>
            </a:r>
            <a:r>
              <a:rPr lang="en-SG" dirty="0"/>
              <a:t> refer to attachment Chemical List -&gt; Chemical Order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490EF-FD6F-4AC5-9FB1-24231CAC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428750"/>
            <a:ext cx="486179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1683" y="330803"/>
            <a:ext cx="5979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Equipment List Form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5659119" y="2421207"/>
            <a:ext cx="5633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Change it to a drop down box broken into different categories, this is to indicate items in their van.</a:t>
            </a:r>
          </a:p>
          <a:p>
            <a:endParaRPr lang="en-SG" dirty="0"/>
          </a:p>
          <a:p>
            <a:r>
              <a:rPr lang="en-SG" dirty="0" err="1"/>
              <a:t>Pls</a:t>
            </a:r>
            <a:r>
              <a:rPr lang="en-SG" dirty="0"/>
              <a:t> refer to attachment Chemical List -&gt; Equipment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0E0D8C-37CC-4819-B1CB-3FD32A638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70" y="1491639"/>
            <a:ext cx="2885625" cy="50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1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8625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6140" y="1647645"/>
            <a:ext cx="6640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none" strike="noStrike" dirty="0">
                <a:effectLst/>
              </a:rPr>
              <a:t>Jobs with the </a:t>
            </a:r>
            <a:r>
              <a:rPr lang="en-SG" u="none" strike="noStrike" dirty="0">
                <a:solidFill>
                  <a:srgbClr val="FF0000"/>
                </a:solidFill>
                <a:effectLst/>
              </a:rPr>
              <a:t>exclamation mark</a:t>
            </a:r>
            <a:r>
              <a:rPr lang="en-SG" u="none" strike="noStrike" dirty="0">
                <a:effectLst/>
              </a:rPr>
              <a:t>, service reports will be sent back to office for vetting before being sent to customer. </a:t>
            </a:r>
            <a:br>
              <a:rPr lang="en-SG" u="none" strike="noStrike" dirty="0">
                <a:effectLst/>
              </a:rPr>
            </a:br>
            <a:r>
              <a:rPr lang="en-SG" u="none" strike="noStrike" dirty="0">
                <a:effectLst/>
              </a:rPr>
              <a:t>Without star the service reports will auto send to client </a:t>
            </a:r>
            <a:r>
              <a:rPr lang="en-SG" dirty="0"/>
              <a:t>once its uploaded</a:t>
            </a:r>
            <a:endParaRPr lang="en-SG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639" y="1647645"/>
            <a:ext cx="1311213" cy="30639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500" dirty="0"/>
              <a:t>Comments (0)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60785" y="1631191"/>
            <a:ext cx="956993" cy="3393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Location</a:t>
            </a:r>
          </a:p>
        </p:txBody>
      </p:sp>
      <p:cxnSp>
        <p:nvCxnSpPr>
          <p:cNvPr id="12" name="Straight Arrow Connector 11"/>
          <p:cNvCxnSpPr>
            <a:stCxn id="18" idx="1"/>
            <a:endCxn id="10" idx="3"/>
          </p:cNvCxnSpPr>
          <p:nvPr/>
        </p:nvCxnSpPr>
        <p:spPr>
          <a:xfrm flipH="1" flipV="1">
            <a:off x="4217778" y="1800844"/>
            <a:ext cx="617954" cy="1806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35732" y="3145457"/>
            <a:ext cx="7171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none" strike="noStrike" dirty="0">
                <a:effectLst/>
              </a:rPr>
              <a:t>Comments and location change it to a button, if there are comments button will be Red. comments can be written by previous tech who did the job or office staff, only office staff can edit and delete comments</a:t>
            </a:r>
            <a:endParaRPr lang="en-SG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50662" y="4823819"/>
            <a:ext cx="457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When this area is clicked it will preview the job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28"/>
          <a:stretch/>
        </p:blipFill>
        <p:spPr>
          <a:xfrm>
            <a:off x="4526755" y="429671"/>
            <a:ext cx="7307989" cy="912015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83390" y="2926630"/>
            <a:ext cx="1311213" cy="30639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500" dirty="0"/>
              <a:t>Comments (0)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2016" y="4205616"/>
            <a:ext cx="1311213" cy="30639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500" dirty="0"/>
              <a:t>Comments (2)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260785" y="2926630"/>
            <a:ext cx="956993" cy="3393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Location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226962" y="4205616"/>
            <a:ext cx="956993" cy="33930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/>
              <a:t>Location</a:t>
            </a:r>
          </a:p>
        </p:txBody>
      </p:sp>
      <p:cxnSp>
        <p:nvCxnSpPr>
          <p:cNvPr id="15" name="Straight Arrow Connector 14"/>
          <p:cNvCxnSpPr>
            <a:stCxn id="18" idx="1"/>
            <a:endCxn id="9" idx="3"/>
          </p:cNvCxnSpPr>
          <p:nvPr/>
        </p:nvCxnSpPr>
        <p:spPr>
          <a:xfrm flipH="1" flipV="1">
            <a:off x="1388852" y="1800845"/>
            <a:ext cx="3446880" cy="18062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1"/>
          </p:cNvCxnSpPr>
          <p:nvPr/>
        </p:nvCxnSpPr>
        <p:spPr>
          <a:xfrm flipH="1" flipV="1">
            <a:off x="2667000" y="3844376"/>
            <a:ext cx="2783662" cy="1164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Related image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975" y="763107"/>
            <a:ext cx="538976" cy="44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Related image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396" y="2346747"/>
            <a:ext cx="538976" cy="44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661914" y="5571186"/>
            <a:ext cx="182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Make Font bigger</a:t>
            </a:r>
          </a:p>
        </p:txBody>
      </p:sp>
      <p:cxnSp>
        <p:nvCxnSpPr>
          <p:cNvPr id="43" name="Straight Arrow Connector 42"/>
          <p:cNvCxnSpPr>
            <a:stCxn id="40" idx="1"/>
          </p:cNvCxnSpPr>
          <p:nvPr/>
        </p:nvCxnSpPr>
        <p:spPr>
          <a:xfrm flipH="1" flipV="1">
            <a:off x="1480457" y="3961269"/>
            <a:ext cx="3181457" cy="1794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0"/>
          </p:cNvCxnSpPr>
          <p:nvPr/>
        </p:nvCxnSpPr>
        <p:spPr>
          <a:xfrm flipH="1" flipV="1">
            <a:off x="8543263" y="1212254"/>
            <a:ext cx="143279" cy="435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10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20" y="0"/>
            <a:ext cx="4380242" cy="6858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37241"/>
              </p:ext>
            </p:extLst>
          </p:nvPr>
        </p:nvGraphicFramePr>
        <p:xfrm>
          <a:off x="571320" y="563739"/>
          <a:ext cx="4380242" cy="3588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1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152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  <a:latin typeface="+mn-lt"/>
                        </a:rPr>
                        <a:t>Service ID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  <a:latin typeface="+mn-lt"/>
                        </a:rPr>
                        <a:t>: SVC-0000251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152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  <a:latin typeface="+mn-lt"/>
                        </a:rPr>
                        <a:t>Work Order No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  <a:latin typeface="+mn-lt"/>
                        </a:rPr>
                        <a:t>: WO-000074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152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  <a:latin typeface="+mn-lt"/>
                        </a:rPr>
                        <a:t>Customer Name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  <a:latin typeface="+mn-lt"/>
                        </a:rPr>
                        <a:t>: ABC Pte Ltd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52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  <a:latin typeface="+mn-lt"/>
                        </a:rPr>
                        <a:t>Person in Charge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  <a:latin typeface="+mn-lt"/>
                        </a:rPr>
                        <a:t>: Mr Tan Ah Beng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152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  <a:latin typeface="+mn-lt"/>
                        </a:rPr>
                        <a:t>Contact No.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  <a:latin typeface="+mn-lt"/>
                        </a:rPr>
                        <a:t>: 88776655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52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  <a:latin typeface="+mn-lt"/>
                        </a:rPr>
                        <a:t>Job Type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en-SG" sz="14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Initial Service</a:t>
                      </a:r>
                      <a:endParaRPr lang="en-SG" sz="1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52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  <a:latin typeface="+mn-lt"/>
                        </a:rPr>
                        <a:t>Team Member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  <a:latin typeface="+mn-lt"/>
                        </a:rPr>
                        <a:t>: Ghani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374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  <a:latin typeface="+mn-lt"/>
                        </a:rPr>
                        <a:t>Location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n-NO" sz="1400" b="0" i="0" u="none" strike="noStrike" dirty="0">
                        <a:solidFill>
                          <a:srgbClr val="FFC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52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  <a:latin typeface="+mn-lt"/>
                        </a:rPr>
                        <a:t>Pest Coverage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  <a:latin typeface="+mn-lt"/>
                        </a:rPr>
                        <a:t>AM - Misting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52">
                <a:tc>
                  <a:txBody>
                    <a:bodyPr/>
                    <a:lstStyle/>
                    <a:p>
                      <a:pPr algn="l" fontAlgn="b"/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  <a:latin typeface="+mn-lt"/>
                        </a:rPr>
                        <a:t>MB - Larvaciding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52">
                <a:tc>
                  <a:txBody>
                    <a:bodyPr/>
                    <a:lstStyle/>
                    <a:p>
                      <a:pPr algn="l" fontAlgn="b"/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  <a:latin typeface="+mn-lt"/>
                        </a:rPr>
                        <a:t>CA - Gel baiting, Residual Spraying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152">
                <a:tc>
                  <a:txBody>
                    <a:bodyPr/>
                    <a:lstStyle/>
                    <a:p>
                      <a:pPr algn="l" fontAlgn="b"/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  <a:latin typeface="+mn-lt"/>
                        </a:rPr>
                        <a:t>CR - Bin Chute Fogging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52">
                <a:tc>
                  <a:txBody>
                    <a:bodyPr/>
                    <a:lstStyle/>
                    <a:p>
                      <a:pPr algn="l" fontAlgn="b"/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>
                          <a:effectLst/>
                          <a:latin typeface="+mn-lt"/>
                        </a:rPr>
                        <a:t>ROD - Baiting, Dusting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6440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u="none" strike="noStrike" dirty="0">
                          <a:effectLst/>
                          <a:latin typeface="+mn-lt"/>
                        </a:rPr>
                        <a:t>Remarks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Cockroach</a:t>
                      </a:r>
                      <a:r>
                        <a:rPr lang="en-SG" sz="14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infestation in at </a:t>
                      </a:r>
                      <a:r>
                        <a:rPr lang="en-SG" sz="1400" b="0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blk</a:t>
                      </a:r>
                      <a:r>
                        <a:rPr lang="en-SG" sz="14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 12 Bin Chute</a:t>
                      </a:r>
                      <a:endParaRPr lang="en-SG" sz="1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9" idx="1"/>
          </p:cNvCxnSpPr>
          <p:nvPr/>
        </p:nvCxnSpPr>
        <p:spPr>
          <a:xfrm flipH="1" flipV="1">
            <a:off x="4857570" y="3920663"/>
            <a:ext cx="1726487" cy="314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84057" y="4050562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none" strike="noStrike" dirty="0">
                <a:solidFill>
                  <a:srgbClr val="FF0000"/>
                </a:solidFill>
                <a:effectLst/>
              </a:rPr>
              <a:t>Special remarks in red</a:t>
            </a:r>
            <a:endParaRPr lang="en-SG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91618" y="1793325"/>
            <a:ext cx="49240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Initial Service</a:t>
            </a:r>
            <a:r>
              <a:rPr lang="en-SG" dirty="0"/>
              <a:t>, </a:t>
            </a:r>
            <a:r>
              <a:rPr lang="en-SG" dirty="0">
                <a:solidFill>
                  <a:srgbClr val="FF0000"/>
                </a:solidFill>
              </a:rPr>
              <a:t>re-infestation service, </a:t>
            </a:r>
            <a:r>
              <a:rPr lang="en-SG" dirty="0"/>
              <a:t>Ad-hoc, follow-up or routine. Above are the 5 options which will appear and only the 2 in </a:t>
            </a:r>
            <a:r>
              <a:rPr lang="en-SG" dirty="0">
                <a:solidFill>
                  <a:srgbClr val="FF0000"/>
                </a:solidFill>
              </a:rPr>
              <a:t>red</a:t>
            </a:r>
            <a:r>
              <a:rPr lang="en-SG" dirty="0"/>
              <a:t> will be shown in red and the rest in black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48429" y="2142136"/>
            <a:ext cx="2709141" cy="4285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nn-NO" sz="1400" u="none" strike="noStrike" dirty="0">
                <a:solidFill>
                  <a:schemeClr val="tx1"/>
                </a:solidFill>
                <a:effectLst/>
                <a:latin typeface="+mn-lt"/>
              </a:rPr>
              <a:t>12 Kaki Bukit Drive #12-13 Singapore 415652</a:t>
            </a:r>
            <a:endParaRPr lang="nn-NO" sz="1400" b="0" i="0" u="none" strike="noStrike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24261" y="3215144"/>
            <a:ext cx="422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Button can be clicked and linked to directions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4464712" y="2418190"/>
            <a:ext cx="1559549" cy="1120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71320" y="6198717"/>
            <a:ext cx="4380241" cy="37956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Start</a:t>
            </a:r>
          </a:p>
        </p:txBody>
      </p:sp>
      <p:cxnSp>
        <p:nvCxnSpPr>
          <p:cNvPr id="30" name="Straight Arrow Connector 29"/>
          <p:cNvCxnSpPr>
            <a:stCxn id="31" idx="1"/>
            <a:endCxn id="28" idx="3"/>
          </p:cNvCxnSpPr>
          <p:nvPr/>
        </p:nvCxnSpPr>
        <p:spPr>
          <a:xfrm flipH="1" flipV="1">
            <a:off x="4951561" y="6388498"/>
            <a:ext cx="974786" cy="38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26347" y="6242013"/>
            <a:ext cx="196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Bigger Start Button</a:t>
            </a:r>
          </a:p>
        </p:txBody>
      </p:sp>
      <p:cxnSp>
        <p:nvCxnSpPr>
          <p:cNvPr id="36" name="Straight Arrow Connector 35"/>
          <p:cNvCxnSpPr>
            <a:stCxn id="37" idx="1"/>
          </p:cNvCxnSpPr>
          <p:nvPr/>
        </p:nvCxnSpPr>
        <p:spPr>
          <a:xfrm flipH="1">
            <a:off x="3118105" y="1051313"/>
            <a:ext cx="2906156" cy="481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24261" y="589648"/>
            <a:ext cx="3293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Office can select to show them the phone number, by default the number is left blank</a:t>
            </a:r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3218688" y="1800162"/>
            <a:ext cx="2772930" cy="593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1"/>
            <a:endCxn id="48" idx="3"/>
          </p:cNvCxnSpPr>
          <p:nvPr/>
        </p:nvCxnSpPr>
        <p:spPr>
          <a:xfrm flipH="1" flipV="1">
            <a:off x="4709244" y="4932269"/>
            <a:ext cx="1217103" cy="339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26347" y="4671543"/>
            <a:ext cx="3181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They will be able to see the past service photos and remarks from the previous tech up to 4 services back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9044" y="4193017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u="sng" dirty="0"/>
              <a:t>Past Service Reports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24245" y="4592829"/>
            <a:ext cx="788216" cy="67887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500" dirty="0"/>
              <a:t>7 Jan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1767387" y="4592829"/>
            <a:ext cx="788216" cy="67887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500" dirty="0"/>
              <a:t>14 Jan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844207" y="4592829"/>
            <a:ext cx="788216" cy="67887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500" dirty="0"/>
              <a:t>21 Jan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921028" y="4592829"/>
            <a:ext cx="788216" cy="67887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500" dirty="0"/>
              <a:t>28 Jan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66034" y="5579484"/>
            <a:ext cx="390523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Pest Trending Needed</a:t>
            </a:r>
          </a:p>
        </p:txBody>
      </p:sp>
      <p:cxnSp>
        <p:nvCxnSpPr>
          <p:cNvPr id="25" name="Straight Arrow Connector 24"/>
          <p:cNvCxnSpPr>
            <a:stCxn id="26" idx="1"/>
          </p:cNvCxnSpPr>
          <p:nvPr/>
        </p:nvCxnSpPr>
        <p:spPr>
          <a:xfrm flipH="1" flipV="1">
            <a:off x="4671270" y="5885450"/>
            <a:ext cx="4253274" cy="304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924544" y="5867073"/>
            <a:ext cx="284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Will only appear if pest trending is needed</a:t>
            </a:r>
          </a:p>
        </p:txBody>
      </p:sp>
    </p:spTree>
    <p:extLst>
      <p:ext uri="{BB962C8B-B14F-4D97-AF65-F5344CB8AC3E}">
        <p14:creationId xmlns:p14="http://schemas.microsoft.com/office/powerpoint/2010/main" val="231884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8625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97106" y="472847"/>
            <a:ext cx="741870" cy="37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End 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924464" y="464222"/>
            <a:ext cx="776319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Feedback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397135" y="671256"/>
            <a:ext cx="6383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24584" y="486590"/>
            <a:ext cx="494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Your icons there are still good, just different names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856" y="445365"/>
            <a:ext cx="751396" cy="38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Services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53833" y="464222"/>
            <a:ext cx="741870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Payment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25402" y="464222"/>
            <a:ext cx="886096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Infestation Level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592320" y="6441440"/>
            <a:ext cx="6807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73040" y="6256774"/>
            <a:ext cx="355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Remove Proceed Button for all page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23906" b="52894"/>
          <a:stretch/>
        </p:blipFill>
        <p:spPr>
          <a:xfrm>
            <a:off x="0" y="855922"/>
            <a:ext cx="4286250" cy="540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4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00" y="-10160"/>
            <a:ext cx="4285488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928456" y="0"/>
            <a:ext cx="2475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8531" y="472847"/>
            <a:ext cx="741870" cy="37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End 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849282" y="464222"/>
            <a:ext cx="804873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Feedback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81" y="445365"/>
            <a:ext cx="751396" cy="3897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25258" y="464222"/>
            <a:ext cx="741870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Payment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13762" y="464222"/>
            <a:ext cx="851890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Infestation Level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155" y="923330"/>
            <a:ext cx="2404248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u="sng" dirty="0"/>
              <a:t>Mosquito Breeding</a:t>
            </a:r>
            <a:br>
              <a:rPr lang="en-SG" sz="1500" dirty="0"/>
            </a:br>
            <a:r>
              <a:rPr lang="en-SG" sz="1500" dirty="0"/>
              <a:t>Treatment: Larviciding</a:t>
            </a:r>
          </a:p>
          <a:p>
            <a:r>
              <a:rPr lang="en-SG" sz="1500" dirty="0"/>
              <a:t>Chemical: Able Max </a:t>
            </a:r>
            <a:br>
              <a:rPr lang="en-SG" sz="1500" dirty="0"/>
            </a:br>
            <a:r>
              <a:rPr lang="en-SG" sz="1500" dirty="0">
                <a:solidFill>
                  <a:srgbClr val="0070C0"/>
                </a:solidFill>
              </a:rPr>
              <a:t>Dilution: 20ml / 5 litre water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166065" y="1163189"/>
            <a:ext cx="766063" cy="55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SOP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155" y="3086337"/>
            <a:ext cx="2491259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u="sng" dirty="0"/>
              <a:t>Cockroach</a:t>
            </a:r>
            <a:br>
              <a:rPr lang="en-SG" sz="1500" dirty="0"/>
            </a:br>
            <a:r>
              <a:rPr lang="en-SG" sz="1500" dirty="0"/>
              <a:t>Treatment: Bin Chute Fogging</a:t>
            </a:r>
          </a:p>
          <a:p>
            <a:r>
              <a:rPr lang="en-SG" sz="1500" dirty="0"/>
              <a:t>Chemical: Able Max</a:t>
            </a:r>
            <a:br>
              <a:rPr lang="en-SG" sz="1500" dirty="0"/>
            </a:br>
            <a:r>
              <a:rPr lang="en-SG" sz="1500" dirty="0">
                <a:solidFill>
                  <a:srgbClr val="0070C0"/>
                </a:solidFill>
              </a:rPr>
              <a:t>Dilution: 20ml / 5 litre water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166065" y="3326196"/>
            <a:ext cx="766063" cy="55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SOP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0" y="3086337"/>
            <a:ext cx="428281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4205560"/>
            <a:ext cx="42434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155" y="4237812"/>
            <a:ext cx="2384948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u="sng" dirty="0"/>
              <a:t>Rodents</a:t>
            </a:r>
            <a:br>
              <a:rPr lang="en-SG" sz="1500" dirty="0"/>
            </a:br>
            <a:r>
              <a:rPr lang="en-SG" sz="1500" dirty="0"/>
              <a:t>Treatment: Baiting</a:t>
            </a:r>
          </a:p>
          <a:p>
            <a:r>
              <a:rPr lang="en-SG" sz="1500" dirty="0"/>
              <a:t>Chemical: Rodenticide</a:t>
            </a:r>
          </a:p>
          <a:p>
            <a:r>
              <a:rPr lang="en-SG" sz="1500" dirty="0"/>
              <a:t>Dilution: Half Piece Per Hole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66065" y="4477671"/>
            <a:ext cx="766063" cy="55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SOP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155" y="5357035"/>
            <a:ext cx="1680845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u="sng" dirty="0"/>
              <a:t>Termites</a:t>
            </a:r>
            <a:br>
              <a:rPr lang="en-SG" sz="1500" dirty="0"/>
            </a:br>
            <a:r>
              <a:rPr lang="en-SG" sz="1500" dirty="0"/>
              <a:t>Treatment: Dusting</a:t>
            </a:r>
          </a:p>
          <a:p>
            <a:r>
              <a:rPr lang="en-SG" sz="1500" dirty="0"/>
              <a:t>Chemical: </a:t>
            </a:r>
            <a:r>
              <a:rPr lang="en-SG" sz="1500" dirty="0" err="1"/>
              <a:t>Termikil</a:t>
            </a:r>
            <a:endParaRPr lang="en-SG" sz="1500" dirty="0"/>
          </a:p>
          <a:p>
            <a:r>
              <a:rPr lang="en-SG" sz="1500" dirty="0"/>
              <a:t>Dilution: Nil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166065" y="5596894"/>
            <a:ext cx="766063" cy="55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SOP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0" y="5357035"/>
            <a:ext cx="428281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0" y="1954381"/>
            <a:ext cx="428281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8155" y="2016634"/>
            <a:ext cx="30077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500" b="1" u="sng" dirty="0"/>
              <a:t>Adult Mosquito</a:t>
            </a:r>
            <a:br>
              <a:rPr lang="en-SG" sz="1500" dirty="0"/>
            </a:br>
            <a:r>
              <a:rPr lang="en-SG" sz="1500" dirty="0"/>
              <a:t>Treatment: Misting</a:t>
            </a:r>
          </a:p>
          <a:p>
            <a:r>
              <a:rPr lang="en-SG" sz="1500" dirty="0"/>
              <a:t>Chemical: Vic 80 SC</a:t>
            </a:r>
            <a:br>
              <a:rPr lang="en-SG" sz="1500" dirty="0"/>
            </a:br>
            <a:r>
              <a:rPr lang="en-SG" sz="1500" dirty="0">
                <a:solidFill>
                  <a:srgbClr val="0070C0"/>
                </a:solidFill>
              </a:rPr>
              <a:t>Dilution: 100ml / 5 litre water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3166065" y="2248799"/>
            <a:ext cx="766063" cy="551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/>
              <a:t>SOP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t="41775" b="51410"/>
          <a:stretch/>
        </p:blipFill>
        <p:spPr>
          <a:xfrm>
            <a:off x="-31900" y="6316964"/>
            <a:ext cx="4286250" cy="31098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 flipV="1">
            <a:off x="2473104" y="2910339"/>
            <a:ext cx="2702400" cy="127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75504" y="2714756"/>
            <a:ext cx="5479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When clicked will show other dilution rates as a pop out.</a:t>
            </a:r>
            <a:br>
              <a:rPr lang="en-SG" dirty="0"/>
            </a:br>
            <a:r>
              <a:rPr lang="en-SG" dirty="0"/>
              <a:t>Will provide details later for all chemicals dilution</a:t>
            </a:r>
          </a:p>
        </p:txBody>
      </p:sp>
    </p:spTree>
    <p:extLst>
      <p:ext uri="{BB962C8B-B14F-4D97-AF65-F5344CB8AC3E}">
        <p14:creationId xmlns:p14="http://schemas.microsoft.com/office/powerpoint/2010/main" val="68628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70" y="0"/>
            <a:ext cx="4285488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30431" y="472847"/>
            <a:ext cx="741870" cy="37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End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789" y="464222"/>
            <a:ext cx="800937" cy="370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Feedback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" y="445365"/>
            <a:ext cx="751396" cy="38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87158" y="464222"/>
            <a:ext cx="741870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Payment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8727" y="464222"/>
            <a:ext cx="885105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Infestation Level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69767" y="865955"/>
            <a:ext cx="3490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Camera mode to take photos or can be selected to upload photos, multiple photos are possible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40950" y="152223"/>
            <a:ext cx="17741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Photos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38296" y="1071441"/>
            <a:ext cx="3941314" cy="1598373"/>
            <a:chOff x="7186883" y="3605195"/>
            <a:chExt cx="3941314" cy="1598373"/>
          </a:xfrm>
          <a:solidFill>
            <a:schemeClr val="bg1"/>
          </a:solidFill>
        </p:grpSpPr>
        <p:sp>
          <p:nvSpPr>
            <p:cNvPr id="39" name="Rounded Rectangle 38"/>
            <p:cNvSpPr/>
            <p:nvPr/>
          </p:nvSpPr>
          <p:spPr>
            <a:xfrm>
              <a:off x="7186883" y="3605195"/>
              <a:ext cx="3941314" cy="159837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600" dirty="0" err="1">
                  <a:solidFill>
                    <a:schemeClr val="tx1"/>
                  </a:solidFill>
                </a:rPr>
                <a:t>Blk</a:t>
              </a:r>
              <a:r>
                <a:rPr lang="en-SG" sz="1600" dirty="0">
                  <a:solidFill>
                    <a:schemeClr val="tx1"/>
                  </a:solidFill>
                </a:rPr>
                <a:t> 1, Mosquito Breeding in drains</a:t>
              </a:r>
            </a:p>
            <a:p>
              <a:endParaRPr lang="en-SG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SG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SG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SG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SG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9412" y="4641318"/>
              <a:ext cx="755704" cy="502887"/>
            </a:xfrm>
            <a:prstGeom prst="rect">
              <a:avLst/>
            </a:prstGeom>
            <a:grpFill/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2211" y="4640409"/>
              <a:ext cx="687471" cy="503796"/>
            </a:xfrm>
            <a:prstGeom prst="rect">
              <a:avLst/>
            </a:prstGeom>
            <a:grpFill/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6"/>
            <a:stretch/>
          </p:blipFill>
          <p:spPr>
            <a:xfrm>
              <a:off x="9066777" y="4640409"/>
              <a:ext cx="751996" cy="503796"/>
            </a:xfrm>
            <a:prstGeom prst="rect">
              <a:avLst/>
            </a:prstGeom>
            <a:grpFill/>
          </p:spPr>
        </p:pic>
      </p:grpSp>
      <p:sp>
        <p:nvSpPr>
          <p:cNvPr id="34" name="TextBox 33"/>
          <p:cNvSpPr txBox="1"/>
          <p:nvPr/>
        </p:nvSpPr>
        <p:spPr>
          <a:xfrm>
            <a:off x="5144939" y="2385514"/>
            <a:ext cx="53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Small photo icons will be shown, if they want to delete the photos it will pop out a box to confirm delete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38296" y="2831481"/>
            <a:ext cx="3941314" cy="1598373"/>
            <a:chOff x="155230" y="3368132"/>
            <a:chExt cx="3941314" cy="1598373"/>
          </a:xfrm>
          <a:solidFill>
            <a:schemeClr val="bg1"/>
          </a:solidFill>
        </p:grpSpPr>
        <p:sp>
          <p:nvSpPr>
            <p:cNvPr id="44" name="Rounded Rectangle 43"/>
            <p:cNvSpPr/>
            <p:nvPr/>
          </p:nvSpPr>
          <p:spPr>
            <a:xfrm>
              <a:off x="155230" y="3368132"/>
              <a:ext cx="3941314" cy="159837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600" dirty="0">
                  <a:solidFill>
                    <a:schemeClr val="bg1">
                      <a:lumMod val="65000"/>
                    </a:schemeClr>
                  </a:solidFill>
                </a:rPr>
                <a:t>Comments</a:t>
              </a:r>
            </a:p>
            <a:p>
              <a:endParaRPr lang="en-SG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SG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SG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SG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SG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45" name="Picture 4" descr="https://a.optnmstr.com/users/40e965359123/images/39ac3db1f5a61491413436-camera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4027" y="4534085"/>
              <a:ext cx="346625" cy="347718"/>
            </a:xfrm>
            <a:prstGeom prst="rect">
              <a:avLst/>
            </a:prstGeom>
            <a:grpFill/>
            <a:extLst/>
          </p:spPr>
        </p:pic>
      </p:grpSp>
      <p:sp>
        <p:nvSpPr>
          <p:cNvPr id="47" name="Rounded Rectangle 46"/>
          <p:cNvSpPr/>
          <p:nvPr/>
        </p:nvSpPr>
        <p:spPr>
          <a:xfrm>
            <a:off x="2858707" y="5963147"/>
            <a:ext cx="1179296" cy="3300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Save</a:t>
            </a:r>
          </a:p>
        </p:txBody>
      </p:sp>
      <p:pic>
        <p:nvPicPr>
          <p:cNvPr id="7176" name="Picture 8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96" y="4599189"/>
            <a:ext cx="514659" cy="51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/>
          <p:cNvCxnSpPr>
            <a:stCxn id="23" idx="1"/>
          </p:cNvCxnSpPr>
          <p:nvPr/>
        </p:nvCxnSpPr>
        <p:spPr>
          <a:xfrm flipH="1">
            <a:off x="3983719" y="1327620"/>
            <a:ext cx="1086048" cy="10114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76612" y="4671852"/>
            <a:ext cx="507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More Boxes can be added for comments and photos</a:t>
            </a:r>
          </a:p>
        </p:txBody>
      </p:sp>
      <p:cxnSp>
        <p:nvCxnSpPr>
          <p:cNvPr id="62" name="Straight Arrow Connector 61"/>
          <p:cNvCxnSpPr>
            <a:stCxn id="61" idx="1"/>
          </p:cNvCxnSpPr>
          <p:nvPr/>
        </p:nvCxnSpPr>
        <p:spPr>
          <a:xfrm flipH="1">
            <a:off x="652956" y="4856518"/>
            <a:ext cx="37236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5256" y="4022707"/>
            <a:ext cx="286198" cy="2927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7872" y="2100317"/>
            <a:ext cx="122266" cy="12226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1236" y="2105008"/>
            <a:ext cx="122266" cy="122266"/>
          </a:xfrm>
          <a:prstGeom prst="rect">
            <a:avLst/>
          </a:prstGeom>
        </p:spPr>
      </p:pic>
      <p:pic>
        <p:nvPicPr>
          <p:cNvPr id="36" name="Picture 4" descr="https://a.optnmstr.com/users/40e965359123/images/39ac3db1f5a61491413436-camera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093" y="2240570"/>
            <a:ext cx="346625" cy="347718"/>
          </a:xfrm>
          <a:prstGeom prst="rect">
            <a:avLst/>
          </a:prstGeom>
          <a:solidFill>
            <a:schemeClr val="bg1"/>
          </a:solidFill>
          <a:extLst/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4074" y="2100317"/>
            <a:ext cx="122266" cy="122266"/>
          </a:xfrm>
          <a:prstGeom prst="rect">
            <a:avLst/>
          </a:prstGeom>
        </p:spPr>
      </p:pic>
      <p:cxnSp>
        <p:nvCxnSpPr>
          <p:cNvPr id="57" name="Straight Arrow Connector 56"/>
          <p:cNvCxnSpPr>
            <a:stCxn id="34" idx="1"/>
          </p:cNvCxnSpPr>
          <p:nvPr/>
        </p:nvCxnSpPr>
        <p:spPr>
          <a:xfrm flipH="1" flipV="1">
            <a:off x="2793575" y="2440342"/>
            <a:ext cx="2351364" cy="268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5256" y="2295585"/>
            <a:ext cx="286198" cy="29270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1"/>
          <a:srcRect t="41775" b="51410"/>
          <a:stretch/>
        </p:blipFill>
        <p:spPr>
          <a:xfrm>
            <a:off x="-41846" y="6299145"/>
            <a:ext cx="4286250" cy="298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4669" y="5449824"/>
            <a:ext cx="4340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Anything to be deleted a prompt will appear</a:t>
            </a:r>
          </a:p>
        </p:txBody>
      </p:sp>
    </p:spTree>
    <p:extLst>
      <p:ext uri="{BB962C8B-B14F-4D97-AF65-F5344CB8AC3E}">
        <p14:creationId xmlns:p14="http://schemas.microsoft.com/office/powerpoint/2010/main" val="233946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85488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97106" y="472847"/>
            <a:ext cx="741870" cy="370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End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924465" y="464222"/>
            <a:ext cx="809404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Feedback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66856" y="445365"/>
            <a:ext cx="751396" cy="389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dirty="0"/>
              <a:t>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3833" y="464222"/>
            <a:ext cx="741870" cy="370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Payment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3869" y="464222"/>
            <a:ext cx="844035" cy="370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Infestation Level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98" y="1209794"/>
            <a:ext cx="4162293" cy="3739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b="1" u="sng" dirty="0"/>
              <a:t>Pest Type	                            Infestation Level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SG" sz="1500" dirty="0"/>
              <a:t>Mosquito Breeding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SG" sz="1500" dirty="0"/>
              <a:t>Adult Mosquito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SG" sz="1500" dirty="0"/>
              <a:t>Cockroach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SG" sz="1500" dirty="0"/>
              <a:t>Rodents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SG" sz="1500" dirty="0"/>
              <a:t>Common Ants</a:t>
            </a:r>
          </a:p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n-SG" sz="1500" dirty="0"/>
              <a:t>Termites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78956" y="1901240"/>
            <a:ext cx="1511450" cy="220125"/>
            <a:chOff x="6510867" y="658315"/>
            <a:chExt cx="1634912" cy="223489"/>
          </a:xfrm>
        </p:grpSpPr>
        <p:sp>
          <p:nvSpPr>
            <p:cNvPr id="34" name="Isosceles Triangle 33"/>
            <p:cNvSpPr/>
            <p:nvPr/>
          </p:nvSpPr>
          <p:spPr>
            <a:xfrm flipV="1">
              <a:off x="7874001" y="658315"/>
              <a:ext cx="271778" cy="216012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510867" y="658315"/>
              <a:ext cx="1363133" cy="223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ysClr val="windowText" lastClr="000000"/>
                  </a:solidFill>
                </a:rPr>
                <a:t>Low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874000" y="658315"/>
              <a:ext cx="271779" cy="223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579385" y="2437835"/>
            <a:ext cx="1511450" cy="220125"/>
            <a:chOff x="6510867" y="658315"/>
            <a:chExt cx="1634912" cy="223489"/>
          </a:xfrm>
        </p:grpSpPr>
        <p:sp>
          <p:nvSpPr>
            <p:cNvPr id="38" name="Isosceles Triangle 37"/>
            <p:cNvSpPr/>
            <p:nvPr/>
          </p:nvSpPr>
          <p:spPr>
            <a:xfrm flipV="1">
              <a:off x="7874001" y="658315"/>
              <a:ext cx="271778" cy="216012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10867" y="658315"/>
              <a:ext cx="1363133" cy="223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ysClr val="windowText" lastClr="000000"/>
                  </a:solidFill>
                </a:rPr>
                <a:t>Low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74000" y="658315"/>
              <a:ext cx="271779" cy="223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79385" y="2974429"/>
            <a:ext cx="1511450" cy="220125"/>
            <a:chOff x="6510867" y="658315"/>
            <a:chExt cx="1634912" cy="223489"/>
          </a:xfrm>
        </p:grpSpPr>
        <p:sp>
          <p:nvSpPr>
            <p:cNvPr id="42" name="Isosceles Triangle 41"/>
            <p:cNvSpPr/>
            <p:nvPr/>
          </p:nvSpPr>
          <p:spPr>
            <a:xfrm flipV="1">
              <a:off x="7874001" y="658315"/>
              <a:ext cx="271778" cy="216012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10867" y="658315"/>
              <a:ext cx="1363133" cy="223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ysClr val="windowText" lastClr="000000"/>
                  </a:solidFill>
                </a:rPr>
                <a:t>Low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874000" y="658315"/>
              <a:ext cx="271779" cy="223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579385" y="3511024"/>
            <a:ext cx="1511450" cy="220125"/>
            <a:chOff x="6510867" y="658315"/>
            <a:chExt cx="1634912" cy="223489"/>
          </a:xfrm>
        </p:grpSpPr>
        <p:sp>
          <p:nvSpPr>
            <p:cNvPr id="46" name="Isosceles Triangle 45"/>
            <p:cNvSpPr/>
            <p:nvPr/>
          </p:nvSpPr>
          <p:spPr>
            <a:xfrm flipV="1">
              <a:off x="7874001" y="658315"/>
              <a:ext cx="271778" cy="216012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510867" y="658315"/>
              <a:ext cx="1363133" cy="223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ysClr val="windowText" lastClr="000000"/>
                  </a:solidFill>
                </a:rPr>
                <a:t>Low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874000" y="658315"/>
              <a:ext cx="271779" cy="223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78956" y="4047619"/>
            <a:ext cx="1511450" cy="220125"/>
            <a:chOff x="6510867" y="658315"/>
            <a:chExt cx="1634912" cy="223489"/>
          </a:xfrm>
        </p:grpSpPr>
        <p:sp>
          <p:nvSpPr>
            <p:cNvPr id="50" name="Isosceles Triangle 49"/>
            <p:cNvSpPr/>
            <p:nvPr/>
          </p:nvSpPr>
          <p:spPr>
            <a:xfrm flipV="1">
              <a:off x="7874001" y="658315"/>
              <a:ext cx="271778" cy="216012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10867" y="658315"/>
              <a:ext cx="1363133" cy="223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ysClr val="windowText" lastClr="000000"/>
                  </a:solidFill>
                </a:rPr>
                <a:t>Low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874000" y="658315"/>
              <a:ext cx="271779" cy="223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578956" y="4584213"/>
            <a:ext cx="1511450" cy="220125"/>
            <a:chOff x="6510867" y="658315"/>
            <a:chExt cx="1634912" cy="223489"/>
          </a:xfrm>
        </p:grpSpPr>
        <p:sp>
          <p:nvSpPr>
            <p:cNvPr id="54" name="Isosceles Triangle 53"/>
            <p:cNvSpPr/>
            <p:nvPr/>
          </p:nvSpPr>
          <p:spPr>
            <a:xfrm flipV="1">
              <a:off x="7874001" y="658315"/>
              <a:ext cx="271778" cy="216012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510867" y="658315"/>
              <a:ext cx="1363133" cy="223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ysClr val="windowText" lastClr="000000"/>
                  </a:solidFill>
                </a:rPr>
                <a:t>Low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874000" y="658315"/>
              <a:ext cx="271779" cy="2234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2810507" y="5872480"/>
            <a:ext cx="1179296" cy="3300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191982" y="5872480"/>
            <a:ext cx="1179296" cy="3300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Clear</a:t>
            </a:r>
          </a:p>
        </p:txBody>
      </p:sp>
      <p:cxnSp>
        <p:nvCxnSpPr>
          <p:cNvPr id="59" name="Straight Arrow Connector 58"/>
          <p:cNvCxnSpPr>
            <a:stCxn id="61" idx="1"/>
          </p:cNvCxnSpPr>
          <p:nvPr/>
        </p:nvCxnSpPr>
        <p:spPr>
          <a:xfrm flipH="1" flipV="1">
            <a:off x="4238976" y="2044952"/>
            <a:ext cx="1038219" cy="40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77195" y="1901240"/>
            <a:ext cx="390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Infestation level Nil, Low, Medium, High</a:t>
            </a: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 rotWithShape="1">
          <a:blip r:embed="rId4"/>
          <a:srcRect t="41775" b="51410"/>
          <a:stretch/>
        </p:blipFill>
        <p:spPr>
          <a:xfrm>
            <a:off x="-762" y="6328778"/>
            <a:ext cx="4286250" cy="29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6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766</Words>
  <Application>Microsoft Office PowerPoint</Application>
  <PresentationFormat>Widescreen</PresentationFormat>
  <Paragraphs>193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krish</cp:lastModifiedBy>
  <cp:revision>98</cp:revision>
  <dcterms:created xsi:type="dcterms:W3CDTF">2019-01-25T07:03:21Z</dcterms:created>
  <dcterms:modified xsi:type="dcterms:W3CDTF">2019-02-06T09:39:22Z</dcterms:modified>
</cp:coreProperties>
</file>