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0" r:id="rId7"/>
    <p:sldId id="259" r:id="rId8"/>
    <p:sldId id="262" r:id="rId9"/>
    <p:sldId id="268" r:id="rId10"/>
    <p:sldId id="263" r:id="rId11"/>
    <p:sldId id="264" r:id="rId12"/>
    <p:sldId id="265" r:id="rId13"/>
    <p:sldId id="266" r:id="rId14"/>
    <p:sldId id="267" r:id="rId15"/>
    <p:sldId id="269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322BC-FC31-408F-A6E8-7BF2EE7B2448}" v="549" dt="2025-02-14T19:02:47.451"/>
    <p1510:client id="{9C3B598A-B84D-BA39-EE3A-23BF44D10A36}" v="1" dt="2025-02-14T18:35:28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0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8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4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5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1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DA1498-92C7-4E4B-8045-C9195F45396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338C-8CA0-75A2-719F-F304479DC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9522"/>
            <a:ext cx="9144000" cy="2387600"/>
          </a:xfrm>
        </p:spPr>
        <p:txBody>
          <a:bodyPr>
            <a:normAutofit/>
          </a:bodyPr>
          <a:lstStyle/>
          <a:p>
            <a:r>
              <a:rPr lang="en-IN" sz="4900" dirty="0"/>
              <a:t>Video Analytics: </a:t>
            </a:r>
            <a:br>
              <a:rPr lang="en-IN" sz="4900" dirty="0"/>
            </a:br>
            <a:r>
              <a:rPr lang="en-IN" sz="4900" b="1" dirty="0"/>
              <a:t>Human Action Recognition (HAR)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C5A87-2BAB-F996-7EED-34BB705EE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5729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Team Members:</a:t>
            </a:r>
          </a:p>
          <a:p>
            <a:r>
              <a:rPr lang="en-IN" dirty="0">
                <a:latin typeface="+mj-lt"/>
              </a:rPr>
              <a:t>Unnath Chittimalla, </a:t>
            </a:r>
            <a:r>
              <a:rPr lang="en-IN" dirty="0" err="1">
                <a:latin typeface="+mj-lt"/>
              </a:rPr>
              <a:t>Velidanda</a:t>
            </a:r>
            <a:r>
              <a:rPr lang="en-IN" dirty="0">
                <a:latin typeface="+mj-lt"/>
              </a:rPr>
              <a:t> Krishna Sai</a:t>
            </a:r>
          </a:p>
        </p:txBody>
      </p:sp>
    </p:spTree>
    <p:extLst>
      <p:ext uri="{BB962C8B-B14F-4D97-AF65-F5344CB8AC3E}">
        <p14:creationId xmlns:p14="http://schemas.microsoft.com/office/powerpoint/2010/main" val="171470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ACF48-3B13-3EE2-47C5-2B3E2344F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B5FB-F1D8-DF98-83F0-A04036C2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01446"/>
            <a:ext cx="10353762" cy="970450"/>
          </a:xfrm>
        </p:spPr>
        <p:txBody>
          <a:bodyPr/>
          <a:lstStyle/>
          <a:p>
            <a:r>
              <a:rPr lang="en-IN" dirty="0"/>
              <a:t>Results – Training/Validation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3DAC2-668A-E1C8-430E-86052D17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66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5FF07-6C99-86EE-CD75-4273ED28E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3760-69BD-6129-2654-546150C6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01446"/>
            <a:ext cx="10353762" cy="970450"/>
          </a:xfrm>
        </p:spPr>
        <p:txBody>
          <a:bodyPr/>
          <a:lstStyle/>
          <a:p>
            <a:r>
              <a:rPr lang="en-IN" dirty="0"/>
              <a:t>Results – Precision/Recall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010D0-F546-8095-8888-35B0F425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66" y="1302763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8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A432A-FCE3-1B52-7DC8-D9F66B884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C604-5FFD-3094-1921-BBB3950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01446"/>
            <a:ext cx="10353762" cy="970450"/>
          </a:xfrm>
        </p:spPr>
        <p:txBody>
          <a:bodyPr/>
          <a:lstStyle/>
          <a:p>
            <a:r>
              <a:rPr lang="en-IN" dirty="0"/>
              <a:t>Results –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6B9C9-54D2-B17C-53A8-383194F30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2" r="8035"/>
          <a:stretch/>
        </p:blipFill>
        <p:spPr>
          <a:xfrm>
            <a:off x="2374184" y="1406946"/>
            <a:ext cx="7432982" cy="53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0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1332-1057-1D61-2359-1E78F31E0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8FA0-A2D3-9AEB-9FB1-1A2F8C99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Methodology: </a:t>
            </a:r>
            <a:r>
              <a:rPr lang="en-IN" b="1" err="1"/>
              <a:t>ViViT</a:t>
            </a:r>
            <a:r>
              <a:rPr lang="en-IN" b="1"/>
              <a:t> on Kinetics400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C3FD-0EDC-E0EB-62A3-12E8E54B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We build upon </a:t>
            </a:r>
            <a:r>
              <a:rPr lang="en-IN" err="1"/>
              <a:t>google’s</a:t>
            </a:r>
            <a:r>
              <a:rPr lang="en-IN"/>
              <a:t> model on </a:t>
            </a:r>
            <a:r>
              <a:rPr lang="en-IN" err="1"/>
              <a:t>huggingface</a:t>
            </a:r>
            <a:r>
              <a:rPr lang="en-IN"/>
              <a:t> meant for the kinetics400 dataset.</a:t>
            </a:r>
          </a:p>
          <a:p>
            <a:endParaRPr lang="en-IN"/>
          </a:p>
          <a:p>
            <a:r>
              <a:rPr lang="en-IN"/>
              <a:t>Workflow diagram explaining the following.</a:t>
            </a:r>
          </a:p>
          <a:p>
            <a:pPr lvl="2"/>
            <a:endParaRPr lang="en-IN"/>
          </a:p>
          <a:p>
            <a:pPr marL="810000" lvl="2" indent="0">
              <a:buNone/>
            </a:pPr>
            <a:endParaRPr lang="en-IN"/>
          </a:p>
          <a:p>
            <a:pPr lvl="2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3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5E5B-CDA5-E953-5210-5581DF2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HAR?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D0B2-5FCF-76A1-9AF4-3D125871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 Importance of HAR (Human Action Recognition)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Applications in Real World: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Smart surveillance (detecting suspicious activity)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Healthcare (monitoring elderly movements)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Sports analytics (tracking athlete performance)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Human-computer interaction (gesture-based controls)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AR/VR (gesture-based interactions)</a:t>
            </a:r>
          </a:p>
          <a:p>
            <a:r>
              <a:rPr lang="en-IN" b="1" dirty="0"/>
              <a:t> Challenges in HAR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Variability in Actions</a:t>
            </a:r>
            <a:r>
              <a:rPr lang="en-IN" dirty="0"/>
              <a:t> (e.g., different styles of walking or jumping)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Occlusions &amp; Camera Angles</a:t>
            </a:r>
            <a:r>
              <a:rPr lang="en-IN" dirty="0"/>
              <a:t> (Partial visibility can affect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Multi-Person Tracking Issues</a:t>
            </a:r>
            <a:r>
              <a:rPr lang="en-IN" dirty="0"/>
              <a:t> (Handling overlapping people)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Computational Complexity</a:t>
            </a:r>
            <a:r>
              <a:rPr lang="en-IN" dirty="0"/>
              <a:t> (Real-time processing on edge devices)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2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D0E5-08E8-F237-3786-7113FAE8C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0A3D-7EFB-3BAB-0CC7-32821B68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C7B1-8F1A-CFB6-A71D-CDDFCF412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6" y="1636100"/>
            <a:ext cx="3196089" cy="4058751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Class-Wise Data Analysis</a:t>
            </a:r>
          </a:p>
          <a:p>
            <a:r>
              <a:rPr lang="en-IN" dirty="0"/>
              <a:t>Training/Testing Split: 70 train / 30 test</a:t>
            </a:r>
          </a:p>
          <a:p>
            <a:r>
              <a:rPr lang="en-IN" dirty="0"/>
              <a:t>~11k Total Images</a:t>
            </a:r>
          </a:p>
          <a:p>
            <a:r>
              <a:rPr lang="en-IN" dirty="0"/>
              <a:t>We used stratified approach while early stop training to ensure validation of all classes equally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E661E-7188-679A-5598-24A1866EB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201" y="1732447"/>
            <a:ext cx="8255153" cy="41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4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3DAE-E63C-4E69-7A27-74BFBBE48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6F13-DFE1-D0E5-95A9-483E802E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Methodology: </a:t>
            </a:r>
            <a:r>
              <a:rPr lang="en-IN" b="1" err="1"/>
              <a:t>PoseNet</a:t>
            </a:r>
            <a:r>
              <a:rPr lang="en-IN" b="1"/>
              <a:t> + Tracking +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1510-7F08-0688-0DF8-69DC600B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We use a modular approach that extends from a single person pose and action recognition method.</a:t>
            </a:r>
          </a:p>
          <a:p>
            <a:endParaRPr lang="en-IN" dirty="0"/>
          </a:p>
          <a:p>
            <a:r>
              <a:rPr lang="en-IN" dirty="0"/>
              <a:t>Workflow diagram explaining the following.</a:t>
            </a:r>
          </a:p>
          <a:p>
            <a:pPr lvl="1"/>
            <a:r>
              <a:rPr lang="en-IN" dirty="0"/>
              <a:t>Role of </a:t>
            </a:r>
            <a:r>
              <a:rPr lang="en-IN" dirty="0" err="1"/>
              <a:t>OpenPose</a:t>
            </a:r>
            <a:r>
              <a:rPr lang="en-IN" dirty="0"/>
              <a:t> (</a:t>
            </a:r>
            <a:r>
              <a:rPr lang="en-IN" dirty="0" err="1"/>
              <a:t>MobileNet</a:t>
            </a:r>
            <a:r>
              <a:rPr lang="en-IN" dirty="0"/>
              <a:t>-CMU)</a:t>
            </a:r>
          </a:p>
          <a:p>
            <a:pPr lvl="2"/>
            <a:r>
              <a:rPr lang="en-IN" dirty="0"/>
              <a:t>Detect persons using a person detector CNN like Faster-RCNN/YOLO.</a:t>
            </a:r>
          </a:p>
          <a:p>
            <a:pPr lvl="2"/>
            <a:r>
              <a:rPr lang="en-IN" dirty="0"/>
              <a:t>Perform Pose Estimation and extract the 18 skeleton </a:t>
            </a:r>
            <a:r>
              <a:rPr lang="en-IN" dirty="0" err="1"/>
              <a:t>keypoints</a:t>
            </a:r>
            <a:r>
              <a:rPr lang="en-IN" dirty="0"/>
              <a:t>.</a:t>
            </a:r>
          </a:p>
          <a:p>
            <a:pPr lvl="2"/>
            <a:r>
              <a:rPr lang="en-IN" dirty="0"/>
              <a:t>Get vector of shape (1, 36) where even index is x-position, odd index is y-position.</a:t>
            </a:r>
          </a:p>
          <a:p>
            <a:pPr lvl="1"/>
            <a:r>
              <a:rPr lang="en-IN" dirty="0"/>
              <a:t>Processing and Feature Extraction</a:t>
            </a:r>
          </a:p>
          <a:p>
            <a:pPr lvl="2"/>
            <a:r>
              <a:rPr lang="en-IN" dirty="0"/>
              <a:t>Perform Pose Estimation and extract the 18 skeleton </a:t>
            </a:r>
            <a:r>
              <a:rPr lang="en-IN" dirty="0" err="1"/>
              <a:t>keypoints</a:t>
            </a:r>
            <a:r>
              <a:rPr lang="en-IN" dirty="0"/>
              <a:t>.</a:t>
            </a:r>
          </a:p>
          <a:p>
            <a:pPr lvl="2"/>
            <a:r>
              <a:rPr lang="en-IN" dirty="0"/>
              <a:t>Get tensor of shape (1, 36) where even index is x-position, odd index is y-position. Then use tracking to distinguish different people, store person id, video </a:t>
            </a:r>
            <a:r>
              <a:rPr lang="en-IN" dirty="0" err="1"/>
              <a:t>idx</a:t>
            </a:r>
            <a:r>
              <a:rPr lang="en-IN" dirty="0"/>
              <a:t>, frame </a:t>
            </a:r>
            <a:r>
              <a:rPr lang="en-IN" dirty="0" err="1"/>
              <a:t>idx</a:t>
            </a:r>
            <a:r>
              <a:rPr lang="en-IN" dirty="0"/>
              <a:t>, label, path to image so now we have tensor of shape (1, 36+5)</a:t>
            </a:r>
          </a:p>
          <a:p>
            <a:pPr lvl="2"/>
            <a:r>
              <a:rPr lang="en-IN" dirty="0"/>
              <a:t>Filter out good skeletons, normalize joints position, calculate body and joint velocities using window of 5 frames. Also add noise if needed. Feature Vector shape is (1, 314 because 5*26(position) + 26*4(differences) + 2*4(neck velocity*10 times repeat) )</a:t>
            </a:r>
          </a:p>
          <a:p>
            <a:pPr lvl="1"/>
            <a:r>
              <a:rPr lang="en-IN" dirty="0"/>
              <a:t>MLP Layer (3 Hidden Layers with 20, 30, 40 nodes in respective layer)</a:t>
            </a:r>
          </a:p>
          <a:p>
            <a:pPr lvl="2"/>
            <a:r>
              <a:rPr lang="en-IN" dirty="0"/>
              <a:t>PCA (Principal Component Analysis) is used to reduce the features from (samples, 314) to (samples, 50)</a:t>
            </a:r>
          </a:p>
          <a:p>
            <a:pPr lvl="2"/>
            <a:r>
              <a:rPr lang="en-IN" dirty="0"/>
              <a:t>This is fed into the MLP and output nodes are equal in number to required classes.</a:t>
            </a:r>
          </a:p>
          <a:p>
            <a:pPr lvl="2"/>
            <a:r>
              <a:rPr lang="en-IN" dirty="0"/>
              <a:t>Early stopping is used to automatically stop training when loss/accuracy converges.</a:t>
            </a:r>
          </a:p>
          <a:p>
            <a:pPr lvl="2"/>
            <a:endParaRPr lang="en-IN" dirty="0"/>
          </a:p>
          <a:p>
            <a:pPr marL="810000" lvl="2" indent="0">
              <a:buNone/>
            </a:pPr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53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4D370-EDC5-652E-815F-8309955AD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22E3-F4C8-6DDA-A1E6-52A700A8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01446"/>
            <a:ext cx="10353762" cy="970450"/>
          </a:xfrm>
        </p:spPr>
        <p:txBody>
          <a:bodyPr/>
          <a:lstStyle/>
          <a:p>
            <a:r>
              <a:rPr lang="en-IN" dirty="0"/>
              <a:t>Feature Extraction and MLP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49695A-BCF8-5444-23E3-C0C09BC4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36" y="1580050"/>
            <a:ext cx="9409879" cy="50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A2AA4-923D-EF2E-2729-B400736A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97D9-6C06-28C2-3B76-A1087C69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01446"/>
            <a:ext cx="10353762" cy="970450"/>
          </a:xfrm>
        </p:spPr>
        <p:txBody>
          <a:bodyPr/>
          <a:lstStyle/>
          <a:p>
            <a:r>
              <a:rPr lang="en-IN" dirty="0"/>
              <a:t>Feature Extraction and MLP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2BC300-6C9F-AC45-812B-F35922A6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36" y="1580050"/>
            <a:ext cx="9409879" cy="50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E479F-2732-1DD1-26AF-2D0CCAB7E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3901-65C9-CF59-CD65-76BD7D3F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01446"/>
            <a:ext cx="10353762" cy="970450"/>
          </a:xfrm>
        </p:spPr>
        <p:txBody>
          <a:bodyPr/>
          <a:lstStyle/>
          <a:p>
            <a:r>
              <a:rPr lang="en-IN" dirty="0" err="1"/>
              <a:t>MultiPerson</a:t>
            </a:r>
            <a:r>
              <a:rPr lang="en-IN" dirty="0"/>
              <a:t>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04A88-3946-B276-3036-F249F4FA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21" y="1577573"/>
            <a:ext cx="919290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ADA2B-1258-687A-D264-3E6232C58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0593-2A9D-DA76-3765-61DA07F5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01446"/>
            <a:ext cx="10353762" cy="970450"/>
          </a:xfrm>
        </p:spPr>
        <p:txBody>
          <a:bodyPr/>
          <a:lstStyle/>
          <a:p>
            <a:r>
              <a:rPr lang="en-IN" dirty="0"/>
              <a:t>Results - Summarized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DB1C9-3341-677A-30AA-FE7C61173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83" y="1588598"/>
            <a:ext cx="10812384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F2B1C-1EDC-36F9-35B4-7E167A55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BD5E-236F-42CC-E538-7679AE73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01446"/>
            <a:ext cx="10353762" cy="970450"/>
          </a:xfrm>
        </p:spPr>
        <p:txBody>
          <a:bodyPr/>
          <a:lstStyle/>
          <a:p>
            <a:r>
              <a:rPr lang="en-IN" dirty="0"/>
              <a:t>Results – Training/Validation Accuracy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54FD0-BD21-18E5-3B98-63C70B72A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45" y="1471896"/>
            <a:ext cx="8672060" cy="52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82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b791260-cea7-4b2a-9afb-f3031016801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AC06EF64B2294EB53B74F67AE59850" ma:contentTypeVersion="16" ma:contentTypeDescription="Create a new document." ma:contentTypeScope="" ma:versionID="d0245a4007935824e18ebab682cd4206">
  <xsd:schema xmlns:xsd="http://www.w3.org/2001/XMLSchema" xmlns:xs="http://www.w3.org/2001/XMLSchema" xmlns:p="http://schemas.microsoft.com/office/2006/metadata/properties" xmlns:ns3="9b791260-cea7-4b2a-9afb-f30310168019" xmlns:ns4="81096fe2-0cba-4425-b2a5-977e0ef79158" targetNamespace="http://schemas.microsoft.com/office/2006/metadata/properties" ma:root="true" ma:fieldsID="aa3e8ba99260a7528e76d725e8a2e6f0" ns3:_="" ns4:_="">
    <xsd:import namespace="9b791260-cea7-4b2a-9afb-f30310168019"/>
    <xsd:import namespace="81096fe2-0cba-4425-b2a5-977e0ef791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91260-cea7-4b2a-9afb-f30310168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96fe2-0cba-4425-b2a5-977e0ef7915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81096fe2-0cba-4425-b2a5-977e0ef79158"/>
    <ds:schemaRef ds:uri="9b791260-cea7-4b2a-9afb-f30310168019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B477EC9-8AFC-4511-AFAB-82B655FE7948}">
  <ds:schemaRefs>
    <ds:schemaRef ds:uri="81096fe2-0cba-4425-b2a5-977e0ef79158"/>
    <ds:schemaRef ds:uri="9b791260-cea7-4b2a-9afb-f303101680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Slate</vt:lpstr>
      <vt:lpstr>Video Analytics:  Human Action Recognition (HAR)</vt:lpstr>
      <vt:lpstr>Why HAR?</vt:lpstr>
      <vt:lpstr>Current Dataset</vt:lpstr>
      <vt:lpstr>Methodology: PoseNet + Tracking + MLP</vt:lpstr>
      <vt:lpstr>Feature Extraction and MLP</vt:lpstr>
      <vt:lpstr>Feature Extraction and MLP</vt:lpstr>
      <vt:lpstr>MultiPerson Tracking</vt:lpstr>
      <vt:lpstr>Results - Summarized</vt:lpstr>
      <vt:lpstr>Results – Training/Validation Accuracy</vt:lpstr>
      <vt:lpstr>Results – Training/Validation Loss</vt:lpstr>
      <vt:lpstr>Results – Precision/Recall</vt:lpstr>
      <vt:lpstr>Results – Confusion Matrix</vt:lpstr>
      <vt:lpstr>Methodology: ViViT on Kinetics400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IMT2023620 Unnath Chittimalla</dc:creator>
  <cp:lastModifiedBy>IMT2023620 Unnath Chittimalla</cp:lastModifiedBy>
  <cp:revision>1</cp:revision>
  <dcterms:created xsi:type="dcterms:W3CDTF">2025-02-14T08:43:04Z</dcterms:created>
  <dcterms:modified xsi:type="dcterms:W3CDTF">2025-02-14T19:02:47Z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0x01010047AC06EF64B2294EB53B74F67AE59850</vt:lpwstr>
  </property>
</Properties>
</file>