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net.ru/docs/RUS/MPI_intro/" TargetMode="External"/><Relationship Id="rId3" Type="http://schemas.openxmlformats.org/officeDocument/2006/relationships/hyperlink" Target="https://mpitutorial.com/tutorials/mpi-send-and-receive/" TargetMode="External"/><Relationship Id="rId4" Type="http://schemas.openxmlformats.org/officeDocument/2006/relationships/hyperlink" Target="https://mpitutorial.com/tutorials/dynamic-receiving-with-mpi-probe-and-mpi-status/" TargetMode="External"/><Relationship Id="rId5" Type="http://schemas.openxmlformats.org/officeDocument/2006/relationships/hyperlink" Target="https://github.com/VKuzia/mpi-examples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sana"/>
                <a:ea typeface="Asana"/>
                <a:cs typeface="Asana"/>
              </a:rPr>
              <a:t>Типы данных MPI. Создание новых типов данных.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4132939"/>
            <a:ext cx="9144000" cy="1655761"/>
          </a:xfrm>
        </p:spPr>
        <p:txBody>
          <a:bodyPr/>
          <a:lstStyle/>
          <a:p>
            <a:pPr algn="r">
              <a:defRPr/>
            </a:pPr>
            <a:r>
              <a:rPr lang="en-US">
                <a:latin typeface="Asana"/>
                <a:ea typeface="Asana"/>
                <a:cs typeface="Asana"/>
              </a:rPr>
              <a:t>презентация подготовлена </a:t>
            </a:r>
            <a:r>
              <a:rPr lang="en-US" sz="2600" i="1">
                <a:latin typeface="Asana"/>
                <a:ea typeface="Asana"/>
                <a:cs typeface="Asana"/>
              </a:rPr>
              <a:t>Кузьмицким Владимиром</a:t>
            </a:r>
            <a:endParaRPr sz="2600" i="1">
              <a:latin typeface="Asana"/>
              <a:ea typeface="Asana"/>
              <a:cs typeface="Asana"/>
            </a:endParaRPr>
          </a:p>
          <a:p>
            <a:pPr algn="r">
              <a:defRPr/>
            </a:pPr>
            <a:r>
              <a:rPr lang="en-US">
                <a:latin typeface="Asana"/>
                <a:ea typeface="Asana"/>
                <a:cs typeface="Asana"/>
              </a:rPr>
              <a:t>3 курс ФПМИ БГУ 2021</a:t>
            </a:r>
            <a:endParaRPr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Обходим ловушку на приёмной стороне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590600" y="5741125"/>
            <a:ext cx="351601" cy="7366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2040" y="2449285"/>
            <a:ext cx="11355334" cy="289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Пользовательские типы данных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555101"/>
            <a:ext cx="10515600" cy="462186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2600" b="1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Общие правила:</a:t>
            </a:r>
            <a:endParaRPr sz="2600" b="1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 sz="2600" b="1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пользовательские описатели типов создаются на базе созданных ранее пользовательских описателей, и на базе встроенных описателей</a:t>
            </a: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встроенные описатели имеются для ВСЕХ стандартных типов Си: </a:t>
            </a: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MPI_INT, MPI_CHAR, MPI_LONG, MPI_FLOAT, MPI_DOUBLE и так далее; тип MPI_BYTE</a:t>
            </a:r>
            <a:r>
              <a:rPr sz="2000" b="0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 служит для передачи двоичных данных</a:t>
            </a: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после конструирования, но перед использованием описатель должен быть зарегистрирован функцией </a:t>
            </a: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MPI_Type_commit</a:t>
            </a:r>
            <a:r>
              <a:rPr sz="2000" b="0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;</a:t>
            </a: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sana"/>
                <a:ea typeface="Asana"/>
                <a:cs typeface="Asana"/>
              </a:rPr>
              <a:t>после использования описатель должен быть очищен функцией </a:t>
            </a: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MPI_Type_free</a:t>
            </a:r>
            <a:endParaRPr sz="2000" b="0" i="0" u="none">
              <a:solidFill>
                <a:srgbClr val="000000"/>
              </a:solidFill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7037692" y="4263778"/>
            <a:ext cx="449111" cy="6994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69132" y="971938"/>
            <a:ext cx="8778620" cy="4043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88301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MPI Struct?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8657549" y="2635785"/>
            <a:ext cx="213876" cy="28317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49531" y="425221"/>
            <a:ext cx="7304268" cy="6065579"/>
          </a:xfrm>
          <a:prstGeom prst="rect">
            <a:avLst/>
          </a:prstGeom>
        </p:spPr>
      </p:pic>
      <p:sp>
        <p:nvSpPr>
          <p:cNvPr id="7" name="" hidden="0"/>
          <p:cNvSpPr txBox="1"/>
          <p:nvPr isPhoto="0" userDrawn="0"/>
        </p:nvSpPr>
        <p:spPr bwMode="auto">
          <a:xfrm flipH="0" flipV="0">
            <a:off x="371326" y="2390969"/>
            <a:ext cx="3403189" cy="60260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200">
                <a:latin typeface="Asana"/>
                <a:ea typeface="Asana"/>
                <a:cs typeface="Asana"/>
              </a:rPr>
              <a:t>для однородных данных можно обойтись без них</a:t>
            </a:r>
            <a:endParaRPr sz="2200"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968559" y="3291840"/>
            <a:ext cx="296810" cy="49996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51059" y="157969"/>
            <a:ext cx="4725762" cy="2838061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11954576" y="7385822"/>
            <a:ext cx="314357" cy="55080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69945" y="3170980"/>
            <a:ext cx="9150473" cy="3298759"/>
          </a:xfrm>
          <a:prstGeom prst="rect">
            <a:avLst/>
          </a:prstGeom>
        </p:spPr>
      </p:pic>
      <p:sp>
        <p:nvSpPr>
          <p:cNvPr id="8" name="" hidden="0"/>
          <p:cNvSpPr txBox="1"/>
          <p:nvPr isPhoto="0" userDrawn="0"/>
        </p:nvSpPr>
        <p:spPr bwMode="auto">
          <a:xfrm flipH="0" flipV="0">
            <a:off x="754684" y="524846"/>
            <a:ext cx="5676122" cy="4082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latin typeface="Asana"/>
                <a:ea typeface="Asana"/>
                <a:cs typeface="Asana"/>
              </a:rPr>
              <a:t>Использование разнородной структуры</a:t>
            </a:r>
            <a:endParaRPr sz="3600"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568869" y="5123277"/>
            <a:ext cx="267046" cy="45879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7170" y="174948"/>
            <a:ext cx="12018922" cy="3635050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>
            <a:off x="9642488" y="752949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92458" y="4237652"/>
            <a:ext cx="6836289" cy="2332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MPI_Type_vector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806759" y="6303183"/>
            <a:ext cx="298010" cy="62016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97407" y="2138265"/>
            <a:ext cx="10997184" cy="2180058"/>
          </a:xfrm>
          <a:prstGeom prst="rect">
            <a:avLst/>
          </a:prstGeom>
        </p:spPr>
      </p:pic>
      <p:sp>
        <p:nvSpPr>
          <p:cNvPr id="7" name="" hidden="0"/>
          <p:cNvSpPr txBox="1"/>
          <p:nvPr isPhoto="0" userDrawn="0"/>
        </p:nvSpPr>
        <p:spPr bwMode="auto">
          <a:xfrm flipH="0" flipV="0">
            <a:off x="838199" y="4743061"/>
            <a:ext cx="6045459" cy="14325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4400"/>
              <a:t>MPI_Type_indexed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Немного контроля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748784" y="5507860"/>
            <a:ext cx="250669" cy="40305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8151853" y="5971624"/>
            <a:ext cx="265428" cy="41898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3009" y="2229353"/>
            <a:ext cx="11662971" cy="3122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Полезные ссылки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000"/>
              <a:t>Введение в MPI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000"/>
              <a:t>	 </a:t>
            </a:r>
            <a:r>
              <a:rPr sz="2000" u="sng">
                <a:hlinkClick r:id="rId2" tooltip="https://www.opennet.ru/docs/RUS/MPI_intro/"/>
              </a:rPr>
              <a:t>https://www.opennet.ru/docs/RUS/MPI_intro/</a:t>
            </a:r>
            <a:endParaRPr sz="2000"/>
          </a:p>
          <a:p>
            <a:pPr>
              <a:defRPr/>
            </a:pPr>
            <a:r>
              <a:rPr sz="2000"/>
              <a:t>MPI_Send &amp; MPI_Recv + Elementary datatypes 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000"/>
              <a:t>	</a:t>
            </a:r>
            <a:r>
              <a:rPr sz="2000" u="sng">
                <a:hlinkClick r:id="rId3" tooltip="https://mpitutorial.com/tutorials/mpi-send-and-receive/"/>
              </a:rPr>
              <a:t>https://mpitutorial.com/tutorials/mpi-send-and-receive/</a:t>
            </a:r>
            <a:endParaRPr sz="2000"/>
          </a:p>
          <a:p>
            <a:pPr>
              <a:defRPr/>
            </a:pPr>
            <a:r>
              <a:rPr sz="2000"/>
              <a:t>MPI_Probe &amp; MPI_Status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000"/>
              <a:t>	 </a:t>
            </a:r>
            <a:r>
              <a:rPr sz="2000" u="sng">
                <a:hlinkClick r:id="rId4" tooltip="https://mpitutorial.com/tutorials/dynamic-receiving-with-mpi-probe-and-mpi-status/"/>
              </a:rPr>
              <a:t>https://mpitutorial.com/tutorials/dynamic-receiving-with-mpi-probe-and-mpi-status/</a:t>
            </a:r>
            <a:endParaRPr sz="2000"/>
          </a:p>
          <a:p>
            <a:pPr marL="0" indent="0">
              <a:buFont typeface="Arial"/>
              <a:buNone/>
              <a:defRPr/>
            </a:pPr>
            <a:endParaRPr sz="2400"/>
          </a:p>
          <a:p>
            <a:pPr>
              <a:defRPr/>
            </a:pPr>
            <a:r>
              <a:rPr sz="2400"/>
              <a:t>Примеры из презентации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sz="2400"/>
              <a:t>	</a:t>
            </a:r>
            <a:r>
              <a:rPr sz="2400" u="sng">
                <a:hlinkClick r:id="rId5" tooltip="https://github.com/VKuzia/mpi-examples"/>
              </a:rPr>
              <a:t>https://github.com/VKuzia/mpi-examples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82485" y="2833849"/>
            <a:ext cx="10515600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7200">
                <a:latin typeface="Asana"/>
                <a:ea typeface="Asana"/>
                <a:cs typeface="Asana"/>
              </a:rPr>
              <a:t>Спасибо за внимание :)</a:t>
            </a:r>
            <a:endParaRPr sz="7200"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Функции для передачи данных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-9734562" y="7664184"/>
            <a:ext cx="99649" cy="102505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2388" y="1576570"/>
            <a:ext cx="10667223" cy="5044085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5075510" y="4801376"/>
            <a:ext cx="2527040" cy="835867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5211581" y="2371529"/>
            <a:ext cx="2527039" cy="835866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Базовые типы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-9310213" y="4979121"/>
            <a:ext cx="64544" cy="103499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40050" y="1375074"/>
            <a:ext cx="6745254" cy="5214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7094375" y="5247554"/>
            <a:ext cx="337848" cy="43171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25815" y="112475"/>
            <a:ext cx="9062092" cy="5831147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11182576" y="8798461"/>
            <a:ext cx="211613" cy="47697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0733290" y="9226872"/>
            <a:ext cx="272124" cy="5151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208244" y="5909387"/>
            <a:ext cx="8879243" cy="603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MPI_Status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/>
              <a:t>Sender’s rank</a:t>
            </a:r>
            <a:endParaRPr sz="3600"/>
          </a:p>
          <a:p>
            <a:pPr algn="l">
              <a:defRPr/>
            </a:pPr>
            <a:r>
              <a:rPr sz="3600"/>
              <a:t>Message Tag</a:t>
            </a:r>
            <a:endParaRPr sz="3600"/>
          </a:p>
          <a:p>
            <a:pPr algn="l">
              <a:defRPr/>
            </a:pPr>
            <a:r>
              <a:rPr sz="3600"/>
              <a:t>Message Length</a:t>
            </a:r>
            <a:endParaRPr sz="3600"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7277099" y="729313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15612" y="4114450"/>
            <a:ext cx="10115146" cy="2144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494632" y="3746574"/>
            <a:ext cx="398631" cy="59233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5612" y="85397"/>
            <a:ext cx="9824958" cy="5722228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10025046" y="9092363"/>
            <a:ext cx="250440" cy="43578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854703" y="5753877"/>
            <a:ext cx="7455231" cy="726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MPI_Probe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7815243" y="576929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80602" y="2157703"/>
            <a:ext cx="10564095" cy="2415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Пользовательские типы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Asana"/>
                <a:ea typeface="Asana"/>
                <a:cs typeface="Asana"/>
              </a:rPr>
              <a:t>Так делать не надо</a:t>
            </a:r>
            <a:endParaRPr>
              <a:latin typeface="Asana"/>
              <a:ea typeface="Asana"/>
              <a:cs typeface="Asana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8029068" y="628348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8562" y="2991643"/>
            <a:ext cx="10434874" cy="3267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sana"/>
                <a:ea typeface="Asana"/>
                <a:cs typeface="Asana"/>
              </a:rPr>
              <a:t>А вот так уже можно</a:t>
            </a:r>
            <a:endParaRPr>
              <a:latin typeface="Asana"/>
              <a:ea typeface="Asana"/>
              <a:cs typeface="Asana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687794" y="4791159"/>
            <a:ext cx="324205" cy="49654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012000" y="4982527"/>
            <a:ext cx="345578" cy="47311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43440" y="1690687"/>
            <a:ext cx="10291355" cy="4829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2021-09-20T12:37:09Z</dcterms:modified>
  <cp:category/>
  <cp:contentStatus/>
  <cp:version/>
</cp:coreProperties>
</file>