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6" r:id="rId2"/>
    <p:sldId id="291" r:id="rId3"/>
    <p:sldId id="324" r:id="rId4"/>
    <p:sldId id="322" r:id="rId5"/>
    <p:sldId id="321" r:id="rId6"/>
    <p:sldId id="323" r:id="rId7"/>
    <p:sldId id="320" r:id="rId8"/>
    <p:sldId id="308" r:id="rId9"/>
    <p:sldId id="325" r:id="rId10"/>
    <p:sldId id="326" r:id="rId11"/>
    <p:sldId id="305" r:id="rId12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BD3632"/>
    <a:srgbClr val="FFFFFF"/>
    <a:srgbClr val="373839"/>
    <a:srgbClr val="000000"/>
    <a:srgbClr val="77455A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77" d="100"/>
          <a:sy n="177" d="100"/>
        </p:scale>
        <p:origin x="10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6ED9E-DB9B-4939-A998-897F85ABE88A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3BBE-1CBA-43BC-9998-ED8C1E727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32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24.11.2021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7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" y="0"/>
            <a:ext cx="9143111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3550" y="771550"/>
            <a:ext cx="6840000" cy="1271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2800" b="1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Obecný </a:t>
            </a:r>
            <a:r>
              <a:rPr lang="cs-CZ" noProof="0" dirty="0" err="1" smtClean="0"/>
              <a:t>template</a:t>
            </a:r>
            <a:r>
              <a:rPr lang="cs-CZ" noProof="0" dirty="0" smtClean="0"/>
              <a:t/>
            </a:r>
            <a:br>
              <a:rPr lang="cs-CZ" noProof="0" dirty="0" smtClean="0"/>
            </a:br>
            <a:r>
              <a:rPr lang="cs-CZ" noProof="0" dirty="0" smtClean="0"/>
              <a:t>PPT prezentace</a:t>
            </a:r>
            <a:br>
              <a:rPr lang="cs-CZ" noProof="0" dirty="0" smtClean="0"/>
            </a:br>
            <a:r>
              <a:rPr lang="cs-CZ" noProof="0" dirty="0" smtClean="0"/>
              <a:t>společnosti </a:t>
            </a:r>
            <a:r>
              <a:rPr lang="cs-CZ" noProof="0" dirty="0" err="1" smtClean="0"/>
              <a:t>Profinit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550" y="3909424"/>
            <a:ext cx="4680520" cy="1620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400" b="1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dirty="0" smtClean="0"/>
              <a:t>Jméno Příjmení, Jméno Příjmení</a:t>
            </a:r>
            <a:endParaRPr lang="cs-CZ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550" y="4197456"/>
            <a:ext cx="1872208" cy="16201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3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08.01.2015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771551"/>
            <a:ext cx="1670248" cy="506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260000"/>
            <a:ext cx="7560368" cy="354399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260000"/>
            <a:ext cx="7560368" cy="36160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260001"/>
            <a:ext cx="3528392" cy="361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260001"/>
            <a:ext cx="3528392" cy="361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260001"/>
            <a:ext cx="3528392" cy="361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260001"/>
            <a:ext cx="3528392" cy="361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900000"/>
            <a:ext cx="3528392" cy="397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900000"/>
            <a:ext cx="3528392" cy="397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900000"/>
            <a:ext cx="3528392" cy="397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900000"/>
            <a:ext cx="3528392" cy="397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" y="0"/>
            <a:ext cx="9143111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3550" y="771550"/>
            <a:ext cx="6840000" cy="1271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2800" b="1" kern="1200" dirty="0">
                <a:solidFill>
                  <a:srgbClr val="373839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Obecný </a:t>
            </a:r>
            <a:r>
              <a:rPr lang="cs-CZ" noProof="0" dirty="0" err="1" smtClean="0"/>
              <a:t>template</a:t>
            </a:r>
            <a:r>
              <a:rPr lang="cs-CZ" noProof="0" dirty="0" smtClean="0"/>
              <a:t/>
            </a:r>
            <a:br>
              <a:rPr lang="cs-CZ" noProof="0" dirty="0" smtClean="0"/>
            </a:br>
            <a:r>
              <a:rPr lang="cs-CZ" noProof="0" dirty="0" smtClean="0"/>
              <a:t>PPT prezentace</a:t>
            </a:r>
            <a:br>
              <a:rPr lang="cs-CZ" noProof="0" dirty="0" smtClean="0"/>
            </a:br>
            <a:r>
              <a:rPr lang="cs-CZ" noProof="0" dirty="0" smtClean="0"/>
              <a:t>společnosti </a:t>
            </a:r>
            <a:r>
              <a:rPr lang="cs-CZ" noProof="0" dirty="0" err="1" smtClean="0"/>
              <a:t>Profinit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550" y="3909424"/>
            <a:ext cx="4680520" cy="1620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400" b="1" kern="1200" baseline="0" dirty="0">
                <a:solidFill>
                  <a:srgbClr val="BD3632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dirty="0" smtClean="0"/>
              <a:t>Jméno Příjmení, Jméno Příjmení</a:t>
            </a:r>
            <a:endParaRPr lang="cs-CZ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550" y="4197456"/>
            <a:ext cx="1872208" cy="16201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300" b="1" kern="1200" baseline="0" dirty="0" smtClean="0">
                <a:solidFill>
                  <a:srgbClr val="37383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08.01.2015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771551"/>
            <a:ext cx="1670247" cy="5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>
            <a:grpSpLocks/>
          </p:cNvGrpSpPr>
          <p:nvPr userDrawn="1"/>
        </p:nvGrpSpPr>
        <p:grpSpPr>
          <a:xfrm>
            <a:off x="3167019" y="1581640"/>
            <a:ext cx="1909037" cy="1350150"/>
            <a:chOff x="2985468" y="1916832"/>
            <a:chExt cx="1909037" cy="1800200"/>
          </a:xfrm>
        </p:grpSpPr>
        <p:pic>
          <p:nvPicPr>
            <p:cNvPr id="5" name="Obrázek 4" descr="ikona_bubble.emf"/>
            <p:cNvPicPr>
              <a:picLocks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985468" y="1916832"/>
              <a:ext cx="1188450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188450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2931790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2600" b="1" kern="1200" baseline="0" dirty="0">
                <a:solidFill>
                  <a:srgbClr val="616365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Nadpis </a:t>
            </a:r>
            <a:r>
              <a:rPr lang="cs-CZ" noProof="0" dirty="0" err="1" smtClean="0"/>
              <a:t>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2931790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2600" b="1" kern="1200" baseline="0" dirty="0">
                <a:solidFill>
                  <a:srgbClr val="616365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Nadpis </a:t>
            </a:r>
            <a:r>
              <a:rPr lang="cs-CZ" noProof="0" dirty="0" err="1" smtClean="0"/>
              <a:t>slidu</a:t>
            </a:r>
            <a:endParaRPr lang="cs-CZ" noProof="0" dirty="0"/>
          </a:p>
        </p:txBody>
      </p:sp>
      <p:grpSp>
        <p:nvGrpSpPr>
          <p:cNvPr id="7" name="Skupina 6"/>
          <p:cNvGrpSpPr>
            <a:grpSpLocks/>
          </p:cNvGrpSpPr>
          <p:nvPr userDrawn="1"/>
        </p:nvGrpSpPr>
        <p:grpSpPr>
          <a:xfrm>
            <a:off x="3167019" y="1581640"/>
            <a:ext cx="1909037" cy="1350150"/>
            <a:chOff x="2985468" y="1916832"/>
            <a:chExt cx="1909037" cy="1800200"/>
          </a:xfrm>
        </p:grpSpPr>
        <p:pic>
          <p:nvPicPr>
            <p:cNvPr id="8" name="Obrázek 7" descr="ikona_bubble.emf"/>
            <p:cNvPicPr>
              <a:picLocks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985468" y="1916832"/>
              <a:ext cx="1188450" cy="1584176"/>
            </a:xfrm>
            <a:prstGeom prst="rect">
              <a:avLst/>
            </a:prstGeom>
          </p:spPr>
        </p:pic>
        <p:pic>
          <p:nvPicPr>
            <p:cNvPr id="9" name="Obrázek 8" descr="ikona_bubble.emf"/>
            <p:cNvPicPr>
              <a:picLocks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188450" cy="1584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1707654"/>
            <a:ext cx="6732944" cy="180173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2800" b="1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dirty="0" smtClean="0"/>
              <a:t>Kapitola / </a:t>
            </a:r>
            <a:r>
              <a:rPr lang="cs-CZ" noProof="0" dirty="0" err="1" smtClean="0"/>
              <a:t>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336187"/>
            <a:ext cx="6732944" cy="180173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2800" b="1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dirty="0" smtClean="0"/>
              <a:t>Kapitola / </a:t>
            </a:r>
            <a:r>
              <a:rPr lang="cs-CZ" noProof="0" dirty="0" err="1" smtClean="0"/>
              <a:t>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194068" y="1167594"/>
            <a:ext cx="756000" cy="756084"/>
          </a:xfrm>
          <a:prstGeom prst="ellipse">
            <a:avLst/>
          </a:prstGeom>
          <a:solidFill>
            <a:srgbClr val="6163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>
              <a:ln>
                <a:noFill/>
              </a:ln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377042"/>
            <a:ext cx="1224136" cy="32403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2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06000" y="1707654"/>
            <a:ext cx="6732944" cy="180173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2800" b="1" kern="1200" dirty="0">
                <a:solidFill>
                  <a:srgbClr val="616365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dirty="0" smtClean="0"/>
              <a:t>Kapitola / </a:t>
            </a:r>
            <a:r>
              <a:rPr lang="cs-CZ" noProof="0" dirty="0" err="1" smtClean="0"/>
              <a:t>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4" name="Elipsa 3"/>
          <p:cNvSpPr/>
          <p:nvPr userDrawn="1"/>
        </p:nvSpPr>
        <p:spPr>
          <a:xfrm>
            <a:off x="4194000" y="1167594"/>
            <a:ext cx="756000" cy="756084"/>
          </a:xfrm>
          <a:prstGeom prst="ellipse">
            <a:avLst/>
          </a:prstGeom>
          <a:solidFill>
            <a:srgbClr val="6163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>
              <a:solidFill>
                <a:srgbClr val="616365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377042"/>
            <a:ext cx="1224136" cy="32403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2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2336187"/>
            <a:ext cx="6732944" cy="180173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2800" b="1" kern="1200" dirty="0">
                <a:solidFill>
                  <a:srgbClr val="616365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dirty="0" smtClean="0"/>
              <a:t>Kapitola / </a:t>
            </a:r>
            <a:r>
              <a:rPr lang="cs-CZ" noProof="0" dirty="0" err="1" smtClean="0"/>
              <a:t>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203598"/>
            <a:ext cx="7200840" cy="185176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3200" b="1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Zadejte text</a:t>
            </a:r>
            <a:endParaRPr lang="cs-CZ" noProof="0" dirty="0"/>
          </a:p>
        </p:txBody>
      </p:sp>
      <p:sp>
        <p:nvSpPr>
          <p:cNvPr id="30" name="TextovéPole 29"/>
          <p:cNvSpPr txBox="1"/>
          <p:nvPr userDrawn="1"/>
        </p:nvSpPr>
        <p:spPr>
          <a:xfrm>
            <a:off x="4428472" y="3384916"/>
            <a:ext cx="410445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</a:t>
            </a:r>
            <a:r>
              <a:rPr lang="cs-CZ" sz="11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EU, s.r.o.</a:t>
            </a:r>
            <a:r>
              <a:rPr lang="cs-CZ" sz="11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cs-CZ" sz="11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1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1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00  Praha 6</a:t>
            </a:r>
          </a:p>
          <a:p>
            <a:pPr marL="0" marR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Tel.: + 420 224 316 016, web: www.profinit.eu</a:t>
            </a:r>
          </a:p>
        </p:txBody>
      </p:sp>
      <p:cxnSp>
        <p:nvCxnSpPr>
          <p:cNvPr id="31" name="Přímá spojovací čára 30"/>
          <p:cNvCxnSpPr/>
          <p:nvPr userDrawn="1"/>
        </p:nvCxnSpPr>
        <p:spPr>
          <a:xfrm>
            <a:off x="636505" y="4083918"/>
            <a:ext cx="7870990" cy="0"/>
          </a:xfrm>
          <a:prstGeom prst="line">
            <a:avLst/>
          </a:prstGeom>
          <a:ln w="19050"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Obrázek 19" descr="ikona_linkedin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1961" y="4403883"/>
            <a:ext cx="258300" cy="258300"/>
          </a:xfrm>
          <a:prstGeom prst="rect">
            <a:avLst/>
          </a:prstGeom>
        </p:spPr>
      </p:pic>
      <p:pic>
        <p:nvPicPr>
          <p:cNvPr id="21" name="Obrázek 20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21804" y="4403883"/>
            <a:ext cx="259200" cy="259200"/>
          </a:xfrm>
          <a:prstGeom prst="rect">
            <a:avLst/>
          </a:prstGeom>
        </p:spPr>
      </p:pic>
      <p:sp>
        <p:nvSpPr>
          <p:cNvPr id="25" name="TextovéPole 24"/>
          <p:cNvSpPr txBox="1"/>
          <p:nvPr userDrawn="1"/>
        </p:nvSpPr>
        <p:spPr>
          <a:xfrm>
            <a:off x="993492" y="4367802"/>
            <a:ext cx="158417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r>
              <a:rPr lang="cs-CZ" sz="85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85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85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</a:t>
            </a:r>
            <a:r>
              <a:rPr lang="cs-CZ" sz="85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</a:t>
            </a:r>
            <a:r>
              <a:rPr lang="cs-CZ" sz="85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cs-CZ" sz="85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Obrázek 25" descr="ikona_twitter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48432" y="4403883"/>
            <a:ext cx="258300" cy="258300"/>
          </a:xfrm>
          <a:prstGeom prst="rect">
            <a:avLst/>
          </a:prstGeom>
        </p:spPr>
      </p:pic>
      <p:sp>
        <p:nvSpPr>
          <p:cNvPr id="27" name="TextovéPole 26"/>
          <p:cNvSpPr txBox="1"/>
          <p:nvPr userDrawn="1"/>
        </p:nvSpPr>
        <p:spPr>
          <a:xfrm>
            <a:off x="3526904" y="4367802"/>
            <a:ext cx="122413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ovéPole 28"/>
          <p:cNvSpPr txBox="1"/>
          <p:nvPr userDrawn="1"/>
        </p:nvSpPr>
        <p:spPr>
          <a:xfrm>
            <a:off x="5700276" y="4367802"/>
            <a:ext cx="1296144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</a:t>
            </a:r>
            <a:endParaRPr lang="cs-CZ" sz="85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cs-CZ" sz="85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facebook.com/Profinit.EU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Obrázek 33" descr="ikona_twitter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88455" y="4403883"/>
            <a:ext cx="259200" cy="259200"/>
          </a:xfrm>
          <a:prstGeom prst="rect">
            <a:avLst/>
          </a:prstGeom>
        </p:spPr>
      </p:pic>
      <p:sp>
        <p:nvSpPr>
          <p:cNvPr id="44" name="TextovéPole 43"/>
          <p:cNvSpPr txBox="1"/>
          <p:nvPr userDrawn="1"/>
        </p:nvSpPr>
        <p:spPr>
          <a:xfrm>
            <a:off x="7966927" y="4367802"/>
            <a:ext cx="54056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Youtube</a:t>
            </a:r>
            <a:endParaRPr lang="cs-CZ" sz="85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cs-CZ" sz="85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</a:t>
            </a:r>
            <a:r>
              <a:rPr lang="cs-CZ" sz="85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5" y="3433741"/>
            <a:ext cx="1152128" cy="3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260000"/>
            <a:ext cx="7560840" cy="3618402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666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260001"/>
            <a:ext cx="7560840" cy="361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900000"/>
            <a:ext cx="7560840" cy="397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900001"/>
            <a:ext cx="7560840" cy="397600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900000"/>
            <a:ext cx="7560000" cy="39760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4644000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771551"/>
            <a:ext cx="1670247" cy="506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900000"/>
            <a:ext cx="7560000" cy="39760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24000"/>
            <a:ext cx="7560840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3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0" cstate="print"/>
          <a:srcRect l="90161" b="25000"/>
          <a:stretch>
            <a:fillRect/>
          </a:stretch>
        </p:blipFill>
        <p:spPr bwMode="auto">
          <a:xfrm>
            <a:off x="8244408" y="0"/>
            <a:ext cx="89959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/>
          </p:cNvPicPr>
          <p:nvPr/>
        </p:nvPicPr>
        <p:blipFill>
          <a:blip r:embed="rId31" cstate="print"/>
          <a:stretch>
            <a:fillRect/>
          </a:stretch>
        </p:blipFill>
        <p:spPr>
          <a:xfrm rot="16200000">
            <a:off x="7988758" y="990000"/>
            <a:ext cx="1460500" cy="22912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" y="0"/>
            <a:ext cx="914311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9" r:id="rId8"/>
    <p:sldLayoutId id="2147483680" r:id="rId9"/>
    <p:sldLayoutId id="2147483681" r:id="rId10"/>
    <p:sldLayoutId id="2147483682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85" r:id="rId18"/>
    <p:sldLayoutId id="2147483686" r:id="rId19"/>
    <p:sldLayoutId id="2147483683" r:id="rId20"/>
    <p:sldLayoutId id="2147483684" r:id="rId21"/>
    <p:sldLayoutId id="2147483667" r:id="rId22"/>
    <p:sldLayoutId id="2147483688" r:id="rId23"/>
    <p:sldLayoutId id="2147483668" r:id="rId24"/>
    <p:sldLayoutId id="2147483687" r:id="rId25"/>
    <p:sldLayoutId id="2147483690" r:id="rId26"/>
    <p:sldLayoutId id="2147483691" r:id="rId27"/>
    <p:sldLayoutId id="2147483674" r:id="rId2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Naïve</a:t>
            </a:r>
            <a:r>
              <a:rPr lang="en-US" dirty="0" smtClean="0"/>
              <a:t> B</a:t>
            </a:r>
            <a:r>
              <a:rPr lang="pl-PL" dirty="0" smtClean="0"/>
              <a:t>ayes classifier</a:t>
            </a:r>
            <a:br>
              <a:rPr lang="pl-PL" dirty="0" smtClean="0"/>
            </a:br>
            <a:r>
              <a:rPr lang="en-US" dirty="0" smtClean="0"/>
              <a:t>text mining application </a:t>
            </a:r>
            <a:endParaRPr lang="en-GB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Petr Pa</a:t>
            </a:r>
            <a:r>
              <a:rPr lang="cs-CZ" dirty="0" err="1" smtClean="0"/>
              <a:t>ščenko</a:t>
            </a:r>
            <a:endParaRPr lang="cs-CZ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2</a:t>
            </a:r>
            <a:r>
              <a:rPr lang="cs-CZ" dirty="0" smtClean="0"/>
              <a:t>. 9. 2021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88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Tasks</a:t>
            </a:r>
            <a:endParaRPr lang="en-US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>
          <a:xfrm>
            <a:off x="512934" y="987575"/>
            <a:ext cx="5760640" cy="3168352"/>
          </a:xfrm>
        </p:spPr>
        <p:txBody>
          <a:bodyPr/>
          <a:lstStyle/>
          <a:p>
            <a:r>
              <a:rPr lang="cs-CZ" sz="1600" dirty="0" smtClean="0"/>
              <a:t>pull </a:t>
            </a:r>
            <a:r>
              <a:rPr lang="cs-CZ" sz="1600" dirty="0" err="1" smtClean="0"/>
              <a:t>the</a:t>
            </a:r>
            <a:r>
              <a:rPr lang="cs-CZ" sz="1600" dirty="0" smtClean="0"/>
              <a:t> </a:t>
            </a:r>
            <a:r>
              <a:rPr lang="cs-CZ" sz="1600" dirty="0" err="1" smtClean="0"/>
              <a:t>repository</a:t>
            </a:r>
            <a:r>
              <a:rPr lang="cs-CZ" sz="1600" dirty="0"/>
              <a:t> </a:t>
            </a:r>
            <a:r>
              <a:rPr lang="cs-CZ" sz="1600" dirty="0" err="1" smtClean="0"/>
              <a:t>from</a:t>
            </a:r>
            <a:r>
              <a:rPr lang="cs-CZ" sz="1600" dirty="0" smtClean="0"/>
              <a:t> </a:t>
            </a:r>
          </a:p>
          <a:p>
            <a:pPr lvl="1"/>
            <a:r>
              <a:rPr lang="cs-CZ" sz="1300" dirty="0" smtClean="0">
                <a:solidFill>
                  <a:schemeClr val="tx2"/>
                </a:solidFill>
              </a:rPr>
              <a:t>github.com/</a:t>
            </a:r>
            <a:r>
              <a:rPr lang="cs-CZ" sz="1300" dirty="0" err="1" smtClean="0">
                <a:solidFill>
                  <a:schemeClr val="tx2"/>
                </a:solidFill>
              </a:rPr>
              <a:t>profinit</a:t>
            </a:r>
            <a:r>
              <a:rPr lang="cs-CZ" sz="1300" dirty="0" smtClean="0">
                <a:solidFill>
                  <a:schemeClr val="tx2"/>
                </a:solidFill>
              </a:rPr>
              <a:t>/MFF-DS</a:t>
            </a:r>
            <a:endParaRPr lang="en-US" sz="1300" dirty="0" smtClean="0">
              <a:solidFill>
                <a:schemeClr val="tx2"/>
              </a:solidFill>
            </a:endParaRPr>
          </a:p>
          <a:p>
            <a:r>
              <a:rPr lang="cs-CZ" sz="1600" dirty="0" smtClean="0"/>
              <a:t>open </a:t>
            </a:r>
            <a:r>
              <a:rPr lang="cs-CZ" sz="1600" dirty="0" err="1" smtClean="0"/>
              <a:t>the</a:t>
            </a:r>
            <a:r>
              <a:rPr lang="cs-CZ" sz="1600" dirty="0" smtClean="0"/>
              <a:t> </a:t>
            </a:r>
            <a:r>
              <a:rPr lang="cs-CZ" sz="1600" dirty="0" err="1" smtClean="0"/>
              <a:t>directory</a:t>
            </a:r>
            <a:endParaRPr lang="cs-CZ" sz="1600" dirty="0" smtClean="0"/>
          </a:p>
          <a:p>
            <a:pPr lvl="1"/>
            <a:r>
              <a:rPr lang="cs-CZ" sz="1300" dirty="0" err="1" smtClean="0">
                <a:solidFill>
                  <a:schemeClr val="tx2"/>
                </a:solidFill>
              </a:rPr>
              <a:t>practice</a:t>
            </a:r>
            <a:r>
              <a:rPr lang="cs-CZ" sz="1300" dirty="0" smtClean="0">
                <a:solidFill>
                  <a:schemeClr val="tx2"/>
                </a:solidFill>
              </a:rPr>
              <a:t>/week_8_nbayes</a:t>
            </a:r>
            <a:endParaRPr lang="en-US" sz="1300" dirty="0" smtClean="0">
              <a:solidFill>
                <a:schemeClr val="tx2"/>
              </a:solidFill>
            </a:endParaRPr>
          </a:p>
          <a:p>
            <a:r>
              <a:rPr lang="cs-CZ" sz="1600" dirty="0" err="1" smtClean="0"/>
              <a:t>follow</a:t>
            </a:r>
            <a:r>
              <a:rPr lang="cs-CZ" sz="1600" dirty="0" smtClean="0"/>
              <a:t> </a:t>
            </a:r>
            <a:r>
              <a:rPr lang="cs-CZ" sz="1600" dirty="0" err="1" smtClean="0"/>
              <a:t>the</a:t>
            </a:r>
            <a:r>
              <a:rPr lang="cs-CZ" sz="1600" dirty="0" smtClean="0"/>
              <a:t> </a:t>
            </a:r>
            <a:r>
              <a:rPr lang="cs-CZ" sz="1600" dirty="0" err="1" smtClean="0"/>
              <a:t>instructions</a:t>
            </a:r>
            <a:r>
              <a:rPr lang="cs-CZ" sz="1600" dirty="0" smtClean="0"/>
              <a:t> in </a:t>
            </a:r>
            <a:r>
              <a:rPr lang="cs-CZ" sz="1600" dirty="0" err="1" smtClean="0"/>
              <a:t>the</a:t>
            </a:r>
            <a:r>
              <a:rPr lang="cs-CZ" sz="1600" dirty="0" smtClean="0"/>
              <a:t> notebook</a:t>
            </a:r>
          </a:p>
          <a:p>
            <a:pPr lvl="1"/>
            <a:r>
              <a:rPr lang="cs-CZ" sz="1300" dirty="0" err="1" smtClean="0">
                <a:solidFill>
                  <a:schemeClr val="tx2"/>
                </a:solidFill>
              </a:rPr>
              <a:t>naive</a:t>
            </a:r>
            <a:r>
              <a:rPr lang="cs-CZ" sz="1300" dirty="0" err="1" smtClean="0">
                <a:solidFill>
                  <a:schemeClr val="tx2"/>
                </a:solidFill>
              </a:rPr>
              <a:t>_bayes.ipynb</a:t>
            </a:r>
            <a:endParaRPr lang="cs-CZ" sz="1300" dirty="0" smtClean="0">
              <a:solidFill>
                <a:schemeClr val="tx2"/>
              </a:solidFill>
            </a:endParaRPr>
          </a:p>
          <a:p>
            <a:r>
              <a:rPr lang="cs-CZ" sz="1600" dirty="0" err="1" smtClean="0"/>
              <a:t>the</a:t>
            </a:r>
            <a:r>
              <a:rPr lang="cs-CZ" sz="1600" dirty="0" smtClean="0"/>
              <a:t> </a:t>
            </a:r>
            <a:r>
              <a:rPr lang="cs-CZ" sz="1600" dirty="0" err="1" smtClean="0"/>
              <a:t>correct</a:t>
            </a:r>
            <a:r>
              <a:rPr lang="cs-CZ" sz="1600" dirty="0" smtClean="0"/>
              <a:t> </a:t>
            </a:r>
            <a:r>
              <a:rPr lang="cs-CZ" sz="1600" dirty="0" err="1" smtClean="0"/>
              <a:t>answers</a:t>
            </a:r>
            <a:r>
              <a:rPr lang="cs-CZ" sz="1600" dirty="0" smtClean="0"/>
              <a:t> </a:t>
            </a:r>
            <a:r>
              <a:rPr lang="cs-CZ" sz="1600" dirty="0" err="1" smtClean="0"/>
              <a:t>can</a:t>
            </a:r>
            <a:r>
              <a:rPr lang="cs-CZ" sz="1600" dirty="0" smtClean="0"/>
              <a:t> </a:t>
            </a:r>
            <a:r>
              <a:rPr lang="cs-CZ" sz="1600" dirty="0" err="1" smtClean="0"/>
              <a:t>be</a:t>
            </a:r>
            <a:r>
              <a:rPr lang="cs-CZ" sz="1600" dirty="0" smtClean="0"/>
              <a:t> </a:t>
            </a:r>
            <a:r>
              <a:rPr lang="cs-CZ" sz="1600" dirty="0" err="1" smtClean="0"/>
              <a:t>found</a:t>
            </a:r>
            <a:r>
              <a:rPr lang="cs-CZ" sz="1600" dirty="0" smtClean="0"/>
              <a:t> in </a:t>
            </a:r>
          </a:p>
          <a:p>
            <a:pPr lvl="1"/>
            <a:r>
              <a:rPr lang="cs-CZ" sz="1300" dirty="0" smtClean="0">
                <a:solidFill>
                  <a:schemeClr val="tx2"/>
                </a:solidFill>
              </a:rPr>
              <a:t>naive_bayes_results_1.ipynb</a:t>
            </a:r>
            <a:endParaRPr lang="cs-CZ" sz="1300" dirty="0">
              <a:solidFill>
                <a:schemeClr val="tx2"/>
              </a:solidFill>
            </a:endParaRPr>
          </a:p>
          <a:p>
            <a:pPr lvl="1"/>
            <a:r>
              <a:rPr lang="cs-CZ" sz="1300" dirty="0" smtClean="0">
                <a:solidFill>
                  <a:schemeClr val="tx2"/>
                </a:solidFill>
              </a:rPr>
              <a:t>naive_bayes_results_2.ipynb</a:t>
            </a:r>
            <a:endParaRPr lang="cs-CZ" sz="1300" dirty="0">
              <a:solidFill>
                <a:schemeClr val="tx2"/>
              </a:solidFill>
            </a:endParaRPr>
          </a:p>
          <a:p>
            <a:pPr lvl="1"/>
            <a:r>
              <a:rPr lang="cs-CZ" sz="1300" dirty="0" err="1" smtClean="0">
                <a:solidFill>
                  <a:schemeClr val="tx2"/>
                </a:solidFill>
              </a:rPr>
              <a:t>naive_bayes_results.ipynb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2"/>
            <a:endParaRPr lang="en-US" sz="1200" dirty="0" smtClean="0">
              <a:solidFill>
                <a:srgbClr val="616365"/>
              </a:solidFill>
            </a:endParaRPr>
          </a:p>
        </p:txBody>
      </p:sp>
      <p:sp>
        <p:nvSpPr>
          <p:cNvPr id="12" name="AutoShape 4" descr="data:image/png;base64,iVBORw0KGgoAAAANSUhEUgAAAvwAAAFECAYAAABbKeoKAAAAAXNSR0IArs4c6QAABZt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SUzQmV4aXRZJTNEMC41JTNCZXhpdER4JTNEMCUzQmV4aXREeSUzRDAlM0JlbnRyeVglM0QwJTNCZW50cnlZJTNEMC41JTNCZW50cnlEeCUzRDAlM0JlbnRyeUR5JTNEMCUzQiUyMiUyMGVkZ2UlM0QlMjIxJTIyJTIwc291cmNlJTNEJTIyMyUyMiUyMHRhcmdldCUzRCUyMjQlMjIlMjBwYXJlbnQlM0QlMjIxJTIyJTNFJTNDbXhHZW9tZXRyeSUyMHJlbGF0aXZlJTNEJTIyMSUyMiUyMGFzJTNEJTIyZ2VvbWV0cnklMjIlM0UlM0NteFBvaW50JTIweCUzRCUyMjM5MCUyMiUyMHklM0QlMjIzMjAlMjIlMjBhcyUzRCUyMnRhcmdldFBvaW50JTIyJTJGJTNFJTNDJTJGbXhHZW9tZXRyeSUzRSUzQyUyRm14Q2VsbCUzRSUzQ214Q2VsbCUyMGlkJTNEJTIyMyUyMiUyMHZhbHVlJTNEJTIyJTI2bHQlM0JiJTI2Z3QlM0IlMjZsdCUzQmZvbnQlMjBzdHlsZSUzRCUyNnF1b3QlM0Jmb250LXNpemUlM0ElMjAxOHB4JTI2cXVvdCUzQiUyNmd0JTNCWCUyNmx0JTNCJTJGZm9udCUyNmd0JTNCJTI2bHQlM0IlMkZiJTI2Z3QlM0IlMjIlMjBzdHlsZSUzRCUyMmVsbGlwc2UlM0J3aGl0ZVNwYWNlJTNEd3JhcCUzQmh0bWwlM0QxJTNCYXNwZWN0JTNEZml4ZWQlM0IlMjIlMjB2ZXJ0ZXglM0QlMjIxJTIyJTIwcGFyZW50JTNEJTIyMSUyMiUzRSUzQ214R2VvbWV0cnklMjB4JTNEJTIyMjYwJTIyJTIweSUzRCUyMjI1MCUyMiUyMHdpZHRoJTNEJTIyNjAlMjIlMjBoZWlnaHQlM0QlMjI2MCUyMiUyMGFzJTNEJTIyZ2VvbWV0cnklMjIlMkYlM0UlM0MlMkZteENlbGwlM0UlM0NteENlbGwlMjBpZCUzRCUyMjQlMjIlMjB2YWx1ZSUzRCUyMiUyNmx0JTNCc3BhbiUyMHN0eWxlJTNEJTI2cXVvdCUzQmZvbnQtc2l6ZSUzQSUyMDE4cHglMjZxdW90JTNCJTI2Z3QlM0IlMjZsdCUzQmIlMjZndCUzQlklMjZsdCUzQiUyRmIlMjZndCUzQiUyNmx0JTNCJTJGc3BhbiUyNmd0JTNCJTIyJTIwc3R5bGUlM0QlMjJlbGxpcHNlJTNCd2hpdGVTcGFjZSUzRHdyYXAlM0JodG1sJTNEMSUzQmFzcGVjdCUzRGZpeGVkJTNCJTIyJTIwdmVydGV4JTNEJTIyMSUyMiUyMHBhcmVudCUzRCUyMjElMjIlM0UlM0NteEdlb21ldHJ5JTIweCUzRCUyMjM3MCUyMiUyMHklM0QlMjIyNTAlMjIlMjB3aWR0aCUzRCUyMjYwJTIyJTIwaGVpZ2h0JTNEJTIyNjAlMjIlMjBhcyUzRCUyMmdlb21ldHJ5JTIyJTJGJTNFJTNDJTJGbXhDZWxsJTNFJTNDJTJGcm9vdCUzRSUzQyUyRm14R3JhcGhNb2RlbCUzRRqz8G8AACAASURBVHhe7d0JmFTVnffxX9CxXUJ8ndEoggYHArSCqECLGBBFE0eDG5sKgWGRTYO4gYrCC4oKilsEBQEHQqtsGjU4JoILRJQGFARtQBhRQUQzr48hLmTQeZ9TduHtorrr3qq6y7n3e58nj0/oU2f5nNP8/9w699wfiQsBBBBAAAEEEEAAAQRiK/Cj2I6MgSGAAAIIIIAAAggggIBI+FkE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QLEE9pf0M0nHSKov6WhJP5V0hKR/kXSYpEMl/VjSIZIOlHSApH+SVKeqE99J+h9J/5D0jaQvJf1d0heSPpf035I+k/SppI8lbZf0kaQPJO0p1kCoBwEEEEAAAYcA8Y3lYL0ACb/1Uxj4AOpJOkHS8ZKaSWoiqZGkhoH3pHqDWyVtkbRJ0gZJ70p6R9KOkPtF8wgggAACdggQ3+yYJ3qZhwAJfx5oCfqI+cuvTFJrSadIOlmS+TObLpPwvyXpTUmrJFXwjwCbpo++IoAAAr4IEN98YaXSqAqQ8Ed1ZsLpl7lTf4akX0g6verufTg98bdV8y3Aa5L+IunVqm8G/G2R2hFAAAEEwhQgvoWpT9uhC5Dwhz4FoXbgYEm/knSOpE6FJvgNGjTQscceK/Pfo48+WkcddZSOOOIIHX744TrssMN06KGHqm7dujrkkEN00EEH6YADDtD++++v/fbbL4Xw7bffas+ePfrHP/6hr7/+Wl9++aV27dqlL774Qp9//rn++te/6tNPP9XOnTv18ccfa9u2bfrwww9T/y3wMv8AWCLpRUl/kvRVgfXxcQQQQACBcAWIb9/7E9/CXYeRaZ2EPzJTEVhHzEO1nSWdL+k8r60eeOCBatGihZo3b67S0lI1bdpUjRs3VqNGjVRSUuK1uqKU3717t7Zs2aLNmzdr48aNqqys1Pr167Vu3Tp984159tfz9bykRZKeq3oo2HMFfAABBBBAIHAB4ltucuJbbqNYliDhj+W07jMoc2pOF0mXVG3ZcT3qtm3bqqysTK1atdIpp5ySSvRtukzi/+abb2r16tWqqKjQG2+84bX7ZsvPU5IWVp0K5PXzlEcAAQQQ8E+A+EZ88291xahmEv4YTWbGUMwxYpdJutTtnfw6deqoY8eOOuOMM9S+fXu1a9cutLv2fk2L+TZg+fLlWrZsmV599VW98sor+u47cxqoq8vcGXlS0hMcA+rKi0IIIICAHwLEtyyqxDc/llp86iThj89cpkfSVlJvSb0k1c01vGbNmuncc8/VOeeco06dOsUuwc81fvMX5JIlS/Tiiy/qhRde0IYN5kTPnNcuSXMkzZbk+SuDnLVTAAEEEEAgmwDxzcO6IL55wEpAURL++ExyP0nmf+Z0nVovc+e+c+fO+vWvf23dFp1cYyv052YL0B//+Ec999xzqW8CXFzmtJ+ZVf9zUZwiCCCAAAIeBYhvHsGyFSe+FQHR4ipI+C2evKoz8QdLGijpqNqG0qZNG3Xr1k2XXHJJ6gFbrtwC5kHgp556SvPnz9fKlStzfeATSdMkPcI5/7mo+DkCCCCQU8Cck098y8mUXwHiW35uNn+KhN/O2SuV9FtJQ2rrfv369dWzZ09ddtllOumkk+wcaUR6vWbNGj3xxBMqLy/X9u3bc/XqYUm/k1SZqyA/RwABBBCoJkB8C3hBEN8CBg+pORL+kODzbNZk7cMl9ant82a7Tp8+fdSlizmYh6vYAgsXLtSsWbNS235yXLMk3S9pTa6C/BwBBBBIuADxLQILgPgWgUnwqQsk/D7BFrnaEyTdUFuib15qdcUVV6h///4yD+Jy+S9gHvCdMWOGHn300dTLwWq5TOJ/t6R3/O8VLSCAAAJWCRDfIjhdxLcITkqBXSLhLxDQ54+bl4jcVNvWnSZNmmjo0KEaPHhw4k7Y8dnedfXmJIRHHnlEU6ZM0aZN5qWGNV5mq8+dvMzLNS0FEUAgvgLENwvmlvhmwSS57CIJv0uogIuZM4ZvlXSLpDrZ2jYvwho2bJh69zYncHJFRWD27Nl68MEHUy/6quEyh/7fLuk2zvKPyqzRDwQQCFCA+BYgdjGbIr4VUzP4ukj4gzfP1aI5fmyMpGOzFTSn7Vx33XXq0aNHrnr4eYgCc+fO1aRJk2o73edDSWM5zjPESaJpBBAIWoD4FrS4D+0R33xADaBKEv4AkF02YV4oYu78dspWvkWLFho5cmTq1B0uewTMqT4TJkzQunXraur0kqpvcniBlz3TSk8RQMCbAPHNm5cVpYlvVkzT3k6S8Ic/X+brzbskXZetK/Xq1dOoUaN05ZVXht9TepC3wOTJkzV+/Hjt2LGjpjomSbqRbT55E/NBBBCIngDxLXpzUvQeEd+KTupLhST8vrC6rvRiSRMlNc72CZPo33rrrTyM65oz2gXNw0+33XZbKvGv4dosaYSkp6M9EnqHAAII5BQgvuUkik8B4lv055KEP5w5+rGkeyVdka357t27a9y4cWratGk4vaNVXwU2btyo0aNHa968eTW186ikayX93deOUDkCCCBQfAHiW/FNramR+BbdqSLhD35uLqx6GVPDzKbNEZt33HEHL8wKfk5CadG84OTmm2+u6SjPrVUvWXsmlM7RKAIIIOBdgPjm3SyWnyC+RW9aSfiDnRNzV/+abE2OGDEi9XAnV/IEzMPYEyeanV1Zr/uq7vYnD4YRI4CATQLEN5tmK6C+Et8CgnbRDAm/C6QiFDlF0hRJp2bWVVZWpnvuuUft27cvQjNUYavAsmXLdP3116uioiLbEFZIGirpTVvHR78RQCC2AsS32E5tcQZGfCuOY6G1kPAXKpj78wMlTc1WzDyUe/vt5iROLgS+F7jllltqe6h3kKRpWCGAAAIRESC+RWQibOgG8S3cWSLh99ff3NUfktlEaWlp6m2sZ599tr+tU7uVAosXL069RbmysjJb/x+uuttv5djoNAIIxEaA+BabqQxuIMS34KwzWyLh98e+kaTHJO2zT6d///4yZ9aWlJT40zK1xkLAHHFm3r0wY8aMbONZJqmvpC2xGCyDQAABmwSIbzbNVgT7SnwLZ1JI+Ivv/m+SZkk6IrPqqVOnauBA8w0oFwLuBKZNm6ZBg8xOnn2uzyT1kfSf7mqiFAIIIFCwAPGtYEIqSAsQ34JdCyT8xfU2D1ZOzqyyZcuWmj59ulq3bl3c1qgtEQKrVq3SgAEDtHbt2mzjNa9gNl+tcyGAAAJ+ChDf/NRNaN3Et+AmnoS/eNZ3Sroxs7rLL79cM2fOZAtP8ZwTWZP5CrRfv356/PHHs43/Lkk3JRKGQSOAQBACxLcglBPaBvEtmIkn4S+Os9nC0zuzqrFjx6beqMqFQLEEzBuYx4wZk6262VVbfIrVFPUggAACRoD4xjoIRID45i8zCX9hvgdLWiDJ7Gusds2ZM0c9e/YsrHY+jUAWgfLycvXq1SubjdnP31XSV8AhgAACBQoQ3woE5OPeBYhv3s3cfoKE363UvuXqSVoo6TTnjxo0aJDadsGLtPKH5ZO5BcyLTMx2sW3btmUWfl1SF0k7ctdCCQQQQCCrAPGNhRGaAPHNH3oS/vxczbFkf5DU3PnxVq1aae7cuWrUyPyYCwF/BbZs2aIePXpo9erVmQ2tl3QRx3b660/tCMRUgPgW04m1aVjEt+LPFgm/d9PjJT0jqbHzo7/61a80f/581a1b13uNfAKBPAV27dqlbt266U9/+lNmDZslXSjp3Tyr5mMIIJA8AeJb8uY8siMmvhV3akj4vXmaO/rPSWro/Fj37t1Td/a5EAhLwNzpnzdvXmbzWyV1lmTu+HMhgAACtQkQ31gfkRQgvhVnWkj43TuaOx+LMpP9vn37po7d5EIgbAFzbOdjj5kXPFe7TNJ/Pnf6w54d2kcg0gLEt0hPD50jvhW+Bkj43RmaPY0vZG7jMW9AfeSRR9zVQCkEAhAYPHiwzBudMy6zvedc9vQHMAE0gYB9AsQ3++YskT0mvhU27ST8uf3MaQV/znxAd8iQIZoyhRec5uajRNACQ4cO1cMPP5zZrNnW80tO7wl6NmgPgUgLEN8iPT10LlOA+Jb/miDhr93OnEO8OPPoTe7s57/g+GQwAjXcCTFHdp7NOf3BzAGtIBBxAeJbxCeI7mUXIL7ltzJI+Gt3ez7zpVrs2c9vofGp4AVq2PNoXs51XvC9oUUEEIiYAPEtYhNCd9wLEN/cW6VLkvDXbLbP68Q5jcf7AuMT4QrUcLrBbEl9wu0ZrSOAQIgCxLcQ8Wm6OALEN2+OJPzZve6UdKPzR+ac/RdeMM/tciFgl8C5556b7Zz+uyTdZNdI6C0CCBRBgPhWBESqiIYA8c39PJDw72s1VNJk5x+bN+i+/PLLvFTL/bqiZIQEzMtLzjzzzGxv5L1SEk+eR2iu6AoCPgsQ33wGpvpgBYhv7r1J+Ktb/Zsks69x79WgQQO98soratTInFzGhYCdAuY15R07dtS2bdsyB2D285t9/VwIIBBvAeJbvOc3saMjvrmbehL+H5xMRm9OMTnCSbd06VK1b9/enSalEIiwwLJly9ShQ4fMHn5WdQrVlgh3na4hgEBhAsS3wvz4dMQFiG+5J4iE/wejpZKqZfZz5sxRz549cytSAgFLBMrLy9WrV6/M3i6TtM+/BCwZEt1EAIHcAsS33EaUsFyA+Fb7BJLwf+9j9jEPcVKNHTtWo0ePtnz5030E9hUYN26cxowZk/kD86Yus7+XCwEE4iVAfIvXfDKaWgSIbzXjkPBLAyVNdRJdfvnlMv9S5EIgrgLmm6vHH388c3iDJE2L65gZFwIJFCC+JXDSkz5k4lv2FZD0hP8USaudNC1bttSKFStUUlKS9N8Zxh9jgd27d+vUU0/V2rVrM0fZStKbMR46Q0MgKQLEt6TMNOOsJkB8I+HPJvCGpFOdP1i5cqVat27Nrw8CsRdYtWqV2rRpkznOFZLaxn7wDBCB+AsQ3+I/x4ywBgHi274wSb7Df6+ka5wkU6dO1cCB5htQLgSSITBt2jQNGmR28lS77pN0bTIEGCUCsRQgvsVyWhmUFwHiW3WtpCb8F0r6g5Oif//+mj59upe1RFkEYiEwYMAAzZgxI3MsF0l6JhYDZBAIJEuA+Jas+Wa0tQgQ337ASWLC/2NJ6yQ1TDOUlpbqrbfeYt8+f20kUsDsdzz55JNVWVnpHP9WSS0k/T2RKAwaATsFiG92zhu99kmA+JbshN+cQnKFc229+OKLOvvss31ablSLQPQFFi9erHPOOSezo4/q+1OsuBBAwA4B4psd80QvAxQgvn2PnbQ7/BdLesq5zkaNGqXbb789wKVHUwhEU+CWW27R+PHjMzt3iaSno9ljeoUAAg4B4hvLAYEaBIhvyUr495dk9iw0Tq+HsrKy1BGcXAgg8L2AOaqzoqLCybFZUqmkPRghgEBkBYhvkZ0aOhYVgaTHtyTd4b9H0nXOhbd06VK1b98+KmuRfiAQusCyZcvUoUOHzH5MknR96J2jAwggUJMA8Y21gUAOgaTHt6Qk/OZc8deda2HEiBGaMGECvyAIIJAhMHLkSE2cODHT5TRJ5lxvLgQQiJYA8S1a80FvIiyQ5PiWlIR/saRO6TXYpEkTbdy4McJLkq4hEK5A06ZNtWnTJmcnlkjiyfZwp4XWEcgmQHxjXSDgQSCp8S0JCX8/SdUOGV+wYIG6dOniYXlQFIFkCSxcuFBdu3bNHHR/STOTJcFoEYi0APEt0tND56IokNT4FveE3zzItEXSselF1717d82dOzeKa5A+IRApgR49emjevHnOPn0oqREP8EZqmuhMcgWIb8mde0ZeoEAS41vcE/6xkkY718WGDRtkvs7hQgCB2gXMtrdmzZplFhonaQx2CCAQugDxLfQpoAO2CiQxvsU54T9GknlbaJ30guTMfVt/Nel3WAJZzi7+ruot1R+F1SfaRQABEd9YBAgUKJC0+BbnhH+KpCHp9VCvXj29//77KikpKXCJ8HEEkiNgXkt+3HHHaceOHc5BPyxpaHIUGCkCkRMgvkVuSuiQbQJJi29xTfhPkLTeufgeeughXXnllbatR/qLQOgCkydP1lVXXZXZj+aS3gm9c3QAgeQJEN+SN+eM2CeBJMW3uCb8/yGpT3p9tGjRQm+//bZPy4VqEYi/wIknnqh169Y5BzpL0r/Hf+SMEIHICRDfIjcldMhmgaTEtzgm/CdJesu5+ObMmaOePXvavB7pOwKhCpSXl6tXr16ZfThZ0ppQO0bjCCRLgPiWrPlmtAEIJCW+xTHhr3b3o02bNqqoqAhgydAEAvEWKCsr08qVK7nLH+9pZnTRFiC+RXt+6J2lAkmIb3FL+Eslvetcb08++aTMeatcCCBQmIB5f8Wll16aWcnxkioLq5lPI4CACwHimwskiiCQj0AS4lvcEv5qJxe0atVKq1atymfu+QwCCGQRaN26tVavXu38CSf2sFIQCEaA+BaMM60kVCDu8S1OCX89SR871+msWbPUu3fvhC5dho1A8QVmz56tPn32Pg+fbuBoSdXO7Sx+y9SIQKIFiG+Jnn4GH4RA3ONbnBL+am8dbNKkicyb1LgQQKC4AuZN1Zs2bXJWytt3i0tMbQhkChDfWBMIBCAQ5/gWp4Tf3GE8Kr0e7r//fl199dUBLA+aQCBZAg888ICGDx/uHPQnkswdSC4EEPBHgPjmjyu1IlBNIM7xLS4Jfz9JM9Kzduihh2rnzp28VZdfZAR8EDBvJzzyyCP1xRdfOGvvL2mmD81RJQJJFyC+JX0FMP7ABOIc3+KS8P9F0unpFXH99dfr7rvvDmyB0BACSRO44YYbdM899ziH/ZqkXyTNgfEiEIAA8S0AZJpAIC0Q1/gWh4S/raTXnUu1srJSzZo1Y/UigIBPAhs2bFBpqTklsNp1mqQ3fGqSahFIogDxLYmzzphDFYhrfItDwl/tqLLOnTvr2WefDXWx0DgCSRC44IIL9NxzzzmHyhGdSZh4xhikAPEtSG3aQqBKII7xzfaEf39J/09S3fQqXbBggbp06cKiRQABnwUWLlyorl27OlvZJemfJe3xuWmqRyAJAsS3JMwyY4ykQBzjm+0J/28kzU6vlvr162vbtm2RXDx0CoE4CjRo0EDbt293Ds28+OL3cRwrY0IgYAHiW8DgNIeAUyBu8c32hH+RpPPSEzRixAhNmDCBFYsAAgEJjBw5UhMnTnS29ryk8wNqnmYQiLMA8S3Os8vYIi8Qt/hmc8JfX1K12/lvvfWWTjrppMgvIjqIQFwE1qxZo5NPPjlzOA0kVbvtH5fxMg4EAhIgvgUETTMI1CQQt/hmc8I/TNID6Ylq06aNKioqWLkIIBCwQFlZmVauXOls1bzx7sGAu0FzCMRJgPgWp9lkLNYKxCm+2ZzwvyLpjPQqMtsKzNmpXAggEKyAeeeF2U7nuF6V1DHYXtAaArESIL7FajoZjK0CcYpvtib8x0j60LmANm/erEaNGtm6pug3AtYKbNmyRY0bN87s/7GSPrJ2UHQcgfAEiG/h2dMyAtUE4hTfbE34h0qanJ6Vdu3a6bXXzIs+uRBAIAyB008/XcuXL3c2faUkc4Y4FwIIeBMgvnnzojQCvgrEJb7ZmvBXO73gzjvv1I033ujrhFM5AgjULHDXXXfppptuchbgtB4WDAL5CRDf8nPjUwj4IhCX+GZjwn+wpC+ds7pu3To1b97cl4mmUgQQyC2wfv16tWjRIrPgIZK+yv1pSiCAQJUA8Y2lgEDEBOIS32xM+C+W9FR6PTRr1kyVlZURWx50B4HkCZSWlmrDhg3OgV8i6enkSTBiBPIWIL7lTccHEfBPIA7xzcaE3+wLHpKe1uHDh+u+++7zb5apGQEEXAlcc801uv/++51lH5Zk9iNzIYCAOwHimzsnSiEQqEAc4puNCf9GSU3SM71o0SKdd97el+0GugBoDAEEfhB4/vnndf751V6yu0lSU4wQQMC1APHNNRUFEQhOIA7xzbaE35y7uTk9xXXq1NFXX32lkpKS4GadlhBAIKvA7t27dfDBB+u7775z/tyc17kFMgQQyClAfMtJRAEEwhGIQ3yzLeHvJ2lGerrPOussLVmyJJzZT1Crn332mQYNGqSnn3a3HfvUU0/VY489JrPnrRjXzp07U+0/88wzrqo788wz9fvf/17165u303MFKdCpUye99NJLzib7S5oZZB9oCwFLBYhvAU6cSeBGjRqlSZMmuWq1bt26WrBggX75y1+6Ku+10MaNG9WjRw+tXbvW1Uevu+46jR8/nhuerrSKU8j2+GZbwm8Sh77pqRs7dqxGjx5dnJmklloFzHsOevbsqQ8++MCV1FVXXSXz9uODDjrIVfmaCu3Zsyf1F7LbY1fNX8om2b/wwgsLapcP5ycwbtw4jRkzxvnhxySZRIYLAQRqFyC+BbxC3nvvPf3mN7/RihUrXLV88cUXa+rUqTriiCNclXdbyMQ58/fmHXfc4eoj5qaaiXM///nPXZWnUHEEbI9vtiX81fY3mjuJ5m4ul/8C+STe06ZN06WXXlpQ57z+Q4O7HgVxF/zhl19+WeabN8fFPv6CVakgIQLEt4An+n//939VXl6eSvrdXiauDRgwQD/6UfHSp1WrVqlr166ub6iZZN/cgCtmH9yOP8nlbI9vxVux/q+CepI+djbzzTff8HWW/+57W/C6tabQuxD5bCXirkeACyJLU+Zr8gMPPDDzJ0dL2hFuz2gdgUgLEN9Cmp6//e1v+u1vf6vZs2e76kHLli01d+5cNW1anPMIvLbfu3dv/e53v9NPfvITV/2lUPEEbI9vNiX8Zo/GH9JT17ZtW73++uvFm0lqciVgvlXp1auXduxwl7/le8f922+/1b333qsRI0a46pfZylOMbxRcNUahWgVOO+00vfHGG84yF0ly9wAGtggkU4D4FuK8e73DfvPNN8tsKd5///0L7rV5Ns18w7Br166cdf3sZz9LPUfQunXrnGUp4I+AzfHNpoT/Nkm3pKdw2LBheuCBB/yZUWqtUcBs7TGvmb711ltdKeW7p97rVp5iPTPgalAUqlXg6quv1oMPPugsc7skdwsGWwSSKUB8C3Hevd5gqlevnp588kl16NChoF5/8sknqe1B5nhxN5d5Lu7aa6/Vfvvt56Y4ZXwQsDm+2ZTwm9+IvQfuz5o1S+arLa7gBbZv3566I2H2s7m5Tj/9dM2ZM0cNGzZ0U1z5bOUp5qlArjpJoRoFzFfjffr0cf78eUnVDuiHDwEEqgkQ30JeEF6T727duqUe4D3ssMPy6rl5fsDcGDEvD3VzmXecTJ8+XUcddZSb4pTxScDm+GZTwm/275t9jqlr3bp1at68uU9TSrW5BP785z+nHjJy8zWkqcvt1h6vfwmaunmAKddsBfvz9evXq0WLFs5Gzf4vs4+fCwEEsgsQ3yKwMrzGtUJij5djOP0+EjQC9NZ0web4ZkvCX+2BJvNQ4Ndff23NAoljR/06w9jrXsorrrhC9913nw455JA4Mls7JnMcq3mo3nHx4K61s0nHfRYgvvkM7LZ6r3HN67fX6X54PYbT7Q0zt+OkXGECtsY3WxL+syW9mJ6iNm3aqKKiorAZ49MFC2zdujX1AK/Zb+/myvVCrM8//zz1gq358+e7qU7mtIQnnniiaC/4ctUohVwJlJWVaeXKlc6y50ha7OrDFEIgWQLEtwjNt9ez+W+77bbUe2K8PMC7dOnS1JHVbg6/KPS0uwjRxqYrtsY3WxL+YZL2PqHbt29fzZzJyzuj8NtjHlwaOHCg6609NZ1ukM9WHj/OQ46CaRz60K9fv9Tblh3X1ZKqPckbh3EyBgSKIEB8KwJisaowscjcSBo8eLCruOb15Byvx3AWsm2oWCbUU13A1vhmS8I/RdKQNLl5Uv2GG25gDUZAwGytMkdnPvTQQ656U9NeRK9beTiL2BV3aIXuvvvuzCNVH5Y0NLQO0TACPwicJGlNhECIbxGaDNOVL7/8Utdcc40effRRVz3zEo+83CTzUq+rjlKoKAK2xjdbEn6zFaBTeqbMubUXXHBBUSaOSgoXqKyslPnWxe3rv5RMrgAAIABJREFUyTNPG/B6x8PrHZXCR0gNXgWeffZZXXihOVp877VEktm6wIVA2AL/V9IZksZKeiXszlRtdSO+RWAinF14++23U9tuTHzLdbk9ftrLCXfEuVzq4f3c1vhmS8L/vqS9Zzq+8847Ov7448ObbVquJpDP68nT+x7NecLmqDGzLcjtdf/998u8h4HXirsVC77cu+++qxNOOMHZ8FZJxwXfE1pEYB+B/yPJrMdDqxL+sBN/4lsEF6nXbaa5nlHzWh9n7kdwUVR1ydb4ZkPCb15l9z/OqTenf5SUlER3NSSwZ16/AjUvLjFn8x9++OGu76IY1kLPPk7g1IQy5BpeQf5PkvaE0iEaRaC6gLnLP8bxR+ZOfxiJP/EtwivT6zthakvSvXxjwJn7EV4UkmyNbzYk/I0kbU5Pf4MGDfTRRx9FezUktHde/kIzRB07dtQBBxwgc/axm8t8xVleXi5zFBpX9AWOOeYYbdu2zdnRxpK2RL/n9DABAs67/M7hBp34E98ivtheeuml1Gl0bk7UKS0tTb2B98QTT6w2Ki/HfXLmfsQXRFX3bIxvNiT8HSXtfaVru3btXB8DaceyiU8vzVeWXrfneBk9X3F60Qq/rPmH2fLly50dOTMie6bDx6EHURDIvMsfRuJPfIvCSqilD17PzDdHS5t3w5iz2tOXl2M4OXM/4guiqns2xjcbEv6ekuakl0D37t01d+5cO1ZEAnvp9Sx9t0TmAVDzGvMjjzzS7UcoF7JAjx49NG/ePGcvekkqD7lbNI9AWqCmu/xBJv7ENwvWo5d3zmTeofcSEzlz34LFUNVFG+ObDQm/OX9zYnoZDB8+PPWvZ67oCng9YjPXSMxWnlmzZumMM8zBGly2CJhj7cwD1o5rhKS7bek//UyEQG13+YNI/IlvliwzL8dpmlMEzZGeP/3pT1PbUM2WIDcXZ+67UYpGGRvjmw0Jv0kQrk9P8Z133pl6qx1XdAW8nkaQayT5vMkwV5383H+BCRMmZP6u3iOJF2j4T08L7gXc3OX3M/Envrmfq1BLej2Ywtzs6NKli8xZ+i+/vHdXco1j4Mz9UKfXc+M2xjcbEv7/kNQnPRszZsyQecsZV7QFvJ5uUNNoOK0g2vNcW+/M27D79+/vLDJL0r/bOyJ6HlMBt3f5/Uj8iW8WLSovB1O0bNkydXy4eWtvrosz93MJRe/nNsY3GxL+5yT9Oj3dvHQregu/ph699tpr6tmzpz744IO8Os1pBXmxReZDWV5O8kdJnSPTQTqCwPcCXu/yFzPxJ75ZtAqL/e11eugcSGHRIqjqqo3xzYaE/y+S9p7DaJ52b9++vX2rI4E9NqcbTJo0Ke8tWDfffLPGjh2r/fc3R1Vz2SawbNkydejQwdnt1yT9wrZx0N9ECORzl78YiT/xzbLlVaxvr9PD5ltsyxZAVXdtjG82JPzrJDVPL4m1a9fuc8atncslGb3+5JNPNGDAAC1atMjTgHO9tdBTZRQORcB8/W2+1nZc6yW1CKUzNIpA7QKF3OUvJPEnvlm4Mr2czV/b8PgW28LJr+qyjfHNhoS/2mvH/+u//kvHHXecvaskgT33+pej+UvQnFZgjuLkslfg/fff17/+6786B7BVEr+89k5p3Hte6F3+fBJ/4puFq8rr2fw1DZFvsS2c/Kou2xjfbEj4P5V0RHpZ7Ny5M3XUFZcdAmbPo3loafDgwdq1a5frTk+bNi31zcCPfmTDEnU9rEQV/PTTTzPfm/CZJH55E7UKrBpsse7ye0n8iW9WLZEfOrt9+3b95je/cXUCT7Yhmhc3zZkzRw0bNrRUINndtjG+2ZBN/U1S3fTS+tvf/iZzB5jLDoHKykr17dtXK1as8NThml5R7qkSCocqYP6B95Of/MTZB/Mvvmp/EGoHaRyBfQWKeZffTeJPfLN4FZpDREzS7+VmlhmuyWHMTa1LL73U4tEnu+s2xjcbEv5vJJWkl9Y333yjkpK9/zfZKy7io//66681YsQIPfTQQ3n1lHOJ82KLzId2796tAw880Nmf3ZKq/UFkOktHEPhewI+7/LUl/sQ3i1devjHuiiuuSL1A9JBDDrF49Mnuuo3xzYaE/1tJddJLy+yd22+//ZK90iwZvZc3E9Y0JN48aMlkZ+nmt99+ywlL9k4fPfdX4BVJYyUtIb75C+137eZb7Msuu0zmQBE3F99eu1GKfpks8e07SZFOTm1I+P/XOfVmTzhX9AXee++91FedXrfyZI7MnPJingEwf0ly2SfAMxj2zRk9Dk+A+Baefb4tmzmbPn26Bg4c6KoK8wbeYcOG8XyaK61oF8oS3yKdU0e6c1VTTcIf7TW/T+/y/ZqzpmHy9adlC8DRXRJ+e+eOngcvQMIfvHkxWty4caN69OiR8y6/uYE1d+5cNW3atBjNUkfIAiT8xZ8AtvQU39TXGouxlcfZQfOA0yOPPJL62pQE0tepK2rlbOkpKieVxUvgVUnmAWG29MRgXkn4YzCJHofAlh6PYC6L81CTS6goFNu6dat69eql114zL1Ut3nXqqafqscceY2tP8Uh9r8nGh5p8R6GBqAuYh3bN2fjmv35c6UTf7OE3F/HND+WA6yThDxg8As3ZGN9s2NLDsWURWNxuumB+AUaNGqVJkya5Ke65zNChQzVx4kRONvAsF84HbDy2LBwpWo2QgF/HcmYm+ukhE98iNPn5doWEP185ez9nY3yzIeHnxSSW/E54PZP4oosuSp3ismDBAlcj5OxiV0yRKWTji0kig0dHwhDw4+5+TYl+enzEtzBmushtkvAXGdSC6myMbzYk/Lx63ILF73Urz89+9rNUon/AAQekXj5ijjZzc5mtPeaozp///OduilMmRAEbXz0eIhdNhy9QzLv7uRL99GiJb+HPe8E9IOEvmNC6CmyMbzYk/OskNU+vBnPW7Yknnmjd4ohzh/PZypM+msy4eDnSzJS/6qqrUlt7DjrooDizWj+2t99+W+ZUCse1XlIL6wfGAOIoUKy7+24T/bQh8S0Gq4mEPwaT6HEINsY3GxL+v0g6PT0XS5cuVfv27T1ODcX9FPjzn/+srl27un69eLdu3TR16lQddthhqW59/vnnGjRokObPn++qm2Zrj7nLf+GFF7oqT6FwBJYtW6YOHTo4GzdPcv8inN7QKgK1ChR6d99rop/uDPEtBguThD8Gk+hxCDbGNxsS/uck/To9F2af+AUXXOBxaijul8D27dtTL9h6+eWXXTVhtvKUl5fr9NP3/hsu9blVq1al/tHwwQcfuKrHfH7OnDlq2LChq/IUCl7g2WefzfxH2R8ldQ6+J7SIQK0ChdzdzzfRT3eI+BaDxUnCH4NJ9DgEG+ObDQn/f0jqk56LGTNmqF+/fh6nhuJ+COzZs0djxozRHXfc4bp6sxXn2muv1X77VX8DtTnT9t5779WIESNc13Xddddp/PjxKikpcf0ZCgYnMHPmTPXv39/Z4CxJ/x5cD2gJAVcC+dzdLzTRT3eM+OZqiqJdiIQ/2vPjR+9sjG82JPx3S7o+PWF33XWXRo4c6cf8UadHAa9beS6++OLUVp4jjjgia0ufffZZamvP008/7aonbO1xxRRaIfO7etNNNznbv0fSDaF1iIYR2FfA6939YiX66Z4Q32KwKkn4YzCJHodgY3yzIeE3CcLE9FwMHz5c9913n8epoXixBT755BMNGDBAixYtclW12coza9YsnXHGGbWWf/XVV9WnTx/XW3vOPPPM1H7++vXru+oHhYITuOaaa2QeznZc5usbk+BwIRAVAbd394ud6KfHT3yLykoooB8k/AXgWfpRG+ObDQl/T0lz0muie/fumjt3rqVLJB7dNlt5zL9ub731VtcDuu2223TjjTemzt2v7cqn7ptvvlljx47NWbfrzlKwKAI9evTQvHnznHX1klRelMqpBIHCBdzc3fcr0U/3nvhW+DyGXgMJf+hTEHgHbIxvNiT8HSXtfSK0Xbt2eu01c9gHV1gCL730knr16qUdO3a46sL555+fOnrzqKOOclXe67cHZmuPOdP/l7/8pav6KRSMgHmwevny5c7GzpT0SjCt0woCOQVqu7vvd6Kf7hzxLec0Rb8ACX/056jYPbQxvtmQ8DeStDk9WQ0aNNBHH31U7LmjPpcCXpPxevXqpU7TOeuss1y28H0xr88HeP1HhafOUDgvgWOOOUbbtm1zfraxpC15VcaHECiuQE1394NK9NOjIb4Vd15DqY2EPxT2UBu1Mb7ZkPCbPSD/45zZb775hpNZQljqQW63yecEILfbhkKgS1yT5mVsBx54YOa4/0nSnsRhMOAoCmTe3Q860U+bEN+iuDo89omE3yOY5cVtjW82JPxmaVR7/fg777yj448/3vIlY1/3g36gduvWramtQ263cOX7bYJ9MxH9Hr/77rs64YQTnB3dKum46PecHiZAwHl3P6xE38lMfLN80ZHwWz6BHrtva3yzJeFfLKlTek54+ZbH1VmE4jt37kwdmWns3VzFOjLTtGde7LVr1y43zYqtPa6YfC+U5aUkSySd7XvDNIBAbgFzd9/snTf/jcIzJcS33HMW6RIk/JGenqJ3ztb4ZkvCP0XSkPSsmZc33XADx3kXfRXXUKHZXjNp0qTUKTtur2K9FOvrr79OvYzroYcectt06gQh036uE4FcV0hBzwJ333135kvUHpY01HNFfACB4gucJGlN8avNu0biW9500fggCX805iGoXtga32xJ+IdJeiA9mX379pV5yxlXMAJet/KYp9fNg7oNGzYsSgffe++91F3+FStWuKrP7Zn/riqjUF4C5m3Yjz32mPOzV0t6MK/K+BAC8RYgvlk+vyT8lk+gx+7bGt9sSfjNVoAX03PSpk0bVVRUeJwiiucjkM/bb6dNm6ZLL700n+Zq/MyTTz6pgQMHut7ak+utvkXtHJXtI1BWVqaVK1c6//wcSWbrAhcCCFQXIL5ZviJI+C2fQI/dtzW+2ZLw15P0cXpOzOkfZqsHl78C3377re69997MrRm1NnrVVVfJbLk66KCDitq5L7/8MtWPKVPMt9/uLtOPa6+9Vvvtt5+7D1CqaAJm/s1pWo7raEnuXtxQtF5QEQJWCBDfrJimmjtJwm/5BHrsvq3xzZaE30yHSfjNX4ypa926dWrevLnHaaI4Agj4LbB+/Xq1aNHC2YxJ9E3Cz4UAAtkFiG+sDAQsELA5vtmU8C+SdF56PcyaNUu9e/e2YHnQRQSSJTB79mz16dPHOejnJZ2fLAVGi4AnAeKbJy4KIxCOgM3xzaaE/zZJt6SneNiwYXrggb3P8YYz87SKAAL7CFx99dV68MFqz+feLulWqBBAoEYB4huLAwELBGyObzYl/BdK+kN6PbRt21avv/66BcuDLiKQLIHTTjtNb7zxhnPQF0ly9wKHZFExWgTSAsQ31gICFgjYHN9sSvirPdhk1oV5KLCkpMSCJUIXEUiGQA2vHOeB3WRMP6PMX4D4lr8dn0QgEAHb45tNCb+Z0I2SmqRn9qWXXtKZZ54ZyETTCAII5BZ4+eWXddZZZzkLbpLUNPcnKYFA4gWIb4lfAgBEWcD2+GZbwm/ettU3vSDGjh2r0aNHR3l90DcEEiUwbtw4jRkzxjlm8/atfolCYLAI5CdAfMvPjU8hEIiA7fHNtoTfJA4z0jNr7iQuWbIkkImmEQQQyC3QqVMnmW/eHFd/SbwWOzcdJRAgvrEGEIiwgO3xzbaEv5Gkzen1UKdOHX311Vfs44/wLwhdS46A2d948MEH67vvvnMOurGkLclRYKQI5C1AfMubjg8i4K9AHOKbbQm/mdFq+xwXLVqk887bezy/vzNO7QggUKPA888/r/PPr3bcPvv3WS8IeBMgvnnzojQCgQjEIb7ZmPBPkTQkPcPDhw/XfffdF8iE0wgCCNQscM011+j+++93FnhY0lDMEEDAtQDxzTUVBREITiAO8c3GhP9iSU+lp7lZs2aqrKwMbtZpCQEEsgqUlpZqw4YNzp9dIulpuBBAwLUA8c01FQURCE4gDvHNxoT/YElfOqd53bp1at68eXAzT0sIIFBNYP369WrRokWmyiGSvoIKAQRcCxDfXFNREIFgBOIS32xM+M0ML5K0d+P+nXfeqRtvvDGYmacVBBDYR+Cuu+7STTfd5Pzz5yVV29APGwIIuBIgvrliohACwQjEJb7ZmvCbfcGT01Pdrl07vfbaa8HMPK0ggMA+AqeffrqWL1/u/PMrJZn9yFwIIOBNgPjmzYvSCPgqEJf4ZmvCf4ykD50zvHnzZjVqZE4140IAgSAFtmzZosaNzemb1a5jJX0UZD9oC4GYCBDfYjKRDMN+gTjFN1sTfrOKXpF0Rno5TZw4UTfccIP9q4sRIGCZwN13360RI0Y4e/2qpI6WDYPuIhAlAeJblGaDviRWIE7xzeaEf5ikB9KrsE2bNqqoqEjsomTgCIQlUFZWppUrVzqbv1rSg2H1h3YRiIEA8S0Gk8gQ7BeIU3yzOeGvL2mbczm99dZbOumkk+xfYYwAAUsE1qxZo5NPPjmztw0kbbdkCHQTgSgKEN+iOCv0KVECcYtvNif8ZuFVO83AbCuYMGFCohYkg0UgTIGRI0fKbKdzXJzOE+aE0HacBIhvcZpNxmKdQNzim+0J/28kzU6vovr162vbtmo3/a1bYHQYAZsEGjRooO3bq93M7y3p9zaNgb4iEFEB4ltEJ4ZuJUMgbvHN9oR/f0n/T1Ld9PJbsGCBunTpkozVyCgRCFFg4cKF6tq1q7MHuyT9s6Q9IXaLphGIiwDxLS4zyTisE4hjfLM94TeLyJz1PSS9mjp37qxnn33WusVFhxGwTeCCCy7Qc8895+z2w5LMGeJcCCBQHAHiW3EcqQUBTwJxjG9xSPjbSnrdOZOVlZVq1qyZp8mlMAIIuBfYsGGDSktLMz9wmqQ33NdCSQQQyCFAfGOJIBCwQFzjWxwSfrMU/iLp9PSauP7662XOTuVCAAF/BMw7L+655x5n5eZV17/wpzVqRSDRAsS3RE8/gw9aIK7xLS4Jfz9JM9KL4tBDD9XOnTtVUlIS9DqhPQRiL7B7924deeSR+uKLL5xj7S9pZuwHzwARCF6A+Ba8OS0mVCDO8S0uCb9ZmjskHZVeo/fff7+uvtq8/4cLAQSKKfDAAw9o+PDhzio/kVSvmG1QFwIIVBMgvrEgEAhAIM7xLU4J/1hJo9ProUmTJtq4cWMAy4MmEEiWQNOmTbVp0ybnoMdJGpMsBUaLQKACxLdAuWksqQJxjm9xSvjNHcaPnYt01qxZ6t3bHAvOhQACxRCYPXu2+vTpk1nV0VXfsBWjCepAAIF9BYhvrAoEfBaIe3yLU8JvlkK1I8xatWqlVatW+bxEqB6B5Ai0bt1aq1evdg6YoziTM/2MNFwB4lu4/rQec4G4x7e4JfzmnMB3nWvyySefVI8ePWK+TBkeAv4LzJ07V5deemlmQ8dLqvS/dVpAIPECxLfELwEA/BJIQnyLW8Jv1sJ/SNq756BNmzaqqKjwa41QLwKJESgrK9PKlSud450l6d8TA8BAEQhfgPgW/hzQgxgKJCG+xTHhP0nSW871OGfOHPXs2TOGS5QhIRCMQHl5uXr16pXZ2MmS1gTTA1pBAAFJxDeWAQJFFkhKfItjwr/PXf4WLVro7bffLvISoToEkiNw4oknat26ddzdT86UM9LoClS7y098i+5E0TM7BJIS3+Ka8J8gab1zqT300EO68sor7Vh99BKBCAlMnjxZV111VWaPmkt6J0LdpCsIJEWA+JaUmWacvgskKb7FNeE3i6TaiQb16tXT+++/z9t3ff/1oYE4CZi3Dh533HHascO892fvxck8cZpkxmKjAPHNxlmjz5ESSFp8i3PCf4ykrZLqpFfYqFGjdPvtt0dqwdEZBKIscMstt2j8+PHOLn4nqaGkj6Lcb/qGQMwFiG8xn2CG579A0uJbnBN+s1qqvZ3Q/MGGDRtk3qTGhQACtQuYN1U3a9YssxBv1WXhIBANAeJbNOaBXlgokMT4FveEf39JWyQdm16P3bt3lzlvlQsBBGoXMO+vmDdvnrPQh5IaSdqDHQIIhC5AfAt9CuiArQJJjG9xT/jNWuwnaYZzUS5YsEBdunSxdZ3SbwR8F1i4cKG6du2a2U5/STN9b5wGEEDArQDxza0U5RCoEkhqfEtCwm+meLGkTunV3qRJE5mvc7gQQCC7gNn2tmnTJucPl0g6Gy8EEIicAPEtclNCh6IskNT4lpSEv62k150LcMSIEZowYUKU1yR9QyAUgZEjR2rixImZbZ8m6Y1QOkSjCCBQmwDxjfWBgEuBJMe3pCT8ZincI+k655pYunSp2rdv73KZUAyB+AssW7ZMHTp0yBzoJEnXx3/0jBABawWIb9ZOHR0PSiDp8S1JCb95wKlSUuP04iorK9OKFSuCWmu0g0DkBU499VRVVFQ4+7lZUikP6kZ+6uhgsgWIb8mef0bvQiDp8S1JCb9ZDhdLesq5Ljib38VvCUUSIZDlTGIz7kskPZ0IAAaJgN0CxDe754/e+yhAfJOSlvCb5TRN0hXOdfXiiy/q7LN5HtHH3zWqjrjA4sWLdc4552T28lFJAyPedbqHAAI/CBDfWA0IZAgQ374HSWLC/2NJ66reFppCKC0t1VtvvaWSkhJ+URBInIB5vfjJJ5+sykqz423vZd5S3ULS3xMHwoARsFeA+Gbv3NFzHwSIbz+gJjHhN6O/UNIfnGurf//+mj59ug/LjSoRiLbAgAEDNGNGtVdVmA5fJOmZaPec3iGAQBYB4hvLAoEqAeIbCb8RuFfSNc7fiqlTp2rgQHYw8DdFcgSmTZumQYMGZQ74PknXJkeBkSIQOwHiW+ymlAF5FSC+VRdL6h3+tII5V/xUJ8nKlSvVunVrr+uK8ghYJ7Bq1Sq1adMms9/m2CpzrjcXAgjYLUB8s3v+6H0BAsS3ffGSnvCfImm1k6Vly5apozrZz1/AbxofjbyA2ddojihbu3ZtZl9bSXoz8gOggwggkEuA+JZLiJ/HUoD4ln1ak57wGxWzh2eqk+fyyy9XeXl5LH8RGBQCRqBnz556/PHHMzHM3h5zygcXAgjEQ4D4Fo95ZBQeBIhvJPy1LZcpkoY4C4wdO1ajR4/2sMQoioAdAuPGjdOYMWMyO/uwpKF2jIBeIoCABwHimwcsitotQHyref64w/+DzVJJ7Z1Uc+bMSd0J5UIgLgLmm6tevXplDmeZpA5xGSPjQACBfQSIbyyK2AsQ32qfYhL+H3waSXpd0hFOsqVLl6p9+2r/Doj9Lw0DjKfAsmXL1KHDPnn9Z5JOk7QlnqNmVAggIIn4xjKItQDxLff0kvBXN/o3Sc87/6hBgwZ65ZVX1KiR+fuSCwE7BbZs2aKOHTtq27ZtmQM4T9J/2jkqeo0AAh4EiG8esChqjwDxzd1ckfDv62T2MU92/nGrVq308ssvq27duu5UKYVAhAR27dqlM888U6tXVzuQyvTwSklmfy8XAggkQ4D4lox5TswoiW/up5qEP7vVnZJudP7oV7/6lV544QX3spREICIC5557rv70pz9l9uYuSTdFpIt0AwEEghMgvgVnTUs+CxDf3AOT8NdsNUtSb+ePu3fvrrlz57rXpSQCIQv06NFD8+bNy+zFbEl9Qu4azSOAQHgCxLfw7Gm5SALEN2+QJPy1e5n9/Gbf496rb9++mjlzpjdlSiMQgkC/fv302GOPZbZs9uubfftcCCCQbAHiW7Ln3+rRE9+8Tx8Jf+1mB0taXHWKyd6SgwYN0iOPPOJdm08gEJDA4MGDNXVqtffJmZbNKVRnS/oqoG7QDAIIRFeA+BbduaFntQgQ3/JbHiT8ud3qSfqzpObOokOGDNGUKTzvmJuPEkELDB06VA8/bN6jVe1aL+mXknYE3R/aQwCByAoQ3yI7NXQsmwDxLf91QcLvzs6cyWme2G3sLM6dfnd4lApOoIY7H5slnctZ+8HNAy0hYJEA8c2iyUpyV4lvhc0+Cb97v+MlLZLU0PkR9vS7B6SkvwI17GncKul8Se/62zq1I4CAxQLEN4snLwldJ74VPssk/N4Mzbae5zKTfk7v8YZI6eIL1HBagUn2O0sy23m4EEAAgdoEiG+sj0gKEN+KMy0k/N4dzZ2QZzK395hz+ufPn8/Lubx78okCBMxLR7p165btnH2zjedC7uwXgMtHEUieAPEteXMe2RET34o7NST8+XmaPY9/yHyQ17yR15zT36iR+TEXAv4KmNeJmzsfWd6ga+7oX8SefX/9qR2BmAoQ32I6sTYNi/hW/Nki4c/f1JxusDDzyM4GDRro8ccfV/v27fOvmU8ikENg2bJluvzyy7Vt27bMkubozS6cxsMSQgCBAgSIbwXg8dHCBIhvhfnV9GkS/sJczTnGCzJfzmWqnDNnjnr27FlY7XwagSwC5eXl6tWrVzYb81Ktrpyzz7JBAIEiCBDfioBIFd4EiG/evLyUJuH3olVz2X1eU26Kjh07VqNHjy5OC9SCgKRx48ZpzJgx2SxmS+oDEgIIIFBkAeJbkUGpLrsA8c3flUHCXzzfOyXdmFmd2XYxc+ZMlZSUFK8lakqcwO7du2WOJTPbxbJcd0m6KXEoDBgBBIISIL4FJZ3AdohvwUw6CX9xnYdKmpxZZcuWLTV9+nS1bt26uK1RWyIEVq1apQEDBmjt2rXZxnulJF75nIiVwCARCFWA+BYqfzwbJ74FN68k/MW3/jdJ5ivQIzKrnjp1qgYOHFj8FqkxtgLTpk2TeaNzluuzqi08Zt8+FwIIIBCEAPEtCOWEtEF8C3aiSfj98TbHmj0maZ+jevr376/Jkyezxccf99jUar7ivPLKKzVjxoxsY1omqS/HbsZmuhkIAjYJEN9smq0I9pX4Fs6kkPD76262WgzJbKK0tFQPPvigzj7qJVLsAAAK+ElEQVT7bH9bp3YrBRYvXqxhw4apsrIyW/8flmS+WudCAAEEwhQgvoWpb2nbxLfwJo6E3397s4dnarZmRo0apdtvv93/HtCCNQK33HKLxo8fX1N/zd6eadYMho4igEDcBYhvcZ/hIo6P+FZEzDyqIuHPAy2Pj5xS9WDlqZmfLSsr0z333MOLuvJAjdNHzItGrr/+elVUVGQb1oqqu/pvxmnMjAUBBGIhQHyLxTT6Nwjim3+2Xmom4feiVXjZeyVdk62aESNGaMKECYW3QA3WCYwcOVITJ06sqd/3SbrWukHRYQQQSJoA8S1pM+5ivMQ3F0gBFSHhDwja0cyFku6X1DCz6SZNmuiOO+5Qly5dgu8VLQYusHDhQt18883atGlTtra3Shou6ZnAO0aDCCCAQH4CxLf83GL3KeJb9KaUhD+cOfmxJHM35IpszXfv3j31RtWmTZuG0zta9VVg48aNqTcwz5s3r6Z2Hq26q/93XztC5QgggEDxBYhvxTe1pkbiW3SnioQ/3Lm5WJLZy9E4WzfMQ7233norR3iGO0dFa90cRXbbbbfV9lDuZkkjJD1dtEapCAEEEAhHgPgWjnsorRLfQmH31CgJvycuXwrvL+kuSddlq71evXoyib85k53LXgHz7gVz+s6OHTtqGsQkSTdK2mPvKOk5AgggUE2A+JaABUF8s2OSSfijM09tJZkzOjtl61KLFi1kHn7p2bNndHpMT3IKlJeXpx7GXrduXU1ll0i6RdIbOSujAAIIIGCnAPHNznmrtdfEN7smlYQ/evPVT9IYScdm61qbNm103XXXqUePHtHrOT3aKzB37lxNmjRJK1eurEnlQ0ljJc2EDQEEEEiIAPEtBhNNfLNzEkn4ozlv5mvQW6vu/NbJ1sVWrVql3sbau3fvaI4gob2aPXt26i3Kq1evrkngu6pvcm5j+05CFwnDRiDZAsQ3S+ef+GbpxFV1m4Q/2vN3jKSbJA2pqZvmKM+hQ4dq8ODBPNwb0lyah5UeeeQRTZkypaYjNtM9e1jSnZI+CqmrNIsAAghERYD4FpWZqKUfxDcLJsllF0n4XUKFXOwESTdI6lNTPw499FBdccUV6t+/v5o1axZyd5PR/IYNGzRjxgw9+uij+uKLL2ob9CxJd0t6JxkyjBIBBBBwLUB8c00VXEHiW3DWQbVEwh+UdHHaOanqZUw1Jv6mmc6dO6tPnz68wKs45vvUYl4oMmvWLD333HO5WjCJvnnJ2ppcBfk5AgggkHAB4lsEFgDxLQKT4FMXSPh9gvW52lJJv61tq49pv379+qlTfS677DKddJL5u5QrX4E1a9boiSeekDmVYPv27bmqMVt3fiepMldBfo4AAgggUE2A+BbwgiC+BQweUnMk/CHBF6nZepIGSxoo6aja6jSn+3Tr1k2XXHKJGjVqVKTm413Nli1b9NRTT2n+/Pm1nbaTRvhE0jRJj0iq8bD9eIsxOgQQQKBoAsS3olHuWxHxzUfciFZNwh/RicmjW+a4M/O/03N9tl27dqltP7/+9a/VvHnzXMUT9fP169frj3/8Y2q7zvLly92M/bWqozU5XtONFmUQQAAB7wLEN+9m+3yC+FYERIurIOG3ePJq6Lp5wYk5q7OXpLq5hmce8D333HN1zjnnqFOnTok76cecQLBkyRK9+OKLeuGFF2QeVHJx7ZI0R9JsXpjlQosiCCCAQHEEiG8eHIlvHrASUJSEP76TbM46vkzSpZLOczPMOnXqqGPHjjrjjDPUvn17mW8CSkpK3HzUmjLmL0Bz537ZsmV69dVX9corr+i778zR+K6u5yU9KekJztB35UUhBBBAwA8B4lsWVeKbH0stPnWS8MdnLmsbSX1JXSRdIukML0Nu27atysrKZF70dcopp1i3Bch8hfnmm2+mXoRVUVGhN954w8vwTdlXJT0laaGknE/req2c8ggggAACBQkQ34hvBS2gpHyYhD8pM/3DOM3LTjpLOt/tnX8n0YEHHqgWLVqkEv/S0lI1bdpUjRs3Tj0IHNa3AeauhnkAafPmzdq4caMqKytlEv1169bpm2++yWeGzZ38RZLMuZu8JCsfQT6DAAIIBC9AfMttTnzLbRTLEiT8sZxW14M6WNKvJJ0jqZOkJq4/maVggwYNdOyxx8r89+ijj9aRRx6pn/70pzr88MN12GGHybwcrG7dujrkkEN00EEH6YADDtD++++v/fbbL1Xbt99+qz179ugf//iHvv76a3355ZfatWtX6qVWn3/+uf7617/qs88+0yeffKKPP/5Y27Zt04cffpj6b4HXJklLJL0o6U+SviqwPj6OAAIIIBCuAPHte3/iW7jrMDKtk/BHZioi0RFzXqfZ8vOLqtN+CvoHQCRGlL0T5i9Ac7rOX6q27GyJcF/pGgIIIIBA4QLEt8INqcFiARJ+iycvgK6bc5DLJLWWdIqkkyWZP7PpMmfivyXpTUmrJFVwTr5N00dfEUAAAV8EiG++sFJpVAVI+KM6M9Htl/lL8gRJx0tqVrUNyNw5aRhyl7dKMnfqzd17c7bmu5LeIbkPeVZoHgEEELBHgPhmz1zRU48CJPwewSheo4A5Ju1nksxDU+bUhKMl/VTSEZL+RdJhkg6V9GNJh0g6UNIBkv5JUp2qWs35mP8j6R+SzNO2X0r6u6QvJH0u6b8lfSbpU0kfV52aYx6q/YBjMlmZCCCAAAI+CRDffIKl2u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T+P2BMqa1uRq4/AAAAAElFTkSuQmCC"/>
          <p:cNvSpPr>
            <a:spLocks noChangeAspect="1" noChangeArrowheads="1"/>
          </p:cNvSpPr>
          <p:nvPr/>
        </p:nvSpPr>
        <p:spPr bwMode="auto">
          <a:xfrm>
            <a:off x="155575" y="-365125"/>
            <a:ext cx="1819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 Mining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Should I bother to visit school at all?</a:t>
            </a:r>
          </a:p>
          <a:p>
            <a:pPr lvl="1"/>
            <a:r>
              <a:rPr lang="en-US" dirty="0"/>
              <a:t>How does my studying affect my exam results</a:t>
            </a:r>
            <a:r>
              <a:rPr lang="en-US" dirty="0" smtClean="0"/>
              <a:t>?</a:t>
            </a:r>
            <a:endParaRPr lang="cs-CZ" dirty="0" smtClean="0"/>
          </a:p>
          <a:p>
            <a:pPr lvl="1"/>
            <a:endParaRPr lang="cs-CZ" dirty="0"/>
          </a:p>
          <a:p>
            <a:r>
              <a:rPr lang="en-US" dirty="0"/>
              <a:t>Based on data</a:t>
            </a:r>
          </a:p>
          <a:p>
            <a:pPr lvl="1"/>
            <a:r>
              <a:rPr lang="en-US" dirty="0" smtClean="0"/>
              <a:t>Suppose you have records </a:t>
            </a:r>
            <a:r>
              <a:rPr lang="en-US" dirty="0"/>
              <a:t>of 100 students last year results</a:t>
            </a:r>
          </a:p>
          <a:p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1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</a:t>
            </a:r>
            <a:r>
              <a:rPr lang="en-US" dirty="0">
                <a:solidFill>
                  <a:srgbClr val="616365"/>
                </a:solidFill>
              </a:rPr>
              <a:t> </a:t>
            </a:r>
            <a:r>
              <a:rPr lang="en-US" dirty="0"/>
              <a:t>diagram</a:t>
            </a:r>
            <a:r>
              <a:rPr lang="cs-CZ" dirty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pro text 8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3528" y="1347614"/>
                <a:ext cx="5616624" cy="353078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616365"/>
                    </a:solidFill>
                  </a:rPr>
                  <a:t>Causal diagram</a:t>
                </a:r>
                <a:r>
                  <a:rPr lang="cs-CZ" dirty="0" smtClean="0">
                    <a:solidFill>
                      <a:srgbClr val="616365"/>
                    </a:solidFill>
                  </a:rPr>
                  <a:t>s</a:t>
                </a:r>
                <a:endParaRPr lang="en-US" dirty="0" smtClean="0">
                  <a:solidFill>
                    <a:srgbClr val="616365"/>
                  </a:solidFill>
                </a:endParaRPr>
              </a:p>
              <a:p>
                <a:r>
                  <a:rPr lang="cs-CZ" dirty="0" smtClean="0"/>
                  <a:t>Probability</a:t>
                </a:r>
                <a:r>
                  <a:rPr lang="en-US" dirty="0" smtClean="0"/>
                  <a:t> of passing the exam</a:t>
                </a:r>
                <a:r>
                  <a:rPr lang="cs-CZ" dirty="0" smtClean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based </a:t>
                </a:r>
                <a:r>
                  <a:rPr lang="en-US" dirty="0"/>
                  <a:t>on student </a:t>
                </a:r>
                <a:r>
                  <a:rPr lang="en-US" dirty="0" smtClean="0"/>
                  <a:t>visited lectures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based on student learned for exam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635400" lvl="2" indent="0">
                  <a:buNone/>
                </a:pPr>
                <a:endParaRPr lang="en-US" dirty="0" smtClean="0">
                  <a:solidFill>
                    <a:srgbClr val="616365"/>
                  </a:solidFill>
                </a:endParaRPr>
              </a:p>
            </p:txBody>
          </p:sp>
        </mc:Choice>
        <mc:Fallback xmlns="">
          <p:sp>
            <p:nvSpPr>
              <p:cNvPr id="9" name="Zástupný symbol pro text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3528" y="1347614"/>
                <a:ext cx="5616624" cy="3530788"/>
              </a:xfrm>
              <a:blipFill rotWithShape="0">
                <a:blip r:embed="rId2"/>
                <a:stretch>
                  <a:fillRect l="-2389" t="-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 descr="data:image/png;base64,iVBORw0KGgoAAAANSUhEUgAAAvwAAAFECAYAAABbKeoKAAAAAXNSR0IArs4c6QAABZt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SUzQmV4aXRZJTNEMC41JTNCZXhpdER4JTNEMCUzQmV4aXREeSUzRDAlM0JlbnRyeVglM0QwJTNCZW50cnlZJTNEMC41JTNCZW50cnlEeCUzRDAlM0JlbnRyeUR5JTNEMCUzQiUyMiUyMGVkZ2UlM0QlMjIxJTIyJTIwc291cmNlJTNEJTIyMyUyMiUyMHRhcmdldCUzRCUyMjQlMjIlMjBwYXJlbnQlM0QlMjIxJTIyJTNFJTNDbXhHZW9tZXRyeSUyMHJlbGF0aXZlJTNEJTIyMSUyMiUyMGFzJTNEJTIyZ2VvbWV0cnklMjIlM0UlM0NteFBvaW50JTIweCUzRCUyMjM5MCUyMiUyMHklM0QlMjIzMjAlMjIlMjBhcyUzRCUyMnRhcmdldFBvaW50JTIyJTJGJTNFJTNDJTJGbXhHZW9tZXRyeSUzRSUzQyUyRm14Q2VsbCUzRSUzQ214Q2VsbCUyMGlkJTNEJTIyMyUyMiUyMHZhbHVlJTNEJTIyJTI2bHQlM0JiJTI2Z3QlM0IlMjZsdCUzQmZvbnQlMjBzdHlsZSUzRCUyNnF1b3QlM0Jmb250LXNpemUlM0ElMjAxOHB4JTI2cXVvdCUzQiUyNmd0JTNCWCUyNmx0JTNCJTJGZm9udCUyNmd0JTNCJTI2bHQlM0IlMkZiJTI2Z3QlM0IlMjIlMjBzdHlsZSUzRCUyMmVsbGlwc2UlM0J3aGl0ZVNwYWNlJTNEd3JhcCUzQmh0bWwlM0QxJTNCYXNwZWN0JTNEZml4ZWQlM0IlMjIlMjB2ZXJ0ZXglM0QlMjIxJTIyJTIwcGFyZW50JTNEJTIyMSUyMiUzRSUzQ214R2VvbWV0cnklMjB4JTNEJTIyMjYwJTIyJTIweSUzRCUyMjI1MCUyMiUyMHdpZHRoJTNEJTIyNjAlMjIlMjBoZWlnaHQlM0QlMjI2MCUyMiUyMGFzJTNEJTIyZ2VvbWV0cnklMjIlMkYlM0UlM0MlMkZteENlbGwlM0UlM0NteENlbGwlMjBpZCUzRCUyMjQlMjIlMjB2YWx1ZSUzRCUyMiUyNmx0JTNCc3BhbiUyMHN0eWxlJTNEJTI2cXVvdCUzQmZvbnQtc2l6ZSUzQSUyMDE4cHglMjZxdW90JTNCJTI2Z3QlM0IlMjZsdCUzQmIlMjZndCUzQlklMjZsdCUzQiUyRmIlMjZndCUzQiUyNmx0JTNCJTJGc3BhbiUyNmd0JTNCJTIyJTIwc3R5bGUlM0QlMjJlbGxpcHNlJTNCd2hpdGVTcGFjZSUzRHdyYXAlM0JodG1sJTNEMSUzQmFzcGVjdCUzRGZpeGVkJTNCJTIyJTIwdmVydGV4JTNEJTIyMSUyMiUyMHBhcmVudCUzRCUyMjElMjIlM0UlM0NteEdlb21ldHJ5JTIweCUzRCUyMjM3MCUyMiUyMHklM0QlMjIyNTAlMjIlMjB3aWR0aCUzRCUyMjYwJTIyJTIwaGVpZ2h0JTNEJTIyNjAlMjIlMjBhcyUzRCUyMmdlb21ldHJ5JTIyJTJGJTNFJTNDJTJGbXhDZWxsJTNFJTNDJTJGcm9vdCUzRSUzQyUyRm14R3JhcGhNb2RlbCUzRRqz8G8AACAASURBVHhe7d0JmFTVnffxX9CxXUJ8ndEoggYHArSCqECLGBBFE0eDG5sKgWGRTYO4gYrCC4oKilsEBQEHQqtsGjU4JoILRJQGFARtQBhRQUQzr48hLmTQeZ9TduHtorrr3qq6y7n3e58nj0/oU2f5nNP8/9w699wfiQsBBBBAAAEEEEAAAQRiK/Cj2I6MgSGAAAIIIIAAAggggIBI+FkE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QLEE9pf0M0nHSKov6WhJP5V0hKR/kXSYpEMl/VjSIZIOlHSApH+SVKeqE99J+h9J/5D0jaQvJf1d0heSPpf035I+k/SppI8lbZf0kaQPJO0p1kCoBwEEEEAAAYcA8Y3lYL0ACb/1Uxj4AOpJOkHS8ZKaSWoiqZGkhoH3pHqDWyVtkbRJ0gZJ70p6R9KOkPtF8wgggAACdggQ3+yYJ3qZhwAJfx5oCfqI+cuvTFJrSadIOlmS+TObLpPwvyXpTUmrJFXwjwCbpo++IoAAAr4IEN98YaXSqAqQ8Ed1ZsLpl7lTf4akX0g6verufTg98bdV8y3Aa5L+IunVqm8G/G2R2hFAAAEEwhQgvoWpT9uhC5Dwhz4FoXbgYEm/knSOpE6FJvgNGjTQscceK/Pfo48+WkcddZSOOOIIHX744TrssMN06KGHqm7dujrkkEN00EEH6YADDtD++++v/fbbL4Xw7bffas+ePfrHP/6hr7/+Wl9++aV27dqlL774Qp9//rn++te/6tNPP9XOnTv18ccfa9u2bfrwww9T/y3wMv8AWCLpRUl/kvRVgfXxcQQQQACBcAWIb9/7E9/CXYeRaZ2EPzJTEVhHzEO1nSWdL+k8r60eeOCBatGihZo3b67S0lI1bdpUjRs3VqNGjVRSUuK1uqKU3717t7Zs2aLNmzdr48aNqqys1Pr167Vu3Tp984159tfz9bykRZKeq3oo2HMFfAABBBBAIHAB4ltucuJbbqNYliDhj+W07jMoc2pOF0mXVG3ZcT3qtm3bqqysTK1atdIpp5ySSvRtukzi/+abb2r16tWqqKjQG2+84bX7ZsvPU5IWVp0K5PXzlEcAAQQQ8E+A+EZ88291xahmEv4YTWbGUMwxYpdJutTtnfw6deqoY8eOOuOMM9S+fXu1a9cutLv2fk2L+TZg+fLlWrZsmV599VW98sor+u47cxqoq8vcGXlS0hMcA+rKi0IIIICAHwLEtyyqxDc/llp86iThj89cpkfSVlJvSb0k1c01vGbNmuncc8/VOeeco06dOsUuwc81fvMX5JIlS/Tiiy/qhRde0IYN5kTPnNcuSXMkzZbk+SuDnLVTAAEEEEAgmwDxzcO6IL55wEpAURL++ExyP0nmf+Z0nVovc+e+c+fO+vWvf23dFp1cYyv052YL0B//+Ec999xzqW8CXFzmtJ+ZVf9zUZwiCCCAAAIeBYhvHsGyFSe+FQHR4ipI+C2evKoz8QdLGijpqNqG0qZNG3Xr1k2XXHJJ6gFbrtwC5kHgp556SvPnz9fKlStzfeATSdMkPcI5/7mo+DkCCCCQU8Cck098y8mUXwHiW35uNn+KhN/O2SuV9FtJQ2rrfv369dWzZ09ddtllOumkk+wcaUR6vWbNGj3xxBMqLy/X9u3bc/XqYUm/k1SZqyA/RwABBBCoJkB8C3hBEN8CBg+pORL+kODzbNZk7cMl9ant82a7Tp8+fdSlizmYh6vYAgsXLtSsWbNS235yXLMk3S9pTa6C/BwBBBBIuADxLQILgPgWgUnwqQsk/D7BFrnaEyTdUFuib15qdcUVV6h///4yD+Jy+S9gHvCdMWOGHn300dTLwWq5TOJ/t6R3/O8VLSCAAAJWCRDfIjhdxLcITkqBXSLhLxDQ54+bl4jcVNvWnSZNmmjo0KEaPHhw4k7Y8dnedfXmJIRHHnlEU6ZM0aZN5qWGNV5mq8+dvMzLNS0FEUAgvgLENwvmlvhmwSS57CIJv0uogIuZM4ZvlXSLpDrZ2jYvwho2bJh69zYncHJFRWD27Nl68MEHUy/6quEyh/7fLuk2zvKPyqzRDwQQCFCA+BYgdjGbIr4VUzP4ukj4gzfP1aI5fmyMpGOzFTSn7Vx33XXq0aNHrnr4eYgCc+fO1aRJk2o73edDSWM5zjPESaJpBBAIWoD4FrS4D+0R33xADaBKEv4AkF02YV4oYu78dspWvkWLFho5cmTq1B0uewTMqT4TJkzQunXraur0kqpvcniBlz3TSk8RQMCbAPHNm5cVpYlvVkzT3k6S8Ic/X+brzbskXZetK/Xq1dOoUaN05ZVXht9TepC3wOTJkzV+/Hjt2LGjpjomSbqRbT55E/NBBBCIngDxLXpzUvQeEd+KTupLhST8vrC6rvRiSRMlNc72CZPo33rrrTyM65oz2gXNw0+33XZbKvGv4dosaYSkp6M9EnqHAAII5BQgvuUkik8B4lv055KEP5w5+rGkeyVdka357t27a9y4cWratGk4vaNVXwU2btyo0aNHa968eTW186ikayX93deOUDkCCCBQfAHiW/FNramR+BbdqSLhD35uLqx6GVPDzKbNEZt33HEHL8wKfk5CadG84OTmm2+u6SjPrVUvWXsmlM7RKAIIIOBdgPjm3SyWnyC+RW9aSfiDnRNzV/+abE2OGDEi9XAnV/IEzMPYEyeanV1Zr/uq7vYnD4YRI4CATQLEN5tmK6C+Et8CgnbRDAm/C6QiFDlF0hRJp2bWVVZWpnvuuUft27cvQjNUYavAsmXLdP3116uioiLbEFZIGirpTVvHR78RQCC2AsS32E5tcQZGfCuOY6G1kPAXKpj78wMlTc1WzDyUe/vt5iROLgS+F7jllltqe6h3kKRpWCGAAAIRESC+RWQibOgG8S3cWSLh99ff3NUfktlEaWlp6m2sZ599tr+tU7uVAosXL069RbmysjJb/x+uuttv5djoNAIIxEaA+BabqQxuIMS34KwzWyLh98e+kaTHJO2zT6d///4yZ9aWlJT40zK1xkLAHHFm3r0wY8aMbONZJqmvpC2xGCyDQAABmwSIbzbNVgT7SnwLZ1JI+Ivv/m+SZkk6IrPqqVOnauBA8w0oFwLuBKZNm6ZBg8xOnn2uzyT1kfSf7mqiFAIIIFCwAPGtYEIqSAsQ34JdCyT8xfU2D1ZOzqyyZcuWmj59ulq3bl3c1qgtEQKrVq3SgAEDtHbt2mzjNa9gNl+tcyGAAAJ+ChDf/NRNaN3Et+AmnoS/eNZ3Sroxs7rLL79cM2fOZAtP8ZwTWZP5CrRfv356/PHHs43/Lkk3JRKGQSOAQBACxLcglBPaBvEtmIkn4S+Os9nC0zuzqrFjx6beqMqFQLEEzBuYx4wZk6262VVbfIrVFPUggAACRoD4xjoIRID45i8zCX9hvgdLWiDJ7Gusds2ZM0c9e/YsrHY+jUAWgfLycvXq1SubjdnP31XSV8AhgAACBQoQ3woE5OPeBYhv3s3cfoKE363UvuXqSVoo6TTnjxo0aJDadsGLtPKH5ZO5BcyLTMx2sW3btmUWfl1SF0k7ctdCCQQQQCCrAPGNhRGaAPHNH3oS/vxczbFkf5DU3PnxVq1aae7cuWrUyPyYCwF/BbZs2aIePXpo9erVmQ2tl3QRx3b660/tCMRUgPgW04m1aVjEt+LPFgm/d9PjJT0jqbHzo7/61a80f/581a1b13uNfAKBPAV27dqlbt266U9/+lNmDZslXSjp3Tyr5mMIIJA8AeJb8uY8siMmvhV3akj4vXmaO/rPSWro/Fj37t1Td/a5EAhLwNzpnzdvXmbzWyV1lmTu+HMhgAACtQkQ31gfkRQgvhVnWkj43TuaOx+LMpP9vn37po7d5EIgbAFzbOdjj5kXPFe7TNJ/Pnf6w54d2kcg0gLEt0hPD50jvhW+Bkj43RmaPY0vZG7jMW9AfeSRR9zVQCkEAhAYPHiwzBudMy6zvedc9vQHMAE0gYB9AsQ3++YskT0mvhU27ST8uf3MaQV/znxAd8iQIZoyhRec5uajRNACQ4cO1cMPP5zZrNnW80tO7wl6NmgPgUgLEN8iPT10LlOA+Jb/miDhr93OnEO8OPPoTe7s57/g+GQwAjXcCTFHdp7NOf3BzAGtIBBxAeJbxCeI7mUXIL7ltzJI+Gt3ez7zpVrs2c9vofGp4AVq2PNoXs51XvC9oUUEEIiYAPEtYhNCd9wLEN/cW6VLkvDXbLbP68Q5jcf7AuMT4QrUcLrBbEl9wu0ZrSOAQIgCxLcQ8Wm6OALEN2+OJPzZve6UdKPzR+ac/RdeMM/tciFgl8C5556b7Zz+uyTdZNdI6C0CCBRBgPhWBESqiIYA8c39PJDw72s1VNJk5x+bN+i+/PLLvFTL/bqiZIQEzMtLzjzzzGxv5L1SEk+eR2iu6AoCPgsQ33wGpvpgBYhv7r1J+Ktb/Zsks69x79WgQQO98soratTInFzGhYCdAuY15R07dtS2bdsyB2D285t9/VwIIBBvAeJbvOc3saMjvrmbehL+H5xMRm9OMTnCSbd06VK1b9/enSalEIiwwLJly9ShQ4fMHn5WdQrVlgh3na4hgEBhAsS3wvz4dMQFiG+5J4iE/wejpZKqZfZz5sxRz549cytSAgFLBMrLy9WrV6/M3i6TtM+/BCwZEt1EAIHcAsS33EaUsFyA+Fb7BJLwf+9j9jEPcVKNHTtWo0ePtnz5030E9hUYN26cxowZk/kD86Yus7+XCwEE4iVAfIvXfDKaWgSIbzXjkPBLAyVNdRJdfvnlMv9S5EIgrgLmm6vHH388c3iDJE2L65gZFwIJFCC+JXDSkz5k4lv2FZD0hP8USaudNC1bttSKFStUUlKS9N8Zxh9jgd27d+vUU0/V2rVrM0fZStKbMR46Q0MgKQLEt6TMNOOsJkB8I+HPJvCGpFOdP1i5cqVat27Nrw8CsRdYtWqV2rRpkznOFZLaxn7wDBCB+AsQ3+I/x4ywBgHi274wSb7Df6+ka5wkU6dO1cCB5htQLgSSITBt2jQNGmR28lS77pN0bTIEGCUCsRQgvsVyWhmUFwHiW3WtpCb8F0r6g5Oif//+mj59upe1RFkEYiEwYMAAzZgxI3MsF0l6JhYDZBAIJEuA+Jas+Wa0tQgQ337ASWLC/2NJ6yQ1TDOUlpbqrbfeYt8+f20kUsDsdzz55JNVWVnpHP9WSS0k/T2RKAwaATsFiG92zhu99kmA+JbshN+cQnKFc229+OKLOvvss31ablSLQPQFFi9erHPOOSezo4/q+1OsuBBAwA4B4psd80QvAxQgvn2PnbQ7/BdLesq5zkaNGqXbb789wKVHUwhEU+CWW27R+PHjMzt3iaSno9ljeoUAAg4B4hvLAYEaBIhvyUr495dk9iw0Tq+HsrKy1BGcXAgg8L2AOaqzoqLCybFZUqmkPRghgEBkBYhvkZ0aOhYVgaTHtyTd4b9H0nXOhbd06VK1b98+KmuRfiAQusCyZcvUoUOHzH5MknR96J2jAwggUJMA8Y21gUAOgaTHt6Qk/OZc8deda2HEiBGaMGECvyAIIJAhMHLkSE2cODHT5TRJ5lxvLgQQiJYA8S1a80FvIiyQ5PiWlIR/saRO6TXYpEkTbdy4McJLkq4hEK5A06ZNtWnTJmcnlkjiyfZwp4XWEcgmQHxjXSDgQSCp8S0JCX8/SdUOGV+wYIG6dOniYXlQFIFkCSxcuFBdu3bNHHR/STOTJcFoEYi0APEt0tND56IokNT4FveE3zzItEXSselF1717d82dOzeKa5A+IRApgR49emjevHnOPn0oqREP8EZqmuhMcgWIb8mde0ZeoEAS41vcE/6xkkY718WGDRtkvs7hQgCB2gXMtrdmzZplFhonaQx2CCAQugDxLfQpoAO2CiQxvsU54T9GknlbaJ30guTMfVt/Nel3WAJZzi7+ruot1R+F1SfaRQABEd9YBAgUKJC0+BbnhH+KpCHp9VCvXj29//77KikpKXCJ8HEEkiNgXkt+3HHHaceOHc5BPyxpaHIUGCkCkRMgvkVuSuiQbQJJi29xTfhPkLTeufgeeughXXnllbatR/qLQOgCkydP1lVXXZXZj+aS3gm9c3QAgeQJEN+SN+eM2CeBJMW3uCb8/yGpT3p9tGjRQm+//bZPy4VqEYi/wIknnqh169Y5BzpL0r/Hf+SMEIHICRDfIjcldMhmgaTEtzgm/CdJesu5+ObMmaOePXvavB7pOwKhCpSXl6tXr16ZfThZ0ppQO0bjCCRLgPiWrPlmtAEIJCW+xTHhr3b3o02bNqqoqAhgydAEAvEWKCsr08qVK7nLH+9pZnTRFiC+RXt+6J2lAkmIb3FL+Eslvetcb08++aTMeatcCCBQmIB5f8Wll16aWcnxkioLq5lPI4CACwHimwskiiCQj0AS4lvcEv5qJxe0atVKq1atymfu+QwCCGQRaN26tVavXu38CSf2sFIQCEaA+BaMM60kVCDu8S1OCX89SR871+msWbPUu3fvhC5dho1A8QVmz56tPn32Pg+fbuBoSdXO7Sx+y9SIQKIFiG+Jnn4GH4RA3ONbnBL+am8dbNKkicyb1LgQQKC4AuZN1Zs2bXJWytt3i0tMbQhkChDfWBMIBCAQ5/gWp4Tf3GE8Kr0e7r//fl199dUBLA+aQCBZAg888ICGDx/uHPQnkswdSC4EEPBHgPjmjyu1IlBNIM7xLS4Jfz9JM9Kzduihh2rnzp28VZdfZAR8EDBvJzzyyCP1xRdfOGvvL2mmD81RJQJJFyC+JX0FMP7ABOIc3+KS8P9F0unpFXH99dfr7rvvDmyB0BACSRO44YYbdM899ziH/ZqkXyTNgfEiEIAA8S0AZJpAIC0Q1/gWh4S/raTXnUu1srJSzZo1Y/UigIBPAhs2bFBpqTklsNp1mqQ3fGqSahFIogDxLYmzzphDFYhrfItDwl/tqLLOnTvr2WefDXWx0DgCSRC44IIL9NxzzzmHyhGdSZh4xhikAPEtSG3aQqBKII7xzfaEf39J/09S3fQqXbBggbp06cKiRQABnwUWLlyorl27OlvZJemfJe3xuWmqRyAJAsS3JMwyY4ykQBzjm+0J/28kzU6vlvr162vbtm2RXDx0CoE4CjRo0EDbt293Ds28+OL3cRwrY0IgYAHiW8DgNIeAUyBu8c32hH+RpPPSEzRixAhNmDCBFYsAAgEJjBw5UhMnTnS29ryk8wNqnmYQiLMA8S3Os8vYIi8Qt/hmc8JfX1K12/lvvfWWTjrppMgvIjqIQFwE1qxZo5NPPjlzOA0kVbvtH5fxMg4EAhIgvgUETTMI1CQQt/hmc8I/TNID6Ylq06aNKioqWLkIIBCwQFlZmVauXOls1bzx7sGAu0FzCMRJgPgWp9lkLNYKxCm+2ZzwvyLpjPQqMtsKzNmpXAggEKyAeeeF2U7nuF6V1DHYXtAaArESIL7FajoZjK0CcYpvtib8x0j60LmANm/erEaNGtm6pug3AtYKbNmyRY0bN87s/7GSPrJ2UHQcgfAEiG/h2dMyAtUE4hTfbE34h0qanJ6Vdu3a6bXXzIs+uRBAIAyB008/XcuXL3c2faUkc4Y4FwIIeBMgvnnzojQCvgrEJb7ZmvBXO73gzjvv1I033ujrhFM5AgjULHDXXXfppptuchbgtB4WDAL5CRDf8nPjUwj4IhCX+GZjwn+wpC+ds7pu3To1b97cl4mmUgQQyC2wfv16tWjRIrPgIZK+yv1pSiCAQJUA8Y2lgEDEBOIS32xM+C+W9FR6PTRr1kyVlZURWx50B4HkCZSWlmrDhg3OgV8i6enkSTBiBPIWIL7lTccHEfBPIA7xzcaE3+wLHpKe1uHDh+u+++7zb5apGQEEXAlcc801uv/++51lH5Zk9iNzIYCAOwHimzsnSiEQqEAc4puNCf9GSU3SM71o0SKdd97el+0GugBoDAEEfhB4/vnndf751V6yu0lSU4wQQMC1APHNNRUFEQhOIA7xzbaE35y7uTk9xXXq1NFXX32lkpKS4GadlhBAIKvA7t27dfDBB+u7775z/tyc17kFMgQQyClAfMtJRAEEwhGIQ3yzLeHvJ2lGerrPOussLVmyJJzZT1Crn332mQYNGqSnn3a3HfvUU0/VY489JrPnrRjXzp07U+0/88wzrqo788wz9fvf/17165u303MFKdCpUye99NJLzib7S5oZZB9oCwFLBYhvAU6cSeBGjRqlSZMmuWq1bt26WrBggX75y1+6Ku+10MaNG9WjRw+tXbvW1Uevu+46jR8/nhuerrSKU8j2+GZbwm8Sh77pqRs7dqxGjx5dnJmklloFzHsOevbsqQ8++MCV1FVXXSXz9uODDjrIVfmaCu3Zsyf1F7LbY1fNX8om2b/wwgsLapcP5ycwbtw4jRkzxvnhxySZRIYLAQRqFyC+BbxC3nvvPf3mN7/RihUrXLV88cUXa+rUqTriiCNclXdbyMQ58/fmHXfc4eoj5qaaiXM///nPXZWnUHEEbI9vtiX81fY3mjuJ5m4ul/8C+STe06ZN06WXXlpQ57z+Q4O7HgVxF/zhl19+WeabN8fFPv6CVakgIQLEt4An+n//939VXl6eSvrdXiauDRgwQD/6UfHSp1WrVqlr166ub6iZZN/cgCtmH9yOP8nlbI9vxVux/q+CepI+djbzzTff8HWW/+57W/C6tabQuxD5bCXirkeACyJLU+Zr8gMPPDDzJ0dL2hFuz2gdgUgLEN9Cmp6//e1v+u1vf6vZs2e76kHLli01d+5cNW1anPMIvLbfu3dv/e53v9NPfvITV/2lUPEEbI9vNiX8Zo/GH9JT17ZtW73++uvFm0lqciVgvlXp1auXduxwl7/le8f922+/1b333qsRI0a46pfZylOMbxRcNUahWgVOO+00vfHGG84yF0ly9wAGtggkU4D4FuK8e73DfvPNN8tsKd5///0L7rV5Ns18w7Br166cdf3sZz9LPUfQunXrnGUp4I+AzfHNpoT/Nkm3pKdw2LBheuCBB/yZUWqtUcBs7TGvmb711ltdKeW7p97rVp5iPTPgalAUqlXg6quv1oMPPugsc7skdwsGWwSSKUB8C3Hevd5gqlevnp588kl16NChoF5/8sknqe1B5nhxN5d5Lu7aa6/Vfvvt56Y4ZXwQsDm+2ZTwm9+IvQfuz5o1S+arLa7gBbZv3566I2H2s7m5Tj/9dM2ZM0cNGzZ0U1z5bOUp5qlArjpJoRoFzFfjffr0cf78eUnVDuiHDwEEqgkQ30JeEF6T727duqUe4D3ssMPy6rl5fsDcGDEvD3VzmXecTJ8+XUcddZSb4pTxScDm+GZTwm/275t9jqlr3bp1at68uU9TSrW5BP785z+nHjJy8zWkqcvt1h6vfwmaunmAKddsBfvz9evXq0WLFs5Gzf4vs4+fCwEEsgsQ3yKwMrzGtUJij5djOP0+EjQC9NZ0web4ZkvCX+2BJvNQ4Ndff23NAoljR/06w9jrXsorrrhC9913nw455JA4Mls7JnMcq3mo3nHx4K61s0nHfRYgvvkM7LZ6r3HN67fX6X54PYbT7Q0zt+OkXGECtsY3WxL+syW9mJ6iNm3aqKKiorAZ49MFC2zdujX1AK/Zb+/myvVCrM8//zz1gq358+e7qU7mtIQnnniiaC/4ctUohVwJlJWVaeXKlc6y50ha7OrDFEIgWQLEtwjNt9ez+W+77bbUe2K8PMC7dOnS1JHVbg6/KPS0uwjRxqYrtsY3WxL+YZL2PqHbt29fzZzJyzuj8NtjHlwaOHCg6609NZ1ukM9WHj/OQ46CaRz60K9fv9Tblh3X1ZKqPckbh3EyBgSKIEB8KwJisaowscjcSBo8eLCruOb15Byvx3AWsm2oWCbUU13A1vhmS8I/RdKQNLl5Uv2GG25gDUZAwGytMkdnPvTQQ656U9NeRK9beTiL2BV3aIXuvvvuzCNVH5Y0NLQO0TACPwicJGlNhECIbxGaDNOVL7/8Utdcc40effRRVz3zEo+83CTzUq+rjlKoKAK2xjdbEn6zFaBTeqbMubUXXHBBUSaOSgoXqKyslPnWxe3rv5RMrgAAIABJREFUyTNPG/B6x8PrHZXCR0gNXgWeffZZXXihOVp877VEktm6wIVA2AL/V9IZksZKeiXszlRtdSO+RWAinF14++23U9tuTHzLdbk9ftrLCXfEuVzq4f3c1vhmS8L/vqS9Zzq+8847Ov7448ObbVquJpDP68nT+x7NecLmqDGzLcjtdf/998u8h4HXirsVC77cu+++qxNOOMHZ8FZJxwXfE1pEYB+B/yPJrMdDqxL+sBN/4lsEF6nXbaa5nlHzWh9n7kdwUVR1ydb4ZkPCb15l9z/OqTenf5SUlER3NSSwZ16/AjUvLjFn8x9++OGu76IY1kLPPk7g1IQy5BpeQf5PkvaE0iEaRaC6gLnLP8bxR+ZOfxiJP/EtwivT6zthakvSvXxjwJn7EV4UkmyNbzYk/I0kbU5Pf4MGDfTRRx9FezUktHde/kIzRB07dtQBBxwgc/axm8t8xVleXi5zFBpX9AWOOeYYbdu2zdnRxpK2RL/n9DABAs67/M7hBp34E98ivtheeuml1Gl0bk7UKS0tTb2B98QTT6w2Ki/HfXLmfsQXRFX3bIxvNiT8HSXtfaVru3btXB8DaceyiU8vzVeWXrfneBk9X3F60Qq/rPmH2fLly50dOTMie6bDx6EHURDIvMsfRuJPfIvCSqilD17PzDdHS5t3w5iz2tOXl2M4OXM/4guiqns2xjcbEv6ekuakl0D37t01d+5cO1ZEAnvp9Sx9t0TmAVDzGvMjjzzS7UcoF7JAjx49NG/ePGcvekkqD7lbNI9AWqCmu/xBJv7ENwvWo5d3zmTeofcSEzlz34LFUNVFG+ObDQm/OX9zYnoZDB8+PPWvZ67oCng9YjPXSMxWnlmzZumMM8zBGly2CJhj7cwD1o5rhKS7bek//UyEQG13+YNI/IlvliwzL8dpmlMEzZGeP/3pT1PbUM2WIDcXZ+67UYpGGRvjmw0Jv0kQrk9P8Z133pl6qx1XdAW8nkaQayT5vMkwV5383H+BCRMmZP6u3iOJF2j4T08L7gXc3OX3M/Envrmfq1BLej2Ywtzs6NKli8xZ+i+/vHdXco1j4Mz9UKfXc+M2xjcbEv7/kNQnPRszZsyQecsZV7QFvJ5uUNNoOK0g2vNcW+/M27D79+/vLDJL0r/bOyJ6HlMBt3f5/Uj8iW8WLSovB1O0bNkydXy4eWtvrosz93MJRe/nNsY3GxL+5yT9Oj3dvHQregu/ph699tpr6tmzpz744IO8Os1pBXmxReZDWV5O8kdJnSPTQTqCwPcCXu/yFzPxJ75ZtAqL/e11eugcSGHRIqjqqo3xzYaE/y+S9p7DaJ52b9++vX2rI4E9NqcbTJo0Ke8tWDfffLPGjh2r/fc3R1Vz2SawbNkydejQwdnt1yT9wrZx0N9ECORzl78YiT/xzbLlVaxvr9PD5ltsyxZAVXdtjG82JPzrJDVPL4m1a9fuc8atncslGb3+5JNPNGDAAC1atMjTgHO9tdBTZRQORcB8/W2+1nZc6yW1CKUzNIpA7QKF3OUvJPEnvlm4Mr2czV/b8PgW28LJr+qyjfHNhoS/2mvH/+u//kvHHXecvaskgT33+pej+UvQnFZgjuLkslfg/fff17/+6786B7BVEr+89k5p3Hte6F3+fBJ/4puFq8rr2fw1DZFvsS2c/Kou2xjfbEj4P5V0RHpZ7Ny5M3XUFZcdAmbPo3loafDgwdq1a5frTk+bNi31zcCPfmTDEnU9rEQV/PTTTzPfm/CZJH55E7UKrBpsse7ye0n8iW9WLZEfOrt9+3b95je/cXUCT7Yhmhc3zZkzRw0bNrRUINndtjG+2ZBN/U1S3fTS+tvf/iZzB5jLDoHKykr17dtXK1as8NThml5R7qkSCocqYP6B95Of/MTZB/Mvvmp/EGoHaRyBfQWKeZffTeJPfLN4FZpDREzS7+VmlhmuyWHMTa1LL73U4tEnu+s2xjcbEv5vJJWkl9Y333yjkpK9/zfZKy7io//66681YsQIPfTQQ3n1lHOJ82KLzId2796tAw880Nmf3ZKq/UFkOktHEPhewI+7/LUl/sQ3i1devjHuiiuuSL1A9JBDDrF49Mnuuo3xzYaE/1tJddJLy+yd22+//ZK90iwZvZc3E9Y0JN48aMlkZ+nmt99+ywlL9k4fPfdX4BVJYyUtIb75C+137eZb7Msuu0zmQBE3F99eu1GKfpks8e07SZFOTm1I+P/XOfVmTzhX9AXee++91FedXrfyZI7MnPJingEwf0ly2SfAMxj2zRk9Dk+A+Baefb4tmzmbPn26Bg4c6KoK8wbeYcOG8XyaK61oF8oS3yKdU0e6c1VTTcIf7TW/T+/y/ZqzpmHy9adlC8DRXRJ+e+eOngcvQMIfvHkxWty4caN69OiR8y6/uYE1d+5cNW3atBjNUkfIAiT8xZ8AtvQU39TXGouxlcfZQfOA0yOPPJL62pQE0tepK2rlbOkpKieVxUvgVUnmAWG29MRgXkn4YzCJHofAlh6PYC6L81CTS6goFNu6dat69eql114zL1Ut3nXqqafqscceY2tP8Uh9r8nGh5p8R6GBqAuYh3bN2fjmv35c6UTf7OE3F/HND+WA6yThDxg8As3ZGN9s2NLDsWURWNxuumB+AUaNGqVJkya5Ke65zNChQzVx4kRONvAsF84HbDy2LBwpWo2QgF/HcmYm+ukhE98iNPn5doWEP185ez9nY3yzIeHnxSSW/E54PZP4oosuSp3ismDBAlcj5OxiV0yRKWTji0kig0dHwhDw4+5+TYl+enzEtzBmushtkvAXGdSC6myMbzYk/Lx63ILF73Urz89+9rNUon/AAQekXj5ijjZzc5mtPeaozp///OduilMmRAEbXz0eIhdNhy9QzLv7uRL99GiJb+HPe8E9IOEvmNC6CmyMbzYk/OskNU+vBnPW7Yknnmjd4ohzh/PZypM+msy4eDnSzJS/6qqrUlt7DjrooDizWj+2t99+W+ZUCse1XlIL6wfGAOIoUKy7+24T/bQh8S0Gq4mEPwaT6HEINsY3GxL+v0g6PT0XS5cuVfv27T1ODcX9FPjzn/+srl27un69eLdu3TR16lQddthhqW59/vnnGjRokObPn++qm2Zrj7nLf+GFF7oqT6FwBJYtW6YOHTo4GzdPcv8inN7QKgK1ChR6d99rop/uDPEtBguThD8Gk+hxCDbGNxsS/uck/To9F2af+AUXXOBxaijul8D27dtTL9h6+eWXXTVhtvKUl5fr9NP3/hsu9blVq1al/tHwwQcfuKrHfH7OnDlq2LChq/IUCl7g2WefzfxH2R8ldQ6+J7SIQK0ChdzdzzfRT3eI+BaDxUnCH4NJ9DgEG+ObDQn/f0jqk56LGTNmqF+/fh6nhuJ+COzZs0djxozRHXfc4bp6sxXn2muv1X77VX8DtTnT9t5779WIESNc13Xddddp/PjxKikpcf0ZCgYnMHPmTPXv39/Z4CxJ/x5cD2gJAVcC+dzdLzTRT3eM+OZqiqJdiIQ/2vPjR+9sjG82JPx3S7o+PWF33XWXRo4c6cf8UadHAa9beS6++OLUVp4jjjgia0ufffZZamvP008/7aonbO1xxRRaIfO7etNNNznbv0fSDaF1iIYR2FfA6939YiX66Z4Q32KwKkn4YzCJHodgY3yzIeE3CcLE9FwMHz5c9913n8epoXixBT755BMNGDBAixYtclW12coza9YsnXHGGbWWf/XVV9WnTx/XW3vOPPPM1H7++vXru+oHhYITuOaaa2QeznZc5usbk+BwIRAVAbd394ud6KfHT3yLykoooB8k/AXgWfpRG+ObDQl/T0lz0muie/fumjt3rqVLJB7dNlt5zL9ub731VtcDuu2223TjjTemzt2v7cqn7ptvvlljx47NWbfrzlKwKAI9evTQvHnznHX1klRelMqpBIHCBdzc3fcr0U/3nvhW+DyGXgMJf+hTEHgHbIxvNiT8HSXtfSK0Xbt2eu01c9gHV1gCL730knr16qUdO3a46sL555+fOnrzqKOOclXe67cHZmuPOdP/l7/8pav6KRSMgHmwevny5c7GzpT0SjCt0woCOQVqu7vvd6Kf7hzxLec0Rb8ACX/056jYPbQxvtmQ8DeStDk9WQ0aNNBHH31U7LmjPpcCXpPxevXqpU7TOeuss1y28H0xr88HeP1HhafOUDgvgWOOOUbbtm1zfraxpC15VcaHECiuQE1394NK9NOjIb4Vd15DqY2EPxT2UBu1Mb7ZkPCbPSD/45zZb775hpNZQljqQW63yecEILfbhkKgS1yT5mVsBx54YOa4/0nSnsRhMOAoCmTe3Q860U+bEN+iuDo89omE3yOY5cVtjW82JPxmaVR7/fg777yj448/3vIlY1/3g36gduvWramtQ263cOX7bYJ9MxH9Hr/77rs64YQTnB3dKum46PecHiZAwHl3P6xE38lMfLN80ZHwWz6BHrtva3yzJeFfLKlTek54+ZbH1VmE4jt37kwdmWns3VzFOjLTtGde7LVr1y43zYqtPa6YfC+U5aUkSySd7XvDNIBAbgFzd9/snTf/jcIzJcS33HMW6RIk/JGenqJ3ztb4ZkvCP0XSkPSsmZc33XADx3kXfRXXUKHZXjNp0qTUKTtur2K9FOvrr79OvYzroYcectt06gQh036uE4FcV0hBzwJ333135kvUHpY01HNFfACB4gucJGlN8avNu0biW9500fggCX805iGoXtga32xJ+IdJeiA9mX379pV5yxlXMAJet/KYp9fNg7oNGzYsSgffe++91F3+FStWuKrP7Zn/riqjUF4C5m3Yjz32mPOzV0t6MK/K+BAC8RYgvlk+vyT8lk+gx+7bGt9sSfjNVoAX03PSpk0bVVRUeJwiiucjkM/bb6dNm6ZLL700n+Zq/MyTTz6pgQMHut7ak+utvkXtHJXtI1BWVqaVK1c6//wcSWbrAhcCCFQXIL5ZviJI+C2fQI/dtzW+2ZLw15P0cXpOzOkfZqsHl78C3377re69997MrRm1NnrVVVfJbLk66KCDitq5L7/8MtWPKVPMt9/uLtOPa6+9Vvvtt5+7D1CqaAJm/s1pWo7raEnuXtxQtF5QEQJWCBDfrJimmjtJwm/5BHrsvq3xzZaE30yHSfjNX4ypa926dWrevLnHaaI4Agj4LbB+/Xq1aNHC2YxJ9E3Cz4UAAtkFiG+sDAQsELA5vtmU8C+SdF56PcyaNUu9e/e2YHnQRQSSJTB79mz16dPHOejnJZ2fLAVGi4AnAeKbJy4KIxCOgM3xzaaE/zZJt6SneNiwYXrggb3P8YYz87SKAAL7CFx99dV68MFqz+feLulWqBBAoEYB4huLAwELBGyObzYl/BdK+kN6PbRt21avv/66BcuDLiKQLIHTTjtNb7zxhnPQF0ly9wKHZFExWgTSAsQ31gICFgjYHN9sSvirPdhk1oV5KLCkpMSCJUIXEUiGQA2vHOeB3WRMP6PMX4D4lr8dn0QgEAHb45tNCb+Z0I2SmqRn9qWXXtKZZ54ZyETTCAII5BZ4+eWXddZZZzkLbpLUNPcnKYFA4gWIb4lfAgBEWcD2+GZbwm/ettU3vSDGjh2r0aNHR3l90DcEEiUwbtw4jRkzxjlm8/atfolCYLAI5CdAfMvPjU8hEIiA7fHNtoTfJA4z0jNr7iQuWbIkkImmEQQQyC3QqVMnmW/eHFd/SbwWOzcdJRAgvrEGEIiwgO3xzbaEv5Gkzen1UKdOHX311Vfs44/wLwhdS46A2d948MEH67vvvnMOurGkLclRYKQI5C1AfMubjg8i4K9AHOKbbQm/mdFq+xwXLVqk887bezy/vzNO7QggUKPA888/r/PPr3bcPvv3WS8IeBMgvnnzojQCgQjEIb7ZmPBPkTQkPcPDhw/XfffdF8iE0wgCCNQscM011+j+++93FnhY0lDMEEDAtQDxzTUVBREITiAO8c3GhP9iSU+lp7lZs2aqrKwMbtZpCQEEsgqUlpZqw4YNzp9dIulpuBBAwLUA8c01FQURCE4gDvHNxoT/YElfOqd53bp1at68eXAzT0sIIFBNYP369WrRokWmyiGSvoIKAQRcCxDfXFNREIFgBOIS32xM+M0ML5K0d+P+nXfeqRtvvDGYmacVBBDYR+Cuu+7STTfd5Pzz5yVV29APGwIIuBIgvrliohACwQjEJb7ZmvCbfcGT01Pdrl07vfbaa8HMPK0ggMA+AqeffrqWL1/u/PMrJZn9yFwIIOBNgPjmzYvSCPgqEJf4ZmvCf4ykD50zvHnzZjVqZE4140IAgSAFtmzZosaNzemb1a5jJX0UZD9oC4GYCBDfYjKRDMN+gTjFN1sTfrOKXpF0Rno5TZw4UTfccIP9q4sRIGCZwN13360RI0Y4e/2qpI6WDYPuIhAlAeJblGaDviRWIE7xzeaEf5ikB9KrsE2bNqqoqEjsomTgCIQlUFZWppUrVzqbv1rSg2H1h3YRiIEA8S0Gk8gQ7BeIU3yzOeGvL2mbczm99dZbOumkk+xfYYwAAUsE1qxZo5NPPjmztw0kbbdkCHQTgSgKEN+iOCv0KVECcYtvNif8ZuFVO83AbCuYMGFCohYkg0UgTIGRI0fKbKdzXJzOE+aE0HacBIhvcZpNxmKdQNzim+0J/28kzU6vovr162vbtmo3/a1bYHQYAZsEGjRooO3bq93M7y3p9zaNgb4iEFEB4ltEJ4ZuJUMgbvHN9oR/f0n/T1Ld9PJbsGCBunTpkozVyCgRCFFg4cKF6tq1q7MHuyT9s6Q9IXaLphGIiwDxLS4zyTisE4hjfLM94TeLyJz1PSS9mjp37qxnn33WusVFhxGwTeCCCy7Qc8895+z2w5LMGeJcCCBQHAHiW3EcqQUBTwJxjG9xSPjbSnrdOZOVlZVq1qyZp8mlMAIIuBfYsGGDSktLMz9wmqQ33NdCSQQQyCFAfGOJIBCwQFzjWxwSfrMU/iLp9PSauP7662XOTuVCAAF/BMw7L+655x5n5eZV17/wpzVqRSDRAsS3RE8/gw9aIK7xLS4Jfz9JM9KL4tBDD9XOnTtVUlIS9DqhPQRiL7B7924deeSR+uKLL5xj7S9pZuwHzwARCF6A+Ba8OS0mVCDO8S0uCb9ZmjskHZVeo/fff7+uvtq8/4cLAQSKKfDAAw9o+PDhzio/kVSvmG1QFwIIVBMgvrEgEAhAIM7xLU4J/1hJo9ProUmTJtq4cWMAy4MmEEiWQNOmTbVp0ybnoMdJGpMsBUaLQKACxLdAuWksqQJxjm9xSvjNHcaPnYt01qxZ6t3bHAvOhQACxRCYPXu2+vTpk1nV0VXfsBWjCepAAIF9BYhvrAoEfBaIe3yLU8JvlkK1I8xatWqlVatW+bxEqB6B5Ai0bt1aq1evdg6YoziTM/2MNFwB4lu4/rQec4G4x7e4JfzmnMB3nWvyySefVI8ePWK+TBkeAv4LzJ07V5deemlmQ8dLqvS/dVpAIPECxLfELwEA/BJIQnyLW8Jv1sJ/SNq756BNmzaqqKjwa41QLwKJESgrK9PKlSud450l6d8TA8BAEQhfgPgW/hzQgxgKJCG+xTHhP0nSW871OGfOHPXs2TOGS5QhIRCMQHl5uXr16pXZ2MmS1gTTA1pBAAFJxDeWAQJFFkhKfItjwr/PXf4WLVro7bffLvISoToEkiNw4oknat26ddzdT86UM9LoClS7y098i+5E0TM7BJIS3+Ka8J8gab1zqT300EO68sor7Vh99BKBCAlMnjxZV111VWaPmkt6J0LdpCsIJEWA+JaUmWacvgskKb7FNeE3i6TaiQb16tXT+++/z9t3ff/1oYE4CZi3Dh533HHascO892fvxck8cZpkxmKjAPHNxlmjz5ESSFp8i3PCf4ykrZLqpFfYqFGjdPvtt0dqwdEZBKIscMstt2j8+PHOLn4nqaGkj6Lcb/qGQMwFiG8xn2CG579A0uJbnBN+s1qqvZ3Q/MGGDRtk3qTGhQACtQuYN1U3a9YssxBv1WXhIBANAeJbNOaBXlgokMT4FveEf39JWyQdm16P3bt3lzlvlQsBBGoXMO+vmDdvnrPQh5IaSdqDHQIIhC5AfAt9CuiArQJJjG9xT/jNWuwnaYZzUS5YsEBdunSxdZ3SbwR8F1i4cKG6du2a2U5/STN9b5wGEEDArQDxza0U5RCoEkhqfEtCwm+meLGkTunV3qRJE5mvc7gQQCC7gNn2tmnTJucPl0g6Gy8EEIicAPEtclNCh6IskNT4lpSEv62k150LcMSIEZowYUKU1yR9QyAUgZEjR2rixImZbZ8m6Y1QOkSjCCBQmwDxjfWBgEuBJMe3pCT8ZincI+k655pYunSp2rdv73KZUAyB+AssW7ZMHTp0yBzoJEnXx3/0jBABawWIb9ZOHR0PSiDp8S1JCb95wKlSUuP04iorK9OKFSuCWmu0g0DkBU499VRVVFQ4+7lZUikP6kZ+6uhgsgWIb8mef0bvQiDp8S1JCb9ZDhdLesq5Ljib38VvCUUSIZDlTGIz7kskPZ0IAAaJgN0CxDe754/e+yhAfJOSlvCb5TRN0hXOdfXiiy/q7LN5HtHH3zWqjrjA4sWLdc4552T28lFJAyPedbqHAAI/CBDfWA0IZAgQ374HSWLC/2NJ66reFppCKC0t1VtvvaWSkhJ+URBInIB5vfjJJ5+sykqz423vZd5S3ULS3xMHwoARsFeA+Gbv3NFzHwSIbz+gJjHhN6O/UNIfnGurf//+mj59ug/LjSoRiLbAgAEDNGNGtVdVmA5fJOmZaPec3iGAQBYB4hvLAoEqAeIbCb8RuFfSNc7fiqlTp2rgQHYw8DdFcgSmTZumQYMGZQ74PknXJkeBkSIQOwHiW+ymlAF5FSC+VRdL6h3+tII5V/xUJ8nKlSvVunVrr+uK8ghYJ7Bq1Sq1adMms9/m2CpzrjcXAgjYLUB8s3v+6H0BAsS3ffGSnvCfImm1k6Vly5apozrZz1/AbxofjbyA2ddojihbu3ZtZl9bSXoz8gOggwggkEuA+JZLiJ/HUoD4ln1ak57wGxWzh2eqk+fyyy9XeXl5LH8RGBQCRqBnz556/PHHMzHM3h5zygcXAgjEQ4D4Fo95ZBQeBIhvJPy1LZcpkoY4C4wdO1ajR4/2sMQoioAdAuPGjdOYMWMyO/uwpKF2jIBeIoCABwHimwcsitotQHyref64w/+DzVJJ7Z1Uc+bMSd0J5UIgLgLmm6tevXplDmeZpA5xGSPjQACBfQSIbyyK2AsQ32qfYhL+H3waSXpd0hFOsqVLl6p9+2r/Doj9Lw0DjKfAsmXL1KHDPnn9Z5JOk7QlnqNmVAggIIn4xjKItQDxLff0kvBXN/o3Sc87/6hBgwZ65ZVX1KiR+fuSCwE7BbZs2aKOHTtq27ZtmQM4T9J/2jkqeo0AAh4EiG8esChqjwDxzd1ckfDv62T2MU92/nGrVq308ssvq27duu5UKYVAhAR27dqlM888U6tXVzuQyvTwSklmfy8XAggkQ4D4lox5TswoiW/up5qEP7vVnZJudP7oV7/6lV544QX3spREICIC5557rv70pz9l9uYuSTdFpIt0AwEEghMgvgVnTUs+CxDf3AOT8NdsNUtSb+ePu3fvrrlz57rXpSQCIQv06NFD8+bNy+zFbEl9Qu4azSOAQHgCxLfw7Gm5SALEN2+QJPy1e5n9/Gbf496rb9++mjlzpjdlSiMQgkC/fv302GOPZbZs9uubfftcCCCQbAHiW7Ln3+rRE9+8Tx8Jf+1mB0taXHWKyd6SgwYN0iOPPOJdm08gEJDA4MGDNXVqtffJmZbNKVRnS/oqoG7QDAIIRFeA+BbduaFntQgQ3/JbHiT8ud3qSfqzpObOokOGDNGUKTzvmJuPEkELDB06VA8/bN6jVe1aL+mXknYE3R/aQwCByAoQ3yI7NXQsmwDxLf91QcLvzs6cyWme2G3sLM6dfnd4lApOoIY7H5slnctZ+8HNAy0hYJEA8c2iyUpyV4lvhc0+Cb97v+MlLZLU0PkR9vS7B6SkvwI17GncKul8Se/62zq1I4CAxQLEN4snLwldJ74VPssk/N4Mzbae5zKTfk7v8YZI6eIL1HBagUn2O0sy23m4EEAAgdoEiG+sj0gKEN+KMy0k/N4dzZ2QZzK395hz+ufPn8/Lubx78okCBMxLR7p165btnH2zjedC7uwXgMtHEUieAPEteXMe2RET34o7NST8+XmaPY9/yHyQ17yR15zT36iR+TEXAv4KmNeJmzsfWd6ga+7oX8SefX/9qR2BmAoQ32I6sTYNi/hW/Nki4c/f1JxusDDzyM4GDRro8ccfV/v27fOvmU8ikENg2bJluvzyy7Vt27bMkubozS6cxsMSQgCBAgSIbwXg8dHCBIhvhfnV9GkS/sJczTnGCzJfzmWqnDNnjnr27FlY7XwagSwC5eXl6tWrVzYb81Ktrpyzz7JBAIEiCBDfioBIFd4EiG/evLyUJuH3olVz2X1eU26Kjh07VqNHjy5OC9SCgKRx48ZpzJgx2SxmS+oDEgIIIFBkAeJbkUGpLrsA8c3flUHCXzzfOyXdmFmd2XYxc+ZMlZSUFK8lakqcwO7du2WOJTPbxbJcd0m6KXEoDBgBBIISIL4FJZ3AdohvwUw6CX9xnYdKmpxZZcuWLTV9+nS1bt26uK1RWyIEVq1apQEDBmjt2rXZxnulJF75nIiVwCARCFWA+BYqfzwbJ74FN68k/MW3/jdJ5ivQIzKrnjp1qgYOHFj8FqkxtgLTpk2TeaNzluuzqi08Zt8+FwIIIBCEAPEtCOWEtEF8C3aiSfj98TbHmj0maZ+jevr376/Jkyezxccf99jUar7ivPLKKzVjxoxsY1omqS/HbsZmuhkIAjYJEN9smq0I9pX4Fs6kkPD76262WgzJbKK0tFQPPvigzj7qJVLsAAAK+ElEQVT7bH9bp3YrBRYvXqxhw4apsrIyW/8flmS+WudCAAEEwhQgvoWpb2nbxLfwJo6E3397s4dnarZmRo0apdtvv93/HtCCNQK33HKLxo8fX1N/zd6eadYMho4igEDcBYhvcZ/hIo6P+FZEzDyqIuHPAy2Pj5xS9WDlqZmfLSsr0z333MOLuvJAjdNHzItGrr/+elVUVGQb1oqqu/pvxmnMjAUBBGIhQHyLxTT6Nwjim3+2Xmom4feiVXjZeyVdk62aESNGaMKECYW3QA3WCYwcOVITJ06sqd/3SbrWukHRYQQQSJoA8S1pM+5ivMQ3F0gBFSHhDwja0cyFku6X1DCz6SZNmuiOO+5Qly5dgu8VLQYusHDhQt18883atGlTtra3Shou6ZnAO0aDCCCAQH4CxLf83GL3KeJb9KaUhD+cOfmxJHM35IpszXfv3j31RtWmTZuG0zta9VVg48aNqTcwz5s3r6Z2Hq26q/93XztC5QgggEDxBYhvxTe1pkbiW3SnioQ/3Lm5WJLZy9E4WzfMQ7233norR3iGO0dFa90cRXbbbbfV9lDuZkkjJD1dtEapCAEEEAhHgPgWjnsorRLfQmH31CgJvycuXwrvL+kuSddlq71evXoyib85k53LXgHz7gVz+s6OHTtqGsQkSTdK2mPvKOk5AgggUE2A+JaABUF8s2OSSfijM09tJZkzOjtl61KLFi1kHn7p2bNndHpMT3IKlJeXpx7GXrduXU1ll0i6RdIbOSujAAIIIGCnAPHNznmrtdfEN7smlYQ/evPVT9IYScdm61qbNm103XXXqUePHtHrOT3aKzB37lxNmjRJK1eurEnlQ0ljJc2EDQEEEEiIAPEtBhNNfLNzEkn4ozlv5mvQW6vu/NbJ1sVWrVql3sbau3fvaI4gob2aPXt26i3Kq1evrkngu6pvcm5j+05CFwnDRiDZAsQ3S+ef+GbpxFV1m4Q/2vN3jKSbJA2pqZvmKM+hQ4dq8ODBPNwb0lyah5UeeeQRTZkypaYjNtM9e1jSnZI+CqmrNIsAAghERYD4FpWZqKUfxDcLJsllF0n4XUKFXOwESTdI6lNTPw499FBdccUV6t+/v5o1axZyd5PR/IYNGzRjxgw9+uij+uKLL2ob9CxJd0t6JxkyjBIBBBBwLUB8c00VXEHiW3DWQbVEwh+UdHHaOanqZUw1Jv6mmc6dO6tPnz68wKs45vvUYl4oMmvWLD333HO5WjCJvnnJ2ppcBfk5AgggkHAB4lsEFgDxLQKT4FMXSPh9gvW52lJJv61tq49pv379+qlTfS677DKddJL5u5QrX4E1a9boiSeekDmVYPv27bmqMVt3fiepMldBfo4AAgggUE2A+BbwgiC+BQweUnMk/CHBF6nZepIGSxoo6aja6jSn+3Tr1k2XXHKJGjVqVKTm413Nli1b9NRTT2n+/Pm1nbaTRvhE0jRJj0iq8bD9eIsxOgQQQKBoAsS3olHuWxHxzUfciFZNwh/RicmjW+a4M/O/03N9tl27dqltP7/+9a/VvHnzXMUT9fP169frj3/8Y2q7zvLly92M/bWqozU5XtONFmUQQAAB7wLEN+9m+3yC+FYERIurIOG3ePJq6Lp5wYk5q7OXpLq5hmce8D333HN1zjnnqFOnTok76cecQLBkyRK9+OKLeuGFF2QeVHJx7ZI0R9JsXpjlQosiCCCAQHEEiG8eHIlvHrASUJSEP76TbM46vkzSpZLOczPMOnXqqGPHjjrjjDPUvn17mW8CSkpK3HzUmjLmL0Bz537ZsmV69dVX9corr+i778zR+K6u5yU9KekJztB35UUhBBBAwA8B4lsWVeKbH0stPnWS8MdnLmsbSX1JXSRdIukML0Nu27atysrKZF70dcopp1i3Bch8hfnmm2+mXoRVUVGhN954w8vwTdlXJT0laaGknE/req2c8ggggAACBQkQ34hvBS2gpHyYhD8pM/3DOM3LTjpLOt/tnX8n0YEHHqgWLVqkEv/S0lI1bdpUjRs3Tj0IHNa3AeauhnkAafPmzdq4caMqKytlEv1169bpm2++yWeGzZ38RZLMuZu8JCsfQT6DAAIIBC9AfMttTnzLbRTLEiT8sZxW14M6WNKvJJ0jqZOkJq4/maVggwYNdOyxx8r89+ijj9aRRx6pn/70pzr88MN12GGHybwcrG7dujrkkEN00EEH6YADDtD++++v/fbbL1Xbt99+qz179ugf//iHvv76a3355ZfatWtX6qVWn3/+uf7617/qs88+0yeffKKPP/5Y27Zt04cffpj6b4HXJklLJL0o6U+SviqwPj6OAAIIIBCuAPHte3/iW7jrMDKtk/BHZioi0RFzXqfZ8vOLqtN+CvoHQCRGlL0T5i9Ac7rOX6q27GyJcF/pGgIIIIBA4QLEt8INqcFiARJ+iycvgK6bc5DLJLWWdIqkkyWZP7PpMmfivyXpTUmrJFVwTr5N00dfEUAAAV8EiG++sFJpVAVI+KM6M9Htl/lL8gRJx0tqVrUNyNw5aRhyl7dKMnfqzd17c7bmu5LeIbkPeVZoHgEEELBHgPhmz1zRU48CJPwewSheo4A5Ju1nksxDU+bUhKMl/VTSEZL+RdJhkg6V9GNJh0g6UNIBkv5JUp2qWs35mP8j6R+SzNO2X0r6u6QvJH0u6b8lfSbpU0kfV52aYx6q/YBjMlmZCCCAAAI+CRDffIKl2u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T+P2BMqa1uRq4/AAAAAElFTkSuQmCC"/>
          <p:cNvSpPr>
            <a:spLocks noChangeAspect="1" noChangeArrowheads="1"/>
          </p:cNvSpPr>
          <p:nvPr/>
        </p:nvSpPr>
        <p:spPr bwMode="auto">
          <a:xfrm>
            <a:off x="155575" y="-365125"/>
            <a:ext cx="1819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99" y="1432675"/>
            <a:ext cx="1440803" cy="611021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7375082" y="1321615"/>
            <a:ext cx="10323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Bayes theorem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7174374" y="2988764"/>
            <a:ext cx="167032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Multiple causes situation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(aka </a:t>
            </a:r>
            <a:r>
              <a:rPr lang="cs-CZ" sz="1200" dirty="0" err="1" smtClean="0">
                <a:latin typeface="Arial" pitchFamily="34" charset="0"/>
                <a:cs typeface="Arial" pitchFamily="34" charset="0"/>
              </a:rPr>
              <a:t>Bayesian</a:t>
            </a:r>
            <a:r>
              <a:rPr lang="cs-CZ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evidence iteration)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5080457" y="735233"/>
            <a:ext cx="8351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cause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(hypothesis)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(feature)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6083575" y="736124"/>
            <a:ext cx="7149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effect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(evidence)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(target)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ovéPole 27"/>
              <p:cNvSpPr txBox="1"/>
              <p:nvPr/>
            </p:nvSpPr>
            <p:spPr>
              <a:xfrm>
                <a:off x="7059322" y="1589722"/>
                <a:ext cx="1663853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ovéPol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22" y="1589722"/>
                <a:ext cx="1663853" cy="391133"/>
              </a:xfrm>
              <a:prstGeom prst="rect">
                <a:avLst/>
              </a:prstGeom>
              <a:blipFill rotWithShape="0">
                <a:blip r:embed="rId4"/>
                <a:stretch>
                  <a:fillRect l="-1465" t="-4688" r="-293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199" y="2571187"/>
            <a:ext cx="1551626" cy="13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conditionals from data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92494"/>
              </p:ext>
            </p:extLst>
          </p:nvPr>
        </p:nvGraphicFramePr>
        <p:xfrm>
          <a:off x="345114" y="1361242"/>
          <a:ext cx="2719952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88"/>
                <a:gridCol w="679988"/>
                <a:gridCol w="679988"/>
                <a:gridCol w="679988"/>
              </a:tblGrid>
              <a:tr h="13235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student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visited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learned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passed</a:t>
                      </a:r>
                      <a:endParaRPr lang="en-US" sz="10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John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334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Julia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Jinny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193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Josh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11939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396195" y="886150"/>
            <a:ext cx="4280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Data:</a:t>
            </a:r>
          </a:p>
        </p:txBody>
      </p:sp>
      <p:sp>
        <p:nvSpPr>
          <p:cNvPr id="6" name="Ovál 5"/>
          <p:cNvSpPr/>
          <p:nvPr/>
        </p:nvSpPr>
        <p:spPr>
          <a:xfrm>
            <a:off x="5345096" y="1763313"/>
            <a:ext cx="1872208" cy="18002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smtClean="0"/>
          </a:p>
        </p:txBody>
      </p:sp>
      <p:sp>
        <p:nvSpPr>
          <p:cNvPr id="7" name="Ovál 6"/>
          <p:cNvSpPr/>
          <p:nvPr/>
        </p:nvSpPr>
        <p:spPr>
          <a:xfrm>
            <a:off x="6391191" y="1739125"/>
            <a:ext cx="1872208" cy="18002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smtClean="0"/>
          </a:p>
        </p:txBody>
      </p:sp>
      <p:sp>
        <p:nvSpPr>
          <p:cNvPr id="8" name="Ovál 7"/>
          <p:cNvSpPr/>
          <p:nvPr/>
        </p:nvSpPr>
        <p:spPr>
          <a:xfrm>
            <a:off x="5868144" y="867025"/>
            <a:ext cx="1872208" cy="18002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smtClean="0"/>
          </a:p>
        </p:txBody>
      </p:sp>
      <p:sp>
        <p:nvSpPr>
          <p:cNvPr id="9" name="TextovéPole 8"/>
          <p:cNvSpPr txBox="1"/>
          <p:nvPr/>
        </p:nvSpPr>
        <p:spPr>
          <a:xfrm>
            <a:off x="6490860" y="355838"/>
            <a:ext cx="62677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passed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(60)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00392" y="3219822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learned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(55)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4911786" y="3219822"/>
            <a:ext cx="5081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visited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(50)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6704861" y="2283718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36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6754554" y="2878022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181814" y="1997226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7252453" y="1997226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7690658" y="2804413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755160" y="1276357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5868143" y="2878022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7970549" y="1068606"/>
            <a:ext cx="428001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other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failed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Přímá spojnice se šipkou 21"/>
          <p:cNvCxnSpPr/>
          <p:nvPr/>
        </p:nvCxnSpPr>
        <p:spPr>
          <a:xfrm>
            <a:off x="3275856" y="1896293"/>
            <a:ext cx="1800200" cy="0"/>
          </a:xfrm>
          <a:prstGeom prst="straightConnector1">
            <a:avLst/>
          </a:prstGeom>
          <a:ln>
            <a:solidFill>
              <a:srgbClr val="616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3400736" y="1670980"/>
            <a:ext cx="14587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counting the students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3837849" y="1948228"/>
            <a:ext cx="5321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N=100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/>
              <p:cNvSpPr txBox="1"/>
              <p:nvPr/>
            </p:nvSpPr>
            <p:spPr>
              <a:xfrm>
                <a:off x="395536" y="3901094"/>
                <a:ext cx="5324150" cy="757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rior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60:40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likelihood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ratio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visited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𝑉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𝑉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|¬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42/60:14/40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likelihood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ratio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learned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|¬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45/60:10/40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ovéPol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01094"/>
                <a:ext cx="5324150" cy="7577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ovéPole 25"/>
              <p:cNvSpPr txBox="1"/>
              <p:nvPr/>
            </p:nvSpPr>
            <p:spPr>
              <a:xfrm>
                <a:off x="5837254" y="3955147"/>
                <a:ext cx="374013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cs-CZ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</m:t>
                            </m:r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2:1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3:1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ovéPol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54" y="3955147"/>
                <a:ext cx="374013" cy="649601"/>
              </a:xfrm>
              <a:prstGeom prst="rect">
                <a:avLst/>
              </a:prstGeom>
              <a:blipFill rotWithShape="0"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ovéPole 27"/>
          <p:cNvSpPr txBox="1"/>
          <p:nvPr/>
        </p:nvSpPr>
        <p:spPr>
          <a:xfrm>
            <a:off x="4590918" y="3717475"/>
            <a:ext cx="4520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/>
              <p:cNvSpPr txBox="1"/>
              <p:nvPr/>
            </p:nvSpPr>
            <p:spPr>
              <a:xfrm>
                <a:off x="679562" y="4728016"/>
                <a:ext cx="56216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assed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given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visited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and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learned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𝑉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𝑉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9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:1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ovéPol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2" y="4728016"/>
                <a:ext cx="56216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Přímá spojnice 30"/>
          <p:cNvCxnSpPr/>
          <p:nvPr/>
        </p:nvCxnSpPr>
        <p:spPr>
          <a:xfrm>
            <a:off x="345114" y="4728016"/>
            <a:ext cx="5886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ovéPole 31"/>
              <p:cNvSpPr txBox="1"/>
              <p:nvPr/>
            </p:nvSpPr>
            <p:spPr>
              <a:xfrm>
                <a:off x="6457256" y="4096666"/>
                <a:ext cx="10720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𝐫𝐞𝐚𝐥𝐢𝐭𝐲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:  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36:9=4:1</m:t>
                      </m:r>
                    </m:oMath>
                  </m:oMathPara>
                </a14:m>
                <a:endParaRPr lang="en-US" sz="16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ovéPol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256" y="4096666"/>
                <a:ext cx="1072025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2841" r="-340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ovéPole 33"/>
          <p:cNvSpPr txBox="1"/>
          <p:nvPr/>
        </p:nvSpPr>
        <p:spPr>
          <a:xfrm>
            <a:off x="610196" y="1153639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id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1460173" y="1165108"/>
            <a:ext cx="55463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features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2537860" y="1176576"/>
            <a:ext cx="39273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target</a:t>
            </a:r>
          </a:p>
        </p:txBody>
      </p:sp>
      <p:pic>
        <p:nvPicPr>
          <p:cNvPr id="37" name="Obrázek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600" y="4089077"/>
            <a:ext cx="515536" cy="515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ovéPole 37"/>
              <p:cNvSpPr txBox="1"/>
              <p:nvPr/>
            </p:nvSpPr>
            <p:spPr>
              <a:xfrm>
                <a:off x="6211485" y="4849074"/>
                <a:ext cx="3206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9</m:t>
                      </m:r>
                      <m:r>
                        <a:rPr lang="cs-CZ" sz="11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%</m:t>
                      </m:r>
                    </m:oMath>
                  </m:oMathPara>
                </a14:m>
                <a:endParaRPr lang="en-US" sz="11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ovéPol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85" y="4849074"/>
                <a:ext cx="320601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9434" r="-75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ovéPole 38"/>
              <p:cNvSpPr txBox="1"/>
              <p:nvPr/>
            </p:nvSpPr>
            <p:spPr>
              <a:xfrm>
                <a:off x="7387075" y="4589109"/>
                <a:ext cx="3206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8</m:t>
                      </m:r>
                      <m:r>
                        <a:rPr lang="en-US" sz="11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  <m:r>
                        <a:rPr lang="en-US" sz="11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%</m:t>
                      </m:r>
                    </m:oMath>
                  </m:oMathPara>
                </a14:m>
                <a:endParaRPr lang="en-US" sz="11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ovéPol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75" y="4589109"/>
                <a:ext cx="320601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9615" r="-961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4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8" grpId="0"/>
      <p:bldP spid="29" grpId="0"/>
      <p:bldP spid="32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2364" y="995212"/>
                <a:ext cx="4498520" cy="3618402"/>
              </a:xfrm>
            </p:spPr>
            <p:txBody>
              <a:bodyPr/>
              <a:lstStyle/>
              <a:p>
                <a:r>
                  <a:rPr lang="en-US" dirty="0" smtClean="0"/>
                  <a:t>Independence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 ∗ 5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 = 27,5%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reality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45%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good students do both, visit the lectures and learn for the exams</a:t>
                </a:r>
              </a:p>
              <a:p>
                <a:r>
                  <a:rPr lang="en-US" dirty="0" smtClean="0"/>
                  <a:t>Double-counting the evidence</a:t>
                </a:r>
              </a:p>
              <a:p>
                <a:pPr lvl="1"/>
                <a:r>
                  <a:rPr lang="en-US" dirty="0" smtClean="0"/>
                  <a:t>like multiple testimony from same source</a:t>
                </a:r>
              </a:p>
              <a:p>
                <a:r>
                  <a:rPr lang="en-US" dirty="0" smtClean="0"/>
                  <a:t>Solutions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Let’s ignore it – Naïve Bayes</a:t>
                </a:r>
              </a:p>
              <a:p>
                <a:pPr lvl="2"/>
                <a:r>
                  <a:rPr lang="en-US" dirty="0" smtClean="0"/>
                  <a:t>still very good classification model</a:t>
                </a:r>
              </a:p>
              <a:p>
                <a:pPr lvl="2"/>
                <a:r>
                  <a:rPr lang="en-US" dirty="0" smtClean="0"/>
                  <a:t>systematic overconfidence</a:t>
                </a:r>
              </a:p>
              <a:p>
                <a:pPr lvl="1"/>
                <a:r>
                  <a:rPr lang="en-US" dirty="0" smtClean="0"/>
                  <a:t>Bayesian networks (complex models)</a:t>
                </a:r>
              </a:p>
            </p:txBody>
          </p:sp>
        </mc:Choice>
        <mc:Fallback xmlns="">
          <p:sp>
            <p:nvSpPr>
              <p:cNvPr id="3" name="Zástupný symbol pro tex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2364" y="995212"/>
                <a:ext cx="4498520" cy="3618402"/>
              </a:xfrm>
              <a:blipFill rotWithShape="0">
                <a:blip r:embed="rId2"/>
                <a:stretch>
                  <a:fillRect l="-3117" t="-2189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ál 5"/>
          <p:cNvSpPr/>
          <p:nvPr/>
        </p:nvSpPr>
        <p:spPr>
          <a:xfrm>
            <a:off x="5345096" y="1763313"/>
            <a:ext cx="1872208" cy="18002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smtClean="0"/>
          </a:p>
        </p:txBody>
      </p:sp>
      <p:sp>
        <p:nvSpPr>
          <p:cNvPr id="7" name="Ovál 6"/>
          <p:cNvSpPr/>
          <p:nvPr/>
        </p:nvSpPr>
        <p:spPr>
          <a:xfrm>
            <a:off x="6391191" y="1739125"/>
            <a:ext cx="1872208" cy="18002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smtClean="0"/>
          </a:p>
        </p:txBody>
      </p:sp>
      <p:sp>
        <p:nvSpPr>
          <p:cNvPr id="8" name="Ovál 7"/>
          <p:cNvSpPr/>
          <p:nvPr/>
        </p:nvSpPr>
        <p:spPr>
          <a:xfrm>
            <a:off x="5868144" y="867025"/>
            <a:ext cx="1872208" cy="18002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smtClean="0"/>
          </a:p>
        </p:txBody>
      </p:sp>
      <p:sp>
        <p:nvSpPr>
          <p:cNvPr id="9" name="TextovéPole 8"/>
          <p:cNvSpPr txBox="1"/>
          <p:nvPr/>
        </p:nvSpPr>
        <p:spPr>
          <a:xfrm>
            <a:off x="6490860" y="355838"/>
            <a:ext cx="62677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passed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(60)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00392" y="3219822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learned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55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4911786" y="3219822"/>
            <a:ext cx="5081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visited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6704861" y="2283718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36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6754554" y="2878022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181814" y="1997226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7252453" y="1997226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7690658" y="2804413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755160" y="1276357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5868143" y="2878022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7970549" y="1068606"/>
            <a:ext cx="428001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other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failed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25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5345096" y="4227934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Obráze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86" y="3846444"/>
            <a:ext cx="2080715" cy="1558528"/>
          </a:xfrm>
          <a:prstGeom prst="rect">
            <a:avLst/>
          </a:prstGeom>
        </p:spPr>
      </p:pic>
      <p:pic>
        <p:nvPicPr>
          <p:cNvPr id="37" name="Obrázek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310" y="3821614"/>
            <a:ext cx="1224135" cy="10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pro text 8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3528" y="1095525"/>
                <a:ext cx="5616624" cy="3782877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616365"/>
                    </a:solidFill>
                  </a:rPr>
                  <a:t>Assumed (conditional)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616365"/>
                  </a:solidFill>
                </a:endParaRPr>
              </a:p>
              <a:p>
                <a:pPr lvl="1"/>
                <a:r>
                  <a:rPr lang="en-US" dirty="0" smtClean="0"/>
                  <a:t>hardly true in any practical case</a:t>
                </a:r>
                <a:endParaRPr lang="en-US" dirty="0" smtClean="0">
                  <a:solidFill>
                    <a:srgbClr val="616365"/>
                  </a:solidFill>
                </a:endParaRPr>
              </a:p>
              <a:p>
                <a:r>
                  <a:rPr lang="en-US" dirty="0" smtClean="0">
                    <a:solidFill>
                      <a:srgbClr val="616365"/>
                    </a:solidFill>
                  </a:rPr>
                  <a:t>Widely used classification model</a:t>
                </a:r>
              </a:p>
              <a:p>
                <a:pPr lvl="1"/>
                <a:r>
                  <a:rPr lang="en-US" dirty="0"/>
                  <a:t>Easy to </a:t>
                </a:r>
                <a:r>
                  <a:rPr lang="en-US" dirty="0" smtClean="0"/>
                  <a:t>comprehend</a:t>
                </a:r>
              </a:p>
              <a:p>
                <a:pPr lvl="1"/>
                <a:r>
                  <a:rPr lang="en-US" dirty="0" smtClean="0"/>
                  <a:t>Good interpretability</a:t>
                </a:r>
              </a:p>
              <a:p>
                <a:pPr lvl="1"/>
                <a:r>
                  <a:rPr lang="en-US" dirty="0" smtClean="0"/>
                  <a:t>Computationally simple</a:t>
                </a:r>
              </a:p>
              <a:p>
                <a:pPr lvl="1"/>
                <a:r>
                  <a:rPr lang="en-US" dirty="0" smtClean="0"/>
                  <a:t>Feasible for small data sets</a:t>
                </a:r>
              </a:p>
              <a:p>
                <a:r>
                  <a:rPr lang="en-US" dirty="0" smtClean="0"/>
                  <a:t>Comes in many flavors</a:t>
                </a:r>
              </a:p>
              <a:p>
                <a:pPr lvl="1"/>
                <a:r>
                  <a:rPr lang="en-US" dirty="0" smtClean="0"/>
                  <a:t>Depending on particular probability distribution</a:t>
                </a:r>
              </a:p>
              <a:p>
                <a:pPr lvl="2"/>
                <a:r>
                  <a:rPr lang="en-US" dirty="0" smtClean="0"/>
                  <a:t>Gaussian NB, Binomial / Multinomial NB, etc.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2"/>
                <a:endParaRPr lang="en-US" dirty="0" smtClean="0">
                  <a:solidFill>
                    <a:srgbClr val="616365"/>
                  </a:solidFill>
                </a:endParaRPr>
              </a:p>
            </p:txBody>
          </p:sp>
        </mc:Choice>
        <mc:Fallback xmlns="">
          <p:sp>
            <p:nvSpPr>
              <p:cNvPr id="9" name="Zástupný symbol pro text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3528" y="1095525"/>
                <a:ext cx="5616624" cy="3782877"/>
              </a:xfrm>
              <a:blipFill rotWithShape="0">
                <a:blip r:embed="rId2"/>
                <a:stretch>
                  <a:fillRect l="-2389" t="-2258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 descr="data:image/png;base64,iVBORw0KGgoAAAANSUhEUgAAAvwAAAFECAYAAABbKeoKAAAAAXNSR0IArs4c6QAABZt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SUzQmV4aXRZJTNEMC41JTNCZXhpdER4JTNEMCUzQmV4aXREeSUzRDAlM0JlbnRyeVglM0QwJTNCZW50cnlZJTNEMC41JTNCZW50cnlEeCUzRDAlM0JlbnRyeUR5JTNEMCUzQiUyMiUyMGVkZ2UlM0QlMjIxJTIyJTIwc291cmNlJTNEJTIyMyUyMiUyMHRhcmdldCUzRCUyMjQlMjIlMjBwYXJlbnQlM0QlMjIxJTIyJTNFJTNDbXhHZW9tZXRyeSUyMHJlbGF0aXZlJTNEJTIyMSUyMiUyMGFzJTNEJTIyZ2VvbWV0cnklMjIlM0UlM0NteFBvaW50JTIweCUzRCUyMjM5MCUyMiUyMHklM0QlMjIzMjAlMjIlMjBhcyUzRCUyMnRhcmdldFBvaW50JTIyJTJGJTNFJTNDJTJGbXhHZW9tZXRyeSUzRSUzQyUyRm14Q2VsbCUzRSUzQ214Q2VsbCUyMGlkJTNEJTIyMyUyMiUyMHZhbHVlJTNEJTIyJTI2bHQlM0JiJTI2Z3QlM0IlMjZsdCUzQmZvbnQlMjBzdHlsZSUzRCUyNnF1b3QlM0Jmb250LXNpemUlM0ElMjAxOHB4JTI2cXVvdCUzQiUyNmd0JTNCWCUyNmx0JTNCJTJGZm9udCUyNmd0JTNCJTI2bHQlM0IlMkZiJTI2Z3QlM0IlMjIlMjBzdHlsZSUzRCUyMmVsbGlwc2UlM0J3aGl0ZVNwYWNlJTNEd3JhcCUzQmh0bWwlM0QxJTNCYXNwZWN0JTNEZml4ZWQlM0IlMjIlMjB2ZXJ0ZXglM0QlMjIxJTIyJTIwcGFyZW50JTNEJTIyMSUyMiUzRSUzQ214R2VvbWV0cnklMjB4JTNEJTIyMjYwJTIyJTIweSUzRCUyMjI1MCUyMiUyMHdpZHRoJTNEJTIyNjAlMjIlMjBoZWlnaHQlM0QlMjI2MCUyMiUyMGFzJTNEJTIyZ2VvbWV0cnklMjIlMkYlM0UlM0MlMkZteENlbGwlM0UlM0NteENlbGwlMjBpZCUzRCUyMjQlMjIlMjB2YWx1ZSUzRCUyMiUyNmx0JTNCc3BhbiUyMHN0eWxlJTNEJTI2cXVvdCUzQmZvbnQtc2l6ZSUzQSUyMDE4cHglMjZxdW90JTNCJTI2Z3QlM0IlMjZsdCUzQmIlMjZndCUzQlklMjZsdCUzQiUyRmIlMjZndCUzQiUyNmx0JTNCJTJGc3BhbiUyNmd0JTNCJTIyJTIwc3R5bGUlM0QlMjJlbGxpcHNlJTNCd2hpdGVTcGFjZSUzRHdyYXAlM0JodG1sJTNEMSUzQmFzcGVjdCUzRGZpeGVkJTNCJTIyJTIwdmVydGV4JTNEJTIyMSUyMiUyMHBhcmVudCUzRCUyMjElMjIlM0UlM0NteEdlb21ldHJ5JTIweCUzRCUyMjM3MCUyMiUyMHklM0QlMjIyNTAlMjIlMjB3aWR0aCUzRCUyMjYwJTIyJTIwaGVpZ2h0JTNEJTIyNjAlMjIlMjBhcyUzRCUyMmdlb21ldHJ5JTIyJTJGJTNFJTNDJTJGbXhDZWxsJTNFJTNDJTJGcm9vdCUzRSUzQyUyRm14R3JhcGhNb2RlbCUzRRqz8G8AACAASURBVHhe7d0JmFTVnffxX9CxXUJ8ndEoggYHArSCqECLGBBFE0eDG5sKgWGRTYO4gYrCC4oKilsEBQEHQqtsGjU4JoILRJQGFARtQBhRQUQzr48hLmTQeZ9TduHtorrr3qq6y7n3e58nj0/oU2f5nNP8/9w699wfiQsBBBBAAAEEEEAAAQRiK/Cj2I6MgSGAAAIIIIAAAggggIBI+FkE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QLEE9pf0M0nHSKov6WhJP5V0hKR/kXSYpEMl/VjSIZIOlHSApH+SVKeqE99J+h9J/5D0jaQvJf1d0heSPpf035I+k/SppI8lbZf0kaQPJO0p1kCoBwEEEEAAAYcA8Y3lYL0ACb/1Uxj4AOpJOkHS8ZKaSWoiqZGkhoH3pHqDWyVtkbRJ0gZJ70p6R9KOkPtF8wgggAACdggQ3+yYJ3qZhwAJfx5oCfqI+cuvTFJrSadIOlmS+TObLpPwvyXpTUmrJFXwjwCbpo++IoAAAr4IEN98YaXSqAqQ8Ed1ZsLpl7lTf4akX0g6verufTg98bdV8y3Aa5L+IunVqm8G/G2R2hFAAAEEwhQgvoWpT9uhC5Dwhz4FoXbgYEm/knSOpE6FJvgNGjTQscceK/Pfo48+WkcddZSOOOIIHX744TrssMN06KGHqm7dujrkkEN00EEH6YADDtD++++v/fbbL4Xw7bffas+ePfrHP/6hr7/+Wl9++aV27dqlL774Qp9//rn++te/6tNPP9XOnTv18ccfa9u2bfrwww9T/y3wMv8AWCLpRUl/kvRVgfXxcQQQQACBcAWIb9/7E9/CXYeRaZ2EPzJTEVhHzEO1nSWdL+k8r60eeOCBatGihZo3b67S0lI1bdpUjRs3VqNGjVRSUuK1uqKU3717t7Zs2aLNmzdr48aNqqys1Pr167Vu3Tp984159tfz9bykRZKeq3oo2HMFfAABBBBAIHAB4ltucuJbbqNYliDhj+W07jMoc2pOF0mXVG3ZcT3qtm3bqqysTK1atdIpp5ySSvRtukzi/+abb2r16tWqqKjQG2+84bX7ZsvPU5IWVp0K5PXzlEcAAQQQ8E+A+EZ88291xahmEv4YTWbGUMwxYpdJutTtnfw6deqoY8eOOuOMM9S+fXu1a9cutLv2fk2L+TZg+fLlWrZsmV599VW98sor+u47cxqoq8vcGXlS0hMcA+rKi0IIIICAHwLEtyyqxDc/llp86iThj89cpkfSVlJvSb0k1c01vGbNmuncc8/VOeeco06dOsUuwc81fvMX5JIlS/Tiiy/qhRde0IYN5kTPnNcuSXMkzZbk+SuDnLVTAAEEEEAgmwDxzcO6IL55wEpAURL++ExyP0nmf+Z0nVovc+e+c+fO+vWvf23dFp1cYyv052YL0B//+Ec999xzqW8CXFzmtJ+ZVf9zUZwiCCCAAAIeBYhvHsGyFSe+FQHR4ipI+C2evKoz8QdLGijpqNqG0qZNG3Xr1k2XXHJJ6gFbrtwC5kHgp556SvPnz9fKlStzfeATSdMkPcI5/7mo+DkCCCCQU8Cck098y8mUXwHiW35uNn+KhN/O2SuV9FtJQ2rrfv369dWzZ09ddtllOumkk+wcaUR6vWbNGj3xxBMqLy/X9u3bc/XqYUm/k1SZqyA/RwABBBCoJkB8C3hBEN8CBg+pORL+kODzbNZk7cMl9ant82a7Tp8+fdSlizmYh6vYAgsXLtSsWbNS235yXLMk3S9pTa6C/BwBBBBIuADxLQILgPgWgUnwqQsk/D7BFrnaEyTdUFuib15qdcUVV6h///4yD+Jy+S9gHvCdMWOGHn300dTLwWq5TOJ/t6R3/O8VLSCAAAJWCRDfIjhdxLcITkqBXSLhLxDQ54+bl4jcVNvWnSZNmmjo0KEaPHhw4k7Y8dnedfXmJIRHHnlEU6ZM0aZN5qWGNV5mq8+dvMzLNS0FEUAgvgLENwvmlvhmwSS57CIJv0uogIuZM4ZvlXSLpDrZ2jYvwho2bJh69zYncHJFRWD27Nl68MEHUy/6quEyh/7fLuk2zvKPyqzRDwQQCFCA+BYgdjGbIr4VUzP4ukj4gzfP1aI5fmyMpGOzFTSn7Vx33XXq0aNHrnr4eYgCc+fO1aRJk2o73edDSWM5zjPESaJpBBAIWoD4FrS4D+0R33xADaBKEv4AkF02YV4oYu78dspWvkWLFho5cmTq1B0uewTMqT4TJkzQunXraur0kqpvcniBlz3TSk8RQMCbAPHNm5cVpYlvVkzT3k6S8Ic/X+brzbskXZetK/Xq1dOoUaN05ZVXht9TepC3wOTJkzV+/Hjt2LGjpjomSbqRbT55E/NBBBCIngDxLXpzUvQeEd+KTupLhST8vrC6rvRiSRMlNc72CZPo33rrrTyM65oz2gXNw0+33XZbKvGv4dosaYSkp6M9EnqHAAII5BQgvuUkik8B4lv055KEP5w5+rGkeyVdka357t27a9y4cWratGk4vaNVXwU2btyo0aNHa968eTW186ikayX93deOUDkCCCBQfAHiW/FNramR+BbdqSLhD35uLqx6GVPDzKbNEZt33HEHL8wKfk5CadG84OTmm2+u6SjPrVUvWXsmlM7RKAIIIOBdgPjm3SyWnyC+RW9aSfiDnRNzV/+abE2OGDEi9XAnV/IEzMPYEyeanV1Zr/uq7vYnD4YRI4CATQLEN5tmK6C+Et8CgnbRDAm/C6QiFDlF0hRJp2bWVVZWpnvuuUft27cvQjNUYavAsmXLdP3116uioiLbEFZIGirpTVvHR78RQCC2AsS32E5tcQZGfCuOY6G1kPAXKpj78wMlTc1WzDyUe/vt5iROLgS+F7jllltqe6h3kKRpWCGAAAIRESC+RWQibOgG8S3cWSLh99ff3NUfktlEaWlp6m2sZ599tr+tU7uVAosXL069RbmysjJb/x+uuttv5djoNAIIxEaA+BabqQxuIMS34KwzWyLh98e+kaTHJO2zT6d///4yZ9aWlJT40zK1xkLAHHFm3r0wY8aMbONZJqmvpC2xGCyDQAABmwSIbzbNVgT7SnwLZ1JI+Ivv/m+SZkk6IrPqqVOnauBA8w0oFwLuBKZNm6ZBg8xOnn2uzyT1kfSf7mqiFAIIIFCwAPGtYEIqSAsQ34JdCyT8xfU2D1ZOzqyyZcuWmj59ulq3bl3c1qgtEQKrVq3SgAEDtHbt2mzjNa9gNl+tcyGAAAJ+ChDf/NRNaN3Et+AmnoS/eNZ3Sroxs7rLL79cM2fOZAtP8ZwTWZP5CrRfv356/PHHs43/Lkk3JRKGQSOAQBACxLcglBPaBvEtmIkn4S+Os9nC0zuzqrFjx6beqMqFQLEEzBuYx4wZk6262VVbfIrVFPUggAACRoD4xjoIRID45i8zCX9hvgdLWiDJ7Gusds2ZM0c9e/YsrHY+jUAWgfLycvXq1SubjdnP31XSV8AhgAACBQoQ3woE5OPeBYhv3s3cfoKE363UvuXqSVoo6TTnjxo0aJDadsGLtPKH5ZO5BcyLTMx2sW3btmUWfl1SF0k7ctdCCQQQQCCrAPGNhRGaAPHNH3oS/vxczbFkf5DU3PnxVq1aae7cuWrUyPyYCwF/BbZs2aIePXpo9erVmQ2tl3QRx3b660/tCMRUgPgW04m1aVjEt+LPFgm/d9PjJT0jqbHzo7/61a80f/581a1b13uNfAKBPAV27dqlbt266U9/+lNmDZslXSjp3Tyr5mMIIJA8AeJb8uY8siMmvhV3akj4vXmaO/rPSWro/Fj37t1Td/a5EAhLwNzpnzdvXmbzWyV1lmTu+HMhgAACtQkQ31gfkRQgvhVnWkj43TuaOx+LMpP9vn37po7d5EIgbAFzbOdjj5kXPFe7TNJ/Pnf6w54d2kcg0gLEt0hPD50jvhW+Bkj43RmaPY0vZG7jMW9AfeSRR9zVQCkEAhAYPHiwzBudMy6zvedc9vQHMAE0gYB9AsQ3++YskT0mvhU27ST8uf3MaQV/znxAd8iQIZoyhRec5uajRNACQ4cO1cMPP5zZrNnW80tO7wl6NmgPgUgLEN8iPT10LlOA+Jb/miDhr93OnEO8OPPoTe7s57/g+GQwAjXcCTFHdp7NOf3BzAGtIBBxAeJbxCeI7mUXIL7ltzJI+Gt3ez7zpVrs2c9vofGp4AVq2PNoXs51XvC9oUUEEIiYAPEtYhNCd9wLEN/cW6VLkvDXbLbP68Q5jcf7AuMT4QrUcLrBbEl9wu0ZrSOAQIgCxLcQ8Wm6OALEN2+OJPzZve6UdKPzR+ac/RdeMM/tciFgl8C5556b7Zz+uyTdZNdI6C0CCBRBgPhWBESqiIYA8c39PJDw72s1VNJk5x+bN+i+/PLLvFTL/bqiZIQEzMtLzjzzzGxv5L1SEk+eR2iu6AoCPgsQ33wGpvpgBYhv7r1J+Ktb/Zsks69x79WgQQO98soratTInFzGhYCdAuY15R07dtS2bdsyB2D285t9/VwIIBBvAeJbvOc3saMjvrmbehL+H5xMRm9OMTnCSbd06VK1b9/enSalEIiwwLJly9ShQ4fMHn5WdQrVlgh3na4hgEBhAsS3wvz4dMQFiG+5J4iE/wejpZKqZfZz5sxRz549cytSAgFLBMrLy9WrV6/M3i6TtM+/BCwZEt1EAIHcAsS33EaUsFyA+Fb7BJLwf+9j9jEPcVKNHTtWo0ePtnz5030E9hUYN26cxowZk/kD86Yus7+XCwEE4iVAfIvXfDKaWgSIbzXjkPBLAyVNdRJdfvnlMv9S5EIgrgLmm6vHH388c3iDJE2L65gZFwIJFCC+JXDSkz5k4lv2FZD0hP8USaudNC1bttSKFStUUlKS9N8Zxh9jgd27d+vUU0/V2rVrM0fZStKbMR46Q0MgKQLEt6TMNOOsJkB8I+HPJvCGpFOdP1i5cqVat27Nrw8CsRdYtWqV2rRpkznOFZLaxn7wDBCB+AsQ3+I/x4ywBgHi274wSb7Df6+ka5wkU6dO1cCB5htQLgSSITBt2jQNGmR28lS77pN0bTIEGCUCsRQgvsVyWhmUFwHiW3WtpCb8F0r6g5Oif//+mj59upe1RFkEYiEwYMAAzZgxI3MsF0l6JhYDZBAIJEuA+Jas+Wa0tQgQ337ASWLC/2NJ6yQ1TDOUlpbqrbfeYt8+f20kUsDsdzz55JNVWVnpHP9WSS0k/T2RKAwaATsFiG92zhu99kmA+JbshN+cQnKFc229+OKLOvvss31ablSLQPQFFi9erHPOOSezo4/q+1OsuBBAwA4B4psd80QvAxQgvn2PnbQ7/BdLesq5zkaNGqXbb789wKVHUwhEU+CWW27R+PHjMzt3iaSno9ljeoUAAg4B4hvLAYEaBIhvyUr495dk9iw0Tq+HsrKy1BGcXAgg8L2AOaqzoqLCybFZUqmkPRghgEBkBYhvkZ0aOhYVgaTHtyTd4b9H0nXOhbd06VK1b98+KmuRfiAQusCyZcvUoUOHzH5MknR96J2jAwggUJMA8Y21gUAOgaTHt6Qk/OZc8deda2HEiBGaMGECvyAIIJAhMHLkSE2cODHT5TRJ5lxvLgQQiJYA8S1a80FvIiyQ5PiWlIR/saRO6TXYpEkTbdy4McJLkq4hEK5A06ZNtWnTJmcnlkjiyfZwp4XWEcgmQHxjXSDgQSCp8S0JCX8/SdUOGV+wYIG6dOniYXlQFIFkCSxcuFBdu3bNHHR/STOTJcFoEYi0APEt0tND56IokNT4FveE3zzItEXSselF1717d82dOzeKa5A+IRApgR49emjevHnOPn0oqREP8EZqmuhMcgWIb8mde0ZeoEAS41vcE/6xkkY718WGDRtkvs7hQgCB2gXMtrdmzZplFhonaQx2CCAQugDxLfQpoAO2CiQxvsU54T9GknlbaJ30guTMfVt/Nel3WAJZzi7+ruot1R+F1SfaRQABEd9YBAgUKJC0+BbnhH+KpCHp9VCvXj29//77KikpKXCJ8HEEkiNgXkt+3HHHaceOHc5BPyxpaHIUGCkCkRMgvkVuSuiQbQJJi29xTfhPkLTeufgeeughXXnllbatR/qLQOgCkydP1lVXXZXZj+aS3gm9c3QAgeQJEN+SN+eM2CeBJMW3uCb8/yGpT3p9tGjRQm+//bZPy4VqEYi/wIknnqh169Y5BzpL0r/Hf+SMEIHICRDfIjcldMhmgaTEtzgm/CdJesu5+ObMmaOePXvavB7pOwKhCpSXl6tXr16ZfThZ0ppQO0bjCCRLgPiWrPlmtAEIJCW+xTHhr3b3o02bNqqoqAhgydAEAvEWKCsr08qVK7nLH+9pZnTRFiC+RXt+6J2lAkmIb3FL+Eslvetcb08++aTMeatcCCBQmIB5f8Wll16aWcnxkioLq5lPI4CACwHimwskiiCQj0AS4lvcEv5qJxe0atVKq1atymfu+QwCCGQRaN26tVavXu38CSf2sFIQCEaA+BaMM60kVCDu8S1OCX89SR871+msWbPUu3fvhC5dho1A8QVmz56tPn32Pg+fbuBoSdXO7Sx+y9SIQKIFiG+Jnn4GH4RA3ONbnBL+am8dbNKkicyb1LgQQKC4AuZN1Zs2bXJWytt3i0tMbQhkChDfWBMIBCAQ5/gWp4Tf3GE8Kr0e7r//fl199dUBLA+aQCBZAg888ICGDx/uHPQnkswdSC4EEPBHgPjmjyu1IlBNIM7xLS4Jfz9JM9Kzduihh2rnzp28VZdfZAR8EDBvJzzyyCP1xRdfOGvvL2mmD81RJQJJFyC+JX0FMP7ABOIc3+KS8P9F0unpFXH99dfr7rvvDmyB0BACSRO44YYbdM899ziH/ZqkXyTNgfEiEIAA8S0AZJpAIC0Q1/gWh4S/raTXnUu1srJSzZo1Y/UigIBPAhs2bFBpqTklsNp1mqQ3fGqSahFIogDxLYmzzphDFYhrfItDwl/tqLLOnTvr2WefDXWx0DgCSRC44IIL9NxzzzmHyhGdSZh4xhikAPEtSG3aQqBKII7xzfaEf39J/09S3fQqXbBggbp06cKiRQABnwUWLlyorl27OlvZJemfJe3xuWmqRyAJAsS3JMwyY4ykQBzjm+0J/28kzU6vlvr162vbtm2RXDx0CoE4CjRo0EDbt293Ds28+OL3cRwrY0IgYAHiW8DgNIeAUyBu8c32hH+RpPPSEzRixAhNmDCBFYsAAgEJjBw5UhMnTnS29ryk8wNqnmYQiLMA8S3Os8vYIi8Qt/hmc8JfX1K12/lvvfWWTjrppMgvIjqIQFwE1qxZo5NPPjlzOA0kVbvtH5fxMg4EAhIgvgUETTMI1CQQt/hmc8I/TNID6Ylq06aNKioqWLkIIBCwQFlZmVauXOls1bzx7sGAu0FzCMRJgPgWp9lkLNYKxCm+2ZzwvyLpjPQqMtsKzNmpXAggEKyAeeeF2U7nuF6V1DHYXtAaArESIL7FajoZjK0CcYpvtib8x0j60LmANm/erEaNGtm6pug3AtYKbNmyRY0bN87s/7GSPrJ2UHQcgfAEiG/h2dMyAtUE4hTfbE34h0qanJ6Vdu3a6bXXzIs+uRBAIAyB008/XcuXL3c2faUkc4Y4FwIIeBMgvnnzojQCvgrEJb7ZmvBXO73gzjvv1I033ujrhFM5AgjULHDXXXfppptuchbgtB4WDAL5CRDf8nPjUwj4IhCX+GZjwn+wpC+ds7pu3To1b97cl4mmUgQQyC2wfv16tWjRIrPgIZK+yv1pSiCAQJUA8Y2lgEDEBOIS32xM+C+W9FR6PTRr1kyVlZURWx50B4HkCZSWlmrDhg3OgV8i6enkSTBiBPIWIL7lTccHEfBPIA7xzcaE3+wLHpKe1uHDh+u+++7zb5apGQEEXAlcc801uv/++51lH5Zk9iNzIYCAOwHimzsnSiEQqEAc4puNCf9GSU3SM71o0SKdd97el+0GugBoDAEEfhB4/vnndf751V6yu0lSU4wQQMC1APHNNRUFEQhOIA7xzbaE35y7uTk9xXXq1NFXX32lkpKS4GadlhBAIKvA7t27dfDBB+u7775z/tyc17kFMgQQyClAfMtJRAEEwhGIQ3yzLeHvJ2lGerrPOussLVmyJJzZT1Crn332mQYNGqSnn3a3HfvUU0/VY489JrPnrRjXzp07U+0/88wzrqo788wz9fvf/17165u303MFKdCpUye99NJLzib7S5oZZB9oCwFLBYhvAU6cSeBGjRqlSZMmuWq1bt26WrBggX75y1+6Ku+10MaNG9WjRw+tXbvW1Uevu+46jR8/nhuerrSKU8j2+GZbwm8Sh77pqRs7dqxGjx5dnJmklloFzHsOevbsqQ8++MCV1FVXXSXz9uODDjrIVfmaCu3Zsyf1F7LbY1fNX8om2b/wwgsLapcP5ycwbtw4jRkzxvnhxySZRIYLAQRqFyC+BbxC3nvvPf3mN7/RihUrXLV88cUXa+rUqTriiCNclXdbyMQ58/fmHXfc4eoj5qaaiXM///nPXZWnUHEEbI9vtiX81fY3mjuJ5m4ul/8C+STe06ZN06WXXlpQ57z+Q4O7HgVxF/zhl19+WeabN8fFPv6CVakgIQLEt4An+n//939VXl6eSvrdXiauDRgwQD/6UfHSp1WrVqlr166ub6iZZN/cgCtmH9yOP8nlbI9vxVux/q+CepI+djbzzTff8HWW/+57W/C6tabQuxD5bCXirkeACyJLU+Zr8gMPPDDzJ0dL2hFuz2gdgUgLEN9Cmp6//e1v+u1vf6vZs2e76kHLli01d+5cNW1anPMIvLbfu3dv/e53v9NPfvITV/2lUPEEbI9vNiX8Zo/GH9JT17ZtW73++uvFm0lqciVgvlXp1auXduxwl7/le8f922+/1b333qsRI0a46pfZylOMbxRcNUahWgVOO+00vfHGG84yF0ly9wAGtggkU4D4FuK8e73DfvPNN8tsKd5///0L7rV5Ns18w7Br166cdf3sZz9LPUfQunXrnGUp4I+AzfHNpoT/Nkm3pKdw2LBheuCBB/yZUWqtUcBs7TGvmb711ltdKeW7p97rVp5iPTPgalAUqlXg6quv1oMPPugsc7skdwsGWwSSKUB8C3Hevd5gqlevnp588kl16NChoF5/8sknqe1B5nhxN5d5Lu7aa6/Vfvvt56Y4ZXwQsDm+2ZTwm9+IvQfuz5o1S+arLa7gBbZv3566I2H2s7m5Tj/9dM2ZM0cNGzZ0U1z5bOUp5qlArjpJoRoFzFfjffr0cf78eUnVDuiHDwEEqgkQ30JeEF6T727duqUe4D3ssMPy6rl5fsDcGDEvD3VzmXecTJ8+XUcddZSb4pTxScDm+GZTwm/275t9jqlr3bp1at68uU9TSrW5BP785z+nHjJy8zWkqcvt1h6vfwmaunmAKddsBfvz9evXq0WLFs5Gzf4vs4+fCwEEsgsQ3yKwMrzGtUJij5djOP0+EjQC9NZ0web4ZkvCX+2BJvNQ4Ndff23NAoljR/06w9jrXsorrrhC9913nw455JA4Mls7JnMcq3mo3nHx4K61s0nHfRYgvvkM7LZ6r3HN67fX6X54PYbT7Q0zt+OkXGECtsY3WxL+syW9mJ6iNm3aqKKiorAZ49MFC2zdujX1AK/Zb+/myvVCrM8//zz1gq358+e7qU7mtIQnnniiaC/4ctUohVwJlJWVaeXKlc6y50ha7OrDFEIgWQLEtwjNt9ez+W+77bbUe2K8PMC7dOnS1JHVbg6/KPS0uwjRxqYrtsY3WxL+YZL2PqHbt29fzZzJyzuj8NtjHlwaOHCg6609NZ1ukM9WHj/OQ46CaRz60K9fv9Tblh3X1ZKqPckbh3EyBgSKIEB8KwJisaowscjcSBo8eLCruOb15Byvx3AWsm2oWCbUU13A1vhmS8I/RdKQNLl5Uv2GG25gDUZAwGytMkdnPvTQQ656U9NeRK9beTiL2BV3aIXuvvvuzCNVH5Y0NLQO0TACPwicJGlNhECIbxGaDNOVL7/8Utdcc40effRRVz3zEo+83CTzUq+rjlKoKAK2xjdbEn6zFaBTeqbMubUXXHBBUSaOSgoXqKyslPnWxe3rv5RMrgAAIABJREFUyTNPG/B6x8PrHZXCR0gNXgWeffZZXXihOVp877VEktm6wIVA2AL/V9IZksZKeiXszlRtdSO+RWAinF14++23U9tuTHzLdbk9ftrLCXfEuVzq4f3c1vhmS8L/vqS9Zzq+8847Ov7448ObbVquJpDP68nT+x7NecLmqDGzLcjtdf/998u8h4HXirsVC77cu+++qxNOOMHZ8FZJxwXfE1pEYB+B/yPJrMdDqxL+sBN/4lsEF6nXbaa5nlHzWh9n7kdwUVR1ydb4ZkPCb15l9z/OqTenf5SUlER3NSSwZ16/AjUvLjFn8x9++OGu76IY1kLPPk7g1IQy5BpeQf5PkvaE0iEaRaC6gLnLP8bxR+ZOfxiJP/EtwivT6zthakvSvXxjwJn7EV4UkmyNbzYk/I0kbU5Pf4MGDfTRRx9FezUktHde/kIzRB07dtQBBxwgc/axm8t8xVleXi5zFBpX9AWOOeYYbdu2zdnRxpK2RL/n9DABAs67/M7hBp34E98ivtheeuml1Gl0bk7UKS0tTb2B98QTT6w2Ki/HfXLmfsQXRFX3bIxvNiT8HSXtfaVru3btXB8DaceyiU8vzVeWXrfneBk9X3F60Qq/rPmH2fLly50dOTMie6bDx6EHURDIvMsfRuJPfIvCSqilD17PzDdHS5t3w5iz2tOXl2M4OXM/4guiqns2xjcbEv6ekuakl0D37t01d+5cO1ZEAnvp9Sx9t0TmAVDzGvMjjzzS7UcoF7JAjx49NG/ePGcvekkqD7lbNI9AWqCmu/xBJv7ENwvWo5d3zmTeofcSEzlz34LFUNVFG+ObDQm/OX9zYnoZDB8+PPWvZ67oCng9YjPXSMxWnlmzZumMM8zBGly2CJhj7cwD1o5rhKS7bek//UyEQG13+YNI/IlvliwzL8dpmlMEzZGeP/3pT1PbUM2WIDcXZ+67UYpGGRvjmw0Jv0kQrk9P8Z133pl6qx1XdAW8nkaQayT5vMkwV5383H+BCRMmZP6u3iOJF2j4T08L7gXc3OX3M/Envrmfq1BLej2Ywtzs6NKli8xZ+i+/vHdXco1j4Mz9UKfXc+M2xjcbEv7/kNQnPRszZsyQecsZV7QFvJ5uUNNoOK0g2vNcW+/M27D79+/vLDJL0r/bOyJ6HlMBt3f5/Uj8iW8WLSovB1O0bNkydXy4eWtvrosz93MJRe/nNsY3GxL+5yT9Oj3dvHQregu/ph699tpr6tmzpz744IO8Os1pBXmxReZDWV5O8kdJnSPTQTqCwPcCXu/yFzPxJ75ZtAqL/e11eugcSGHRIqjqqo3xzYaE/y+S9p7DaJ52b9++vX2rI4E9NqcbTJo0Ke8tWDfffLPGjh2r/fc3R1Vz2SawbNkydejQwdnt1yT9wrZx0N9ECORzl78YiT/xzbLlVaxvr9PD5ltsyxZAVXdtjG82JPzrJDVPL4m1a9fuc8atncslGb3+5JNPNGDAAC1atMjTgHO9tdBTZRQORcB8/W2+1nZc6yW1CKUzNIpA7QKF3OUvJPEnvlm4Mr2czV/b8PgW28LJr+qyjfHNhoS/2mvH/+u//kvHHXecvaskgT33+pej+UvQnFZgjuLkslfg/fff17/+6786B7BVEr+89k5p3Hte6F3+fBJ/4puFq8rr2fw1DZFvsS2c/Kou2xjfbEj4P5V0RHpZ7Ny5M3XUFZcdAmbPo3loafDgwdq1a5frTk+bNi31zcCPfmTDEnU9rEQV/PTTTzPfm/CZJH55E7UKrBpsse7ye0n8iW9WLZEfOrt9+3b95je/cXUCT7Yhmhc3zZkzRw0bNrRUINndtjG+2ZBN/U1S3fTS+tvf/iZzB5jLDoHKykr17dtXK1as8NThml5R7qkSCocqYP6B95Of/MTZB/Mvvmp/EGoHaRyBfQWKeZffTeJPfLN4FZpDREzS7+VmlhmuyWHMTa1LL73U4tEnu+s2xjcbEv5vJJWkl9Y333yjkpK9/zfZKy7io//66681YsQIPfTQQ3n1lHOJ82KLzId2796tAw880Nmf3ZKq/UFkOktHEPhewI+7/LUl/sQ3i1devjHuiiuuSL1A9JBDDrF49Mnuuo3xzYaE/1tJddJLy+yd22+//ZK90iwZvZc3E9Y0JN48aMlkZ+nmt99+ywlL9k4fPfdX4BVJYyUtIb75C+137eZb7Msuu0zmQBE3F99eu1GKfpks8e07SZFOTm1I+P/XOfVmTzhX9AXee++91FedXrfyZI7MnPJingEwf0ly2SfAMxj2zRk9Dk+A+Baefb4tmzmbPn26Bg4c6KoK8wbeYcOG8XyaK61oF8oS3yKdU0e6c1VTTcIf7TW/T+/y/ZqzpmHy9adlC8DRXRJ+e+eOngcvQMIfvHkxWty4caN69OiR8y6/uYE1d+5cNW3atBjNUkfIAiT8xZ8AtvQU39TXGouxlcfZQfOA0yOPPJL62pQE0tepK2rlbOkpKieVxUvgVUnmAWG29MRgXkn4YzCJHofAlh6PYC6L81CTS6goFNu6dat69eql114zL1Ut3nXqqafqscceY2tP8Uh9r8nGh5p8R6GBqAuYh3bN2fjmv35c6UTf7OE3F/HND+WA6yThDxg8As3ZGN9s2NLDsWURWNxuumB+AUaNGqVJkya5Ke65zNChQzVx4kRONvAsF84HbDy2LBwpWo2QgF/HcmYm+ukhE98iNPn5doWEP185ez9nY3yzIeHnxSSW/E54PZP4oosuSp3ismDBAlcj5OxiV0yRKWTji0kig0dHwhDw4+5+TYl+enzEtzBmushtkvAXGdSC6myMbzYk/Lx63ILF73Urz89+9rNUon/AAQekXj5ijjZzc5mtPeaozp///OduilMmRAEbXz0eIhdNhy9QzLv7uRL99GiJb+HPe8E9IOEvmNC6CmyMbzYk/OskNU+vBnPW7Yknnmjd4ohzh/PZypM+msy4eDnSzJS/6qqrUlt7DjrooDizWj+2t99+W+ZUCse1XlIL6wfGAOIoUKy7+24T/bQh8S0Gq4mEPwaT6HEINsY3GxL+v0g6PT0XS5cuVfv27T1ODcX9FPjzn/+srl27un69eLdu3TR16lQddthhqW59/vnnGjRokObPn++qm2Zrj7nLf+GFF7oqT6FwBJYtW6YOHTo4GzdPcv8inN7QKgK1ChR6d99rop/uDPEtBguThD8Gk+hxCDbGNxsS/uck/To9F2af+AUXXOBxaijul8D27dtTL9h6+eWXXTVhtvKUl5fr9NP3/hsu9blVq1al/tHwwQcfuKrHfH7OnDlq2LChq/IUCl7g2WefzfxH2R8ldQ6+J7SIQK0ChdzdzzfRT3eI+BaDxUnCH4NJ9DgEG+ObDQn/f0jqk56LGTNmqF+/fh6nhuJ+COzZs0djxozRHXfc4bp6sxXn2muv1X77VX8DtTnT9t5779WIESNc13Xddddp/PjxKikpcf0ZCgYnMHPmTPXv39/Z4CxJ/x5cD2gJAVcC+dzdLzTRT3eM+OZqiqJdiIQ/2vPjR+9sjG82JPx3S7o+PWF33XWXRo4c6cf8UadHAa9beS6++OLUVp4jjjgia0ufffZZamvP008/7aonbO1xxRRaIfO7etNNNznbv0fSDaF1iIYR2FfA6939YiX66Z4Q32KwKkn4YzCJHodgY3yzIeE3CcLE9FwMHz5c9913n8epoXixBT755BMNGDBAixYtclW12coza9YsnXHGGbWWf/XVV9WnTx/XW3vOPPPM1H7++vXru+oHhYITuOaaa2QeznZc5usbk+BwIRAVAbd394ud6KfHT3yLykoooB8k/AXgWfpRG+ObDQl/T0lz0muie/fumjt3rqVLJB7dNlt5zL9ub731VtcDuu2223TjjTemzt2v7cqn7ptvvlljx47NWbfrzlKwKAI9evTQvHnznHX1klRelMqpBIHCBdzc3fcr0U/3nvhW+DyGXgMJf+hTEHgHbIxvNiT8HSXtfSK0Xbt2eu01c9gHV1gCL730knr16qUdO3a46sL555+fOnrzqKOOclXe67cHZmuPOdP/l7/8pav6KRSMgHmwevny5c7GzpT0SjCt0woCOQVqu7vvd6Kf7hzxLec0Rb8ACX/056jYPbQxvtmQ8DeStDk9WQ0aNNBHH31U7LmjPpcCXpPxevXqpU7TOeuss1y28H0xr88HeP1HhafOUDgvgWOOOUbbtm1zfraxpC15VcaHECiuQE1394NK9NOjIb4Vd15DqY2EPxT2UBu1Mb7ZkPCbPSD/45zZb775hpNZQljqQW63yecEILfbhkKgS1yT5mVsBx54YOa4/0nSnsRhMOAoCmTe3Q860U+bEN+iuDo89omE3yOY5cVtjW82JPxmaVR7/fg777yj448/3vIlY1/3g36gduvWramtQ263cOX7bYJ9MxH9Hr/77rs64YQTnB3dKum46PecHiZAwHl3P6xE38lMfLN80ZHwWz6BHrtva3yzJeFfLKlTek54+ZbH1VmE4jt37kwdmWns3VzFOjLTtGde7LVr1y43zYqtPa6YfC+U5aUkSySd7XvDNIBAbgFzd9/snTf/jcIzJcS33HMW6RIk/JGenqJ3ztb4ZkvCP0XSkPSsmZc33XADx3kXfRXXUKHZXjNp0qTUKTtur2K9FOvrr79OvYzroYcectt06gQh036uE4FcV0hBzwJ333135kvUHpY01HNFfACB4gucJGlN8avNu0biW9500fggCX805iGoXtga32xJ+IdJeiA9mX379pV5yxlXMAJet/KYp9fNg7oNGzYsSgffe++91F3+FStWuKrP7Zn/riqjUF4C5m3Yjz32mPOzV0t6MK/K+BAC8RYgvlk+vyT8lk+gx+7bGt9sSfjNVoAX03PSpk0bVVRUeJwiiucjkM/bb6dNm6ZLL700n+Zq/MyTTz6pgQMHut7ak+utvkXtHJXtI1BWVqaVK1c6//wcSWbrAhcCCFQXIL5ZviJI+C2fQI/dtzW+2ZLw15P0cXpOzOkfZqsHl78C3377re69997MrRm1NnrVVVfJbLk66KCDitq5L7/8MtWPKVPMt9/uLtOPa6+9Vvvtt5+7D1CqaAJm/s1pWo7raEnuXtxQtF5QEQJWCBDfrJimmjtJwm/5BHrsvq3xzZaE30yHSfjNX4ypa926dWrevLnHaaI4Agj4LbB+/Xq1aNHC2YxJ9E3Cz4UAAtkFiG+sDAQsELA5vtmU8C+SdF56PcyaNUu9e/e2YHnQRQSSJTB79mz16dPHOejnJZ2fLAVGi4AnAeKbJy4KIxCOgM3xzaaE/zZJt6SneNiwYXrggb3P8YYz87SKAAL7CFx99dV68MFqz+feLulWqBBAoEYB4huLAwELBGyObzYl/BdK+kN6PbRt21avv/66BcuDLiKQLIHTTjtNb7zxhnPQF0ly9wKHZFExWgTSAsQ31gICFgjYHN9sSvirPdhk1oV5KLCkpMSCJUIXEUiGQA2vHOeB3WRMP6PMX4D4lr8dn0QgEAHb45tNCb+Z0I2SmqRn9qWXXtKZZ54ZyETTCAII5BZ4+eWXddZZZzkLbpLUNPcnKYFA4gWIb4lfAgBEWcD2+GZbwm/ettU3vSDGjh2r0aNHR3l90DcEEiUwbtw4jRkzxjlm8/atfolCYLAI5CdAfMvPjU8hEIiA7fHNtoTfJA4z0jNr7iQuWbIkkImmEQQQyC3QqVMnmW/eHFd/SbwWOzcdJRAgvrEGEIiwgO3xzbaEv5Gkzen1UKdOHX311Vfs44/wLwhdS46A2d948MEH67vvvnMOurGkLclRYKQI5C1AfMubjg8i4K9AHOKbbQm/mdFq+xwXLVqk887bezy/vzNO7QggUKPA888/r/PPr3bcPvv3WS8IeBMgvnnzojQCgQjEIb7ZmPBPkTQkPcPDhw/XfffdF8iE0wgCCNQscM011+j+++93FnhY0lDMEEDAtQDxzTUVBREITiAO8c3GhP9iSU+lp7lZs2aqrKwMbtZpCQEEsgqUlpZqw4YNzp9dIulpuBBAwLUA8c01FQURCE4gDvHNxoT/YElfOqd53bp1at68eXAzT0sIIFBNYP369WrRokWmyiGSvoIKAQRcCxDfXFNREIFgBOIS32xM+M0ML5K0d+P+nXfeqRtvvDGYmacVBBDYR+Cuu+7STTfd5Pzz5yVV29APGwIIuBIgvrliohACwQjEJb7ZmvCbfcGT01Pdrl07vfbaa8HMPK0ggMA+AqeffrqWL1/u/PMrJZn9yFwIIOBNgPjmzYvSCPgqEJf4ZmvCf4ykD50zvHnzZjVqZE4140IAgSAFtmzZosaNzemb1a5jJX0UZD9oC4GYCBDfYjKRDMN+gTjFN1sTfrOKXpF0Rno5TZw4UTfccIP9q4sRIGCZwN13360RI0Y4e/2qpI6WDYPuIhAlAeJblGaDviRWIE7xzeaEf5ikB9KrsE2bNqqoqEjsomTgCIQlUFZWppUrVzqbv1rSg2H1h3YRiIEA8S0Gk8gQ7BeIU3yzOeGvL2mbczm99dZbOumkk+xfYYwAAUsE1qxZo5NPPjmztw0kbbdkCHQTgSgKEN+iOCv0KVECcYtvNif8ZuFVO83AbCuYMGFCohYkg0UgTIGRI0fKbKdzXJzOE+aE0HacBIhvcZpNxmKdQNzim+0J/28kzU6vovr162vbtmo3/a1bYHQYAZsEGjRooO3bq93M7y3p9zaNgb4iEFEB4ltEJ4ZuJUMgbvHN9oR/f0n/T1Ld9PJbsGCBunTpkozVyCgRCFFg4cKF6tq1q7MHuyT9s6Q9IXaLphGIiwDxLS4zyTisE4hjfLM94TeLyJz1PSS9mjp37qxnn33WusVFhxGwTeCCCy7Qc8895+z2w5LMGeJcCCBQHAHiW3EcqQUBTwJxjG9xSPjbSnrdOZOVlZVq1qyZp8mlMAIIuBfYsGGDSktLMz9wmqQ33NdCSQQQyCFAfGOJIBCwQFzjWxwSfrMU/iLp9PSauP7662XOTuVCAAF/BMw7L+655x5n5eZV17/wpzVqRSDRAsS3RE8/gw9aIK7xLS4Jfz9JM9KL4tBDD9XOnTtVUlIS9DqhPQRiL7B7924deeSR+uKLL5xj7S9pZuwHzwARCF6A+Ba8OS0mVCDO8S0uCb9ZmjskHZVeo/fff7+uvtq8/4cLAQSKKfDAAw9o+PDhzio/kVSvmG1QFwIIVBMgvrEgEAhAIM7xLU4J/1hJo9ProUmTJtq4cWMAy4MmEEiWQNOmTbVp0ybnoMdJGpMsBUaLQKACxLdAuWksqQJxjm9xSvjNHcaPnYt01qxZ6t3bHAvOhQACxRCYPXu2+vTpk1nV0VXfsBWjCepAAIF9BYhvrAoEfBaIe3yLU8JvlkK1I8xatWqlVatW+bxEqB6B5Ai0bt1aq1evdg6YoziTM/2MNFwB4lu4/rQec4G4x7e4JfzmnMB3nWvyySefVI8ePWK+TBkeAv4LzJ07V5deemlmQ8dLqvS/dVpAIPECxLfELwEA/BJIQnyLW8Jv1sJ/SNq756BNmzaqqKjwa41QLwKJESgrK9PKlSud450l6d8TA8BAEQhfgPgW/hzQgxgKJCG+xTHhP0nSW871OGfOHPXs2TOGS5QhIRCMQHl5uXr16pXZ2MmS1gTTA1pBAAFJxDeWAQJFFkhKfItjwr/PXf4WLVro7bffLvISoToEkiNw4oknat26ddzdT86UM9LoClS7y098i+5E0TM7BJIS3+Ka8J8gab1zqT300EO68sor7Vh99BKBCAlMnjxZV111VWaPmkt6J0LdpCsIJEWA+JaUmWacvgskKb7FNeE3i6TaiQb16tXT+++/z9t3ff/1oYE4CZi3Dh533HHascO892fvxck8cZpkxmKjAPHNxlmjz5ESSFp8i3PCf4ykrZLqpFfYqFGjdPvtt0dqwdEZBKIscMstt2j8+PHOLn4nqaGkj6Lcb/qGQMwFiG8xn2CG579A0uJbnBN+s1qqvZ3Q/MGGDRtk3qTGhQACtQuYN1U3a9YssxBv1WXhIBANAeJbNOaBXlgokMT4FveEf39JWyQdm16P3bt3lzlvlQsBBGoXMO+vmDdvnrPQh5IaSdqDHQIIhC5AfAt9CuiArQJJjG9xT/jNWuwnaYZzUS5YsEBdunSxdZ3SbwR8F1i4cKG6du2a2U5/STN9b5wGEEDArQDxza0U5RCoEkhqfEtCwm+meLGkTunV3qRJE5mvc7gQQCC7gNn2tmnTJucPl0g6Gy8EEIicAPEtclNCh6IskNT4lpSEv62k150LcMSIEZowYUKU1yR9QyAUgZEjR2rixImZbZ8m6Y1QOkSjCCBQmwDxjfWBgEuBJMe3pCT8ZincI+k655pYunSp2rdv73KZUAyB+AssW7ZMHTp0yBzoJEnXx3/0jBABawWIb9ZOHR0PSiDp8S1JCb95wKlSUuP04iorK9OKFSuCWmu0g0DkBU499VRVVFQ4+7lZUikP6kZ+6uhgsgWIb8mef0bvQiDp8S1JCb9ZDhdLesq5Ljib38VvCUUSIZDlTGIz7kskPZ0IAAaJgN0CxDe754/e+yhAfJOSlvCb5TRN0hXOdfXiiy/q7LN5HtHH3zWqjrjA4sWLdc4552T28lFJAyPedbqHAAI/CBDfWA0IZAgQ374HSWLC/2NJ66reFppCKC0t1VtvvaWSkhJ+URBInIB5vfjJJ5+sykqz423vZd5S3ULS3xMHwoARsFeA+Gbv3NFzHwSIbz+gJjHhN6O/UNIfnGurf//+mj59ug/LjSoRiLbAgAEDNGNGtVdVmA5fJOmZaPec3iGAQBYB4hvLAoEqAeIbCb8RuFfSNc7fiqlTp2rgQHYw8DdFcgSmTZumQYMGZQ74PknXJkeBkSIQOwHiW+ymlAF5FSC+VRdL6h3+tII5V/xUJ8nKlSvVunVrr+uK8ghYJ7Bq1Sq1adMms9/m2CpzrjcXAgjYLUB8s3v+6H0BAsS3ffGSnvCfImm1k6Vly5apozrZz1/AbxofjbyA2ddojihbu3ZtZl9bSXoz8gOggwggkEuA+JZLiJ/HUoD4ln1ak57wGxWzh2eqk+fyyy9XeXl5LH8RGBQCRqBnz556/PHHMzHM3h5zygcXAgjEQ4D4Fo95ZBQeBIhvJPy1LZcpkoY4C4wdO1ajR4/2sMQoioAdAuPGjdOYMWMyO/uwpKF2jIBeIoCABwHimwcsitotQHyref64w/+DzVJJ7Z1Uc+bMSd0J5UIgLgLmm6tevXplDmeZpA5xGSPjQACBfQSIbyyK2AsQ32qfYhL+H3waSXpd0hFOsqVLl6p9+2r/Doj9Lw0DjKfAsmXL1KHDPnn9Z5JOk7QlnqNmVAggIIn4xjKItQDxLff0kvBXN/o3Sc87/6hBgwZ65ZVX1KiR+fuSCwE7BbZs2aKOHTtq27ZtmQM4T9J/2jkqeo0AAh4EiG8esChqjwDxzd1ckfDv62T2MU92/nGrVq308ssvq27duu5UKYVAhAR27dqlM888U6tXVzuQyvTwSklmfy8XAggkQ4D4lox5TswoiW/up5qEP7vVnZJudP7oV7/6lV544QX3spREICIC5557rv70pz9l9uYuSTdFpIt0AwEEghMgvgVnTUs+CxDf3AOT8NdsNUtSb+ePu3fvrrlz57rXpSQCIQv06NFD8+bNy+zFbEl9Qu4azSOAQHgCxLfw7Gm5SALEN2+QJPy1e5n9/Gbf496rb9++mjlzpjdlSiMQgkC/fv302GOPZbZs9uubfftcCCCQbAHiW7Ln3+rRE9+8Tx8Jf+1mB0taXHWKyd6SgwYN0iOPPOJdm08gEJDA4MGDNXVqtffJmZbNKVRnS/oqoG7QDAIIRFeA+BbduaFntQgQ3/JbHiT8ud3qSfqzpObOokOGDNGUKTzvmJuPEkELDB06VA8/bN6jVe1aL+mXknYE3R/aQwCByAoQ3yI7NXQsmwDxLf91QcLvzs6cyWme2G3sLM6dfnd4lApOoIY7H5slnctZ+8HNAy0hYJEA8c2iyUpyV4lvhc0+Cb97v+MlLZLU0PkR9vS7B6SkvwI17GncKul8Se/62zq1I4CAxQLEN4snLwldJ74VPssk/N4Mzbae5zKTfk7v8YZI6eIL1HBagUn2O0sy23m4EEAAgdoEiG+sj0gKEN+KMy0k/N4dzZ2QZzK395hz+ufPn8/Lubx78okCBMxLR7p165btnH2zjedC7uwXgMtHEUieAPEteXMe2RET34o7NST8+XmaPY9/yHyQ17yR15zT36iR+TEXAv4KmNeJmzsfWd6ga+7oX8SefX/9qR2BmAoQ32I6sTYNi/hW/Nki4c/f1JxusDDzyM4GDRro8ccfV/v27fOvmU8ikENg2bJluvzyy7Vt27bMkubozS6cxsMSQgCBAgSIbwXg8dHCBIhvhfnV9GkS/sJczTnGCzJfzmWqnDNnjnr27FlY7XwagSwC5eXl6tWrVzYb81Ktrpyzz7JBAIEiCBDfioBIFd4EiG/evLyUJuH3olVz2X1eU26Kjh07VqNHjy5OC9SCgKRx48ZpzJgx2SxmS+oDEgIIIFBkAeJbkUGpLrsA8c3flUHCXzzfOyXdmFmd2XYxc+ZMlZSUFK8lakqcwO7du2WOJTPbxbJcd0m6KXEoDBgBBIISIL4FJZ3AdohvwUw6CX9xnYdKmpxZZcuWLTV9+nS1bt26uK1RWyIEVq1apQEDBmjt2rXZxnulJF75nIiVwCARCFWA+BYqfzwbJ74FN68k/MW3/jdJ5ivQIzKrnjp1qgYOHFj8FqkxtgLTpk2TeaNzluuzqi08Zt8+FwIIIBCEAPEtCOWEtEF8C3aiSfj98TbHmj0maZ+jevr376/Jkyezxccf99jUar7ivPLKKzVjxoxsY1omqS/HbsZmuhkIAjYJEN9smq0I9pX4Fs6kkPD76262WgzJbKK0tFQPPvigzj7qJVLsAAAK+ElEQVT7bH9bp3YrBRYvXqxhw4apsrIyW/8flmS+WudCAAEEwhQgvoWpb2nbxLfwJo6E3397s4dnarZmRo0apdtvv93/HtCCNQK33HKLxo8fX1N/zd6eadYMho4igEDcBYhvcZ/hIo6P+FZEzDyqIuHPAy2Pj5xS9WDlqZmfLSsr0z333MOLuvJAjdNHzItGrr/+elVUVGQb1oqqu/pvxmnMjAUBBGIhQHyLxTT6Nwjim3+2Xmom4feiVXjZeyVdk62aESNGaMKECYW3QA3WCYwcOVITJ06sqd/3SbrWukHRYQQQSJoA8S1pM+5ivMQ3F0gBFSHhDwja0cyFku6X1DCz6SZNmuiOO+5Qly5dgu8VLQYusHDhQt18883atGlTtra3Shou6ZnAO0aDCCCAQH4CxLf83GL3KeJb9KaUhD+cOfmxJHM35IpszXfv3j31RtWmTZuG0zta9VVg48aNqTcwz5s3r6Z2Hq26q/93XztC5QgggEDxBYhvxTe1pkbiW3SnioQ/3Lm5WJLZy9E4WzfMQ7233norR3iGO0dFa90cRXbbbbfV9lDuZkkjJD1dtEapCAEEEAhHgPgWjnsorRLfQmH31CgJvycuXwrvL+kuSddlq71evXoyib85k53LXgHz7gVz+s6OHTtqGsQkSTdK2mPvKOk5AgggUE2A+JaABUF8s2OSSfijM09tJZkzOjtl61KLFi1kHn7p2bNndHpMT3IKlJeXpx7GXrduXU1ll0i6RdIbOSujAAIIIGCnAPHNznmrtdfEN7smlYQ/evPVT9IYScdm61qbNm103XXXqUePHtHrOT3aKzB37lxNmjRJK1eurEnlQ0ljJc2EDQEEEEiIAPEtBhNNfLNzEkn4ozlv5mvQW6vu/NbJ1sVWrVql3sbau3fvaI4gob2aPXt26i3Kq1evrkngu6pvcm5j+05CFwnDRiDZAsQ3S+ef+GbpxFV1m4Q/2vN3jKSbJA2pqZvmKM+hQ4dq8ODBPNwb0lyah5UeeeQRTZkypaYjNtM9e1jSnZI+CqmrNIsAAghERYD4FpWZqKUfxDcLJsllF0n4XUKFXOwESTdI6lNTPw499FBdccUV6t+/v5o1axZyd5PR/IYNGzRjxgw9+uij+uKLL2ob9CxJd0t6JxkyjBIBBBBwLUB8c00VXEHiW3DWQbVEwh+UdHHaOanqZUw1Jv6mmc6dO6tPnz68wKs45vvUYl4oMmvWLD333HO5WjCJvnnJ2ppcBfk5AgggkHAB4lsEFgDxLQKT4FMXSPh9gvW52lJJv61tq49pv379+qlTfS677DKddJL5u5QrX4E1a9boiSeekDmVYPv27bmqMVt3fiepMldBfo4AAgggUE2A+BbwgiC+BQweUnMk/CHBF6nZepIGSxoo6aja6jSn+3Tr1k2XXHKJGjVqVKTm413Nli1b9NRTT2n+/Pm1nbaTRvhE0jRJj0iq8bD9eIsxOgQQQKBoAsS3olHuWxHxzUfciFZNwh/RicmjW+a4M/O/03N9tl27dqltP7/+9a/VvHnzXMUT9fP169frj3/8Y2q7zvLly92M/bWqozU5XtONFmUQQAAB7wLEN+9m+3yC+FYERIurIOG3ePJq6Lp5wYk5q7OXpLq5hmce8D333HN1zjnnqFOnTok76cecQLBkyRK9+OKLeuGFF2QeVHJx7ZI0R9JsXpjlQosiCCCAQHEEiG8eHIlvHrASUJSEP76TbM46vkzSpZLOczPMOnXqqGPHjjrjjDPUvn17mW8CSkpK3HzUmjLmL0Bz537ZsmV69dVX9corr+i778zR+K6u5yU9KekJztB35UUhBBBAwA8B4lsWVeKbH0stPnWS8MdnLmsbSX1JXSRdIukML0Nu27atysrKZF70dcopp1i3Bch8hfnmm2+mXoRVUVGhN954w8vwTdlXJT0laaGknE/req2c8ggggAACBQkQ34hvBS2gpHyYhD8pM/3DOM3LTjpLOt/tnX8n0YEHHqgWLVqkEv/S0lI1bdpUjRs3Tj0IHNa3AeauhnkAafPmzdq4caMqKytlEv1169bpm2++yWeGzZ38RZLMuZu8JCsfQT6DAAIIBC9AfMttTnzLbRTLEiT8sZxW14M6WNKvJJ0jqZOkJq4/maVggwYNdOyxx8r89+ijj9aRRx6pn/70pzr88MN12GGHybwcrG7dujrkkEN00EEH6YADDtD++++v/fbbL1Xbt99+qz179ugf//iHvv76a3355ZfatWtX6qVWn3/+uf7617/qs88+0yeffKKPP/5Y27Zt04cffpj6b4HXJklLJL0o6U+SviqwPj6OAAIIIBCuAPHte3/iW7jrMDKtk/BHZioi0RFzXqfZ8vOLqtN+CvoHQCRGlL0T5i9Ac7rOX6q27GyJcF/pGgIIIIBA4QLEt8INqcFiARJ+iycvgK6bc5DLJLWWdIqkkyWZP7PpMmfivyXpTUmrJFVwTr5N00dfEUAAAV8EiG++sFJpVAVI+KM6M9Htl/lL8gRJx0tqVrUNyNw5aRhyl7dKMnfqzd17c7bmu5LeIbkPeVZoHgEEELBHgPhmz1zRU48CJPwewSheo4A5Ju1nksxDU+bUhKMl/VTSEZL+RdJhkg6V9GNJh0g6UNIBkv5JUp2qWs35mP8j6R+SzNO2X0r6u6QvJH0u6b8lfSbpU0kfV52aYx6q/YBjMlmZCCCAAAI+CRDffIKl2u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T+P2BMqa1uRq4/AAAAAElFTkSuQmCC"/>
          <p:cNvSpPr>
            <a:spLocks noChangeAspect="1" noChangeArrowheads="1"/>
          </p:cNvSpPr>
          <p:nvPr/>
        </p:nvSpPr>
        <p:spPr bwMode="auto">
          <a:xfrm>
            <a:off x="155575" y="-365125"/>
            <a:ext cx="1819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203598"/>
            <a:ext cx="1925576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Text </a:t>
            </a:r>
            <a:r>
              <a:rPr lang="cs-CZ" dirty="0" err="1" smtClean="0"/>
              <a:t>mining</a:t>
            </a:r>
            <a:endParaRPr lang="en-US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>
          <a:xfrm>
            <a:off x="540618" y="3593752"/>
            <a:ext cx="7487766" cy="1426270"/>
          </a:xfrm>
        </p:spPr>
        <p:txBody>
          <a:bodyPr/>
          <a:lstStyle/>
          <a:p>
            <a:r>
              <a:rPr lang="en-US" dirty="0" smtClean="0">
                <a:solidFill>
                  <a:srgbClr val="616365"/>
                </a:solidFill>
              </a:rPr>
              <a:t>Text mining is a large field with hundreds of sophisticated methods</a:t>
            </a:r>
            <a:endParaRPr lang="cs-CZ" dirty="0" smtClean="0">
              <a:solidFill>
                <a:srgbClr val="616365"/>
              </a:solidFill>
            </a:endParaRPr>
          </a:p>
          <a:p>
            <a:r>
              <a:rPr lang="en-US" dirty="0" smtClean="0"/>
              <a:t>Sometimes simple approaches work</a:t>
            </a:r>
          </a:p>
          <a:p>
            <a:pPr lvl="1"/>
            <a:r>
              <a:rPr lang="en-US" dirty="0" smtClean="0"/>
              <a:t>keywords, n-grams (shingles) </a:t>
            </a:r>
            <a:r>
              <a:rPr lang="en-US" dirty="0" err="1" smtClean="0"/>
              <a:t>tf-idf</a:t>
            </a:r>
            <a:r>
              <a:rPr lang="en-US" dirty="0" smtClean="0"/>
              <a:t> statistics, cosine similarity, etc.</a:t>
            </a:r>
          </a:p>
          <a:p>
            <a:pPr lvl="1"/>
            <a:r>
              <a:rPr lang="en-US" dirty="0" smtClean="0"/>
              <a:t>why n-grams? robust to declinations, spell errors,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635400" lvl="2" indent="0">
              <a:buNone/>
            </a:pPr>
            <a:endParaRPr lang="en-US" dirty="0" smtClean="0">
              <a:solidFill>
                <a:srgbClr val="616365"/>
              </a:solidFill>
            </a:endParaRPr>
          </a:p>
        </p:txBody>
      </p:sp>
      <p:sp>
        <p:nvSpPr>
          <p:cNvPr id="12" name="AutoShape 4" descr="data:image/png;base64,iVBORw0KGgoAAAANSUhEUgAAAvwAAAFECAYAAABbKeoKAAAAAXNSR0IArs4c6QAABZt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SUzQmV4aXRZJTNEMC41JTNCZXhpdER4JTNEMCUzQmV4aXREeSUzRDAlM0JlbnRyeVglM0QwJTNCZW50cnlZJTNEMC41JTNCZW50cnlEeCUzRDAlM0JlbnRyeUR5JTNEMCUzQiUyMiUyMGVkZ2UlM0QlMjIxJTIyJTIwc291cmNlJTNEJTIyMyUyMiUyMHRhcmdldCUzRCUyMjQlMjIlMjBwYXJlbnQlM0QlMjIxJTIyJTNFJTNDbXhHZW9tZXRyeSUyMHJlbGF0aXZlJTNEJTIyMSUyMiUyMGFzJTNEJTIyZ2VvbWV0cnklMjIlM0UlM0NteFBvaW50JTIweCUzRCUyMjM5MCUyMiUyMHklM0QlMjIzMjAlMjIlMjBhcyUzRCUyMnRhcmdldFBvaW50JTIyJTJGJTNFJTNDJTJGbXhHZW9tZXRyeSUzRSUzQyUyRm14Q2VsbCUzRSUzQ214Q2VsbCUyMGlkJTNEJTIyMyUyMiUyMHZhbHVlJTNEJTIyJTI2bHQlM0JiJTI2Z3QlM0IlMjZsdCUzQmZvbnQlMjBzdHlsZSUzRCUyNnF1b3QlM0Jmb250LXNpemUlM0ElMjAxOHB4JTI2cXVvdCUzQiUyNmd0JTNCWCUyNmx0JTNCJTJGZm9udCUyNmd0JTNCJTI2bHQlM0IlMkZiJTI2Z3QlM0IlMjIlMjBzdHlsZSUzRCUyMmVsbGlwc2UlM0J3aGl0ZVNwYWNlJTNEd3JhcCUzQmh0bWwlM0QxJTNCYXNwZWN0JTNEZml4ZWQlM0IlMjIlMjB2ZXJ0ZXglM0QlMjIxJTIyJTIwcGFyZW50JTNEJTIyMSUyMiUzRSUzQ214R2VvbWV0cnklMjB4JTNEJTIyMjYwJTIyJTIweSUzRCUyMjI1MCUyMiUyMHdpZHRoJTNEJTIyNjAlMjIlMjBoZWlnaHQlM0QlMjI2MCUyMiUyMGFzJTNEJTIyZ2VvbWV0cnklMjIlMkYlM0UlM0MlMkZteENlbGwlM0UlM0NteENlbGwlMjBpZCUzRCUyMjQlMjIlMjB2YWx1ZSUzRCUyMiUyNmx0JTNCc3BhbiUyMHN0eWxlJTNEJTI2cXVvdCUzQmZvbnQtc2l6ZSUzQSUyMDE4cHglMjZxdW90JTNCJTI2Z3QlM0IlMjZsdCUzQmIlMjZndCUzQlklMjZsdCUzQiUyRmIlMjZndCUzQiUyNmx0JTNCJTJGc3BhbiUyNmd0JTNCJTIyJTIwc3R5bGUlM0QlMjJlbGxpcHNlJTNCd2hpdGVTcGFjZSUzRHdyYXAlM0JodG1sJTNEMSUzQmFzcGVjdCUzRGZpeGVkJTNCJTIyJTIwdmVydGV4JTNEJTIyMSUyMiUyMHBhcmVudCUzRCUyMjElMjIlM0UlM0NteEdlb21ldHJ5JTIweCUzRCUyMjM3MCUyMiUyMHklM0QlMjIyNTAlMjIlMjB3aWR0aCUzRCUyMjYwJTIyJTIwaGVpZ2h0JTNEJTIyNjAlMjIlMjBhcyUzRCUyMmdlb21ldHJ5JTIyJTJGJTNFJTNDJTJGbXhDZWxsJTNFJTNDJTJGcm9vdCUzRSUzQyUyRm14R3JhcGhNb2RlbCUzRRqz8G8AACAASURBVHhe7d0JmFTVnffxX9CxXUJ8ndEoggYHArSCqECLGBBFE0eDG5sKgWGRTYO4gYrCC4oKilsEBQEHQqtsGjU4JoILRJQGFARtQBhRQUQzr48hLmTQeZ9TduHtorrr3qq6y7n3e58nj0/oU2f5nNP8/9w699wfiQsBBBBAAAEEEEAAAQRiK/Cj2I6MgSGAAAIIIIAAAggggIBI+FkE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QLEE9pf0M0nHSKov6WhJP5V0hKR/kXSYpEMl/VjSIZIOlHSApH+SVKeqE99J+h9J/5D0jaQvJf1d0heSPpf035I+k/SppI8lbZf0kaQPJO0p1kCoBwEEEEAAAYcA8Y3lYL0ACb/1Uxj4AOpJOkHS8ZKaSWoiqZGkhoH3pHqDWyVtkbRJ0gZJ70p6R9KOkPtF8wgggAACdggQ3+yYJ3qZhwAJfx5oCfqI+cuvTFJrSadIOlmS+TObLpPwvyXpTUmrJFXwjwCbpo++IoAAAr4IEN98YaXSqAqQ8Ed1ZsLpl7lTf4akX0g6verufTg98bdV8y3Aa5L+IunVqm8G/G2R2hFAAAEEwhQgvoWpT9uhC5Dwhz4FoXbgYEm/knSOpE6FJvgNGjTQscceK/Pfo48+WkcddZSOOOIIHX744TrssMN06KGHqm7dujrkkEN00EEH6YADDtD++++v/fbbL4Xw7bffas+ePfrHP/6hr7/+Wl9++aV27dqlL774Qp9//rn++te/6tNPP9XOnTv18ccfa9u2bfrwww9T/y3wMv8AWCLpRUl/kvRVgfXxcQQQQACBcAWIb9/7E9/CXYeRaZ2EPzJTEVhHzEO1nSWdL+k8r60eeOCBatGihZo3b67S0lI1bdpUjRs3VqNGjVRSUuK1uqKU3717t7Zs2aLNmzdr48aNqqys1Pr167Vu3Tp984159tfz9bykRZKeq3oo2HMFfAABBBBAIHAB4ltucuJbbqNYliDhj+W07jMoc2pOF0mXVG3ZcT3qtm3bqqysTK1atdIpp5ySSvRtukzi/+abb2r16tWqqKjQG2+84bX7ZsvPU5IWVp0K5PXzlEcAAQQQ8E+A+EZ88291xahmEv4YTWbGUMwxYpdJutTtnfw6deqoY8eOOuOMM9S+fXu1a9cutLv2fk2L+TZg+fLlWrZsmV599VW98sor+u47cxqoq8vcGXlS0hMcA+rKi0IIIICAHwLEtyyqxDc/llp86iThj89cpkfSVlJvSb0k1c01vGbNmuncc8/VOeeco06dOsUuwc81fvMX5JIlS/Tiiy/qhRde0IYN5kTPnNcuSXMkzZbk+SuDnLVTAAEEEEAgmwDxzcO6IL55wEpAURL++ExyP0nmf+Z0nVovc+e+c+fO+vWvf23dFp1cYyv052YL0B//+Ec999xzqW8CXFzmtJ+ZVf9zUZwiCCCAAAIeBYhvHsGyFSe+FQHR4ipI+C2evKoz8QdLGijpqNqG0qZNG3Xr1k2XXHJJ6gFbrtwC5kHgp556SvPnz9fKlStzfeATSdMkPcI5/7mo+DkCCCCQU8Cck098y8mUXwHiW35uNn+KhN/O2SuV9FtJQ2rrfv369dWzZ09ddtllOumkk+wcaUR6vWbNGj3xxBMqLy/X9u3bc/XqYUm/k1SZqyA/RwABBBCoJkB8C3hBEN8CBg+pORL+kODzbNZk7cMl9ant82a7Tp8+fdSlizmYh6vYAgsXLtSsWbNS235yXLMk3S9pTa6C/BwBBBBIuADxLQILgPgWgUnwqQsk/D7BFrnaEyTdUFuib15qdcUVV6h///4yD+Jy+S9gHvCdMWOGHn300dTLwWq5TOJ/t6R3/O8VLSCAAAJWCRDfIjhdxLcITkqBXSLhLxDQ54+bl4jcVNvWnSZNmmjo0KEaPHhw4k7Y8dnedfXmJIRHHnlEU6ZM0aZN5qWGNV5mq8+dvMzLNS0FEUAgvgLENwvmlvhmwSS57CIJv0uogIuZM4ZvlXSLpDrZ2jYvwho2bJh69zYncHJFRWD27Nl68MEHUy/6quEyh/7fLuk2zvKPyqzRDwQQCFCA+BYgdjGbIr4VUzP4ukj4gzfP1aI5fmyMpGOzFTSn7Vx33XXq0aNHrnr4eYgCc+fO1aRJk2o73edDSWM5zjPESaJpBBAIWoD4FrS4D+0R33xADaBKEv4AkF02YV4oYu78dspWvkWLFho5cmTq1B0uewTMqT4TJkzQunXraur0kqpvcniBlz3TSk8RQMCbAPHNm5cVpYlvVkzT3k6S8Ic/X+brzbskXZetK/Xq1dOoUaN05ZVXht9TepC3wOTJkzV+/Hjt2LGjpjomSbqRbT55E/NBBBCIngDxLXpzUvQeEd+KTupLhST8vrC6rvRiSRMlNc72CZPo33rrrTyM65oz2gXNw0+33XZbKvGv4dosaYSkp6M9EnqHAAII5BQgvuUkik8B4lv055KEP5w5+rGkeyVdka357t27a9y4cWratGk4vaNVXwU2btyo0aNHa968eTW186ikayX93deOUDkCCCBQfAHiW/FNramR+BbdqSLhD35uLqx6GVPDzKbNEZt33HEHL8wKfk5CadG84OTmm2+u6SjPrVUvWXsmlM7RKAIIIOBdgPjm3SyWnyC+RW9aSfiDnRNzV/+abE2OGDEi9XAnV/IEzMPYEyeanV1Zr/uq7vYnD4YRI4CATQLEN5tmK6C+Et8CgnbRDAm/C6QiFDlF0hRJp2bWVVZWpnvuuUft27cvQjNUYavAsmXLdP3116uioiLbEFZIGirpTVvHR78RQCC2AsS32E5tcQZGfCuOY6G1kPAXKpj78wMlTc1WzDyUe/vt5iROLgS+F7jllltqe6h3kKRpWCGAAAIRESC+RWQibOgG8S3cWSLh99ff3NUfktlEaWlp6m2sZ599tr+tU7uVAosXL069RbmysjJb/x+uuttv5djoNAIIxEaA+BabqQxuIMS34KwzWyLh98e+kaTHJO2zT6d///4yZ9aWlJT40zK1xkLAHHFm3r0wY8aMbONZJqmvpC2xGCyDQAABmwSIbzbNVgT7SnwLZ1JI+Ivv/m+SZkk6IrPqqVOnauBA8w0oFwLuBKZNm6ZBg8xOnn2uzyT1kfSf7mqiFAIIIFCwAPGtYEIqSAsQ34JdCyT8xfU2D1ZOzqyyZcuWmj59ulq3bl3c1qgtEQKrVq3SgAEDtHbt2mzjNa9gNl+tcyGAAAJ+ChDf/NRNaN3Et+AmnoS/eNZ3Sroxs7rLL79cM2fOZAtP8ZwTWZP5CrRfv356/PHHs43/Lkk3JRKGQSOAQBACxLcglBPaBvEtmIkn4S+Os9nC0zuzqrFjx6beqMqFQLEEzBuYx4wZk6262VVbfIrVFPUggAACRoD4xjoIRID45i8zCX9hvgdLWiDJ7Gusds2ZM0c9e/YsrHY+jUAWgfLycvXq1SubjdnP31XSV8AhgAACBQoQ3woE5OPeBYhv3s3cfoKE363UvuXqSVoo6TTnjxo0aJDadsGLtPKH5ZO5BcyLTMx2sW3btmUWfl1SF0k7ctdCCQQQQCCrAPGNhRGaAPHNH3oS/vxczbFkf5DU3PnxVq1aae7cuWrUyPyYCwF/BbZs2aIePXpo9erVmQ2tl3QRx3b660/tCMRUgPgW04m1aVjEt+LPFgm/d9PjJT0jqbHzo7/61a80f/581a1b13uNfAKBPAV27dqlbt266U9/+lNmDZslXSjp3Tyr5mMIIJA8AeJb8uY8siMmvhV3akj4vXmaO/rPSWro/Fj37t1Td/a5EAhLwNzpnzdvXmbzWyV1lmTu+HMhgAACtQkQ31gfkRQgvhVnWkj43TuaOx+LMpP9vn37po7d5EIgbAFzbOdjj5kXPFe7TNJ/Pnf6w54d2kcg0gLEt0hPD50jvhW+Bkj43RmaPY0vZG7jMW9AfeSRR9zVQCkEAhAYPHiwzBudMy6zvedc9vQHMAE0gYB9AsQ3++YskT0mvhU27ST8uf3MaQV/znxAd8iQIZoyhRec5uajRNACQ4cO1cMPP5zZrNnW80tO7wl6NmgPgUgLEN8iPT10LlOA+Jb/miDhr93OnEO8OPPoTe7s57/g+GQwAjXcCTFHdp7NOf3BzAGtIBBxAeJbxCeI7mUXIL7ltzJI+Gt3ez7zpVrs2c9vofGp4AVq2PNoXs51XvC9oUUEEIiYAPEtYhNCd9wLEN/cW6VLkvDXbLbP68Q5jcf7AuMT4QrUcLrBbEl9wu0ZrSOAQIgCxLcQ8Wm6OALEN2+OJPzZve6UdKPzR+ac/RdeMM/tciFgl8C5556b7Zz+uyTdZNdI6C0CCBRBgPhWBESqiIYA8c39PJDw72s1VNJk5x+bN+i+/PLLvFTL/bqiZIQEzMtLzjzzzGxv5L1SEk+eR2iu6AoCPgsQ33wGpvpgBYhv7r1J+Ktb/Zsks69x79WgQQO98soratTInFzGhYCdAuY15R07dtS2bdsyB2D285t9/VwIIBBvAeJbvOc3saMjvrmbehL+H5xMRm9OMTnCSbd06VK1b9/enSalEIiwwLJly9ShQ4fMHn5WdQrVlgh3na4hgEBhAsS3wvz4dMQFiG+5J4iE/wejpZKqZfZz5sxRz549cytSAgFLBMrLy9WrV6/M3i6TtM+/BCwZEt1EAIHcAsS33EaUsFyA+Fb7BJLwf+9j9jEPcVKNHTtWo0ePtnz5030E9hUYN26cxowZk/kD86Yus7+XCwEE4iVAfIvXfDKaWgSIbzXjkPBLAyVNdRJdfvnlMv9S5EIgrgLmm6vHH388c3iDJE2L65gZFwIJFCC+JXDSkz5k4lv2FZD0hP8USaudNC1bttSKFStUUlKS9N8Zxh9jgd27d+vUU0/V2rVrM0fZStKbMR46Q0MgKQLEt6TMNOOsJkB8I+HPJvCGpFOdP1i5cqVat27Nrw8CsRdYtWqV2rRpkznOFZLaxn7wDBCB+AsQ3+I/x4ywBgHi274wSb7Df6+ka5wkU6dO1cCB5htQLgSSITBt2jQNGmR28lS77pN0bTIEGCUCsRQgvsVyWhmUFwHiW3WtpCb8F0r6g5Oif//+mj59upe1RFkEYiEwYMAAzZgxI3MsF0l6JhYDZBAIJEuA+Jas+Wa0tQgQ337ASWLC/2NJ6yQ1TDOUlpbqrbfeYt8+f20kUsDsdzz55JNVWVnpHP9WSS0k/T2RKAwaATsFiG92zhu99kmA+JbshN+cQnKFc229+OKLOvvss31ablSLQPQFFi9erHPOOSezo4/q+1OsuBBAwA4B4psd80QvAxQgvn2PnbQ7/BdLesq5zkaNGqXbb789wKVHUwhEU+CWW27R+PHjMzt3iaSno9ljeoUAAg4B4hvLAYEaBIhvyUr495dk9iw0Tq+HsrKy1BGcXAgg8L2AOaqzoqLCybFZUqmkPRghgEBkBYhvkZ0aOhYVgaTHtyTd4b9H0nXOhbd06VK1b98+KmuRfiAQusCyZcvUoUOHzH5MknR96J2jAwggUJMA8Y21gUAOgaTHt6Qk/OZc8deda2HEiBGaMGECvyAIIJAhMHLkSE2cODHT5TRJ5lxvLgQQiJYA8S1a80FvIiyQ5PiWlIR/saRO6TXYpEkTbdy4McJLkq4hEK5A06ZNtWnTJmcnlkjiyfZwp4XWEcgmQHxjXSDgQSCp8S0JCX8/SdUOGV+wYIG6dOniYXlQFIFkCSxcuFBdu3bNHHR/STOTJcFoEYi0APEt0tND56IokNT4FveE3zzItEXSselF1717d82dOzeKa5A+IRApgR49emjevHnOPn0oqREP8EZqmuhMcgWIb8mde0ZeoEAS41vcE/6xkkY718WGDRtkvs7hQgCB2gXMtrdmzZplFhonaQx2CCAQugDxLfQpoAO2CiQxvsU54T9GknlbaJ30guTMfVt/Nel3WAJZzi7+ruot1R+F1SfaRQABEd9YBAgUKJC0+BbnhH+KpCHp9VCvXj29//77KikpKXCJ8HEEkiNgXkt+3HHHaceOHc5BPyxpaHIUGCkCkRMgvkVuSuiQbQJJi29xTfhPkLTeufgeeughXXnllbatR/qLQOgCkydP1lVXXZXZj+aS3gm9c3QAgeQJEN+SN+eM2CeBJMW3uCb8/yGpT3p9tGjRQm+//bZPy4VqEYi/wIknnqh169Y5BzpL0r/Hf+SMEIHICRDfIjcldMhmgaTEtzgm/CdJesu5+ObMmaOePXvavB7pOwKhCpSXl6tXr16ZfThZ0ppQO0bjCCRLgPiWrPlmtAEIJCW+xTHhr3b3o02bNqqoqAhgydAEAvEWKCsr08qVK7nLH+9pZnTRFiC+RXt+6J2lAkmIb3FL+Eslvetcb08++aTMeatcCCBQmIB5f8Wll16aWcnxkioLq5lPI4CACwHimwskiiCQj0AS4lvcEv5qJxe0atVKq1atymfu+QwCCGQRaN26tVavXu38CSf2sFIQCEaA+BaMM60kVCDu8S1OCX89SR871+msWbPUu3fvhC5dho1A8QVmz56tPn32Pg+fbuBoSdXO7Sx+y9SIQKIFiG+Jnn4GH4RA3ONbnBL+am8dbNKkicyb1LgQQKC4AuZN1Zs2bXJWytt3i0tMbQhkChDfWBMIBCAQ5/gWp4Tf3GE8Kr0e7r//fl199dUBLA+aQCBZAg888ICGDx/uHPQnkswdSC4EEPBHgPjmjyu1IlBNIM7xLS4Jfz9JM9Kzduihh2rnzp28VZdfZAR8EDBvJzzyyCP1xRdfOGvvL2mmD81RJQJJFyC+JX0FMP7ABOIc3+KS8P9F0unpFXH99dfr7rvvDmyB0BACSRO44YYbdM899ziH/ZqkXyTNgfEiEIAA8S0AZJpAIC0Q1/gWh4S/raTXnUu1srJSzZo1Y/UigIBPAhs2bFBpqTklsNp1mqQ3fGqSahFIogDxLYmzzphDFYhrfItDwl/tqLLOnTvr2WefDXWx0DgCSRC44IIL9NxzzzmHyhGdSZh4xhikAPEtSG3aQqBKII7xzfaEf39J/09S3fQqXbBggbp06cKiRQABnwUWLlyorl27OlvZJemfJe3xuWmqRyAJAsS3JMwyY4ykQBzjm+0J/28kzU6vlvr162vbtm2RXDx0CoE4CjRo0EDbt293Ds28+OL3cRwrY0IgYAHiW8DgNIeAUyBu8c32hH+RpPPSEzRixAhNmDCBFYsAAgEJjBw5UhMnTnS29ryk8wNqnmYQiLMA8S3Os8vYIi8Qt/hmc8JfX1K12/lvvfWWTjrppMgvIjqIQFwE1qxZo5NPPjlzOA0kVbvtH5fxMg4EAhIgvgUETTMI1CQQt/hmc8I/TNID6Ylq06aNKioqWLkIIBCwQFlZmVauXOls1bzx7sGAu0FzCMRJgPgWp9lkLNYKxCm+2ZzwvyLpjPQqMtsKzNmpXAggEKyAeeeF2U7nuF6V1DHYXtAaArESIL7FajoZjK0CcYpvtib8x0j60LmANm/erEaNGtm6pug3AtYKbNmyRY0bN87s/7GSPrJ2UHQcgfAEiG/h2dMyAtUE4hTfbE34h0qanJ6Vdu3a6bXXzIs+uRBAIAyB008/XcuXL3c2faUkc4Y4FwIIeBMgvnnzojQCvgrEJb7ZmvBXO73gzjvv1I033ujrhFM5AgjULHDXXXfppptuchbgtB4WDAL5CRDf8nPjUwj4IhCX+GZjwn+wpC+ds7pu3To1b97cl4mmUgQQyC2wfv16tWjRIrPgIZK+yv1pSiCAQJUA8Y2lgEDEBOIS32xM+C+W9FR6PTRr1kyVlZURWx50B4HkCZSWlmrDhg3OgV8i6enkSTBiBPIWIL7lTccHEfBPIA7xzcaE3+wLHpKe1uHDh+u+++7zb5apGQEEXAlcc801uv/++51lH5Zk9iNzIYCAOwHimzsnSiEQqEAc4puNCf9GSU3SM71o0SKdd97el+0GugBoDAEEfhB4/vnndf751V6yu0lSU4wQQMC1APHNNRUFEQhOIA7xzbaE35y7uTk9xXXq1NFXX32lkpKS4GadlhBAIKvA7t27dfDBB+u7775z/tyc17kFMgQQyClAfMtJRAEEwhGIQ3yzLeHvJ2lGerrPOussLVmyJJzZT1Crn332mQYNGqSnn3a3HfvUU0/VY489JrPnrRjXzp07U+0/88wzrqo788wz9fvf/17165u303MFKdCpUye99NJLzib7S5oZZB9oCwFLBYhvAU6cSeBGjRqlSZMmuWq1bt26WrBggX75y1+6Ku+10MaNG9WjRw+tXbvW1Uevu+46jR8/nhuerrSKU8j2+GZbwm8Sh77pqRs7dqxGjx5dnJmklloFzHsOevbsqQ8++MCV1FVXXSXz9uODDjrIVfmaCu3Zsyf1F7LbY1fNX8om2b/wwgsLapcP5ycwbtw4jRkzxvnhxySZRIYLAQRqFyC+BbxC3nvvPf3mN7/RihUrXLV88cUXa+rUqTriiCNclXdbyMQ58/fmHXfc4eoj5qaaiXM///nPXZWnUHEEbI9vtiX81fY3mjuJ5m4ul/8C+STe06ZN06WXXlpQ57z+Q4O7HgVxF/zhl19+WeabN8fFPv6CVakgIQLEt4An+n//939VXl6eSvrdXiauDRgwQD/6UfHSp1WrVqlr166ub6iZZN/cgCtmH9yOP8nlbI9vxVux/q+CepI+djbzzTff8HWW/+57W/C6tabQuxD5bCXirkeACyJLU+Zr8gMPPDDzJ0dL2hFuz2gdgUgLEN9Cmp6//e1v+u1vf6vZs2e76kHLli01d+5cNW1anPMIvLbfu3dv/e53v9NPfvITV/2lUPEEbI9vNiX8Zo/GH9JT17ZtW73++uvFm0lqciVgvlXp1auXduxwl7/le8f922+/1b333qsRI0a46pfZylOMbxRcNUahWgVOO+00vfHGG84yF0ly9wAGtggkU4D4FuK8e73DfvPNN8tsKd5///0L7rV5Ns18w7Br166cdf3sZz9LPUfQunXrnGUp4I+AzfHNpoT/Nkm3pKdw2LBheuCBB/yZUWqtUcBs7TGvmb711ltdKeW7p97rVp5iPTPgalAUqlXg6quv1oMPPugsc7skdwsGWwSSKUB8C3Hevd5gqlevnp588kl16NChoF5/8sknqe1B5nhxN5d5Lu7aa6/Vfvvt56Y4ZXwQsDm+2ZTwm9+IvQfuz5o1S+arLa7gBbZv3566I2H2s7m5Tj/9dM2ZM0cNGzZ0U1z5bOUp5qlArjpJoRoFzFfjffr0cf78eUnVDuiHDwEEqgkQ30JeEF6T727duqUe4D3ssMPy6rl5fsDcGDEvD3VzmXecTJ8+XUcddZSb4pTxScDm+GZTwm/275t9jqlr3bp1at68uU9TSrW5BP785z+nHjJy8zWkqcvt1h6vfwmaunmAKddsBfvz9evXq0WLFs5Gzf4vs4+fCwEEsgsQ3yKwMrzGtUJij5djOP0+EjQC9NZ0web4ZkvCX+2BJvNQ4Ndff23NAoljR/06w9jrXsorrrhC9913nw455JA4Mls7JnMcq3mo3nHx4K61s0nHfRYgvvkM7LZ6r3HN67fX6X54PYbT7Q0zt+OkXGECtsY3WxL+syW9mJ6iNm3aqKKiorAZ49MFC2zdujX1AK/Zb+/myvVCrM8//zz1gq358+e7qU7mtIQnnniiaC/4ctUohVwJlJWVaeXKlc6y50ha7OrDFEIgWQLEtwjNt9ez+W+77bbUe2K8PMC7dOnS1JHVbg6/KPS0uwjRxqYrtsY3WxL+YZL2PqHbt29fzZzJyzuj8NtjHlwaOHCg6609NZ1ukM9WHj/OQ46CaRz60K9fv9Tblh3X1ZKqPckbh3EyBgSKIEB8KwJisaowscjcSBo8eLCruOb15Byvx3AWsm2oWCbUU13A1vhmS8I/RdKQNLl5Uv2GG25gDUZAwGytMkdnPvTQQ656U9NeRK9beTiL2BV3aIXuvvvuzCNVH5Y0NLQO0TACPwicJGlNhECIbxGaDNOVL7/8Utdcc40effRRVz3zEo+83CTzUq+rjlKoKAK2xjdbEn6zFaBTeqbMubUXXHBBUSaOSgoXqKyslPnWxe3rv5RMrgAAIABJREFUyTNPG/B6x8PrHZXCR0gNXgWeffZZXXihOVp877VEktm6wIVA2AL/V9IZksZKeiXszlRtdSO+RWAinF14++23U9tuTHzLdbk9ftrLCXfEuVzq4f3c1vhmS8L/vqS9Zzq+8847Ov7448ObbVquJpDP68nT+x7NecLmqDGzLcjtdf/998u8h4HXirsVC77cu+++qxNOOMHZ8FZJxwXfE1pEYB+B/yPJrMdDqxL+sBN/4lsEF6nXbaa5nlHzWh9n7kdwUVR1ydb4ZkPCb15l9z/OqTenf5SUlER3NSSwZ16/AjUvLjFn8x9++OGu76IY1kLPPk7g1IQy5BpeQf5PkvaE0iEaRaC6gLnLP8bxR+ZOfxiJP/EtwivT6zthakvSvXxjwJn7EV4UkmyNbzYk/I0kbU5Pf4MGDfTRRx9FezUktHde/kIzRB07dtQBBxwgc/axm8t8xVleXi5zFBpX9AWOOeYYbdu2zdnRxpK2RL/n9DABAs67/M7hBp34E98ivtheeuml1Gl0bk7UKS0tTb2B98QTT6w2Ki/HfXLmfsQXRFX3bIxvNiT8HSXtfaVru3btXB8DaceyiU8vzVeWXrfneBk9X3F60Qq/rPmH2fLly50dOTMie6bDx6EHURDIvMsfRuJPfIvCSqilD17PzDdHS5t3w5iz2tOXl2M4OXM/4guiqns2xjcbEv6ekuakl0D37t01d+5cO1ZEAnvp9Sx9t0TmAVDzGvMjjzzS7UcoF7JAjx49NG/ePGcvekkqD7lbNI9AWqCmu/xBJv7ENwvWo5d3zmTeofcSEzlz34LFUNVFG+ObDQm/OX9zYnoZDB8+PPWvZ67oCng9YjPXSMxWnlmzZumMM8zBGly2CJhj7cwD1o5rhKS7bek//UyEQG13+YNI/IlvliwzL8dpmlMEzZGeP/3pT1PbUM2WIDcXZ+67UYpGGRvjmw0Jv0kQrk9P8Z133pl6qx1XdAW8nkaQayT5vMkwV5383H+BCRMmZP6u3iOJF2j4T08L7gXc3OX3M/Envrmfq1BLej2Ywtzs6NKli8xZ+i+/vHdXco1j4Mz9UKfXc+M2xjcbEv7/kNQnPRszZsyQecsZV7QFvJ5uUNNoOK0g2vNcW+/M27D79+/vLDJL0r/bOyJ6HlMBt3f5/Uj8iW8WLSovB1O0bNkydXy4eWtvrosz93MJRe/nNsY3GxL+5yT9Oj3dvHQregu/ph699tpr6tmzpz744IO8Os1pBXmxReZDWV5O8kdJnSPTQTqCwPcCXu/yFzPxJ75ZtAqL/e11eugcSGHRIqjqqo3xzYaE/y+S9p7DaJ52b9++vX2rI4E9NqcbTJo0Ke8tWDfffLPGjh2r/fc3R1Vz2SawbNkydejQwdnt1yT9wrZx0N9ECORzl78YiT/xzbLlVaxvr9PD5ltsyxZAVXdtjG82JPzrJDVPL4m1a9fuc8atncslGb3+5JNPNGDAAC1atMjTgHO9tdBTZRQORcB8/W2+1nZc6yW1CKUzNIpA7QKF3OUvJPEnvlm4Mr2czV/b8PgW28LJr+qyjfHNhoS/2mvH/+u//kvHHXecvaskgT33+pej+UvQnFZgjuLkslfg/fff17/+6786B7BVEr+89k5p3Hte6F3+fBJ/4puFq8rr2fw1DZFvsS2c/Kou2xjfbEj4P5V0RHpZ7Ny5M3XUFZcdAmbPo3loafDgwdq1a5frTk+bNi31zcCPfmTDEnU9rEQV/PTTTzPfm/CZJH55E7UKrBpsse7ye0n8iW9WLZEfOrt9+3b95je/cXUCT7Yhmhc3zZkzRw0bNrRUINndtjG+2ZBN/U1S3fTS+tvf/iZzB5jLDoHKykr17dtXK1as8NThml5R7qkSCocqYP6B95Of/MTZB/Mvvmp/EGoHaRyBfQWKeZffTeJPfLN4FZpDREzS7+VmlhmuyWHMTa1LL73U4tEnu+s2xjcbEv5vJJWkl9Y333yjkpK9/zfZKy7io//66681YsQIPfTQQ3n1lHOJ82KLzId2796tAw880Nmf3ZKq/UFkOktHEPhewI+7/LUl/sQ3i1devjHuiiuuSL1A9JBDDrF49Mnuuo3xzYaE/1tJddJLy+yd22+//ZK90iwZvZc3E9Y0JN48aMlkZ+nmt99+ywlL9k4fPfdX4BVJYyUtIb75C+137eZb7Msuu0zmQBE3F99eu1GKfpks8e07SZFOTm1I+P/XOfVmTzhX9AXee++91FedXrfyZI7MnPJingEwf0ly2SfAMxj2zRk9Dk+A+Baefb4tmzmbPn26Bg4c6KoK8wbeYcOG8XyaK61oF8oS3yKdU0e6c1VTTcIf7TW/T+/y/ZqzpmHy9adlC8DRXRJ+e+eOngcvQMIfvHkxWty4caN69OiR8y6/uYE1d+5cNW3atBjNUkfIAiT8xZ8AtvQU39TXGouxlcfZQfOA0yOPPJL62pQE0tepK2rlbOkpKieVxUvgVUnmAWG29MRgXkn4YzCJHofAlh6PYC6L81CTS6goFNu6dat69eql114zL1Ut3nXqqafqscceY2tP8Uh9r8nGh5p8R6GBqAuYh3bN2fjmv35c6UTf7OE3F/HND+WA6yThDxg8As3ZGN9s2NLDsWURWNxuumB+AUaNGqVJkya5Ke65zNChQzVx4kRONvAsF84HbDy2LBwpWo2QgF/HcmYm+ukhE98iNPn5doWEP185ez9nY3yzIeHnxSSW/E54PZP4oosuSp3ismDBAlcj5OxiV0yRKWTji0kig0dHwhDw4+5+TYl+enzEtzBmushtkvAXGdSC6myMbzYk/Lx63ILF73Urz89+9rNUon/AAQekXj5ijjZzc5mtPeaozp///OduilMmRAEbXz0eIhdNhy9QzLv7uRL99GiJb+HPe8E9IOEvmNC6CmyMbzYk/OskNU+vBnPW7Yknnmjd4ohzh/PZypM+msy4eDnSzJS/6qqrUlt7DjrooDizWj+2t99+W+ZUCse1XlIL6wfGAOIoUKy7+24T/bQh8S0Gq4mEPwaT6HEINsY3GxL+v0g6PT0XS5cuVfv27T1ODcX9FPjzn/+srl27un69eLdu3TR16lQddthhqW59/vnnGjRokObPn++qm2Zrj7nLf+GFF7oqT6FwBJYtW6YOHTo4GzdPcv8inN7QKgK1ChR6d99rop/uDPEtBguThD8Gk+hxCDbGNxsS/uck/To9F2af+AUXXOBxaijul8D27dtTL9h6+eWXXTVhtvKUl5fr9NP3/hsu9blVq1al/tHwwQcfuKrHfH7OnDlq2LChq/IUCl7g2WefzfxH2R8ldQ6+J7SIQK0ChdzdzzfRT3eI+BaDxUnCH4NJ9DgEG+ObDQn/f0jqk56LGTNmqF+/fh6nhuJ+COzZs0djxozRHXfc4bp6sxXn2muv1X77VX8DtTnT9t5779WIESNc13Xddddp/PjxKikpcf0ZCgYnMHPmTPXv39/Z4CxJ/x5cD2gJAVcC+dzdLzTRT3eM+OZqiqJdiIQ/2vPjR+9sjG82JPx3S7o+PWF33XWXRo4c6cf8UadHAa9beS6++OLUVp4jjjgia0ufffZZamvP008/7aonbO1xxRRaIfO7etNNNznbv0fSDaF1iIYR2FfA6939YiX66Z4Q32KwKkn4YzCJHodgY3yzIeE3CcLE9FwMHz5c9913n8epoXixBT755BMNGDBAixYtclW12coza9YsnXHGGbWWf/XVV9WnTx/XW3vOPPPM1H7++vXru+oHhYITuOaaa2QeznZc5usbk+BwIRAVAbd394ud6KfHT3yLykoooB8k/AXgWfpRG+ObDQl/T0lz0muie/fumjt3rqVLJB7dNlt5zL9ub731VtcDuu2223TjjTemzt2v7cqn7ptvvlljx47NWbfrzlKwKAI9evTQvHnznHX1klRelMqpBIHCBdzc3fcr0U/3nvhW+DyGXgMJf+hTEHgHbIxvNiT8HSXtfSK0Xbt2eu01c9gHV1gCL730knr16qUdO3a46sL555+fOnrzqKOOclXe67cHZmuPOdP/l7/8pav6KRSMgHmwevny5c7GzpT0SjCt0woCOQVqu7vvd6Kf7hzxLec0Rb8ACX/056jYPbQxvtmQ8DeStDk9WQ0aNNBHH31U7LmjPpcCXpPxevXqpU7TOeuss1y28H0xr88HeP1HhafOUDgvgWOOOUbbtm1zfraxpC15VcaHECiuQE1394NK9NOjIb4Vd15DqY2EPxT2UBu1Mb7ZkPCbPSD/45zZb775hpNZQljqQW63yecEILfbhkKgS1yT5mVsBx54YOa4/0nSnsRhMOAoCmTe3Q860U+bEN+iuDo89omE3yOY5cVtjW82JPxmaVR7/fg777yj448/3vIlY1/3g36gduvWramtQ263cOX7bYJ9MxH9Hr/77rs64YQTnB3dKum46PecHiZAwHl3P6xE38lMfLN80ZHwWz6BHrtva3yzJeFfLKlTek54+ZbH1VmE4jt37kwdmWns3VzFOjLTtGde7LVr1y43zYqtPa6YfC+U5aUkSySd7XvDNIBAbgFzd9/snTf/jcIzJcS33HMW6RIk/JGenqJ3ztb4ZkvCP0XSkPSsmZc33XADx3kXfRXXUKHZXjNp0qTUKTtur2K9FOvrr79OvYzroYcectt06gQh036uE4FcV0hBzwJ333135kvUHpY01HNFfACB4gucJGlN8avNu0biW9500fggCX805iGoXtga32xJ+IdJeiA9mX379pV5yxlXMAJet/KYp9fNg7oNGzYsSgffe++91F3+FStWuKrP7Zn/riqjUF4C5m3Yjz32mPOzV0t6MK/K+BAC8RYgvlk+vyT8lk+gx+7bGt9sSfjNVoAX03PSpk0bVVRUeJwiiucjkM/bb6dNm6ZLL700n+Zq/MyTTz6pgQMHut7ak+utvkXtHJXtI1BWVqaVK1c6//wcSWbrAhcCCFQXIL5ZviJI+C2fQI/dtzW+2ZLw15P0cXpOzOkfZqsHl78C3377re69997MrRm1NnrVVVfJbLk66KCDitq5L7/8MtWPKVPMt9/uLtOPa6+9Vvvtt5+7D1CqaAJm/s1pWo7raEnuXtxQtF5QEQJWCBDfrJimmjtJwm/5BHrsvq3xzZaE30yHSfjNX4ypa926dWrevLnHaaI4Agj4LbB+/Xq1aNHC2YxJ9E3Cz4UAAtkFiG+sDAQsELA5vtmU8C+SdF56PcyaNUu9e/e2YHnQRQSSJTB79mz16dPHOejnJZ2fLAVGi4AnAeKbJy4KIxCOgM3xzaaE/zZJt6SneNiwYXrggb3P8YYz87SKAAL7CFx99dV68MFqz+feLulWqBBAoEYB4huLAwELBGyObzYl/BdK+kN6PbRt21avv/66BcuDLiKQLIHTTjtNb7zxhnPQF0ly9wKHZFExWgTSAsQ31gICFgjYHN9sSvirPdhk1oV5KLCkpMSCJUIXEUiGQA2vHOeB3WRMP6PMX4D4lr8dn0QgEAHb45tNCb+Z0I2SmqRn9qWXXtKZZ54ZyETTCAII5BZ4+eWXddZZZzkLbpLUNPcnKYFA4gWIb4lfAgBEWcD2+GZbwm/ettU3vSDGjh2r0aNHR3l90DcEEiUwbtw4jRkzxjlm8/atfolCYLAI5CdAfMvPjU8hEIiA7fHNtoTfJA4z0jNr7iQuWbIkkImmEQQQyC3QqVMnmW/eHFd/SbwWOzcdJRAgvrEGEIiwgO3xzbaEv5Gkzen1UKdOHX311Vfs44/wLwhdS46A2d948MEH67vvvnMOurGkLclRYKQI5C1AfMubjg8i4K9AHOKbbQm/mdFq+xwXLVqk887bezy/vzNO7QggUKPA888/r/PPr3bcPvv3WS8IeBMgvnnzojQCgQjEIb7ZmPBPkTQkPcPDhw/XfffdF8iE0wgCCNQscM011+j+++93FnhY0lDMEEDAtQDxzTUVBREITiAO8c3GhP9iSU+lp7lZs2aqrKwMbtZpCQEEsgqUlpZqw4YNzp9dIulpuBBAwLUA8c01FQURCE4gDvHNxoT/YElfOqd53bp1at68eXAzT0sIIFBNYP369WrRokWmyiGSvoIKAQRcCxDfXFNREIFgBOIS32xM+M0ML5K0d+P+nXfeqRtvvDGYmacVBBDYR+Cuu+7STTfd5Pzz5yVV29APGwIIuBIgvrliohACwQjEJb7ZmvCbfcGT01Pdrl07vfbaa8HMPK0ggMA+AqeffrqWL1/u/PMrJZn9yFwIIOBNgPjmzYvSCPgqEJf4ZmvCf4ykD50zvHnzZjVqZE4140IAgSAFtmzZosaNzemb1a5jJX0UZD9oC4GYCBDfYjKRDMN+gTjFN1sTfrOKXpF0Rno5TZw4UTfccIP9q4sRIGCZwN13360RI0Y4e/2qpI6WDYPuIhAlAeJblGaDviRWIE7xzeaEf5ikB9KrsE2bNqqoqEjsomTgCIQlUFZWppUrVzqbv1rSg2H1h3YRiIEA8S0Gk8gQ7BeIU3yzOeGvL2mbczm99dZbOumkk+xfYYwAAUsE1qxZo5NPPjmztw0kbbdkCHQTgSgKEN+iOCv0KVECcYtvNif8ZuFVO83AbCuYMGFCohYkg0UgTIGRI0fKbKdzXJzOE+aE0HacBIhvcZpNxmKdQNzim+0J/28kzU6vovr162vbtmo3/a1bYHQYAZsEGjRooO3bq93M7y3p9zaNgb4iEFEB4ltEJ4ZuJUMgbvHN9oR/f0n/T1Ld9PJbsGCBunTpkozVyCgRCFFg4cKF6tq1q7MHuyT9s6Q9IXaLphGIiwDxLS4zyTisE4hjfLM94TeLyJz1PSS9mjp37qxnn33WusVFhxGwTeCCCy7Qc8895+z2w5LMGeJcCCBQHAHiW3EcqQUBTwJxjG9xSPjbSnrdOZOVlZVq1qyZp8mlMAIIuBfYsGGDSktLMz9wmqQ33NdCSQQQyCFAfGOJIBCwQFzjWxwSfrMU/iLp9PSauP7662XOTuVCAAF/BMw7L+655x5n5eZV17/wpzVqRSDRAsS3RE8/gw9aIK7xLS4Jfz9JM9KL4tBDD9XOnTtVUlIS9DqhPQRiL7B7924deeSR+uKLL5xj7S9pZuwHzwARCF6A+Ba8OS0mVCDO8S0uCb9ZmjskHZVeo/fff7+uvtq8/4cLAQSKKfDAAw9o+PDhzio/kVSvmG1QFwIIVBMgvrEgEAhAIM7xLU4J/1hJo9ProUmTJtq4cWMAy4MmEEiWQNOmTbVp0ybnoMdJGpMsBUaLQKACxLdAuWksqQJxjm9xSvjNHcaPnYt01qxZ6t3bHAvOhQACxRCYPXu2+vTpk1nV0VXfsBWjCepAAIF9BYhvrAoEfBaIe3yLU8JvlkK1I8xatWqlVatW+bxEqB6B5Ai0bt1aq1evdg6YoziTM/2MNFwB4lu4/rQec4G4x7e4JfzmnMB3nWvyySefVI8ePWK+TBkeAv4LzJ07V5deemlmQ8dLqvS/dVpAIPECxLfELwEA/BJIQnyLW8Jv1sJ/SNq756BNmzaqqKjwa41QLwKJESgrK9PKlSud450l6d8TA8BAEQhfgPgW/hzQgxgKJCG+xTHhP0nSW871OGfOHPXs2TOGS5QhIRCMQHl5uXr16pXZ2MmS1gTTA1pBAAFJxDeWAQJFFkhKfItjwr/PXf4WLVro7bffLvISoToEkiNw4oknat26ddzdT86UM9LoClS7y098i+5E0TM7BJIS3+Ka8J8gab1zqT300EO68sor7Vh99BKBCAlMnjxZV111VWaPmkt6J0LdpCsIJEWA+JaUmWacvgskKb7FNeE3i6TaiQb16tXT+++/z9t3ff/1oYE4CZi3Dh533HHascO892fvxck8cZpkxmKjAPHNxlmjz5ESSFp8i3PCf4ykrZLqpFfYqFGjdPvtt0dqwdEZBKIscMstt2j8+PHOLn4nqaGkj6Lcb/qGQMwFiG8xn2CG579A0uJbnBN+s1qqvZ3Q/MGGDRtk3qTGhQACtQuYN1U3a9YssxBv1WXhIBANAeJbNOaBXlgokMT4FveEf39JWyQdm16P3bt3lzlvlQsBBGoXMO+vmDdvnrPQh5IaSdqDHQIIhC5AfAt9CuiArQJJjG9xT/jNWuwnaYZzUS5YsEBdunSxdZ3SbwR8F1i4cKG6du2a2U5/STN9b5wGEEDArQDxza0U5RCoEkhqfEtCwm+meLGkTunV3qRJE5mvc7gQQCC7gNn2tmnTJucPl0g6Gy8EEIicAPEtclNCh6IskNT4lpSEv62k150LcMSIEZowYUKU1yR9QyAUgZEjR2rixImZbZ8m6Y1QOkSjCCBQmwDxjfWBgEuBJMe3pCT8ZincI+k655pYunSp2rdv73KZUAyB+AssW7ZMHTp0yBzoJEnXx3/0jBABawWIb9ZOHR0PSiDp8S1JCb95wKlSUuP04iorK9OKFSuCWmu0g0DkBU499VRVVFQ4+7lZUikP6kZ+6uhgsgWIb8mef0bvQiDp8S1JCb9ZDhdLesq5Ljib38VvCUUSIZDlTGIz7kskPZ0IAAaJgN0CxDe754/e+yhAfJOSlvCb5TRN0hXOdfXiiy/q7LN5HtHH3zWqjrjA4sWLdc4552T28lFJAyPedbqHAAI/CBDfWA0IZAgQ374HSWLC/2NJ66reFppCKC0t1VtvvaWSkhJ+URBInIB5vfjJJ5+sykqz423vZd5S3ULS3xMHwoARsFeA+Gbv3NFzHwSIbz+gJjHhN6O/UNIfnGurf//+mj59ug/LjSoRiLbAgAEDNGNGtVdVmA5fJOmZaPec3iGAQBYB4hvLAoEqAeIbCb8RuFfSNc7fiqlTp2rgQHYw8DdFcgSmTZumQYMGZQ74PknXJkeBkSIQOwHiW+ymlAF5FSC+VRdL6h3+tII5V/xUJ8nKlSvVunVrr+uK8ghYJ7Bq1Sq1adMms9/m2CpzrjcXAgjYLUB8s3v+6H0BAsS3ffGSnvCfImm1k6Vly5apozrZz1/AbxofjbyA2ddojihbu3ZtZl9bSXoz8gOggwggkEuA+JZLiJ/HUoD4ln1ak57wGxWzh2eqk+fyyy9XeXl5LH8RGBQCRqBnz556/PHHMzHM3h5zygcXAgjEQ4D4Fo95ZBQeBIhvJPy1LZcpkoY4C4wdO1ajR4/2sMQoioAdAuPGjdOYMWMyO/uwpKF2jIBeIoCABwHimwcsitotQHyref64w/+DzVJJ7Z1Uc+bMSd0J5UIgLgLmm6tevXplDmeZpA5xGSPjQACBfQSIbyyK2AsQ32qfYhL+H3waSXpd0hFOsqVLl6p9+2r/Doj9Lw0DjKfAsmXL1KHDPnn9Z5JOk7QlnqNmVAggIIn4xjKItQDxLff0kvBXN/o3Sc87/6hBgwZ65ZVX1KiR+fuSCwE7BbZs2aKOHTtq27ZtmQM4T9J/2jkqeo0AAh4EiG8esChqjwDxzd1ckfDv62T2MU92/nGrVq308ssvq27duu5UKYVAhAR27dqlM888U6tXVzuQyvTwSklmfy8XAggkQ4D4lox5TswoiW/up5qEP7vVnZJudP7oV7/6lV544QX3spREICIC5557rv70pz9l9uYuSTdFpIt0AwEEghMgvgVnTUs+CxDf3AOT8NdsNUtSb+ePu3fvrrlz57rXpSQCIQv06NFD8+bNy+zFbEl9Qu4azSOAQHgCxLfw7Gm5SALEN2+QJPy1e5n9/Gbf496rb9++mjlzpjdlSiMQgkC/fv302GOPZbZs9uubfftcCCCQbAHiW7Ln3+rRE9+8Tx8Jf+1mB0taXHWKyd6SgwYN0iOPPOJdm08gEJDA4MGDNXVqtffJmZbNKVRnS/oqoG7QDAIIRFeA+BbduaFntQgQ3/JbHiT8ud3qSfqzpObOokOGDNGUKTzvmJuPEkELDB06VA8/bN6jVe1aL+mXknYE3R/aQwCByAoQ3yI7NXQsmwDxLf91QcLvzs6cyWme2G3sLM6dfnd4lApOoIY7H5slnctZ+8HNAy0hYJEA8c2iyUpyV4lvhc0+Cb97v+MlLZLU0PkR9vS7B6SkvwI17GncKul8Se/62zq1I4CAxQLEN4snLwldJ74VPssk/N4Mzbae5zKTfk7v8YZI6eIL1HBagUn2O0sy23m4EEAAgdoEiG+sj0gKEN+KMy0k/N4dzZ2QZzK395hz+ufPn8/Lubx78okCBMxLR7p165btnH2zjedC7uwXgMtHEUieAPEteXMe2RET34o7NST8+XmaPY9/yHyQ17yR15zT36iR+TEXAv4KmNeJmzsfWd6ga+7oX8SefX/9qR2BmAoQ32I6sTYNi/hW/Nki4c/f1JxusDDzyM4GDRro8ccfV/v27fOvmU8ikENg2bJluvzyy7Vt27bMkubozS6cxsMSQgCBAgSIbwXg8dHCBIhvhfnV9GkS/sJczTnGCzJfzmWqnDNnjnr27FlY7XwagSwC5eXl6tWrVzYb81Ktrpyzz7JBAIEiCBDfioBIFd4EiG/evLyUJuH3olVz2X1eU26Kjh07VqNHjy5OC9SCgKRx48ZpzJgx2SxmS+oDEgIIIFBkAeJbkUGpLrsA8c3flUHCXzzfOyXdmFmd2XYxc+ZMlZSUFK8lakqcwO7du2WOJTPbxbJcd0m6KXEoDBgBBIISIL4FJZ3AdohvwUw6CX9xnYdKmpxZZcuWLTV9+nS1bt26uK1RWyIEVq1apQEDBmjt2rXZxnulJF75nIiVwCARCFWA+BYqfzwbJ74FN68k/MW3/jdJ5ivQIzKrnjp1qgYOHFj8FqkxtgLTpk2TeaNzluuzqi08Zt8+FwIIIBCEAPEtCOWEtEF8C3aiSfj98TbHmj0maZ+jevr376/Jkyezxccf99jUar7ivPLKKzVjxoxsY1omqS/HbsZmuhkIAjYJEN9smq0I9pX4Fs6kkPD76262WgzJbKK0tFQPPvigzj7qJVLsAAAK+ElEQVT7bH9bp3YrBRYvXqxhw4apsrIyW/8flmS+WudCAAEEwhQgvoWpb2nbxLfwJo6E3397s4dnarZmRo0apdtvv93/HtCCNQK33HKLxo8fX1N/zd6eadYMho4igEDcBYhvcZ/hIo6P+FZEzDyqIuHPAy2Pj5xS9WDlqZmfLSsr0z333MOLuvJAjdNHzItGrr/+elVUVGQb1oqqu/pvxmnMjAUBBGIhQHyLxTT6Nwjim3+2Xmom4feiVXjZeyVdk62aESNGaMKECYW3QA3WCYwcOVITJ06sqd/3SbrWukHRYQQQSJoA8S1pM+5ivMQ3F0gBFSHhDwja0cyFku6X1DCz6SZNmuiOO+5Qly5dgu8VLQYusHDhQt18883atGlTtra3Shou6ZnAO0aDCCCAQH4CxLf83GL3KeJb9KaUhD+cOfmxJHM35IpszXfv3j31RtWmTZuG0zta9VVg48aNqTcwz5s3r6Z2Hq26q/93XztC5QgggEDxBYhvxTe1pkbiW3SnioQ/3Lm5WJLZy9E4WzfMQ7233norR3iGO0dFa90cRXbbbbfV9lDuZkkjJD1dtEapCAEEEAhHgPgWjnsorRLfQmH31CgJvycuXwrvL+kuSddlq71evXoyib85k53LXgHz7gVz+s6OHTtqGsQkSTdK2mPvKOk5AgggUE2A+JaABUF8s2OSSfijM09tJZkzOjtl61KLFi1kHn7p2bNndHpMT3IKlJeXpx7GXrduXU1ll0i6RdIbOSujAAIIIGCnAPHNznmrtdfEN7smlYQ/evPVT9IYScdm61qbNm103XXXqUePHtHrOT3aKzB37lxNmjRJK1eurEnlQ0ljJc2EDQEEEEiIAPEtBhNNfLNzEkn4ozlv5mvQW6vu/NbJ1sVWrVql3sbau3fvaI4gob2aPXt26i3Kq1evrkngu6pvcm5j+05CFwnDRiDZAsQ3S+ef+GbpxFV1m4Q/2vN3jKSbJA2pqZvmKM+hQ4dq8ODBPNwb0lyah5UeeeQRTZkypaYjNtM9e1jSnZI+CqmrNIsAAghERYD4FpWZqKUfxDcLJsllF0n4XUKFXOwESTdI6lNTPw499FBdccUV6t+/v5o1axZyd5PR/IYNGzRjxgw9+uij+uKLL2ob9CxJd0t6JxkyjBIBBBBwLUB8c00VXEHiW3DWQbVEwh+UdHHaOanqZUw1Jv6mmc6dO6tPnz68wKs45vvUYl4oMmvWLD333HO5WjCJvnnJ2ppcBfk5AgggkHAB4lsEFgDxLQKT4FMXSPh9gvW52lJJv61tq49pv379+qlTfS677DKddJL5u5QrX4E1a9boiSeekDmVYPv27bmqMVt3fiepMldBfo4AAgggUE2A+BbwgiC+BQweUnMk/CHBF6nZepIGSxoo6aja6jSn+3Tr1k2XXHKJGjVqVKTm413Nli1b9NRTT2n+/Pm1nbaTRvhE0jRJj0iq8bD9eIsxOgQQQKBoAsS3olHuWxHxzUfciFZNwh/RicmjW+a4M/O/03N9tl27dqltP7/+9a/VvHnzXMUT9fP169frj3/8Y2q7zvLly92M/bWqozU5XtONFmUQQAAB7wLEN+9m+3yC+FYERIurIOG3ePJq6Lp5wYk5q7OXpLq5hmce8D333HN1zjnnqFOnTok76cecQLBkyRK9+OKLeuGFF2QeVHJx7ZI0R9JsXpjlQosiCCCAQHEEiG8eHIlvHrASUJSEP76TbM46vkzSpZLOczPMOnXqqGPHjjrjjDPUvn17mW8CSkpK3HzUmjLmL0Bz537ZsmV69dVX9corr+i778zR+K6u5yU9KekJztB35UUhBBBAwA8B4lsWVeKbH0stPnWS8MdnLmsbSX1JXSRdIukML0Nu27atysrKZF70dcopp1i3Bch8hfnmm2+mXoRVUVGhN954w8vwTdlXJT0laaGknE/req2c8ggggAACBQkQ34hvBS2gpHyYhD8pM/3DOM3LTjpLOt/tnX8n0YEHHqgWLVqkEv/S0lI1bdpUjRs3Tj0IHNa3AeauhnkAafPmzdq4caMqKytlEv1169bpm2++yWeGzZ38RZLMuZu8JCsfQT6DAAIIBC9AfMttTnzLbRTLEiT8sZxW14M6WNKvJJ0jqZOkJq4/maVggwYNdOyxx8r89+ijj9aRRx6pn/70pzr88MN12GGHybwcrG7dujrkkEN00EEH6YADDtD++++v/fbbL1Xbt99+qz179ugf//iHvv76a3355ZfatWtX6qVWn3/+uf7617/qs88+0yeffKKPP/5Y27Zt04cffpj6b4HXJklLJL0o6U+SviqwPj6OAAIIIBCuAPHte3/iW7jrMDKtk/BHZioi0RFzXqfZ8vOLqtN+CvoHQCRGlL0T5i9Ac7rOX6q27GyJcF/pGgIIIIBA4QLEt8INqcFiARJ+iycvgK6bc5DLJLWWdIqkkyWZP7PpMmfivyXpTUmrJFVwTr5N00dfEUAAAV8EiG++sFJpVAVI+KM6M9Htl/lL8gRJx0tqVrUNyNw5aRhyl7dKMnfqzd17c7bmu5LeIbkPeVZoHgEEELBHgPhmz1zRU48CJPwewSheo4A5Ju1nksxDU+bUhKMl/VTSEZL+RdJhkg6V9GNJh0g6UNIBkv5JUp2qWs35mP8j6R+SzNO2X0r6u6QvJH0u6b8lfSbpU0kfV52aYx6q/YBjMlmZCCCAAAI+CRDffIKl2u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T+P2BMqa1uRq4/AAAAAElFTkSuQmCC"/>
          <p:cNvSpPr>
            <a:spLocks noChangeAspect="1" noChangeArrowheads="1"/>
          </p:cNvSpPr>
          <p:nvPr/>
        </p:nvSpPr>
        <p:spPr bwMode="auto">
          <a:xfrm>
            <a:off x="155575" y="-365125"/>
            <a:ext cx="1819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ovéPole 1"/>
          <p:cNvSpPr txBox="1"/>
          <p:nvPr/>
        </p:nvSpPr>
        <p:spPr>
          <a:xfrm>
            <a:off x="899592" y="1134473"/>
            <a:ext cx="4568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cs-CZ" sz="1600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798151" y="1461444"/>
            <a:ext cx="1319376" cy="431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dirty="0" err="1" smtClean="0">
                <a:solidFill>
                  <a:schemeClr val="tx1"/>
                </a:solidFill>
              </a:rPr>
              <a:t>plain</a:t>
            </a:r>
            <a:r>
              <a:rPr lang="cs-CZ" dirty="0" smtClean="0">
                <a:solidFill>
                  <a:schemeClr val="tx1"/>
                </a:solidFill>
              </a:rPr>
              <a:t> 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3241302" y="1456916"/>
            <a:ext cx="1944216" cy="431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dirty="0" err="1" smtClean="0">
                <a:solidFill>
                  <a:schemeClr val="tx1"/>
                </a:solidFill>
              </a:rPr>
              <a:t>words</a:t>
            </a:r>
            <a:r>
              <a:rPr lang="cs-CZ" dirty="0" smtClean="0">
                <a:solidFill>
                  <a:schemeClr val="tx1"/>
                </a:solidFill>
              </a:rPr>
              <a:t>, n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cs-CZ" dirty="0" err="1" smtClean="0">
                <a:solidFill>
                  <a:schemeClr val="tx1"/>
                </a:solidFill>
              </a:rPr>
              <a:t>grams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3304368" y="1098120"/>
            <a:ext cx="7421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cs-CZ" sz="1600" dirty="0" err="1" smtClean="0">
                <a:latin typeface="Arial" pitchFamily="34" charset="0"/>
                <a:cs typeface="Arial" pitchFamily="34" charset="0"/>
              </a:rPr>
              <a:t>features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6084168" y="1413138"/>
            <a:ext cx="2160240" cy="532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dirty="0" err="1" smtClean="0">
                <a:solidFill>
                  <a:schemeClr val="tx1"/>
                </a:solidFill>
              </a:rPr>
              <a:t>class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decision</a:t>
            </a:r>
            <a:r>
              <a:rPr lang="en-US" dirty="0" smtClean="0">
                <a:solidFill>
                  <a:schemeClr val="tx1"/>
                </a:solidFill>
              </a:rPr>
              <a:t>, (probability)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6156176" y="1043198"/>
            <a:ext cx="5706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cs-CZ" sz="16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Přímá spojnice se šipkou 9"/>
          <p:cNvCxnSpPr>
            <a:stCxn id="4" idx="3"/>
            <a:endCxn id="5" idx="1"/>
          </p:cNvCxnSpPr>
          <p:nvPr/>
        </p:nvCxnSpPr>
        <p:spPr>
          <a:xfrm flipV="1">
            <a:off x="2117527" y="1672551"/>
            <a:ext cx="1123775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>
            <a:stCxn id="5" idx="3"/>
            <a:endCxn id="22" idx="1"/>
          </p:cNvCxnSpPr>
          <p:nvPr/>
        </p:nvCxnSpPr>
        <p:spPr>
          <a:xfrm>
            <a:off x="5185518" y="1672551"/>
            <a:ext cx="898650" cy="6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3163111" y="2802770"/>
            <a:ext cx="17376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cs-CZ" sz="1600" i="1" dirty="0" err="1" smtClean="0">
                <a:latin typeface="Arial" pitchFamily="34" charset="0"/>
                <a:cs typeface="Arial" pitchFamily="34" charset="0"/>
              </a:rPr>
              <a:t>vi</a:t>
            </a:r>
            <a:r>
              <a:rPr lang="cs-CZ" sz="16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1600" i="1" dirty="0" err="1" smtClean="0">
                <a:latin typeface="Arial" pitchFamily="34" charset="0"/>
                <a:cs typeface="Arial" pitchFamily="34" charset="0"/>
              </a:rPr>
              <a:t>ag</a:t>
            </a:r>
            <a:r>
              <a:rPr lang="cs-CZ" sz="16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1600" i="1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cs-CZ" sz="16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1600" i="1" dirty="0" err="1" smtClean="0">
                <a:latin typeface="Arial" pitchFamily="34" charset="0"/>
                <a:cs typeface="Arial" pitchFamily="34" charset="0"/>
              </a:rPr>
              <a:t>nig</a:t>
            </a:r>
            <a:r>
              <a:rPr lang="cs-CZ" sz="16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1600" i="1" dirty="0" err="1" smtClean="0">
                <a:latin typeface="Arial" pitchFamily="34" charset="0"/>
                <a:cs typeface="Arial" pitchFamily="34" charset="0"/>
              </a:rPr>
              <a:t>pr</a:t>
            </a:r>
            <a:r>
              <a:rPr lang="cs-CZ" sz="1600" i="1" dirty="0" smtClean="0">
                <a:latin typeface="Arial" pitchFamily="34" charset="0"/>
                <a:cs typeface="Arial" pitchFamily="34" charset="0"/>
              </a:rPr>
              <a:t> …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3228835" y="2429372"/>
            <a:ext cx="1606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cs-CZ" sz="1600" i="1" dirty="0" err="1" smtClean="0">
                <a:latin typeface="Arial" pitchFamily="34" charset="0"/>
                <a:cs typeface="Arial" pitchFamily="34" charset="0"/>
              </a:rPr>
              <a:t>nigerian</a:t>
            </a:r>
            <a:r>
              <a:rPr lang="cs-CZ" sz="1600" i="1" dirty="0" smtClean="0">
                <a:latin typeface="Arial" pitchFamily="34" charset="0"/>
                <a:cs typeface="Arial" pitchFamily="34" charset="0"/>
              </a:rPr>
              <a:t> viagra …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6399846" y="2623954"/>
            <a:ext cx="13128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cs-CZ" sz="1600" dirty="0" smtClean="0">
                <a:latin typeface="Arial" pitchFamily="34" charset="0"/>
                <a:cs typeface="Arial" pitchFamily="34" charset="0"/>
              </a:rPr>
              <a:t>spam: 99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,99%</a:t>
            </a:r>
          </a:p>
        </p:txBody>
      </p:sp>
      <p:sp>
        <p:nvSpPr>
          <p:cNvPr id="32" name="Obdélník s odříznutým jedním rohem 31"/>
          <p:cNvSpPr/>
          <p:nvPr/>
        </p:nvSpPr>
        <p:spPr>
          <a:xfrm>
            <a:off x="410177" y="2211401"/>
            <a:ext cx="2376264" cy="1083846"/>
          </a:xfrm>
          <a:prstGeom prst="snip1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cs-CZ" sz="16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nigerian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prince.</a:t>
            </a:r>
          </a:p>
          <a:p>
            <a:pPr algn="ctr"/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Buy my 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VIAGRA 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 algn="ctr"/>
            <a:r>
              <a:rPr lang="cs-CZ" sz="16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enlarge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</a:t>
            </a:r>
            <a:endParaRPr lang="en-US" sz="1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2172064" y="1400188"/>
            <a:ext cx="10147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preprocess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5327174" y="1426306"/>
            <a:ext cx="5578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pro text 8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12934" y="3026973"/>
                <a:ext cx="5760640" cy="20906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–</a:t>
                </a:r>
                <a:r>
                  <a:rPr lang="en-US" sz="1600" dirty="0" smtClean="0"/>
                  <a:t> prob.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appears in doc. of class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</m:sSub>
                  </m:oMath>
                </a14:m>
                <a:r>
                  <a:rPr lang="en-US" sz="1600" dirty="0"/>
                  <a:t> – number of </a:t>
                </a:r>
                <a:r>
                  <a:rPr lang="en-US" sz="1600" dirty="0" smtClean="0"/>
                  <a:t>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appears in all texts of class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/>
                  <a:t> – </a:t>
                </a:r>
                <a:r>
                  <a:rPr lang="en-US" sz="1600" dirty="0" smtClean="0"/>
                  <a:t>total </a:t>
                </a:r>
                <a:r>
                  <a:rPr lang="en-US" sz="1600" dirty="0"/>
                  <a:t>count of all </a:t>
                </a:r>
                <a:r>
                  <a:rPr lang="en-US" sz="1600" dirty="0" smtClean="0"/>
                  <a:t>words for </a:t>
                </a:r>
                <a:r>
                  <a:rPr lang="en-US" sz="1600" dirty="0"/>
                  <a:t>class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en-US" sz="1600" dirty="0"/>
                  <a:t>Laplace </a:t>
                </a:r>
                <a:r>
                  <a:rPr lang="en-US" sz="1600" dirty="0" smtClean="0"/>
                  <a:t>smoothing (uninformative prior)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– number of features </a:t>
                </a:r>
                <a:endParaRPr lang="en-US" sz="1600" dirty="0"/>
              </a:p>
              <a:p>
                <a:endParaRPr lang="en-US" sz="1600" dirty="0" smtClean="0"/>
              </a:p>
              <a:p>
                <a:pPr lvl="1"/>
                <a:endParaRPr lang="en-US" sz="1200" dirty="0" smtClean="0"/>
              </a:p>
              <a:p>
                <a:pPr lvl="1"/>
                <a:endParaRPr lang="en-US" sz="1200" dirty="0" smtClean="0"/>
              </a:p>
              <a:p>
                <a:pPr lvl="2"/>
                <a:endParaRPr lang="en-US" sz="1200" dirty="0" smtClean="0">
                  <a:solidFill>
                    <a:srgbClr val="616365"/>
                  </a:solidFill>
                </a:endParaRPr>
              </a:p>
            </p:txBody>
          </p:sp>
        </mc:Choice>
        <mc:Fallback xmlns="">
          <p:sp>
            <p:nvSpPr>
              <p:cNvPr id="9" name="Zástupný symbol pro text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12934" y="3026973"/>
                <a:ext cx="5760640" cy="2090628"/>
              </a:xfrm>
              <a:blipFill rotWithShape="0">
                <a:blip r:embed="rId2"/>
                <a:stretch>
                  <a:fillRect l="-2011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 descr="data:image/png;base64,iVBORw0KGgoAAAANSUhEUgAAAvwAAAFECAYAAABbKeoKAAAAAXNSR0IArs4c6QAABZt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SUzQmV4aXRZJTNEMC41JTNCZXhpdER4JTNEMCUzQmV4aXREeSUzRDAlM0JlbnRyeVglM0QwJTNCZW50cnlZJTNEMC41JTNCZW50cnlEeCUzRDAlM0JlbnRyeUR5JTNEMCUzQiUyMiUyMGVkZ2UlM0QlMjIxJTIyJTIwc291cmNlJTNEJTIyMyUyMiUyMHRhcmdldCUzRCUyMjQlMjIlMjBwYXJlbnQlM0QlMjIxJTIyJTNFJTNDbXhHZW9tZXRyeSUyMHJlbGF0aXZlJTNEJTIyMSUyMiUyMGFzJTNEJTIyZ2VvbWV0cnklMjIlM0UlM0NteFBvaW50JTIweCUzRCUyMjM5MCUyMiUyMHklM0QlMjIzMjAlMjIlMjBhcyUzRCUyMnRhcmdldFBvaW50JTIyJTJGJTNFJTNDJTJGbXhHZW9tZXRyeSUzRSUzQyUyRm14Q2VsbCUzRSUzQ214Q2VsbCUyMGlkJTNEJTIyMyUyMiUyMHZhbHVlJTNEJTIyJTI2bHQlM0JiJTI2Z3QlM0IlMjZsdCUzQmZvbnQlMjBzdHlsZSUzRCUyNnF1b3QlM0Jmb250LXNpemUlM0ElMjAxOHB4JTI2cXVvdCUzQiUyNmd0JTNCWCUyNmx0JTNCJTJGZm9udCUyNmd0JTNCJTI2bHQlM0IlMkZiJTI2Z3QlM0IlMjIlMjBzdHlsZSUzRCUyMmVsbGlwc2UlM0J3aGl0ZVNwYWNlJTNEd3JhcCUzQmh0bWwlM0QxJTNCYXNwZWN0JTNEZml4ZWQlM0IlMjIlMjB2ZXJ0ZXglM0QlMjIxJTIyJTIwcGFyZW50JTNEJTIyMSUyMiUzRSUzQ214R2VvbWV0cnklMjB4JTNEJTIyMjYwJTIyJTIweSUzRCUyMjI1MCUyMiUyMHdpZHRoJTNEJTIyNjAlMjIlMjBoZWlnaHQlM0QlMjI2MCUyMiUyMGFzJTNEJTIyZ2VvbWV0cnklMjIlMkYlM0UlM0MlMkZteENlbGwlM0UlM0NteENlbGwlMjBpZCUzRCUyMjQlMjIlMjB2YWx1ZSUzRCUyMiUyNmx0JTNCc3BhbiUyMHN0eWxlJTNEJTI2cXVvdCUzQmZvbnQtc2l6ZSUzQSUyMDE4cHglMjZxdW90JTNCJTI2Z3QlM0IlMjZsdCUzQmIlMjZndCUzQlklMjZsdCUzQiUyRmIlMjZndCUzQiUyNmx0JTNCJTJGc3BhbiUyNmd0JTNCJTIyJTIwc3R5bGUlM0QlMjJlbGxpcHNlJTNCd2hpdGVTcGFjZSUzRHdyYXAlM0JodG1sJTNEMSUzQmFzcGVjdCUzRGZpeGVkJTNCJTIyJTIwdmVydGV4JTNEJTIyMSUyMiUyMHBhcmVudCUzRCUyMjElMjIlM0UlM0NteEdlb21ldHJ5JTIweCUzRCUyMjM3MCUyMiUyMHklM0QlMjIyNTAlMjIlMjB3aWR0aCUzRCUyMjYwJTIyJTIwaGVpZ2h0JTNEJTIyNjAlMjIlMjBhcyUzRCUyMmdlb21ldHJ5JTIyJTJGJTNFJTNDJTJGbXhDZWxsJTNFJTNDJTJGcm9vdCUzRSUzQyUyRm14R3JhcGhNb2RlbCUzRRqz8G8AACAASURBVHhe7d0JmFTVnffxX9CxXUJ8ndEoggYHArSCqECLGBBFE0eDG5sKgWGRTYO4gYrCC4oKilsEBQEHQqtsGjU4JoILRJQGFARtQBhRQUQzr48hLmTQeZ9TduHtorrr3qq6y7n3e58nj0/oU2f5nNP8/9w699wfiQsBBBBAAAEEEEAAAQRiK/Cj2I6MgSGAAAIIIIAAAggggIBI+FkE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AAIIIIAAAggggAACMRYg4Y/x5DI0BBBAAAEEEEAAAQRI+FkDCCCAAAIIIIAAAgjEWICEP8aTy9AQQAABBBBAAAEEECDhZw0ggAACCCCAAAIIIBBjARL+GE8uQ0MAAQQQQAABBBBAgISfNYAAAggggAACCCCAQIwFSPhjPLkMDQEEEEAAAQQQQAABEn7WQLEE9pf0M0nHSKov6WhJP5V0hKR/kXSYpEMl/VjSIZIOlHSApH+SVKeqE99J+h9J/5D0jaQvJf1d0heSPpf035I+k/SppI8lbZf0kaQPJO0p1kCoBwEEEEAAAYcA8Y3lYL0ACb/1Uxj4AOpJOkHS8ZKaSWoiqZGkhoH3pHqDWyVtkbRJ0gZJ70p6R9KOkPtF8wgggAACdggQ3+yYJ3qZhwAJfx5oCfqI+cuvTFJrSadIOlmS+TObLpPwvyXpTUmrJFXwjwCbpo++IoAAAr4IEN98YaXSqAqQ8Ed1ZsLpl7lTf4akX0g6verufTg98bdV8y3Aa5L+IunVqm8G/G2R2hFAAAEEwhQgvoWpT9uhC5Dwhz4FoXbgYEm/knSOpE6FJvgNGjTQscceK/Pfo48+WkcddZSOOOIIHX744TrssMN06KGHqm7dujrkkEN00EEH6YADDtD++++v/fbbL4Xw7bffas+ePfrHP/6hr7/+Wl9++aV27dqlL774Qp9//rn++te/6tNPP9XOnTv18ccfa9u2bfrwww9T/y3wMv8AWCLpRUl/kvRVgfXxcQQQQACBcAWIb9/7E9/CXYeRaZ2EPzJTEVhHzEO1nSWdL+k8r60eeOCBatGihZo3b67S0lI1bdpUjRs3VqNGjVRSUuK1uqKU3717t7Zs2aLNmzdr48aNqqys1Pr167Vu3Tp984159tfz9bykRZKeq3oo2HMFfAABBBBAIHAB4ltucuJbbqNYliDhj+W07jMoc2pOF0mXVG3ZcT3qtm3bqqysTK1atdIpp5ySSvRtukzi/+abb2r16tWqqKjQG2+84bX7ZsvPU5IWVp0K5PXzlEcAAQQQ8E+A+EZ88291xahmEv4YTWbGUMwxYpdJutTtnfw6deqoY8eOOuOMM9S+fXu1a9cutLv2fk2L+TZg+fLlWrZsmV599VW98sor+u47cxqoq8vcGXlS0hMcA+rKi0IIIICAHwLEtyyqxDc/llp86iThj89cpkfSVlJvSb0k1c01vGbNmuncc8/VOeeco06dOsUuwc81fvMX5JIlS/Tiiy/qhRde0IYN5kTPnNcuSXMkzZbk+SuDnLVTAAEEEEAgmwDxzcO6IL55wEpAURL++ExyP0nmf+Z0nVovc+e+c+fO+vWvf23dFp1cYyv052YL0B//+Ec999xzqW8CXFzmtJ+ZVf9zUZwiCCCAAAIeBYhvHsGyFSe+FQHR4ipI+C2evKoz8QdLGijpqNqG0qZNG3Xr1k2XXHJJ6gFbrtwC5kHgp556SvPnz9fKlStzfeATSdMkPcI5/7mo+DkCCCCQU8Cck098y8mUXwHiW35uNn+KhN/O2SuV9FtJQ2rrfv369dWzZ09ddtllOumkk+wcaUR6vWbNGj3xxBMqLy/X9u3bc/XqYUm/k1SZqyA/RwABBBCoJkB8C3hBEN8CBg+pORL+kODzbNZk7cMl9ant82a7Tp8+fdSlizmYh6vYAgsXLtSsWbNS235yXLMk3S9pTa6C/BwBBBBIuADxLQILgPgWgUnwqQsk/D7BFrnaEyTdUFuib15qdcUVV6h///4yD+Jy+S9gHvCdMWOGHn300dTLwWq5TOJ/t6R3/O8VLSCAAAJWCRDfIjhdxLcITkqBXSLhLxDQ54+bl4jcVNvWnSZNmmjo0KEaPHhw4k7Y8dnedfXmJIRHHnlEU6ZM0aZN5qWGNV5mq8+dvMzLNS0FEUAgvgLENwvmlvhmwSS57CIJv0uogIuZM4ZvlXSLpDrZ2jYvwho2bJh69zYncHJFRWD27Nl68MEHUy/6quEyh/7fLuk2zvKPyqzRDwQQCFCA+BYgdjGbIr4VUzP4ukj4gzfP1aI5fmyMpGOzFTSn7Vx33XXq0aNHrnr4eYgCc+fO1aRJk2o73edDSWM5zjPESaJpBBAIWoD4FrS4D+0R33xADaBKEv4AkF02YV4oYu78dspWvkWLFho5cmTq1B0uewTMqT4TJkzQunXraur0kqpvcniBlz3TSk8RQMCbAPHNm5cVpYlvVkzT3k6S8Ic/X+brzbskXZetK/Xq1dOoUaN05ZVXht9TepC3wOTJkzV+/Hjt2LGjpjomSbqRbT55E/NBBBCIngDxLXpzUvQeEd+KTupLhST8vrC6rvRiSRMlNc72CZPo33rrrTyM65oz2gXNw0+33XZbKvGv4dosaYSkp6M9EnqHAAII5BQgvuUkik8B4lv055KEP5w5+rGkeyVdka357t27a9y4cWratGk4vaNVXwU2btyo0aNHa968eTW186ikayX93deOUDkCCCBQfAHiW/FNramR+BbdqSLhD35uLqx6GVPDzKbNEZt33HEHL8wKfk5CadG84OTmm2+u6SjPrVUvWXsmlM7RKAIIIOBdgPjm3SyWnyC+RW9aSfiDnRNzV/+abE2OGDEi9XAnV/IEzMPYEyeanV1Zr/uq7vYnD4YRI4CATQLEN5tmK6C+Et8CgnbRDAm/C6QiFDlF0hRJp2bWVVZWpnvuuUft27cvQjNUYavAsmXLdP3116uioiLbEFZIGirpTVvHR78RQCC2AsS32E5tcQZGfCuOY6G1kPAXKpj78wMlTc1WzDyUe/vt5iROLgS+F7jllltqe6h3kKRpWCGAAAIRESC+RWQibOgG8S3cWSLh99ff3NUfktlEaWlp6m2sZ599tr+tU7uVAosXL069RbmysjJb/x+uuttv5djoNAIIxEaA+BabqQxuIMS34KwzWyLh98e+kaTHJO2zT6d///4yZ9aWlJT40zK1xkLAHHFm3r0wY8aMbONZJqmvpC2xGCyDQAABmwSIbzbNVgT7SnwLZ1JI+Ivv/m+SZkk6IrPqqVOnauBA8w0oFwLuBKZNm6ZBg8xOnn2uzyT1kfSf7mqiFAIIIFCwAPGtYEIqSAsQ34JdCyT8xfU2D1ZOzqyyZcuWmj59ulq3bl3c1qgtEQKrVq3SgAEDtHbt2mzjNa9gNl+tcyGAAAJ+ChDf/NRNaN3Et+AmnoS/eNZ3Sroxs7rLL79cM2fOZAtP8ZwTWZP5CrRfv356/PHHs43/Lkk3JRKGQSOAQBACxLcglBPaBvEtmIkn4S+Os9nC0zuzqrFjx6beqMqFQLEEzBuYx4wZk6262VVbfIrVFPUggAACRoD4xjoIRID45i8zCX9hvgdLWiDJ7Gusds2ZM0c9e/YsrHY+jUAWgfLycvXq1SubjdnP31XSV8AhgAACBQoQ3woE5OPeBYhv3s3cfoKE363UvuXqSVoo6TTnjxo0aJDadsGLtPKH5ZO5BcyLTMx2sW3btmUWfl1SF0k7ctdCCQQQQCCrAPGNhRGaAPHNH3oS/vxczbFkf5DU3PnxVq1aae7cuWrUyPyYCwF/BbZs2aIePXpo9erVmQ2tl3QRx3b660/tCMRUgPgW04m1aVjEt+LPFgm/d9PjJT0jqbHzo7/61a80f/581a1b13uNfAKBPAV27dqlbt266U9/+lNmDZslXSjp3Tyr5mMIIJA8AeJb8uY8siMmvhV3akj4vXmaO/rPSWro/Fj37t1Td/a5EAhLwNzpnzdvXmbzWyV1lmTu+HMhgAACtQkQ31gfkRQgvhVnWkj43TuaOx+LMpP9vn37po7d5EIgbAFzbOdjj5kXPFe7TNJ/Pnf6w54d2kcg0gLEt0hPD50jvhW+Bkj43RmaPY0vZG7jMW9AfeSRR9zVQCkEAhAYPHiwzBudMy6zvedc9vQHMAE0gYB9AsQ3++YskT0mvhU27ST8uf3MaQV/znxAd8iQIZoyhRec5uajRNACQ4cO1cMPP5zZrNnW80tO7wl6NmgPgUgLEN8iPT10LlOA+Jb/miDhr93OnEO8OPPoTe7s57/g+GQwAjXcCTFHdp7NOf3BzAGtIBBxAeJbxCeI7mUXIL7ltzJI+Gt3ez7zpVrs2c9vofGp4AVq2PNoXs51XvC9oUUEEIiYAPEtYhNCd9wLEN/cW6VLkvDXbLbP68Q5jcf7AuMT4QrUcLrBbEl9wu0ZrSOAQIgCxLcQ8Wm6OALEN2+OJPzZve6UdKPzR+ac/RdeMM/tciFgl8C5556b7Zz+uyTdZNdI6C0CCBRBgPhWBESqiIYA8c39PJDw72s1VNJk5x+bN+i+/PLLvFTL/bqiZIQEzMtLzjzzzGxv5L1SEk+eR2iu6AoCPgsQ33wGpvpgBYhv7r1J+Ktb/Zsks69x79WgQQO98soratTInFzGhYCdAuY15R07dtS2bdsyB2D285t9/VwIIBBvAeJbvOc3saMjvrmbehL+H5xMRm9OMTnCSbd06VK1b9/enSalEIiwwLJly9ShQ4fMHn5WdQrVlgh3na4hgEBhAsS3wvz4dMQFiG+5J4iE/wejpZKqZfZz5sxRz549cytSAgFLBMrLy9WrV6/M3i6TtM+/BCwZEt1EAIHcAsS33EaUsFyA+Fb7BJLwf+9j9jEPcVKNHTtWo0ePtnz5030E9hUYN26cxowZk/kD86Yus7+XCwEE4iVAfIvXfDKaWgSIbzXjkPBLAyVNdRJdfvnlMv9S5EIgrgLmm6vHH388c3iDJE2L65gZFwIJFCC+JXDSkz5k4lv2FZD0hP8USaudNC1bttSKFStUUlKS9N8Zxh9jgd27d+vUU0/V2rVrM0fZStKbMR46Q0MgKQLEt6TMNOOsJkB8I+HPJvCGpFOdP1i5cqVat27Nrw8CsRdYtWqV2rRpkznOFZLaxn7wDBCB+AsQ3+I/x4ywBgHi274wSb7Df6+ka5wkU6dO1cCB5htQLgSSITBt2jQNGmR28lS77pN0bTIEGCUCsRQgvsVyWhmUFwHiW3WtpCb8F0r6g5Oif//+mj59upe1RFkEYiEwYMAAzZgxI3MsF0l6JhYDZBAIJEuA+Jas+Wa0tQgQ337ASWLC/2NJ6yQ1TDOUlpbqrbfeYt8+f20kUsDsdzz55JNVWVnpHP9WSS0k/T2RKAwaATsFiG92zhu99kmA+JbshN+cQnKFc229+OKLOvvss31ablSLQPQFFi9erHPOOSezo4/q+1OsuBBAwA4B4psd80QvAxQgvn2PnbQ7/BdLesq5zkaNGqXbb789wKVHUwhEU+CWW27R+PHjMzt3iaSno9ljeoUAAg4B4hvLAYEaBIhvyUr495dk9iw0Tq+HsrKy1BGcXAgg8L2AOaqzoqLCybFZUqmkPRghgEBkBYhvkZ0aOhYVgaTHtyTd4b9H0nXOhbd06VK1b98+KmuRfiAQusCyZcvUoUOHzH5MknR96J2jAwggUJMA8Y21gUAOgaTHt6Qk/OZc8deda2HEiBGaMGECvyAIIJAhMHLkSE2cODHT5TRJ5lxvLgQQiJYA8S1a80FvIiyQ5PiWlIR/saRO6TXYpEkTbdy4McJLkq4hEK5A06ZNtWnTJmcnlkjiyfZwp4XWEcgmQHxjXSDgQSCp8S0JCX8/SdUOGV+wYIG6dOniYXlQFIFkCSxcuFBdu3bNHHR/STOTJcFoEYi0APEt0tND56IokNT4FveE3zzItEXSselF1717d82dOzeKa5A+IRApgR49emjevHnOPn0oqREP8EZqmuhMcgWIb8mde0ZeoEAS41vcE/6xkkY718WGDRtkvs7hQgCB2gXMtrdmzZplFhonaQx2CCAQugDxLfQpoAO2CiQxvsU54T9GknlbaJ30guTMfVt/Nel3WAJZzi7+ruot1R+F1SfaRQABEd9YBAgUKJC0+BbnhH+KpCHp9VCvXj29//77KikpKXCJ8HEEkiNgXkt+3HHHaceOHc5BPyxpaHIUGCkCkRMgvkVuSuiQbQJJi29xTfhPkLTeufgeeughXXnllbatR/qLQOgCkydP1lVXXZXZj+aS3gm9c3QAgeQJEN+SN+eM2CeBJMW3uCb8/yGpT3p9tGjRQm+//bZPy4VqEYi/wIknnqh169Y5BzpL0r/Hf+SMEIHICRDfIjcldMhmgaTEtzgm/CdJesu5+ObMmaOePXvavB7pOwKhCpSXl6tXr16ZfThZ0ppQO0bjCCRLgPiWrPlmtAEIJCW+xTHhr3b3o02bNqqoqAhgydAEAvEWKCsr08qVK7nLH+9pZnTRFiC+RXt+6J2lAkmIb3FL+Eslvetcb08++aTMeatcCCBQmIB5f8Wll16aWcnxkioLq5lPI4CACwHimwskiiCQj0AS4lvcEv5qJxe0atVKq1atymfu+QwCCGQRaN26tVavXu38CSf2sFIQCEaA+BaMM60kVCDu8S1OCX89SR871+msWbPUu3fvhC5dho1A8QVmz56tPn32Pg+fbuBoSdXO7Sx+y9SIQKIFiG+Jnn4GH4RA3ONbnBL+am8dbNKkicyb1LgQQKC4AuZN1Zs2bXJWytt3i0tMbQhkChDfWBMIBCAQ5/gWp4Tf3GE8Kr0e7r//fl199dUBLA+aQCBZAg888ICGDx/uHPQnkswdSC4EEPBHgPjmjyu1IlBNIM7xLS4Jfz9JM9Kzduihh2rnzp28VZdfZAR8EDBvJzzyyCP1xRdfOGvvL2mmD81RJQJJFyC+JX0FMP7ABOIc3+KS8P9F0unpFXH99dfr7rvvDmyB0BACSRO44YYbdM899ziH/ZqkXyTNgfEiEIAA8S0AZJpAIC0Q1/gWh4S/raTXnUu1srJSzZo1Y/UigIBPAhs2bFBpqTklsNp1mqQ3fGqSahFIogDxLYmzzphDFYhrfItDwl/tqLLOnTvr2WefDXWx0DgCSRC44IIL9NxzzzmHyhGdSZh4xhikAPEtSG3aQqBKII7xzfaEf39J/09S3fQqXbBggbp06cKiRQABnwUWLlyorl27OlvZJemfJe3xuWmqRyAJAsS3JMwyY4ykQBzjm+0J/28kzU6vlvr162vbtm2RXDx0CoE4CjRo0EDbt293Ds28+OL3cRwrY0IgYAHiW8DgNIeAUyBu8c32hH+RpPPSEzRixAhNmDCBFYsAAgEJjBw5UhMnTnS29ryk8wNqnmYQiLMA8S3Os8vYIi8Qt/hmc8JfX1K12/lvvfWWTjrppMgvIjqIQFwE1qxZo5NPPjlzOA0kVbvtH5fxMg4EAhIgvgUETTMI1CQQt/hmc8I/TNID6Ylq06aNKioqWLkIIBCwQFlZmVauXOls1bzx7sGAu0FzCMRJgPgWp9lkLNYKxCm+2ZzwvyLpjPQqMtsKzNmpXAggEKyAeeeF2U7nuF6V1DHYXtAaArESIL7FajoZjK0CcYpvtib8x0j60LmANm/erEaNGtm6pug3AtYKbNmyRY0bN87s/7GSPrJ2UHQcgfAEiG/h2dMyAtUE4hTfbE34h0qanJ6Vdu3a6bXXzIs+uRBAIAyB008/XcuXL3c2faUkc4Y4FwIIeBMgvnnzojQCvgrEJb7ZmvBXO73gzjvv1I033ujrhFM5AgjULHDXXXfppptuchbgtB4WDAL5CRDf8nPjUwj4IhCX+GZjwn+wpC+ds7pu3To1b97cl4mmUgQQyC2wfv16tWjRIrPgIZK+yv1pSiCAQJUA8Y2lgEDEBOIS32xM+C+W9FR6PTRr1kyVlZURWx50B4HkCZSWlmrDhg3OgV8i6enkSTBiBPIWIL7lTccHEfBPIA7xzcaE3+wLHpKe1uHDh+u+++7zb5apGQEEXAlcc801uv/++51lH5Zk9iNzIYCAOwHimzsnSiEQqEAc4puNCf9GSU3SM71o0SKdd97el+0GugBoDAEEfhB4/vnndf751V6yu0lSU4wQQMC1APHNNRUFEQhOIA7xzbaE35y7uTk9xXXq1NFXX32lkpKS4GadlhBAIKvA7t27dfDBB+u7775z/tyc17kFMgQQyClAfMtJRAEEwhGIQ3yzLeHvJ2lGerrPOussLVmyJJzZT1Crn332mQYNGqSnn3a3HfvUU0/VY489JrPnrRjXzp07U+0/88wzrqo788wz9fvf/17165u303MFKdCpUye99NJLzib7S5oZZB9oCwFLBYhvAU6cSeBGjRqlSZMmuWq1bt26WrBggX75y1+6Ku+10MaNG9WjRw+tXbvW1Uevu+46jR8/nhuerrSKU8j2+GZbwm8Sh77pqRs7dqxGjx5dnJmklloFzHsOevbsqQ8++MCV1FVXXSXz9uODDjrIVfmaCu3Zsyf1F7LbY1fNX8om2b/wwgsLapcP5ycwbtw4jRkzxvnhxySZRIYLAQRqFyC+BbxC3nvvPf3mN7/RihUrXLV88cUXa+rUqTriiCNclXdbyMQ58/fmHXfc4eoj5qaaiXM///nPXZWnUHEEbI9vtiX81fY3mjuJ5m4ul/8C+STe06ZN06WXXlpQ57z+Q4O7HgVxF/zhl19+WeabN8fFPv6CVakgIQLEt4An+n//939VXl6eSvrdXiauDRgwQD/6UfHSp1WrVqlr166ub6iZZN/cgCtmH9yOP8nlbI9vxVux/q+CepI+djbzzTff8HWW/+57W/C6tabQuxD5bCXirkeACyJLU+Zr8gMPPDDzJ0dL2hFuz2gdgUgLEN9Cmp6//e1v+u1vf6vZs2e76kHLli01d+5cNW1anPMIvLbfu3dv/e53v9NPfvITV/2lUPEEbI9vNiX8Zo/GH9JT17ZtW73++uvFm0lqciVgvlXp1auXduxwl7/le8f922+/1b333qsRI0a46pfZylOMbxRcNUahWgVOO+00vfHGG84yF0ly9wAGtggkU4D4FuK8e73DfvPNN8tsKd5///0L7rV5Ns18w7Br166cdf3sZz9LPUfQunXrnGUp4I+AzfHNpoT/Nkm3pKdw2LBheuCBB/yZUWqtUcBs7TGvmb711ltdKeW7p97rVp5iPTPgalAUqlXg6quv1oMPPugsc7skdwsGWwSSKUB8C3Hevd5gqlevnp588kl16NChoF5/8sknqe1B5nhxN5d5Lu7aa6/Vfvvt56Y4ZXwQsDm+2ZTwm9+IvQfuz5o1S+arLa7gBbZv3566I2H2s7m5Tj/9dM2ZM0cNGzZ0U1z5bOUp5qlArjpJoRoFzFfjffr0cf78eUnVDuiHDwEEqgkQ30JeEF6T727duqUe4D3ssMPy6rl5fsDcGDEvD3VzmXecTJ8+XUcddZSb4pTxScDm+GZTwm/275t9jqlr3bp1at68uU9TSrW5BP785z+nHjJy8zWkqcvt1h6vfwmaunmAKddsBfvz9evXq0WLFs5Gzf4vs4+fCwEEsgsQ3yKwMrzGtUJij5djOP0+EjQC9NZ0web4ZkvCX+2BJvNQ4Ndff23NAoljR/06w9jrXsorrrhC9913nw455JA4Mls7JnMcq3mo3nHx4K61s0nHfRYgvvkM7LZ6r3HN67fX6X54PYbT7Q0zt+OkXGECtsY3WxL+syW9mJ6iNm3aqKKiorAZ49MFC2zdujX1AK/Zb+/myvVCrM8//zz1gq358+e7qU7mtIQnnniiaC/4ctUohVwJlJWVaeXKlc6y50ha7OrDFEIgWQLEtwjNt9ez+W+77bbUe2K8PMC7dOnS1JHVbg6/KPS0uwjRxqYrtsY3WxL+YZL2PqHbt29fzZzJyzuj8NtjHlwaOHCg6609NZ1ukM9WHj/OQ46CaRz60K9fv9Tblh3X1ZKqPckbh3EyBgSKIEB8KwJisaowscjcSBo8eLCruOb15Byvx3AWsm2oWCbUU13A1vhmS8I/RdKQNLl5Uv2GG25gDUZAwGytMkdnPvTQQ656U9NeRK9beTiL2BV3aIXuvvvuzCNVH5Y0NLQO0TACPwicJGlNhECIbxGaDNOVL7/8Utdcc40effRRVz3zEo+83CTzUq+rjlKoKAK2xjdbEn6zFaBTeqbMubUXXHBBUSaOSgoXqKyslPnWxe3rv5RMrgAAIABJREFUyTNPG/B6x8PrHZXCR0gNXgWeffZZXXihOVp877VEktm6wIVA2AL/V9IZksZKeiXszlRtdSO+RWAinF14++23U9tuTHzLdbk9ftrLCXfEuVzq4f3c1vhmS8L/vqS9Zzq+8847Ov7448ObbVquJpDP68nT+x7NecLmqDGzLcjtdf/998u8h4HXirsVC77cu+++qxNOOMHZ8FZJxwXfE1pEYB+B/yPJrMdDqxL+sBN/4lsEF6nXbaa5nlHzWh9n7kdwUVR1ydb4ZkPCb15l9z/OqTenf5SUlER3NSSwZ16/AjUvLjFn8x9++OGu76IY1kLPPk7g1IQy5BpeQf5PkvaE0iEaRaC6gLnLP8bxR+ZOfxiJP/EtwivT6zthakvSvXxjwJn7EV4UkmyNbzYk/I0kbU5Pf4MGDfTRRx9FezUktHde/kIzRB07dtQBBxwgc/axm8t8xVleXi5zFBpX9AWOOeYYbdu2zdnRxpK2RL/n9DABAs67/M7hBp34E98ivtheeuml1Gl0bk7UKS0tTb2B98QTT6w2Ki/HfXLmfsQXRFX3bIxvNiT8HSXtfaVru3btXB8DaceyiU8vzVeWXrfneBk9X3F60Qq/rPmH2fLly50dOTMie6bDx6EHURDIvMsfRuJPfIvCSqilD17PzDdHS5t3w5iz2tOXl2M4OXM/4guiqns2xjcbEv6ekuakl0D37t01d+5cO1ZEAnvp9Sx9t0TmAVDzGvMjjzzS7UcoF7JAjx49NG/ePGcvekkqD7lbNI9AWqCmu/xBJv7ENwvWo5d3zmTeofcSEzlz34LFUNVFG+ObDQm/OX9zYnoZDB8+PPWvZ67oCng9YjPXSMxWnlmzZumMM8zBGly2CJhj7cwD1o5rhKS7bek//UyEQG13+YNI/IlvliwzL8dpmlMEzZGeP/3pT1PbUM2WIDcXZ+67UYpGGRvjmw0Jv0kQrk9P8Z133pl6qx1XdAW8nkaQayT5vMkwV5383H+BCRMmZP6u3iOJF2j4T08L7gXc3OX3M/Envrmfq1BLej2Ywtzs6NKli8xZ+i+/vHdXco1j4Mz9UKfXc+M2xjcbEv7/kNQnPRszZsyQecsZV7QFvJ5uUNNoOK0g2vNcW+/M27D79+/vLDJL0r/bOyJ6HlMBt3f5/Uj8iW8WLSovB1O0bNkydXy4eWtvrosz93MJRe/nNsY3GxL+5yT9Oj3dvHQregu/ph699tpr6tmzpz744IO8Os1pBXmxReZDWV5O8kdJnSPTQTqCwPcCXu/yFzPxJ75ZtAqL/e11eugcSGHRIqjqqo3xzYaE/y+S9p7DaJ52b9++vX2rI4E9NqcbTJo0Ke8tWDfffLPGjh2r/fc3R1Vz2SawbNkydejQwdnt1yT9wrZx0N9ECORzl78YiT/xzbLlVaxvr9PD5ltsyxZAVXdtjG82JPzrJDVPL4m1a9fuc8atncslGb3+5JNPNGDAAC1atMjTgHO9tdBTZRQORcB8/W2+1nZc6yW1CKUzNIpA7QKF3OUvJPEnvlm4Mr2czV/b8PgW28LJr+qyjfHNhoS/2mvH/+u//kvHHXecvaskgT33+pej+UvQnFZgjuLkslfg/fff17/+6786B7BVEr+89k5p3Hte6F3+fBJ/4puFq8rr2fw1DZFvsS2c/Kou2xjfbEj4P5V0RHpZ7Ny5M3XUFZcdAmbPo3loafDgwdq1a5frTk+bNi31zcCPfmTDEnU9rEQV/PTTTzPfm/CZJH55E7UKrBpsse7ye0n8iW9WLZEfOrt9+3b95je/cXUCT7Yhmhc3zZkzRw0bNrRUINndtjG+2ZBN/U1S3fTS+tvf/iZzB5jLDoHKykr17dtXK1as8NThml5R7qkSCocqYP6B95Of/MTZB/Mvvmp/EGoHaRyBfQWKeZffTeJPfLN4FZpDREzS7+VmlhmuyWHMTa1LL73U4tEnu+s2xjcbEv5vJJWkl9Y333yjkpK9/zfZKy7io//66681YsQIPfTQQ3n1lHOJ82KLzId2796tAw880Nmf3ZKq/UFkOktHEPhewI+7/LUl/sQ3i1devjHuiiuuSL1A9JBDDrF49Mnuuo3xzYaE/1tJddJLy+yd22+//ZK90iwZvZc3E9Y0JN48aMlkZ+nmt99+ywlL9k4fPfdX4BVJYyUtIb75C+137eZb7Msuu0zmQBE3F99eu1GKfpks8e07SZFOTm1I+P/XOfVmTzhX9AXee++91FedXrfyZI7MnPJingEwf0ly2SfAMxj2zRk9Dk+A+Baefb4tmzmbPn26Bg4c6KoK8wbeYcOG8XyaK61oF8oS3yKdU0e6c1VTTcIf7TW/T+/y/ZqzpmHy9adlC8DRXRJ+e+eOngcvQMIfvHkxWty4caN69OiR8y6/uYE1d+5cNW3atBjNUkfIAiT8xZ8AtvQU39TXGouxlcfZQfOA0yOPPJL62pQE0tepK2rlbOkpKieVxUvgVUnmAWG29MRgXkn4YzCJHofAlh6PYC6L81CTS6goFNu6dat69eql114zL1Ut3nXqqafqscceY2tP8Uh9r8nGh5p8R6GBqAuYh3bN2fjmv35c6UTf7OE3F/HND+WA6yThDxg8As3ZGN9s2NLDsWURWNxuumB+AUaNGqVJkya5Ke65zNChQzVx4kRONvAsF84HbDy2LBwpWo2QgF/HcmYm+ukhE98iNPn5doWEP185ez9nY3yzIeHnxSSW/E54PZP4oosuSp3ismDBAlcj5OxiV0yRKWTji0kig0dHwhDw4+5+TYl+enzEtzBmushtkvAXGdSC6myMbzYk/Lx63ILF73Urz89+9rNUon/AAQekXj5ijjZzc5mtPeaozp///OduilMmRAEbXz0eIhdNhy9QzLv7uRL99GiJb+HPe8E9IOEvmNC6CmyMbzYk/OskNU+vBnPW7Yknnmjd4ohzh/PZypM+msy4eDnSzJS/6qqrUlt7DjrooDizWj+2t99+W+ZUCse1XlIL6wfGAOIoUKy7+24T/bQh8S0Gq4mEPwaT6HEINsY3GxL+v0g6PT0XS5cuVfv27T1ODcX9FPjzn/+srl27un69eLdu3TR16lQddthhqW59/vnnGjRokObPn++qm2Zrj7nLf+GFF7oqT6FwBJYtW6YOHTo4GzdPcv8inN7QKgK1ChR6d99rop/uDPEtBguThD8Gk+hxCDbGNxsS/uck/To9F2af+AUXXOBxaijul8D27dtTL9h6+eWXXTVhtvKUl5fr9NP3/hsu9blVq1al/tHwwQcfuKrHfH7OnDlq2LChq/IUCl7g2WefzfxH2R8ldQ6+J7SIQK0ChdzdzzfRT3eI+BaDxUnCH4NJ9DgEG+ObDQn/f0jqk56LGTNmqF+/fh6nhuJ+COzZs0djxozRHXfc4bp6sxXn2muv1X77VX8DtTnT9t5779WIESNc13Xddddp/PjxKikpcf0ZCgYnMHPmTPXv39/Z4CxJ/x5cD2gJAVcC+dzdLzTRT3eM+OZqiqJdiIQ/2vPjR+9sjG82JPx3S7o+PWF33XWXRo4c6cf8UadHAa9beS6++OLUVp4jjjgia0ufffZZamvP008/7aonbO1xxRRaIfO7etNNNznbv0fSDaF1iIYR2FfA6939YiX66Z4Q32KwKkn4YzCJHodgY3yzIeE3CcLE9FwMHz5c9913n8epoXixBT755BMNGDBAixYtclW12coza9YsnXHGGbWWf/XVV9WnTx/XW3vOPPPM1H7++vXru+oHhYITuOaaa2QeznZc5usbk+BwIRAVAbd394ud6KfHT3yLykoooB8k/AXgWfpRG+ObDQl/T0lz0muie/fumjt3rqVLJB7dNlt5zL9ub731VtcDuu2223TjjTemzt2v7cqn7ptvvlljx47NWbfrzlKwKAI9evTQvHnznHX1klRelMqpBIHCBdzc3fcr0U/3nvhW+DyGXgMJf+hTEHgHbIxvNiT8HSXtfSK0Xbt2eu01c9gHV1gCL730knr16qUdO3a46sL555+fOnrzqKOOclXe67cHZmuPOdP/l7/8pav6KRSMgHmwevny5c7GzpT0SjCt0woCOQVqu7vvd6Kf7hzxLec0Rb8ACX/056jYPbQxvtmQ8DeStDk9WQ0aNNBHH31U7LmjPpcCXpPxevXqpU7TOeuss1y28H0xr88HeP1HhafOUDgvgWOOOUbbtm1zfraxpC15VcaHECiuQE1394NK9NOjIb4Vd15DqY2EPxT2UBu1Mb7ZkPCbPSD/45zZb775hpNZQljqQW63yecEILfbhkKgS1yT5mVsBx54YOa4/0nSnsRhMOAoCmTe3Q860U+bEN+iuDo89omE3yOY5cVtjW82JPxmaVR7/fg777yj448/3vIlY1/3g36gduvWramtQ263cOX7bYJ9MxH9Hr/77rs64YQTnB3dKum46PecHiZAwHl3P6xE38lMfLN80ZHwWz6BHrtva3yzJeFfLKlTek54+ZbH1VmE4jt37kwdmWns3VzFOjLTtGde7LVr1y43zYqtPa6YfC+U5aUkSySd7XvDNIBAbgFzd9/snTf/jcIzJcS33HMW6RIk/JGenqJ3ztb4ZkvCP0XSkPSsmZc33XADx3kXfRXXUKHZXjNp0qTUKTtur2K9FOvrr79OvYzroYcectt06gQh036uE4FcV0hBzwJ333135kvUHpY01HNFfACB4gucJGlN8avNu0biW9500fggCX805iGoXtga32xJ+IdJeiA9mX379pV5yxlXMAJet/KYp9fNg7oNGzYsSgffe++91F3+FStWuKrP7Zn/riqjUF4C5m3Yjz32mPOzV0t6MK/K+BAC8RYgvlk+vyT8lk+gx+7bGt9sSfjNVoAX03PSpk0bVVRUeJwiiucjkM/bb6dNm6ZLL700n+Zq/MyTTz6pgQMHut7ak+utvkXtHJXtI1BWVqaVK1c6//wcSWbrAhcCCFQXIL5ZviJI+C2fQI/dtzW+2ZLw15P0cXpOzOkfZqsHl78C3377re69997MrRm1NnrVVVfJbLk66KCDitq5L7/8MtWPKVPMt9/uLtOPa6+9Vvvtt5+7D1CqaAJm/s1pWo7raEnuXtxQtF5QEQJWCBDfrJimmjtJwm/5BHrsvq3xzZaE30yHSfjNX4ypa926dWrevLnHaaI4Agj4LbB+/Xq1aNHC2YxJ9E3Cz4UAAtkFiG+sDAQsELA5vtmU8C+SdF56PcyaNUu9e/e2YHnQRQSSJTB79mz16dPHOejnJZ2fLAVGi4AnAeKbJy4KIxCOgM3xzaaE/zZJt6SneNiwYXrggb3P8YYz87SKAAL7CFx99dV68MFqz+feLulWqBBAoEYB4huLAwELBGyObzYl/BdK+kN6PbRt21avv/66BcuDLiKQLIHTTjtNb7zxhnPQF0ly9wKHZFExWgTSAsQ31gICFgjYHN9sSvirPdhk1oV5KLCkpMSCJUIXEUiGQA2vHOeB3WRMP6PMX4D4lr8dn0QgEAHb45tNCb+Z0I2SmqRn9qWXXtKZZ54ZyETTCAII5BZ4+eWXddZZZzkLbpLUNPcnKYFA4gWIb4lfAgBEWcD2+GZbwm/ettU3vSDGjh2r0aNHR3l90DcEEiUwbtw4jRkzxjlm8/atfolCYLAI5CdAfMvPjU8hEIiA7fHNtoTfJA4z0jNr7iQuWbIkkImmEQQQyC3QqVMnmW/eHFd/SbwWOzcdJRAgvrEGEIiwgO3xzbaEv5Gkzen1UKdOHX311Vfs44/wLwhdS46A2d948MEH67vvvnMOurGkLclRYKQI5C1AfMubjg8i4K9AHOKbbQm/mdFq+xwXLVqk887bezy/vzNO7QggUKPA888/r/PPr3bcPvv3WS8IeBMgvnnzojQCgQjEIb7ZmPBPkTQkPcPDhw/XfffdF8iE0wgCCNQscM011+j+++93FnhY0lDMEEDAtQDxzTUVBREITiAO8c3GhP9iSU+lp7lZs2aqrKwMbtZpCQEEsgqUlpZqw4YNzp9dIulpuBBAwLUA8c01FQURCE4gDvHNxoT/YElfOqd53bp1at68eXAzT0sIIFBNYP369WrRokWmyiGSvoIKAQRcCxDfXFNREIFgBOIS32xM+M0ML5K0d+P+nXfeqRtvvDGYmacVBBDYR+Cuu+7STTfd5Pzz5yVV29APGwIIuBIgvrliohACwQjEJb7ZmvCbfcGT01Pdrl07vfbaa8HMPK0ggMA+AqeffrqWL1/u/PMrJZn9yFwIIOBNgPjmzYvSCPgqEJf4ZmvCf4ykD50zvHnzZjVqZE4140IAgSAFtmzZosaNzemb1a5jJX0UZD9oC4GYCBDfYjKRDMN+gTjFN1sTfrOKXpF0Rno5TZw4UTfccIP9q4sRIGCZwN13360RI0Y4e/2qpI6WDYPuIhAlAeJblGaDviRWIE7xzeaEf5ikB9KrsE2bNqqoqEjsomTgCIQlUFZWppUrVzqbv1rSg2H1h3YRiIEA8S0Gk8gQ7BeIU3yzOeGvL2mbczm99dZbOumkk+xfYYwAAUsE1qxZo5NPPjmztw0kbbdkCHQTgSgKEN+iOCv0KVECcYtvNif8ZuFVO83AbCuYMGFCohYkg0UgTIGRI0fKbKdzXJzOE+aE0HacBIhvcZpNxmKdQNzim+0J/28kzU6vovr162vbtmo3/a1bYHQYAZsEGjRooO3bq93M7y3p9zaNgb4iEFEB4ltEJ4ZuJUMgbvHN9oR/f0n/T1Ld9PJbsGCBunTpkozVyCgRCFFg4cKF6tq1q7MHuyT9s6Q9IXaLphGIiwDxLS4zyTisE4hjfLM94TeLyJz1PSS9mjp37qxnn33WusVFhxGwTeCCCy7Qc8895+z2w5LMGeJcCCBQHAHiW3EcqQUBTwJxjG9xSPjbSnrdOZOVlZVq1qyZp8mlMAIIuBfYsGGDSktLMz9wmqQ33NdCSQQQyCFAfGOJIBCwQFzjWxwSfrMU/iLp9PSauP7662XOTuVCAAF/BMw7L+655x5n5eZV17/wpzVqRSDRAsS3RE8/gw9aIK7xLS4Jfz9JM9KL4tBDD9XOnTtVUlIS9DqhPQRiL7B7924deeSR+uKLL5xj7S9pZuwHzwARCF6A+Ba8OS0mVCDO8S0uCb9ZmjskHZVeo/fff7+uvtq8/4cLAQSKKfDAAw9o+PDhzio/kVSvmG1QFwIIVBMgvrEgEAhAIM7xLU4J/1hJo9ProUmTJtq4cWMAy4MmEEiWQNOmTbVp0ybnoMdJGpMsBUaLQKACxLdAuWksqQJxjm9xSvjNHcaPnYt01qxZ6t3bHAvOhQACxRCYPXu2+vTpk1nV0VXfsBWjCepAAIF9BYhvrAoEfBaIe3yLU8JvlkK1I8xatWqlVatW+bxEqB6B5Ai0bt1aq1evdg6YoziTM/2MNFwB4lu4/rQec4G4x7e4JfzmnMB3nWvyySefVI8ePWK+TBkeAv4LzJ07V5deemlmQ8dLqvS/dVpAIPECxLfELwEA/BJIQnyLW8Jv1sJ/SNq756BNmzaqqKjwa41QLwKJESgrK9PKlSud450l6d8TA8BAEQhfgPgW/hzQgxgKJCG+xTHhP0nSW871OGfOHPXs2TOGS5QhIRCMQHl5uXr16pXZ2MmS1gTTA1pBAAFJxDeWAQJFFkhKfItjwr/PXf4WLVro7bffLvISoToEkiNw4oknat26ddzdT86UM9LoClS7y098i+5E0TM7BJIS3+Ka8J8gab1zqT300EO68sor7Vh99BKBCAlMnjxZV111VWaPmkt6J0LdpCsIJEWA+JaUmWacvgskKb7FNeE3i6TaiQb16tXT+++/z9t3ff/1oYE4CZi3Dh533HHascO892fvxck8cZpkxmKjAPHNxlmjz5ESSFp8i3PCf4ykrZLqpFfYqFGjdPvtt0dqwdEZBKIscMstt2j8+PHOLn4nqaGkj6Lcb/qGQMwFiG8xn2CG579A0uJbnBN+s1qqvZ3Q/MGGDRtk3qTGhQACtQuYN1U3a9YssxBv1WXhIBANAeJbNOaBXlgokMT4FveEf39JWyQdm16P3bt3lzlvlQsBBGoXMO+vmDdvnrPQh5IaSdqDHQIIhC5AfAt9CuiArQJJjG9xT/jNWuwnaYZzUS5YsEBdunSxdZ3SbwR8F1i4cKG6du2a2U5/STN9b5wGEEDArQDxza0U5RCoEkhqfEtCwm+meLGkTunV3qRJE5mvc7gQQCC7gNn2tmnTJucPl0g6Gy8EEIicAPEtclNCh6IskNT4lpSEv62k150LcMSIEZowYUKU1yR9QyAUgZEjR2rixImZbZ8m6Y1QOkSjCCBQmwDxjfWBgEuBJMe3pCT8ZincI+k655pYunSp2rdv73KZUAyB+AssW7ZMHTp0yBzoJEnXx3/0jBABawWIb9ZOHR0PSiDp8S1JCb95wKlSUuP04iorK9OKFSuCWmu0g0DkBU499VRVVFQ4+7lZUikP6kZ+6uhgsgWIb8mef0bvQiDp8S1JCb9ZDhdLesq5Ljib38VvCUUSIZDlTGIz7kskPZ0IAAaJgN0CxDe754/e+yhAfJOSlvCb5TRN0hXOdfXiiy/q7LN5HtHH3zWqjrjA4sWLdc4552T28lFJAyPedbqHAAI/CBDfWA0IZAgQ374HSWLC/2NJ66reFppCKC0t1VtvvaWSkhJ+URBInIB5vfjJJ5+sykqz423vZd5S3ULS3xMHwoARsFeA+Gbv3NFzHwSIbz+gJjHhN6O/UNIfnGurf//+mj59ug/LjSoRiLbAgAEDNGNGtVdVmA5fJOmZaPec3iGAQBYB4hvLAoEqAeIbCb8RuFfSNc7fiqlTp2rgQHYw8DdFcgSmTZumQYMGZQ74PknXJkeBkSIQOwHiW+ymlAF5FSC+VRdL6h3+tII5V/xUJ8nKlSvVunVrr+uK8ghYJ7Bq1Sq1adMms9/m2CpzrjcXAgjYLUB8s3v+6H0BAsS3ffGSnvCfImm1k6Vly5apozrZz1/AbxofjbyA2ddojihbu3ZtZl9bSXoz8gOggwggkEuA+JZLiJ/HUoD4ln1ak57wGxWzh2eqk+fyyy9XeXl5LH8RGBQCRqBnz556/PHHMzHM3h5zygcXAgjEQ4D4Fo95ZBQeBIhvJPy1LZcpkoY4C4wdO1ajR4/2sMQoioAdAuPGjdOYMWMyO/uwpKF2jIBeIoCABwHimwcsitotQHyref64w/+DzVJJ7Z1Uc+bMSd0J5UIgLgLmm6tevXplDmeZpA5xGSPjQACBfQSIbyyK2AsQ32qfYhL+H3waSXpd0hFOsqVLl6p9+2r/Doj9Lw0DjKfAsmXL1KHDPnn9Z5JOk7QlnqNmVAggIIn4xjKItQDxLff0kvBXN/o3Sc87/6hBgwZ65ZVX1KiR+fuSCwE7BbZs2aKOHTtq27ZtmQM4T9J/2jkqeo0AAh4EiG8esChqjwDxzd1ckfDv62T2MU92/nGrVq308ssvq27duu5UKYVAhAR27dqlM888U6tXVzuQyvTwSklmfy8XAggkQ4D4lox5TswoiW/up5qEP7vVnZJudP7oV7/6lV544QX3spREICIC5557rv70pz9l9uYuSTdFpIt0AwEEghMgvgVnTUs+CxDf3AOT8NdsNUtSb+ePu3fvrrlz57rXpSQCIQv06NFD8+bNy+zFbEl9Qu4azSOAQHgCxLfw7Gm5SALEN2+QJPy1e5n9/Gbf496rb9++mjlzpjdlSiMQgkC/fv302GOPZbZs9uubfftcCCCQbAHiW7Ln3+rRE9+8Tx8Jf+1mB0taXHWKyd6SgwYN0iOPPOJdm08gEJDA4MGDNXVqtffJmZbNKVRnS/oqoG7QDAIIRFeA+BbduaFntQgQ3/JbHiT8ud3qSfqzpObOokOGDNGUKTzvmJuPEkELDB06VA8/bN6jVe1aL+mXknYE3R/aQwCByAoQ3yI7NXQsmwDxLf91QcLvzs6cyWme2G3sLM6dfnd4lApOoIY7H5slnctZ+8HNAy0hYJEA8c2iyUpyV4lvhc0+Cb97v+MlLZLU0PkR9vS7B6SkvwI17GncKul8Se/62zq1I4CAxQLEN4snLwldJ74VPssk/N4Mzbae5zKTfk7v8YZI6eIL1HBagUn2O0sy23m4EEAAgdoEiG+sj0gKEN+KMy0k/N4dzZ2QZzK395hz+ufPn8/Lubx78okCBMxLR7p165btnH2zjedC7uwXgMtHEUieAPEteXMe2RET34o7NST8+XmaPY9/yHyQ17yR15zT36iR+TEXAv4KmNeJmzsfWd6ga+7oX8SefX/9qR2BmAoQ32I6sTYNi/hW/Nki4c/f1JxusDDzyM4GDRro8ccfV/v27fOvmU8ikENg2bJluvzyy7Vt27bMkubozS6cxsMSQgCBAgSIbwXg8dHCBIhvhfnV9GkS/sJczTnGCzJfzmWqnDNnjnr27FlY7XwagSwC5eXl6tWrVzYb81Ktrpyzz7JBAIEiCBDfioBIFd4EiG/evLyUJuH3olVz2X1eU26Kjh07VqNHjy5OC9SCgKRx48ZpzJgx2SxmS+oDEgIIIFBkAeJbkUGpLrsA8c3flUHCXzzfOyXdmFmd2XYxc+ZMlZSUFK8lakqcwO7du2WOJTPbxbJcd0m6KXEoDBgBBIISIL4FJZ3AdohvwUw6CX9xnYdKmpxZZcuWLTV9+nS1bt26uK1RWyIEVq1apQEDBmjt2rXZxnulJF75nIiVwCARCFWA+BYqfzwbJ74FN68k/MW3/jdJ5ivQIzKrnjp1qgYOHFj8FqkxtgLTpk2TeaNzluuzqi08Zt8+FwIIIBCEAPEtCOWEtEF8C3aiSfj98TbHmj0maZ+jevr376/Jkyezxccf99jUar7ivPLKKzVjxoxsY1omqS/HbsZmuhkIAjYJEN9smq0I9pX4Fs6kkPD76262WgzJbKK0tFQPPvigzj7qJVLsAAAK+ElEQVT7bH9bp3YrBRYvXqxhw4apsrIyW/8flmS+WudCAAEEwhQgvoWpb2nbxLfwJo6E3397s4dnarZmRo0apdtvv93/HtCCNQK33HKLxo8fX1N/zd6eadYMho4igEDcBYhvcZ/hIo6P+FZEzDyqIuHPAy2Pj5xS9WDlqZmfLSsr0z333MOLuvJAjdNHzItGrr/+elVUVGQb1oqqu/pvxmnMjAUBBGIhQHyLxTT6Nwjim3+2Xmom4feiVXjZeyVdk62aESNGaMKECYW3QA3WCYwcOVITJ06sqd/3SbrWukHRYQQQSJoA8S1pM+5ivMQ3F0gBFSHhDwja0cyFku6X1DCz6SZNmuiOO+5Qly5dgu8VLQYusHDhQt18883atGlTtra3Shou6ZnAO0aDCCCAQH4CxLf83GL3KeJb9KaUhD+cOfmxJHM35IpszXfv3j31RtWmTZuG0zta9VVg48aNqTcwz5s3r6Z2Hq26q/93XztC5QgggEDxBYhvxTe1pkbiW3SnioQ/3Lm5WJLZy9E4WzfMQ7233norR3iGO0dFa90cRXbbbbfV9lDuZkkjJD1dtEapCAEEEAhHgPgWjnsorRLfQmH31CgJvycuXwrvL+kuSddlq71evXoyib85k53LXgHz7gVz+s6OHTtqGsQkSTdK2mPvKOk5AgggUE2A+JaABUF8s2OSSfijM09tJZkzOjtl61KLFi1kHn7p2bNndHpMT3IKlJeXpx7GXrduXU1ll0i6RdIbOSujAAIIIGCnAPHNznmrtdfEN7smlYQ/evPVT9IYScdm61qbNm103XXXqUePHtHrOT3aKzB37lxNmjRJK1eurEnlQ0ljJc2EDQEEEEiIAPEtBhNNfLNzEkn4ozlv5mvQW6vu/NbJ1sVWrVql3sbau3fvaI4gob2aPXt26i3Kq1evrkngu6pvcm5j+05CFwnDRiDZAsQ3S+ef+GbpxFV1m4Q/2vN3jKSbJA2pqZvmKM+hQ4dq8ODBPNwb0lyah5UeeeQRTZkypaYjNtM9e1jSnZI+CqmrNIsAAghERYD4FpWZqKUfxDcLJsllF0n4XUKFXOwESTdI6lNTPw499FBdccUV6t+/v5o1axZyd5PR/IYNGzRjxgw9+uij+uKLL2ob9CxJd0t6JxkyjBIBBBBwLUB8c00VXEHiW3DWQbVEwh+UdHHaOanqZUw1Jv6mmc6dO6tPnz68wKs45vvUYl4oMmvWLD333HO5WjCJvnnJ2ppcBfk5AgggkHAB4lsEFgDxLQKT4FMXSPh9gvW52lJJv61tq49pv379+qlTfS677DKddJL5u5QrX4E1a9boiSeekDmVYPv27bmqMVt3fiepMldBfo4AAgggUE2A+BbwgiC+BQweUnMk/CHBF6nZepIGSxoo6aja6jSn+3Tr1k2XXHKJGjVqVKTm413Nli1b9NRTT2n+/Pm1nbaTRvhE0jRJj0iq8bD9eIsxOgQQQKBoAsS3olHuWxHxzUfciFZNwh/RicmjW+a4M/O/03N9tl27dqltP7/+9a/VvHnzXMUT9fP169frj3/8Y2q7zvLly92M/bWqozU5XtONFmUQQAAB7wLEN+9m+3yC+FYERIurIOG3ePJq6Lp5wYk5q7OXpLq5hmce8D333HN1zjnnqFOnTok76cecQLBkyRK9+OKLeuGFF2QeVHJx7ZI0R9JsXpjlQosiCCCAQHEEiG8eHIlvHrASUJSEP76TbM46vkzSpZLOczPMOnXqqGPHjjrjjDPUvn17mW8CSkpK3HzUmjLmL0Bz537ZsmV69dVX9corr+i778zR+K6u5yU9KekJztB35UUhBBBAwA8B4lsWVeKbH0stPnWS8MdnLmsbSX1JXSRdIukML0Nu27atysrKZF70dcopp1i3Bch8hfnmm2+mXoRVUVGhN954w8vwTdlXJT0laaGknE/req2c8ggggAACBQkQ34hvBS2gpHyYhD8pM/3DOM3LTjpLOt/tnX8n0YEHHqgWLVqkEv/S0lI1bdpUjRs3Tj0IHNa3AeauhnkAafPmzdq4caMqKytlEv1169bpm2++yWeGzZ38RZLMuZu8JCsfQT6DAAIIBC9AfMttTnzLbRTLEiT8sZxW14M6WNKvJJ0jqZOkJq4/maVggwYNdOyxx8r89+ijj9aRRx6pn/70pzr88MN12GGHybwcrG7dujrkkEN00EEH6YADDtD++++v/fbbL1Xbt99+qz179ugf//iHvv76a3355ZfatWtX6qVWn3/+uf7617/qs88+0yeffKKPP/5Y27Zt04cffpj6b4HXJklLJL0o6U+SviqwPj6OAAIIIBCuAPHte3/iW7jrMDKtk/BHZioi0RFzXqfZ8vOLqtN+CvoHQCRGlL0T5i9Ac7rOX6q27GyJcF/pGgIIIIBA4QLEt8INqcFiARJ+iycvgK6bc5DLJLWWdIqkkyWZP7PpMmfivyXpTUmrJFVwTr5N00dfEUAAAV8EiG++sFJpVAVI+KM6M9Htl/lL8gRJx0tqVrUNyNw5aRhyl7dKMnfqzd17c7bmu5LeIbkPeVZoHgEEELBHgPhmz1zRU48CJPwewSheo4A5Ju1nksxDU+bUhKMl/VTSEZL+RdJhkg6V9GNJh0g6UNIBkv5JUp2qWs35mP8j6R+SzNO2X0r6u6QvJH0u6b8lfSbpU0kfV52aYx6q/YBjMlmZCCCAAAI+CRDffIKl2u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RI+IOzpiUEEEAAAQQQQAABBAIXIOEPnJwGEUAAAQQQQAABBBAIToCEPzhrWkIAAQQQQAABBBBAIHABEv7AyWkQAQQQQAABBBBAAIHgBEj4g7OmJQQQQAABBBBAAAEEAhcg4Q+cnAYRQAABBBBAAAEEEAhOgIQ/OGtaQgABBBBAAAEEEEAgcAES/sDJaRABBBBAAAEEEEAAgeAESPiDs6YlBBBAAAEEEEAAAQQCFyDhD5ycBhFAAAEEEEAAAQQQCE6AhD84a1pCAAEEEEAAAQQQQCBwARL+wMlpEAEEEEAAAQQQQACB4AT+P2BMqa1uRq4/AAAAAElFTkSuQmCC"/>
          <p:cNvSpPr>
            <a:spLocks noChangeAspect="1" noChangeArrowheads="1"/>
          </p:cNvSpPr>
          <p:nvPr/>
        </p:nvSpPr>
        <p:spPr bwMode="auto">
          <a:xfrm>
            <a:off x="155575" y="-365125"/>
            <a:ext cx="1819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03598"/>
            <a:ext cx="1925576" cy="2787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/>
              <p:cNvSpPr txBox="1"/>
              <p:nvPr/>
            </p:nvSpPr>
            <p:spPr>
              <a:xfrm>
                <a:off x="800878" y="2165114"/>
                <a:ext cx="1703415" cy="53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ovéPo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8" y="2165114"/>
                <a:ext cx="1703415" cy="5367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>
              <a:xfrm>
                <a:off x="2947182" y="2205926"/>
                <a:ext cx="1224951" cy="455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82" y="2205926"/>
                <a:ext cx="1224951" cy="455125"/>
              </a:xfrm>
              <a:prstGeom prst="rect">
                <a:avLst/>
              </a:prstGeom>
              <a:blipFill rotWithShape="0">
                <a:blip r:embed="rId5"/>
                <a:stretch>
                  <a:fillRect l="-18905" t="-202667" r="-88557" b="-2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/>
              <p:cNvSpPr txBox="1"/>
              <p:nvPr/>
            </p:nvSpPr>
            <p:spPr>
              <a:xfrm>
                <a:off x="4502576" y="2232517"/>
                <a:ext cx="1156663" cy="455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576" y="2232517"/>
                <a:ext cx="1156663" cy="455125"/>
              </a:xfrm>
              <a:prstGeom prst="rect">
                <a:avLst/>
              </a:prstGeom>
              <a:blipFill rotWithShape="0">
                <a:blip r:embed="rId6"/>
                <a:stretch>
                  <a:fillRect l="-15873" t="-201333" r="-104762" b="-28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440926" y="970708"/>
                <a:ext cx="6120680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∝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6" y="970708"/>
                <a:ext cx="6120680" cy="5818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ovéPole 3"/>
          <p:cNvSpPr txBox="1"/>
          <p:nvPr/>
        </p:nvSpPr>
        <p:spPr>
          <a:xfrm>
            <a:off x="3261627" y="1708519"/>
            <a:ext cx="9105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 flipV="1">
            <a:off x="3261627" y="1562751"/>
            <a:ext cx="239639" cy="133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5707338" y="1692977"/>
            <a:ext cx="30617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cxnSp>
        <p:nvCxnSpPr>
          <p:cNvPr id="16" name="Přímá spojnice se šipkou 15"/>
          <p:cNvCxnSpPr/>
          <p:nvPr/>
        </p:nvCxnSpPr>
        <p:spPr>
          <a:xfrm flipV="1">
            <a:off x="5913534" y="1487443"/>
            <a:ext cx="99978" cy="14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 flipV="1">
            <a:off x="4884756" y="1469991"/>
            <a:ext cx="16217" cy="189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4536195" y="1693364"/>
            <a:ext cx="713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likelihoods</a:t>
            </a:r>
          </a:p>
        </p:txBody>
      </p:sp>
    </p:spTree>
    <p:extLst>
      <p:ext uri="{BB962C8B-B14F-4D97-AF65-F5344CB8AC3E}">
        <p14:creationId xmlns:p14="http://schemas.microsoft.com/office/powerpoint/2010/main" val="34211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5_2017_CZ_wide_screen">
  <a:themeElements>
    <a:clrScheme name="Vlastní 7">
      <a:dk1>
        <a:srgbClr val="616365"/>
      </a:dk1>
      <a:lt1>
        <a:srgbClr val="FFFFFF"/>
      </a:lt1>
      <a:dk2>
        <a:srgbClr val="BD3632"/>
      </a:dk2>
      <a:lt2>
        <a:srgbClr val="F2F3F5"/>
      </a:lt2>
      <a:accent1>
        <a:srgbClr val="882554"/>
      </a:accent1>
      <a:accent2>
        <a:srgbClr val="523661"/>
      </a:accent2>
      <a:accent3>
        <a:srgbClr val="325584"/>
      </a:accent3>
      <a:accent4>
        <a:srgbClr val="DE8721"/>
      </a:accent4>
      <a:accent5>
        <a:srgbClr val="7E9836"/>
      </a:accent5>
      <a:accent6>
        <a:srgbClr val="13863D"/>
      </a:accent6>
      <a:hlink>
        <a:srgbClr val="BD3632"/>
      </a:hlink>
      <a:folHlink>
        <a:srgbClr val="9FA1A3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Profinit_general_presentation_template_05_2017_CZ_wide_screen (4)</Template>
  <TotalTime>2053</TotalTime>
  <Words>421</Words>
  <Application>Microsoft Office PowerPoint</Application>
  <PresentationFormat>Předvádění na obrazovce (16:9)</PresentationFormat>
  <Paragraphs>171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Adobe Gothic Std B</vt:lpstr>
      <vt:lpstr>Arial</vt:lpstr>
      <vt:lpstr>Calibri</vt:lpstr>
      <vt:lpstr>Cambria Math</vt:lpstr>
      <vt:lpstr>Courier New</vt:lpstr>
      <vt:lpstr>Georgia</vt:lpstr>
      <vt:lpstr>Gotham Medium</vt:lpstr>
      <vt:lpstr>PROFINIT_obecny_template_prezentace_05_2017_CZ_wide_screen</vt:lpstr>
      <vt:lpstr>Naïve Bayes classifier text mining application </vt:lpstr>
      <vt:lpstr>Outline</vt:lpstr>
      <vt:lpstr>Key Question</vt:lpstr>
      <vt:lpstr>Causal diagrams</vt:lpstr>
      <vt:lpstr>Calculating the conditionals from data</vt:lpstr>
      <vt:lpstr>Where is the problem?</vt:lpstr>
      <vt:lpstr>Naïve Bayes Classifier</vt:lpstr>
      <vt:lpstr>Text mining</vt:lpstr>
      <vt:lpstr>Multinomial Naïve Bayes Classifier</vt:lpstr>
      <vt:lpstr>Tasks</vt:lpstr>
      <vt:lpstr>Diskuze</vt:lpstr>
    </vt:vector>
  </TitlesOfParts>
  <Company>Profinit EU,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Obecný template PPT prezentace společnosti Profinit</dc:title>
  <dc:creator>Sedláková Jana</dc:creator>
  <cp:lastModifiedBy>Paščenko Petr</cp:lastModifiedBy>
  <cp:revision>71</cp:revision>
  <dcterms:created xsi:type="dcterms:W3CDTF">2021-06-03T09:07:40Z</dcterms:created>
  <dcterms:modified xsi:type="dcterms:W3CDTF">2021-11-24T18:13:15Z</dcterms:modified>
</cp:coreProperties>
</file>