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620" autoAdjust="0"/>
  </p:normalViewPr>
  <p:slideViewPr>
    <p:cSldViewPr snapToGrid="0" snapToObjects="1">
      <p:cViewPr varScale="1">
        <p:scale>
          <a:sx n="84" d="100"/>
          <a:sy n="84" d="100"/>
        </p:scale>
        <p:origin x="60" y="5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88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A7152-B980-4741-9713-E2EB3DE41F73}" type="datetimeFigureOut">
              <a:rPr lang="uk-UA" smtClean="0"/>
              <a:t>19.10.2025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1AD72-845E-4DB9-83ED-88BEE78F9DB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727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www.linkedin.com/in/goncharuk-vlad/" TargetMode="External"/><Relationship Id="rId7" Type="http://schemas.openxmlformats.org/officeDocument/2006/relationships/image" Target="../media/image11.png"/><Relationship Id="rId2" Type="http://schemas.openxmlformats.org/officeDocument/2006/relationships/hyperlink" Target="mailto:goncharuk321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VLAD-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Analysis of mobile application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A/B </a:t>
            </a:r>
            <a:r>
              <a:rPr lang="en-US" dirty="0"/>
              <a:t>test results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8496"/>
            <a:ext cx="8331200" cy="3911600"/>
          </a:xfrm>
          <a:gradFill flip="none" rotWithShape="1">
            <a:gsLst>
              <a:gs pos="0">
                <a:schemeClr val="accent3">
                  <a:lumMod val="0"/>
                  <a:lumOff val="100000"/>
                  <a:alpha val="5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Done</a:t>
            </a:r>
            <a:r>
              <a:rPr dirty="0" smtClean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Vladislav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Goncharuk</a:t>
            </a:r>
            <a:endParaRPr lang="uk-UA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Goal</a:t>
            </a:r>
            <a:r>
              <a:rPr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dirty="0"/>
              <a:t>Determine whether a "50% off" indication affects subscription conversions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uk-UA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Tools</a:t>
            </a:r>
            <a:r>
              <a:rPr lang="uk-UA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dirty="0"/>
              <a:t>Python (pandas,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)</a:t>
            </a:r>
            <a:endParaRPr lang="en-US" dirty="0" smtClean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Project done in course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 Analytics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from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GoIT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 School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Data description</a:t>
            </a:r>
            <a:endParaRPr b="1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08918"/>
            <a:ext cx="8229600" cy="4525963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2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uk-UA" altLang="uk-UA" sz="2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uk-UA" altLang="uk-UA" sz="2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uk-UA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row</a:t>
            </a:r>
            <a:r>
              <a:rPr lang="uk-UA" altLang="uk-UA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uk-UA" sz="1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user</a:t>
            </a:r>
            <a:endParaRPr lang="uk-UA" altLang="uk-UA" sz="1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Fields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dirty="0" err="1">
                <a:latin typeface="Roboto Mono"/>
              </a:rPr>
              <a:t>user_id</a:t>
            </a:r>
            <a:r>
              <a:rPr lang="en-US" sz="1400" dirty="0">
                <a:latin typeface="Arial" panose="020B0604020202020204" pitchFamily="34" charset="0"/>
              </a:rPr>
              <a:t>, </a:t>
            </a:r>
            <a:r>
              <a:rPr lang="en-US" sz="1400" dirty="0" err="1" smtClean="0">
                <a:latin typeface="Roboto Mono"/>
              </a:rPr>
              <a:t>test_group</a:t>
            </a:r>
            <a:r>
              <a:rPr lang="en-US" sz="1400" dirty="0" smtClean="0">
                <a:latin typeface="Roboto Mono"/>
              </a:rPr>
              <a:t> </a:t>
            </a:r>
            <a:r>
              <a:rPr lang="en-US" sz="1400" dirty="0">
                <a:latin typeface="Roboto Mono"/>
              </a:rPr>
              <a:t>(a/b)</a:t>
            </a:r>
            <a:r>
              <a:rPr lang="en-US" sz="1400" dirty="0">
                <a:latin typeface="Arial" panose="020B0604020202020204" pitchFamily="34" charset="0"/>
              </a:rPr>
              <a:t>, </a:t>
            </a:r>
            <a:r>
              <a:rPr lang="en-US" sz="1400" dirty="0">
                <a:latin typeface="Roboto Mono"/>
              </a:rPr>
              <a:t>conversion (0/1)</a:t>
            </a:r>
            <a:r>
              <a:rPr lang="en-US" sz="1400" dirty="0">
                <a:latin typeface="Arial" panose="020B0604020202020204" pitchFamily="34" charset="0"/>
              </a:rPr>
              <a:t>, </a:t>
            </a:r>
            <a:endParaRPr lang="uk-UA" sz="1400" dirty="0" smtClean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err="1" smtClean="0">
                <a:latin typeface="Roboto Mono"/>
              </a:rPr>
              <a:t>event_time</a:t>
            </a:r>
            <a:endParaRPr lang="uk-UA" sz="1400" dirty="0" smtClean="0">
              <a:latin typeface="Roboto Mon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uk-UA" sz="1400" dirty="0" smtClean="0">
              <a:latin typeface="Roboto Mono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Goal</a:t>
            </a:r>
            <a:r>
              <a:rPr lang="uk-UA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uk-UA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Compare conversion</a:t>
            </a:r>
            <a:endParaRPr lang="uk-UA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uk-UA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install → purchase)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between groups</a:t>
            </a:r>
            <a:endParaRPr lang="uk-UA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uk-UA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 smtClean="0"/>
              <a:t>Data quality check</a:t>
            </a:r>
            <a:r>
              <a:rPr lang="uk-UA" sz="2800" b="1" dirty="0" smtClean="0"/>
              <a:t>:</a:t>
            </a:r>
            <a:endParaRPr lang="uk-UA" sz="2800" b="1" dirty="0" smtClean="0"/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400" u="sng" dirty="0" smtClean="0">
                <a:solidFill>
                  <a:srgbClr val="000000"/>
                </a:solidFill>
                <a:latin typeface="Arial" panose="020B0604020202020204" pitchFamily="34" charset="0"/>
              </a:rPr>
              <a:t>No empty values</a:t>
            </a:r>
            <a:endParaRPr lang="ru-RU" sz="1400" u="sng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Unique users</a:t>
            </a:r>
            <a:r>
              <a:rPr lang="ru-RU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ru-RU" sz="1400" b="1" dirty="0">
                <a:solidFill>
                  <a:srgbClr val="000000"/>
                </a:solidFill>
                <a:latin typeface="Arial" panose="020B0604020202020204" pitchFamily="34" charset="0"/>
              </a:rPr>
              <a:t>19 </a:t>
            </a:r>
            <a:r>
              <a:rPr lang="ru-RU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998</a:t>
            </a: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Test start</a:t>
            </a:r>
            <a:r>
              <a:rPr lang="ru-RU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ru-RU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03.07.2023</a:t>
            </a:r>
            <a:endParaRPr 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Test end</a:t>
            </a:r>
            <a:r>
              <a:rPr lang="ru-RU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ru-RU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25.07.2023</a:t>
            </a:r>
            <a:endParaRPr lang="ru-R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Duration</a:t>
            </a:r>
            <a:r>
              <a:rPr lang="ru-RU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ru-RU" sz="1400" b="1" dirty="0">
                <a:solidFill>
                  <a:srgbClr val="000000"/>
                </a:solidFill>
                <a:latin typeface="Arial" panose="020B0604020202020204" pitchFamily="34" charset="0"/>
              </a:rPr>
              <a:t>23 </a:t>
            </a:r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days</a:t>
            </a:r>
            <a:endParaRPr sz="1400" dirty="0"/>
          </a:p>
        </p:txBody>
      </p:sp>
      <p:graphicFrame>
        <p:nvGraphicFramePr>
          <p:cNvPr id="7" name="Таблиця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74747"/>
              </p:ext>
            </p:extLst>
          </p:nvPr>
        </p:nvGraphicFramePr>
        <p:xfrm>
          <a:off x="4572000" y="1447204"/>
          <a:ext cx="3912181" cy="2360415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3796930113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467112291"/>
                    </a:ext>
                  </a:extLst>
                </a:gridCol>
                <a:gridCol w="1308681">
                  <a:extLst>
                    <a:ext uri="{9D8B030D-6E8A-4147-A177-3AD203B41FA5}">
                      <a16:colId xmlns:a16="http://schemas.microsoft.com/office/drawing/2014/main" val="613637250"/>
                    </a:ext>
                  </a:extLst>
                </a:gridCol>
              </a:tblGrid>
              <a:tr h="9944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Group</a:t>
                      </a:r>
                      <a:endParaRPr lang="uk-UA" sz="2800" b="1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Users</a:t>
                      </a:r>
                      <a:endParaRPr lang="uk-UA" sz="2800" b="1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Conversion</a:t>
                      </a:r>
                      <a:endParaRPr lang="en-US" sz="2800" b="1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578506"/>
                  </a:ext>
                </a:extLst>
              </a:tr>
              <a:tr h="6829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2800" b="0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10 013</a:t>
                      </a:r>
                      <a:endParaRPr lang="uk-UA" sz="2800" b="0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6.10%</a:t>
                      </a:r>
                      <a:endParaRPr lang="uk-UA" sz="2800" b="0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072665"/>
                  </a:ext>
                </a:extLst>
              </a:tr>
              <a:tr h="6829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 sz="2800" b="0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9 985</a:t>
                      </a:r>
                      <a:endParaRPr lang="uk-UA" sz="2800" b="0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8.90%</a:t>
                      </a:r>
                      <a:endParaRPr lang="uk-UA" sz="2800" b="0" dirty="0">
                        <a:effectLst/>
                      </a:endParaRPr>
                    </a:p>
                  </a:txBody>
                  <a:tcPr marL="63500" marR="63500" marT="63500" marB="635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771225"/>
                  </a:ext>
                </a:extLst>
              </a:tr>
            </a:tbl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1284" t="29295"/>
          <a:stretch/>
        </p:blipFill>
        <p:spPr>
          <a:xfrm>
            <a:off x="3647754" y="4022656"/>
            <a:ext cx="5030422" cy="17971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User dynamics</a:t>
            </a:r>
            <a:endParaRPr b="1" dirty="0"/>
          </a:p>
        </p:txBody>
      </p:sp>
      <p:pic>
        <p:nvPicPr>
          <p:cNvPr id="3" name="Місце для вмісту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02" y="2762554"/>
            <a:ext cx="8402596" cy="32060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2" y="1445415"/>
            <a:ext cx="822959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</a:t>
            </a:r>
            <a:r>
              <a:rPr lang="uk-UA" b="1" dirty="0" smtClean="0"/>
              <a:t>:</a:t>
            </a:r>
            <a:r>
              <a:rPr lang="en-US" dirty="0" smtClean="0"/>
              <a:t>Traffic </a:t>
            </a:r>
            <a:r>
              <a:rPr lang="en-US" dirty="0"/>
              <a:t>is </a:t>
            </a:r>
            <a:r>
              <a:rPr lang="en-US" dirty="0" smtClean="0"/>
              <a:t>stable, no </a:t>
            </a:r>
            <a:r>
              <a:rPr lang="en-US" dirty="0"/>
              <a:t>anomalies observed</a:t>
            </a:r>
            <a:r>
              <a:rPr lang="uk-UA" dirty="0" smtClean="0"/>
              <a:t>.</a:t>
            </a:r>
            <a:endParaRPr lang="uk-UA" dirty="0" smtClean="0"/>
          </a:p>
          <a:p>
            <a:endParaRPr lang="en-US" sz="1100" dirty="0" smtClean="0"/>
          </a:p>
          <a:p>
            <a:endParaRPr lang="en-US" sz="1100" dirty="0" smtClean="0"/>
          </a:p>
          <a:p>
            <a:endParaRPr lang="uk-UA" sz="1100" dirty="0"/>
          </a:p>
          <a:p>
            <a:r>
              <a:rPr lang="en-US" dirty="0" smtClean="0"/>
              <a:t>On chart: Axis X </a:t>
            </a:r>
            <a:r>
              <a:rPr lang="en-US" dirty="0"/>
              <a:t>— </a:t>
            </a:r>
            <a:r>
              <a:rPr lang="en-US" dirty="0" smtClean="0"/>
              <a:t>date</a:t>
            </a:r>
            <a:r>
              <a:rPr lang="uk-UA" dirty="0" smtClean="0"/>
              <a:t>, </a:t>
            </a:r>
            <a:r>
              <a:rPr lang="en-US" dirty="0" smtClean="0"/>
              <a:t>Axis</a:t>
            </a:r>
            <a:r>
              <a:rPr lang="uk-UA" dirty="0" smtClean="0"/>
              <a:t> </a:t>
            </a:r>
            <a:r>
              <a:rPr lang="en-US" dirty="0"/>
              <a:t>Y — </a:t>
            </a:r>
            <a:r>
              <a:rPr lang="en-US" dirty="0" smtClean="0"/>
              <a:t>daily users count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727506" y="6000838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line graph shows the number of unique users by day for groups A and B.</a:t>
            </a:r>
            <a:endParaRPr lang="uk-UA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4826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Statistical analysis</a:t>
            </a:r>
            <a:endParaRPr b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500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Method: </a:t>
            </a:r>
            <a:r>
              <a:rPr lang="en-US" sz="1600" dirty="0"/>
              <a:t>Since the metric is binary (conversion), a </a:t>
            </a:r>
            <a:r>
              <a:rPr lang="en-US" sz="1600" b="1" dirty="0"/>
              <a:t>z-test for two options </a:t>
            </a:r>
            <a:r>
              <a:rPr lang="en-US" sz="1600" dirty="0"/>
              <a:t>was </a:t>
            </a:r>
            <a:r>
              <a:rPr lang="en-US" sz="1600" dirty="0" smtClean="0"/>
              <a:t>applied</a:t>
            </a:r>
            <a:r>
              <a:rPr lang="uk-UA" sz="1600" dirty="0"/>
              <a:t>,</a:t>
            </a:r>
            <a:r>
              <a:rPr lang="en-US" sz="1600" b="1" dirty="0" smtClean="0"/>
              <a:t> </a:t>
            </a:r>
            <a:endParaRPr lang="uk-UA" sz="1600" dirty="0" smtClean="0"/>
          </a:p>
          <a:p>
            <a:pPr marL="0" indent="0">
              <a:buNone/>
            </a:pPr>
            <a:r>
              <a:rPr lang="el-GR" sz="1600" b="1" dirty="0" smtClean="0"/>
              <a:t>χ²-</a:t>
            </a:r>
            <a:r>
              <a:rPr lang="en-US" sz="1600" b="1" dirty="0"/>
              <a:t>test</a:t>
            </a:r>
            <a:r>
              <a:rPr lang="en-US" sz="1600" dirty="0"/>
              <a:t> </a:t>
            </a:r>
            <a:r>
              <a:rPr lang="en-US" sz="1600" dirty="0" smtClean="0"/>
              <a:t>and </a:t>
            </a:r>
            <a:r>
              <a:rPr lang="en-US" sz="1600" b="1" dirty="0" smtClean="0"/>
              <a:t>permutation test</a:t>
            </a:r>
            <a:r>
              <a:rPr lang="uk-UA" sz="1600" dirty="0" smtClean="0"/>
              <a:t>. </a:t>
            </a:r>
            <a:endParaRPr lang="uk-UA" sz="1600" dirty="0" smtClean="0"/>
          </a:p>
          <a:p>
            <a:pPr marL="0" indent="0">
              <a:buNone/>
            </a:pPr>
            <a:r>
              <a:rPr lang="el-GR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α</a:t>
            </a:r>
            <a:r>
              <a:rPr lang="uk-UA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uk-UA" sz="1600" dirty="0">
                <a:solidFill>
                  <a:srgbClr val="000000"/>
                </a:solidFill>
                <a:latin typeface="Arial" panose="020B0604020202020204" pitchFamily="34" charset="0"/>
              </a:rPr>
              <a:t>- 5</a:t>
            </a:r>
            <a:r>
              <a:rPr lang="uk-UA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%</a:t>
            </a:r>
          </a:p>
          <a:p>
            <a:pPr marL="0" indent="0">
              <a:buNone/>
            </a:pPr>
            <a:endParaRPr lang="uk-UA" sz="1600" b="1" dirty="0" smtClean="0"/>
          </a:p>
          <a:p>
            <a:pPr marL="0" indent="0">
              <a:buNone/>
            </a:pPr>
            <a:r>
              <a:rPr lang="en-US" sz="1800" b="1" dirty="0" smtClean="0"/>
              <a:t>Test results</a:t>
            </a:r>
            <a:r>
              <a:rPr lang="uk-UA" sz="1800" b="1" dirty="0" smtClean="0"/>
              <a:t>: </a:t>
            </a:r>
            <a:endParaRPr lang="uk-UA" sz="1800" b="1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Conversion in group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 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statistically significantly </a:t>
            </a:r>
            <a:endParaRPr lang="en-US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higher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than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in group A</a:t>
            </a:r>
            <a:r>
              <a:rPr lang="ru-RU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uk-UA" sz="1400" b="1" dirty="0" smtClean="0"/>
          </a:p>
          <a:p>
            <a:pPr marL="0" indent="0">
              <a:buNone/>
            </a:pPr>
            <a:endParaRPr lang="uk-UA" sz="1800" b="1" dirty="0" smtClean="0"/>
          </a:p>
          <a:p>
            <a:pPr marL="0" indent="0">
              <a:buNone/>
            </a:pPr>
            <a:endParaRPr lang="uk-UA" sz="1050" dirty="0"/>
          </a:p>
        </p:txBody>
      </p:sp>
      <p:graphicFrame>
        <p:nvGraphicFramePr>
          <p:cNvPr id="8" name="Таблиця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75581"/>
              </p:ext>
            </p:extLst>
          </p:nvPr>
        </p:nvGraphicFramePr>
        <p:xfrm>
          <a:off x="3286897" y="1887877"/>
          <a:ext cx="5586627" cy="2390096"/>
        </p:xfrm>
        <a:graphic>
          <a:graphicData uri="http://schemas.openxmlformats.org/drawingml/2006/table">
            <a:tbl>
              <a:tblPr/>
              <a:tblGrid>
                <a:gridCol w="1119733">
                  <a:extLst>
                    <a:ext uri="{9D8B030D-6E8A-4147-A177-3AD203B41FA5}">
                      <a16:colId xmlns:a16="http://schemas.microsoft.com/office/drawing/2014/main" val="2555903480"/>
                    </a:ext>
                  </a:extLst>
                </a:gridCol>
                <a:gridCol w="1204015">
                  <a:extLst>
                    <a:ext uri="{9D8B030D-6E8A-4147-A177-3AD203B41FA5}">
                      <a16:colId xmlns:a16="http://schemas.microsoft.com/office/drawing/2014/main" val="1589865363"/>
                    </a:ext>
                  </a:extLst>
                </a:gridCol>
                <a:gridCol w="1866222">
                  <a:extLst>
                    <a:ext uri="{9D8B030D-6E8A-4147-A177-3AD203B41FA5}">
                      <a16:colId xmlns:a16="http://schemas.microsoft.com/office/drawing/2014/main" val="2642005096"/>
                    </a:ext>
                  </a:extLst>
                </a:gridCol>
                <a:gridCol w="1396657">
                  <a:extLst>
                    <a:ext uri="{9D8B030D-6E8A-4147-A177-3AD203B41FA5}">
                      <a16:colId xmlns:a16="http://schemas.microsoft.com/office/drawing/2014/main" val="2856255963"/>
                    </a:ext>
                  </a:extLst>
                </a:gridCol>
              </a:tblGrid>
              <a:tr h="48658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Arial Black" panose="020B0A04020102020204" pitchFamily="34" charset="0"/>
                        </a:rPr>
                        <a:t>Test</a:t>
                      </a:r>
                      <a:endParaRPr lang="uk-UA" sz="16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Statistic</a:t>
                      </a:r>
                      <a:endParaRPr lang="uk-UA" sz="20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p-value</a:t>
                      </a:r>
                      <a:endParaRPr lang="en-US" sz="20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Conclusion</a:t>
                      </a:r>
                      <a:endParaRPr lang="uk-UA" sz="2000" dirty="0"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556282"/>
                  </a:ext>
                </a:extLst>
              </a:tr>
              <a:tr h="7084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Z-test</a:t>
                      </a:r>
                      <a:endParaRPr lang="en-US" sz="2000" b="1" u="none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–7.52</a:t>
                      </a:r>
                      <a:endParaRPr lang="uk-UA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0.0000000000000549</a:t>
                      </a:r>
                      <a:endParaRPr lang="uk-UA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Reject</a:t>
                      </a:r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H₀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172769"/>
                  </a:ext>
                </a:extLst>
              </a:tr>
              <a:tr h="7084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χ²-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test</a:t>
                      </a:r>
                      <a:endParaRPr lang="en-US" sz="2000" b="1" u="none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56.14</a:t>
                      </a:r>
                      <a:endParaRPr lang="uk-UA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0.0000000000000674</a:t>
                      </a:r>
                      <a:endParaRPr lang="uk-UA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Reject</a:t>
                      </a:r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H₀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205846"/>
                  </a:ext>
                </a:extLst>
              </a:tr>
              <a:tr h="48658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Permutation</a:t>
                      </a:r>
                      <a:endParaRPr lang="en-US" sz="2000" b="1" dirty="0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–0.028</a:t>
                      </a:r>
                      <a:endParaRPr lang="uk-UA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0.0002</a:t>
                      </a:r>
                      <a:endParaRPr lang="uk-UA" sz="2000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Reject</a:t>
                      </a:r>
                      <a:r>
                        <a:rPr lang="uk-UA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H₀</a:t>
                      </a:r>
                      <a:endParaRPr lang="en-US" sz="2000" dirty="0" smtClean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63612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62200" y="3082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865" y="4277973"/>
            <a:ext cx="4982270" cy="192431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630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Conversion rate compare</a:t>
            </a:r>
            <a:endParaRPr b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172995" y="1682751"/>
            <a:ext cx="8736227" cy="450087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Results</a:t>
            </a:r>
            <a:r>
              <a:rPr lang="uk-UA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en-US" sz="1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absolute</a:t>
            </a:r>
            <a:r>
              <a:rPr lang="uk-UA" sz="14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4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difference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l-G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Δ_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abs (B–A) =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+2.8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percentage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points</a:t>
            </a:r>
            <a:r>
              <a:rPr lang="uk-UA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Relative </a:t>
            </a:r>
            <a:r>
              <a:rPr lang="en-US" sz="1400" b="1" i="1" dirty="0">
                <a:solidFill>
                  <a:srgbClr val="000000"/>
                </a:solidFill>
                <a:latin typeface="Arial" panose="020B0604020202020204" pitchFamily="34" charset="0"/>
              </a:rPr>
              <a:t>g</a:t>
            </a:r>
            <a:r>
              <a:rPr lang="en-US" sz="14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rowth</a:t>
            </a:r>
            <a:r>
              <a:rPr lang="uk-UA" sz="1400" b="1" i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uk-UA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Uplift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+45.9</a:t>
            </a:r>
            <a:r>
              <a:rPr lang="en-US" sz="14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%</a:t>
            </a:r>
            <a:endParaRPr lang="uk-UA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uk-UA" sz="1800" dirty="0" smtClean="0"/>
          </a:p>
          <a:p>
            <a:pPr marL="0" indent="0">
              <a:lnSpc>
                <a:spcPct val="150000"/>
              </a:lnSpc>
              <a:buNone/>
            </a:pPr>
            <a:endParaRPr lang="uk-UA" sz="1800" dirty="0"/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r">
              <a:buNone/>
            </a:pPr>
            <a:endParaRPr lang="en-US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r">
              <a:buNone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Graph with</a:t>
            </a:r>
            <a:r>
              <a:rPr lang="uk-UA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uk-UA" sz="1400" dirty="0">
                <a:solidFill>
                  <a:srgbClr val="000000"/>
                </a:solidFill>
                <a:latin typeface="Arial" panose="020B0604020202020204" pitchFamily="34" charset="0"/>
              </a:rPr>
              <a:t>95% </a:t>
            </a:r>
            <a:r>
              <a:rPr lang="en-US" sz="1400" dirty="0">
                <a:solidFill>
                  <a:srgbClr val="3C4043"/>
                </a:solidFill>
                <a:latin typeface="Roboto" panose="02000000000000000000" pitchFamily="2" charset="0"/>
              </a:rPr>
              <a:t>confidence intervals - </a:t>
            </a:r>
            <a:r>
              <a:rPr lang="en-US" sz="1400" b="1" dirty="0">
                <a:solidFill>
                  <a:srgbClr val="3C4043"/>
                </a:solidFill>
                <a:latin typeface="Roboto" panose="02000000000000000000" pitchFamily="2" charset="0"/>
              </a:rPr>
              <a:t>CR difference between A and B</a:t>
            </a:r>
            <a:r>
              <a:rPr lang="en-US" sz="1400" dirty="0" smtClean="0">
                <a:solidFill>
                  <a:srgbClr val="3C4043"/>
                </a:solidFill>
                <a:latin typeface="Roboto" panose="02000000000000000000" pitchFamily="2" charset="0"/>
              </a:rPr>
              <a:t>.</a:t>
            </a:r>
            <a:endParaRPr lang="uk-UA" sz="14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62200" y="3082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4327"/>
          <a:stretch/>
        </p:blipFill>
        <p:spPr>
          <a:xfrm>
            <a:off x="4431898" y="2152356"/>
            <a:ext cx="4403492" cy="35616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27" y="3805238"/>
            <a:ext cx="4019062" cy="12525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993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Conversion dynamics</a:t>
            </a:r>
            <a:endParaRPr b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172995" y="1519882"/>
            <a:ext cx="8736227" cy="460628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uk-UA" sz="1800" dirty="0"/>
          </a:p>
          <a:p>
            <a:pPr marL="0" indent="0">
              <a:lnSpc>
                <a:spcPct val="150000"/>
              </a:lnSpc>
              <a:buNone/>
            </a:pPr>
            <a:endParaRPr lang="uk-UA" sz="1800" dirty="0" smtClean="0"/>
          </a:p>
          <a:p>
            <a:pPr marL="0" indent="0">
              <a:lnSpc>
                <a:spcPct val="150000"/>
              </a:lnSpc>
              <a:buNone/>
            </a:pPr>
            <a:endParaRPr lang="uk-UA" sz="1800" dirty="0"/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1200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Results</a:t>
            </a:r>
            <a:r>
              <a:rPr lang="en-US" sz="1600" b="1" dirty="0">
                <a:solidFill>
                  <a:srgbClr val="000000"/>
                </a:solidFill>
              </a:rPr>
              <a:t>: </a:t>
            </a:r>
            <a:r>
              <a:rPr lang="en-US" sz="1600" dirty="0">
                <a:solidFill>
                  <a:srgbClr val="000000"/>
                </a:solidFill>
              </a:rPr>
              <a:t>The effect is not random, the trend is consistent.</a:t>
            </a:r>
            <a:endParaRPr lang="uk-UA" sz="1600" dirty="0"/>
          </a:p>
          <a:p>
            <a:pPr marL="0" indent="0" algn="ctr">
              <a:buNone/>
            </a:pPr>
            <a:endParaRPr lang="en-US" sz="12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</a:rPr>
              <a:t>Conclusion</a:t>
            </a:r>
            <a:r>
              <a:rPr lang="en-US" sz="1600" b="1" dirty="0" smtClean="0">
                <a:solidFill>
                  <a:srgbClr val="000000"/>
                </a:solidFill>
              </a:rPr>
              <a:t>:</a:t>
            </a:r>
            <a:r>
              <a:rPr lang="uk-UA" sz="1600" b="1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The </a:t>
            </a:r>
            <a:r>
              <a:rPr lang="en-US" sz="1600" dirty="0">
                <a:solidFill>
                  <a:srgbClr val="000000"/>
                </a:solidFill>
              </a:rPr>
              <a:t>chart of daily CR for each group demonstrates a stable, non-random advantage of Variant B throughout the entire testing period. Trend lines are also shown to smooth data variability.</a:t>
            </a:r>
            <a:endParaRPr lang="uk-UA" sz="1600" b="1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62200" y="3082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5" y="1673888"/>
            <a:ext cx="8679319" cy="303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947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err="1" smtClean="0"/>
              <a:t>Recomendations</a:t>
            </a:r>
            <a:endParaRPr b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172995" y="1519881"/>
            <a:ext cx="8736227" cy="4893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Results</a:t>
            </a:r>
            <a:r>
              <a:rPr lang="uk-UA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 effect is not random, the trend is consistent</a:t>
            </a:r>
            <a:r>
              <a:rPr lang="ru-RU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uk-UA" sz="18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150000"/>
              </a:lnSpc>
              <a:buNone/>
            </a:pPr>
            <a:endParaRPr lang="uk-UA" sz="1800" dirty="0"/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uk-UA" sz="105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sz="14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Conclusion</a:t>
            </a:r>
            <a:r>
              <a:rPr lang="ru-RU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The difference is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statistically </a:t>
            </a: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significant </a:t>
            </a:r>
            <a:r>
              <a:rPr lang="ru-RU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(p</a:t>
            </a: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-value</a:t>
            </a:r>
            <a:r>
              <a:rPr lang="ru-RU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&lt; </a:t>
            </a:r>
            <a:r>
              <a:rPr lang="ru-RU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r>
              <a:rPr lang="en-US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%</a:t>
            </a:r>
            <a:r>
              <a:rPr lang="ru-RU" sz="16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u-RU" sz="1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Recommendation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: Implement a new design with a "50% discount" tag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ru-RU" sz="1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Additionally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— check the impact on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LTV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and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user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churn</a:t>
            </a:r>
            <a:r>
              <a:rPr lang="ru-RU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uk-UA" sz="16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62200" y="3082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3" name="Таблиця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81770"/>
              </p:ext>
            </p:extLst>
          </p:nvPr>
        </p:nvGraphicFramePr>
        <p:xfrm>
          <a:off x="284205" y="2155206"/>
          <a:ext cx="4053016" cy="2688156"/>
        </p:xfrm>
        <a:graphic>
          <a:graphicData uri="http://schemas.openxmlformats.org/drawingml/2006/table">
            <a:tbl>
              <a:tblPr/>
              <a:tblGrid>
                <a:gridCol w="1651743">
                  <a:extLst>
                    <a:ext uri="{9D8B030D-6E8A-4147-A177-3AD203B41FA5}">
                      <a16:colId xmlns:a16="http://schemas.microsoft.com/office/drawing/2014/main" val="3780750399"/>
                    </a:ext>
                  </a:extLst>
                </a:gridCol>
                <a:gridCol w="1239738">
                  <a:extLst>
                    <a:ext uri="{9D8B030D-6E8A-4147-A177-3AD203B41FA5}">
                      <a16:colId xmlns:a16="http://schemas.microsoft.com/office/drawing/2014/main" val="1609419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3943419828"/>
                    </a:ext>
                  </a:extLst>
                </a:gridCol>
              </a:tblGrid>
              <a:tr h="50312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830520"/>
                  </a:ext>
                </a:extLst>
              </a:tr>
              <a:tr h="50312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 count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10 013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9 985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9972136"/>
                  </a:ext>
                </a:extLst>
              </a:tr>
              <a:tr h="50312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Conversion Rate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6.10%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8.90%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490339"/>
                  </a:ext>
                </a:extLst>
              </a:tr>
              <a:tr h="50312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Δ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abs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+2.8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uk-U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lang="uk-UA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uk-UA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9135575"/>
                  </a:ext>
                </a:extLst>
              </a:tr>
              <a:tr h="503129"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Uplift</a:t>
                      </a:r>
                      <a:endParaRPr lang="en-US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+45.9%</a:t>
                      </a:r>
                      <a:endParaRPr lang="uk-UA" sz="3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uk-UA" sz="12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6601427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570" y="2155206"/>
            <a:ext cx="3979866" cy="26881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8170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 smtClean="0"/>
              <a:t>Thanks for attention</a:t>
            </a:r>
            <a:r>
              <a:rPr lang="uk-UA" b="1" dirty="0" smtClean="0"/>
              <a:t>!</a:t>
            </a:r>
            <a:endParaRPr b="1" dirty="0"/>
          </a:p>
        </p:txBody>
      </p:sp>
      <p:sp>
        <p:nvSpPr>
          <p:cNvPr id="5" name="Місце для вмісту 4"/>
          <p:cNvSpPr>
            <a:spLocks noGrp="1"/>
          </p:cNvSpPr>
          <p:nvPr>
            <p:ph idx="1"/>
          </p:nvPr>
        </p:nvSpPr>
        <p:spPr>
          <a:xfrm>
            <a:off x="172995" y="1519881"/>
            <a:ext cx="8736227" cy="4893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solidFill>
                <a:schemeClr val="accent5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Ready to cooperate</a:t>
            </a:r>
            <a:endParaRPr lang="uk-UA" sz="3600" dirty="0" smtClean="0">
              <a:solidFill>
                <a:schemeClr val="accent3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 algn="ctr">
              <a:buNone/>
            </a:pPr>
            <a:endParaRPr lang="uk-UA" sz="1800" dirty="0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362200" y="30829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sp>
        <p:nvSpPr>
          <p:cNvPr id="10" name="Прямокутник 9"/>
          <p:cNvSpPr/>
          <p:nvPr/>
        </p:nvSpPr>
        <p:spPr>
          <a:xfrm>
            <a:off x="512805" y="2558953"/>
            <a:ext cx="8118389" cy="2209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endParaRPr lang="uk-UA" sz="3200" dirty="0">
              <a:solidFill>
                <a:srgbClr val="4BACC6">
                  <a:lumMod val="50000"/>
                </a:srgbClr>
              </a:solidFill>
            </a:endParaRPr>
          </a:p>
          <a:p>
            <a:pPr lvl="0" algn="ctr">
              <a:spcBef>
                <a:spcPct val="20000"/>
              </a:spcBef>
            </a:pPr>
            <a:endParaRPr lang="en-US" sz="2400" i="1" dirty="0" smtClean="0">
              <a:solidFill>
                <a:srgbClr val="1F497D">
                  <a:lumMod val="50000"/>
                </a:srgbClr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en-US" sz="3200" i="1" dirty="0" smtClean="0">
                <a:solidFill>
                  <a:srgbClr val="1F497D">
                    <a:lumMod val="50000"/>
                  </a:srgbClr>
                </a:solidFill>
              </a:rPr>
              <a:t>Contacts</a:t>
            </a:r>
            <a:endParaRPr lang="en-US" sz="3200" i="1" dirty="0" smtClean="0">
              <a:solidFill>
                <a:srgbClr val="1F497D">
                  <a:lumMod val="50000"/>
                </a:srgbClr>
              </a:solidFill>
            </a:endParaRPr>
          </a:p>
          <a:p>
            <a:pPr lvl="0" algn="ctr">
              <a:spcBef>
                <a:spcPct val="20000"/>
              </a:spcBef>
            </a:pPr>
            <a:r>
              <a:rPr lang="en-US" sz="3200" dirty="0" smtClean="0">
                <a:solidFill>
                  <a:srgbClr val="4BACC6">
                    <a:lumMod val="50000"/>
                  </a:srgbClr>
                </a:solidFill>
                <a:hlinkClick r:id="rId2" tooltip="goncharuk321@gmail.com"/>
              </a:rPr>
              <a:t>Email</a:t>
            </a:r>
            <a:r>
              <a:rPr lang="en-US" sz="3200" dirty="0">
                <a:solidFill>
                  <a:srgbClr val="4BACC6">
                    <a:lumMod val="50000"/>
                  </a:srgbClr>
                </a:solidFill>
              </a:rPr>
              <a:t>		  	   </a:t>
            </a:r>
            <a:r>
              <a:rPr lang="en-US" sz="3200" dirty="0">
                <a:solidFill>
                  <a:srgbClr val="4BACC6">
                    <a:lumMod val="50000"/>
                  </a:srgbClr>
                </a:solidFill>
                <a:hlinkClick r:id="rId3" tooltip="vlad951"/>
              </a:rPr>
              <a:t>LinkedIn </a:t>
            </a:r>
            <a:r>
              <a:rPr lang="en-US" sz="3200" dirty="0">
                <a:solidFill>
                  <a:srgbClr val="4BACC6">
                    <a:lumMod val="50000"/>
                  </a:srgbClr>
                </a:solidFill>
              </a:rPr>
              <a:t>			</a:t>
            </a:r>
            <a:r>
              <a:rPr lang="en-US" sz="3200" dirty="0">
                <a:solidFill>
                  <a:srgbClr val="4BACC6">
                    <a:lumMod val="50000"/>
                  </a:srgbClr>
                </a:solidFill>
                <a:hlinkClick r:id="rId4" tooltip="Arah0rn"/>
              </a:rPr>
              <a:t>GitHub</a:t>
            </a:r>
            <a:endParaRPr lang="en-US" sz="3200" dirty="0">
              <a:solidFill>
                <a:srgbClr val="4BACC6">
                  <a:lumMod val="50000"/>
                </a:srgbClr>
              </a:solidFill>
            </a:endParaRPr>
          </a:p>
        </p:txBody>
      </p:sp>
      <p:grpSp>
        <p:nvGrpSpPr>
          <p:cNvPr id="14" name="Групувати 13"/>
          <p:cNvGrpSpPr/>
          <p:nvPr/>
        </p:nvGrpSpPr>
        <p:grpSpPr>
          <a:xfrm>
            <a:off x="1301989" y="4254157"/>
            <a:ext cx="4950055" cy="415450"/>
            <a:chOff x="1277275" y="4402747"/>
            <a:chExt cx="4950055" cy="415450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64355" b="9200"/>
            <a:stretch/>
          </p:blipFill>
          <p:spPr>
            <a:xfrm>
              <a:off x="1277275" y="4402747"/>
              <a:ext cx="425744" cy="41544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4292" y="4450572"/>
              <a:ext cx="348575" cy="3485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backgroundMark x1="83482" y1="15179" x2="83482" y2="15179"/>
                          <a14:backgroundMark x1="51339" y1="59821" x2="51339" y2="59821"/>
                          <a14:backgroundMark x1="70089" y1="95982" x2="70089" y2="95982"/>
                          <a14:backgroundMark x1="18750" y1="95982" x2="18750" y2="95982"/>
                          <a14:backgroundMark x1="19196" y1="13839" x2="19196" y2="138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1880" y="4402747"/>
              <a:ext cx="415450" cy="4154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32354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409</Words>
  <Application>Microsoft Office PowerPoint</Application>
  <PresentationFormat>Екран (4:3)</PresentationFormat>
  <Paragraphs>129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6" baseType="lpstr">
      <vt:lpstr>Arial Unicode MS</vt:lpstr>
      <vt:lpstr>Arial</vt:lpstr>
      <vt:lpstr>Arial Black</vt:lpstr>
      <vt:lpstr>Calibri</vt:lpstr>
      <vt:lpstr>Roboto</vt:lpstr>
      <vt:lpstr>Roboto Mono</vt:lpstr>
      <vt:lpstr>Wingdings</vt:lpstr>
      <vt:lpstr>Office Theme</vt:lpstr>
      <vt:lpstr>Analysis of mobile application  A/B test results</vt:lpstr>
      <vt:lpstr>Data description</vt:lpstr>
      <vt:lpstr>User dynamics</vt:lpstr>
      <vt:lpstr>Statistical analysis</vt:lpstr>
      <vt:lpstr>Conversion rate compare</vt:lpstr>
      <vt:lpstr>Conversion dynamics</vt:lpstr>
      <vt:lpstr>Recomendations</vt:lpstr>
      <vt:lpstr>Thanks for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Аналіз eCommerce-кампаній за допомогою SQL і GA4</dc:title>
  <dc:subject/>
  <dc:creator>-= MASTER =-</dc:creator>
  <cp:keywords/>
  <dc:description>generated using python-pptx</dc:description>
  <cp:lastModifiedBy>Владислав Гончарук</cp:lastModifiedBy>
  <cp:revision>46</cp:revision>
  <dcterms:created xsi:type="dcterms:W3CDTF">2013-01-27T09:14:16Z</dcterms:created>
  <dcterms:modified xsi:type="dcterms:W3CDTF">2025-10-19T21:07:10Z</dcterms:modified>
  <cp:category/>
</cp:coreProperties>
</file>