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20" autoAdjust="0"/>
  </p:normalViewPr>
  <p:slideViewPr>
    <p:cSldViewPr snapToGrid="0" snapToObjects="1">
      <p:cViewPr varScale="1">
        <p:scale>
          <a:sx n="78" d="100"/>
          <a:sy n="78" d="100"/>
        </p:scale>
        <p:origin x="96" y="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8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A7152-B980-4741-9713-E2EB3DE41F73}" type="datetimeFigureOut">
              <a:rPr lang="uk-UA" smtClean="0"/>
              <a:t>16.10.2025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AD72-845E-4DB9-83ED-88BEE78F9D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2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linkedin.com/in/goncharuk-vlad/" TargetMode="External"/><Relationship Id="rId7" Type="http://schemas.openxmlformats.org/officeDocument/2006/relationships/image" Target="../media/image16.png"/><Relationship Id="rId2" Type="http://schemas.openxmlformats.org/officeDocument/2006/relationships/hyperlink" Target="mailto:goncharuk321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github.com/VLAD-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A/B тесту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496"/>
            <a:ext cx="8331200" cy="3911600"/>
          </a:xfrm>
          <a:gradFill flip="none" rotWithShape="1">
            <a:gsLst>
              <a:gs pos="0">
                <a:schemeClr val="accent3">
                  <a:lumMod val="0"/>
                  <a:lumOff val="100000"/>
                  <a:alpha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accent5">
                    <a:lumMod val="75000"/>
                  </a:schemeClr>
                </a:solidFill>
              </a:rPr>
              <a:t>Виконав</a:t>
            </a:r>
            <a:r>
              <a:rPr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uk-UA" b="1" dirty="0" smtClean="0">
                <a:solidFill>
                  <a:schemeClr val="accent5">
                    <a:lumMod val="75000"/>
                  </a:schemeClr>
                </a:solidFill>
              </a:rPr>
              <a:t>ВЛАДИСЛАВ Гончарук</a:t>
            </a:r>
          </a:p>
          <a:p>
            <a:pPr marL="0" indent="0">
              <a:buNone/>
            </a:pPr>
            <a:r>
              <a:rPr dirty="0" err="1" smtClean="0">
                <a:solidFill>
                  <a:schemeClr val="tx2">
                    <a:lumMod val="50000"/>
                  </a:schemeClr>
                </a:solidFill>
              </a:rPr>
              <a:t>Мета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ru-RU" dirty="0" err="1"/>
              <a:t>Визначити</a:t>
            </a:r>
            <a:r>
              <a:rPr lang="ru-RU" dirty="0"/>
              <a:t>,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впливає</a:t>
            </a:r>
            <a:r>
              <a:rPr lang="ru-RU" dirty="0"/>
              <a:t> </a:t>
            </a:r>
            <a:r>
              <a:rPr lang="ru-RU" dirty="0" err="1"/>
              <a:t>вказівка</a:t>
            </a:r>
            <a:r>
              <a:rPr lang="ru-RU" dirty="0"/>
              <a:t> про «50% </a:t>
            </a:r>
            <a:r>
              <a:rPr lang="ru-RU" dirty="0" err="1"/>
              <a:t>знижку</a:t>
            </a:r>
            <a:r>
              <a:rPr lang="ru-RU" dirty="0"/>
              <a:t>» на </a:t>
            </a:r>
            <a:r>
              <a:rPr lang="ru-RU" dirty="0" err="1"/>
              <a:t>конверсію</a:t>
            </a:r>
            <a:r>
              <a:rPr lang="ru-RU" dirty="0"/>
              <a:t> у покупку </a:t>
            </a:r>
            <a:r>
              <a:rPr lang="ru-RU" dirty="0" err="1"/>
              <a:t>підписки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uk-U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Інструменти: </a:t>
            </a:r>
            <a:r>
              <a:rPr lang="en-US" dirty="0"/>
              <a:t>Python (pandas,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uk-UA" dirty="0" err="1" smtClean="0">
                <a:solidFill>
                  <a:schemeClr val="accent6">
                    <a:lumMod val="50000"/>
                  </a:schemeClr>
                </a:solidFill>
              </a:rPr>
              <a:t>Проєкт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виконано в рамках курсу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Analytics </a:t>
            </a:r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від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GoIT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School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/>
              <a:t>Опис даних</a:t>
            </a:r>
            <a:endParaRPr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08918"/>
            <a:ext cx="8229600" cy="452596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Дані:</a:t>
            </a:r>
            <a:endParaRPr lang="uk-UA" altLang="uk-UA" sz="2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altLang="uk-U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</a:t>
            </a:r>
            <a:r>
              <a:rPr lang="uk-UA" altLang="uk-UA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рядок = </a:t>
            </a:r>
            <a:r>
              <a:rPr lang="uk-UA" altLang="uk-U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 користувач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u="sng" dirty="0" err="1">
                <a:solidFill>
                  <a:srgbClr val="000000"/>
                </a:solidFill>
                <a:latin typeface="Arial" panose="020B0604020202020204" pitchFamily="34" charset="0"/>
              </a:rPr>
              <a:t>Поля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 err="1">
                <a:latin typeface="Roboto Mono"/>
              </a:rPr>
              <a:t>user_id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 smtClean="0">
                <a:latin typeface="Roboto Mono"/>
              </a:rPr>
              <a:t>test_group</a:t>
            </a:r>
            <a:r>
              <a:rPr lang="en-US" sz="1400" dirty="0" smtClean="0">
                <a:latin typeface="Roboto Mono"/>
              </a:rPr>
              <a:t> </a:t>
            </a:r>
            <a:r>
              <a:rPr lang="en-US" sz="1400" dirty="0">
                <a:latin typeface="Roboto Mono"/>
              </a:rPr>
              <a:t>(a/b)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>
                <a:latin typeface="Roboto Mono"/>
              </a:rPr>
              <a:t>conversion (0/1)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endParaRPr lang="uk-UA" sz="1400" dirty="0" smtClean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 smtClean="0">
                <a:latin typeface="Roboto Mono"/>
              </a:rPr>
              <a:t>event_time</a:t>
            </a:r>
            <a:endParaRPr lang="uk-UA" sz="1400" dirty="0" smtClean="0">
              <a:latin typeface="Roboto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uk-UA" sz="1400" dirty="0" smtClean="0">
              <a:latin typeface="Roboto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1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Мета</a:t>
            </a:r>
            <a: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uk-UA" sz="1400" dirty="0">
                <a:solidFill>
                  <a:srgbClr val="000000"/>
                </a:solidFill>
                <a:latin typeface="Arial" panose="020B0604020202020204" pitchFamily="34" charset="0"/>
              </a:rPr>
              <a:t> Порівняти конверсію </a:t>
            </a:r>
            <a:endParaRPr lang="uk-UA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install → purchase) </a:t>
            </a:r>
            <a:r>
              <a:rPr lang="uk-UA" sz="1400" dirty="0">
                <a:solidFill>
                  <a:srgbClr val="000000"/>
                </a:solidFill>
                <a:latin typeface="Arial" panose="020B0604020202020204" pitchFamily="34" charset="0"/>
              </a:rPr>
              <a:t>між 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групами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uk-UA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2800" b="1" dirty="0"/>
              <a:t>Перевірка </a:t>
            </a:r>
            <a:r>
              <a:rPr lang="uk-UA" sz="2800" b="1" dirty="0" smtClean="0"/>
              <a:t>якості даних: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Відсутні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пропущені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значення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Унікальні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19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998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Дата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початку тесту: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03.07.2023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Дата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завершення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25.07.2023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Тривалість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23 </a:t>
            </a:r>
            <a:r>
              <a:rPr lang="ru-RU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дні</a:t>
            </a:r>
            <a:endParaRPr sz="1400" dirty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14491"/>
              </p:ext>
            </p:extLst>
          </p:nvPr>
        </p:nvGraphicFramePr>
        <p:xfrm>
          <a:off x="4572000" y="1447204"/>
          <a:ext cx="3912181" cy="23604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79693011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467112291"/>
                    </a:ext>
                  </a:extLst>
                </a:gridCol>
                <a:gridCol w="1308681">
                  <a:extLst>
                    <a:ext uri="{9D8B030D-6E8A-4147-A177-3AD203B41FA5}">
                      <a16:colId xmlns:a16="http://schemas.microsoft.com/office/drawing/2014/main" val="613637250"/>
                    </a:ext>
                  </a:extLst>
                </a:gridCol>
              </a:tblGrid>
              <a:tr h="994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Група</a:t>
                      </a:r>
                      <a:endParaRPr lang="uk-UA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Кількість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Користувачів</a:t>
                      </a:r>
                      <a:endParaRPr lang="uk-UA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Конверсія</a:t>
                      </a:r>
                      <a:endParaRPr lang="en-US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78506"/>
                  </a:ext>
                </a:extLst>
              </a:tr>
              <a:tr h="6829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10 013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6.10%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072665"/>
                  </a:ext>
                </a:extLst>
              </a:tr>
              <a:tr h="6829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9 985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8.90%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7122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284"/>
          <a:stretch/>
        </p:blipFill>
        <p:spPr>
          <a:xfrm>
            <a:off x="4572000" y="3837185"/>
            <a:ext cx="4106175" cy="2074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811" y="1508839"/>
            <a:ext cx="4917989" cy="15401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/>
              <a:t>Динаміка користувачів</a:t>
            </a:r>
            <a:endParaRPr b="1" dirty="0"/>
          </a:p>
        </p:txBody>
      </p:sp>
      <p:pic>
        <p:nvPicPr>
          <p:cNvPr id="3" name="Місце для вмісту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3079595"/>
            <a:ext cx="8229600" cy="3140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1" y="1445415"/>
            <a:ext cx="8229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Висновок:</a:t>
            </a:r>
          </a:p>
          <a:p>
            <a:r>
              <a:rPr lang="uk-UA" dirty="0" smtClean="0"/>
              <a:t>Трафік </a:t>
            </a:r>
            <a:r>
              <a:rPr lang="uk-UA" dirty="0"/>
              <a:t>стабільний, аномалій </a:t>
            </a:r>
            <a:endParaRPr lang="uk-UA" dirty="0" smtClean="0"/>
          </a:p>
          <a:p>
            <a:r>
              <a:rPr lang="uk-UA" dirty="0" smtClean="0"/>
              <a:t>не </a:t>
            </a:r>
            <a:r>
              <a:rPr lang="uk-UA" dirty="0"/>
              <a:t>спостерігається</a:t>
            </a:r>
            <a:r>
              <a:rPr lang="uk-UA" dirty="0" smtClean="0"/>
              <a:t>.</a:t>
            </a:r>
          </a:p>
          <a:p>
            <a:endParaRPr lang="uk-UA" sz="1100" dirty="0"/>
          </a:p>
          <a:p>
            <a:r>
              <a:rPr lang="uk-UA" dirty="0" smtClean="0"/>
              <a:t>На </a:t>
            </a:r>
            <a:r>
              <a:rPr lang="uk-UA" dirty="0"/>
              <a:t>графіку: ось </a:t>
            </a:r>
            <a:r>
              <a:rPr lang="en-US" dirty="0"/>
              <a:t>X — </a:t>
            </a:r>
            <a:r>
              <a:rPr lang="uk-UA" dirty="0"/>
              <a:t>дати, </a:t>
            </a:r>
            <a:endParaRPr lang="uk-UA" dirty="0" smtClean="0"/>
          </a:p>
          <a:p>
            <a:r>
              <a:rPr lang="uk-UA" dirty="0" smtClean="0"/>
              <a:t>ось </a:t>
            </a:r>
            <a:r>
              <a:rPr lang="en-US" dirty="0"/>
              <a:t>Y — </a:t>
            </a:r>
            <a:r>
              <a:rPr lang="uk-UA" dirty="0"/>
              <a:t>кількість </a:t>
            </a:r>
            <a:r>
              <a:rPr lang="uk-UA" dirty="0" smtClean="0"/>
              <a:t>користувачів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457201" y="6065582"/>
            <a:ext cx="823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Лінійний графік показує кількість унікальних користувачів по днях для груп </a:t>
            </a:r>
            <a:r>
              <a:rPr lang="en-US" dirty="0"/>
              <a:t>A </a:t>
            </a:r>
            <a:r>
              <a:rPr lang="uk-UA" dirty="0"/>
              <a:t>та </a:t>
            </a:r>
            <a:r>
              <a:rPr lang="en-US" dirty="0"/>
              <a:t>B</a:t>
            </a:r>
            <a:r>
              <a:rPr lang="en-US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4826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/>
              <a:t>Статистичний аналіз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600" b="1" dirty="0" smtClean="0"/>
              <a:t>Метод: </a:t>
            </a:r>
            <a:r>
              <a:rPr lang="uk-UA" sz="1600" dirty="0" smtClean="0"/>
              <a:t>Оскільки </a:t>
            </a:r>
            <a:r>
              <a:rPr lang="uk-UA" sz="1600" dirty="0"/>
              <a:t>метрика — бінарна (</a:t>
            </a:r>
            <a:r>
              <a:rPr lang="en-US" sz="1600" dirty="0"/>
              <a:t>conversion), </a:t>
            </a:r>
            <a:r>
              <a:rPr lang="uk-UA" sz="1600" dirty="0"/>
              <a:t>застосовано </a:t>
            </a:r>
            <a:r>
              <a:rPr lang="en-US" sz="1600" b="1" dirty="0"/>
              <a:t>z-test </a:t>
            </a:r>
            <a:r>
              <a:rPr lang="uk-UA" sz="1600" b="1" dirty="0"/>
              <a:t>для двох пропорцій</a:t>
            </a:r>
            <a:r>
              <a:rPr lang="uk-UA" sz="1600" dirty="0"/>
              <a:t>, </a:t>
            </a:r>
            <a:endParaRPr lang="uk-UA" sz="1600" dirty="0" smtClean="0"/>
          </a:p>
          <a:p>
            <a:pPr marL="0" indent="0">
              <a:buNone/>
            </a:pPr>
            <a:r>
              <a:rPr lang="el-GR" sz="1600" b="1" dirty="0" smtClean="0"/>
              <a:t>χ²-</a:t>
            </a:r>
            <a:r>
              <a:rPr lang="en-US" sz="1600" b="1" dirty="0"/>
              <a:t>test</a:t>
            </a:r>
            <a:r>
              <a:rPr lang="en-US" sz="1600" dirty="0"/>
              <a:t> </a:t>
            </a:r>
            <a:r>
              <a:rPr lang="uk-UA" sz="1600" dirty="0"/>
              <a:t>і </a:t>
            </a:r>
            <a:r>
              <a:rPr lang="uk-UA" sz="1600" b="1" dirty="0" err="1" smtClean="0"/>
              <a:t>пермутаційний</a:t>
            </a:r>
            <a:r>
              <a:rPr lang="uk-UA" sz="1600" b="1" dirty="0" smtClean="0"/>
              <a:t> </a:t>
            </a:r>
            <a:r>
              <a:rPr lang="uk-UA" sz="1600" b="1" dirty="0"/>
              <a:t>тест</a:t>
            </a:r>
            <a:r>
              <a:rPr lang="uk-UA" sz="1600" dirty="0" smtClean="0"/>
              <a:t>. </a:t>
            </a:r>
          </a:p>
          <a:p>
            <a:pPr marL="0" indent="0">
              <a:buNone/>
            </a:pPr>
            <a:r>
              <a:rPr lang="el-G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uk-UA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000000"/>
                </a:solidFill>
                <a:latin typeface="Arial" panose="020B0604020202020204" pitchFamily="34" charset="0"/>
              </a:rPr>
              <a:t>- 5</a:t>
            </a:r>
            <a:r>
              <a:rPr lang="uk-UA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%</a:t>
            </a:r>
          </a:p>
          <a:p>
            <a:pPr marL="0" indent="0">
              <a:buNone/>
            </a:pPr>
            <a:endParaRPr lang="uk-UA" sz="1600" b="1" dirty="0" smtClean="0"/>
          </a:p>
          <a:p>
            <a:pPr marL="0" indent="0">
              <a:buNone/>
            </a:pPr>
            <a:r>
              <a:rPr lang="uk-UA" sz="1800" b="1" dirty="0" smtClean="0"/>
              <a:t>Результати: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Конверсія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у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статистично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значуще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вища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endParaRPr lang="ru-RU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ніж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у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групі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 A.</a:t>
            </a:r>
            <a:endParaRPr lang="uk-UA" sz="1400" b="1" dirty="0" smtClean="0"/>
          </a:p>
          <a:p>
            <a:pPr marL="0" indent="0">
              <a:buNone/>
            </a:pPr>
            <a:endParaRPr lang="uk-UA" sz="1800" b="1" dirty="0" smtClean="0"/>
          </a:p>
          <a:p>
            <a:pPr marL="0" indent="0">
              <a:buNone/>
            </a:pPr>
            <a:endParaRPr lang="uk-UA" sz="1050" dirty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832467"/>
              </p:ext>
            </p:extLst>
          </p:nvPr>
        </p:nvGraphicFramePr>
        <p:xfrm>
          <a:off x="3454400" y="2039739"/>
          <a:ext cx="5283200" cy="2253298"/>
        </p:xfrm>
        <a:graphic>
          <a:graphicData uri="http://schemas.openxmlformats.org/drawingml/2006/table">
            <a:tbl>
              <a:tblPr/>
              <a:tblGrid>
                <a:gridCol w="1058917">
                  <a:extLst>
                    <a:ext uri="{9D8B030D-6E8A-4147-A177-3AD203B41FA5}">
                      <a16:colId xmlns:a16="http://schemas.microsoft.com/office/drawing/2014/main" val="2555903480"/>
                    </a:ext>
                  </a:extLst>
                </a:gridCol>
                <a:gridCol w="1138621">
                  <a:extLst>
                    <a:ext uri="{9D8B030D-6E8A-4147-A177-3AD203B41FA5}">
                      <a16:colId xmlns:a16="http://schemas.microsoft.com/office/drawing/2014/main" val="1589865363"/>
                    </a:ext>
                  </a:extLst>
                </a:gridCol>
                <a:gridCol w="1764862">
                  <a:extLst>
                    <a:ext uri="{9D8B030D-6E8A-4147-A177-3AD203B41FA5}">
                      <a16:colId xmlns:a16="http://schemas.microsoft.com/office/drawing/2014/main" val="264200509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856255963"/>
                    </a:ext>
                  </a:extLst>
                </a:gridCol>
              </a:tblGrid>
              <a:tr h="45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Тест</a:t>
                      </a:r>
                      <a:endParaRPr lang="uk-UA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Статистика</a:t>
                      </a:r>
                      <a:endParaRPr lang="uk-UA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p-value</a:t>
                      </a:r>
                      <a:endParaRPr lang="en-US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Висновок</a:t>
                      </a:r>
                      <a:endParaRPr lang="uk-UA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56282"/>
                  </a:ext>
                </a:extLst>
              </a:tr>
              <a:tr h="6679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Z-test</a:t>
                      </a:r>
                      <a:endParaRPr lang="en-US" sz="2000" b="1" u="none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–7.52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0.0000000000000549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Відхиляємо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72769"/>
                  </a:ext>
                </a:extLst>
              </a:tr>
              <a:tr h="6679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χ²-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</a:t>
                      </a:r>
                      <a:endParaRPr lang="en-US" sz="2000" b="1" u="none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56.14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0.0000000000000674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Відхиляємо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05846"/>
                  </a:ext>
                </a:extLst>
              </a:tr>
              <a:tr h="45873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Permutation</a:t>
                      </a:r>
                      <a:endParaRPr lang="en-US" sz="2000" b="1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–0.028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Відхиляємо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361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30" y="4478576"/>
            <a:ext cx="4982270" cy="192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r="36855"/>
          <a:stretch/>
        </p:blipFill>
        <p:spPr>
          <a:xfrm>
            <a:off x="295956" y="4478576"/>
            <a:ext cx="3437844" cy="18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/>
              <a:t>Порівняння </a:t>
            </a:r>
            <a:r>
              <a:rPr lang="en-US" b="1" dirty="0"/>
              <a:t>Conversion Rate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625601"/>
            <a:ext cx="8736227" cy="4500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1800" b="1" dirty="0">
                <a:solidFill>
                  <a:srgbClr val="000000"/>
                </a:solidFill>
                <a:latin typeface="Arial" panose="020B0604020202020204" pitchFamily="34" charset="0"/>
              </a:rPr>
              <a:t>Результати:</a:t>
            </a:r>
            <a:br>
              <a:rPr lang="uk-UA" sz="18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uk-UA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Абсолютна різниця </a:t>
            </a:r>
            <a:r>
              <a:rPr lang="el-G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Δ_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abs (B–A) =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+2.8 </a:t>
            </a:r>
            <a:r>
              <a:rPr lang="uk-UA" sz="14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відсот.п</a:t>
            </a:r>
            <a: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b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uk-UA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Відносне зростання 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Uplift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+45.9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%</a:t>
            </a:r>
            <a:endParaRPr lang="uk-UA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uk-UA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Стовпчиковий </a:t>
            </a:r>
            <a: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  <a:t>графік із 95% довірчими інтервалами, що показує різницю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CR </a:t>
            </a:r>
            <a: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  <a:t>між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uk-UA" sz="1400" b="1" dirty="0">
                <a:solidFill>
                  <a:srgbClr val="000000"/>
                </a:solidFill>
                <a:latin typeface="Arial" panose="020B0604020202020204" pitchFamily="34" charset="0"/>
              </a:rPr>
              <a:t>та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B.</a:t>
            </a:r>
            <a:endParaRPr lang="uk-UA" sz="14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18566"/>
            <a:ext cx="4473375" cy="34616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51" y="5417314"/>
            <a:ext cx="3179071" cy="990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75" y="5380832"/>
            <a:ext cx="3801005" cy="990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r="23686"/>
          <a:stretch/>
        </p:blipFill>
        <p:spPr>
          <a:xfrm>
            <a:off x="172995" y="3064198"/>
            <a:ext cx="4238367" cy="16766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993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/>
              <a:t>Динаміка конверсії в часі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2"/>
            <a:ext cx="8736227" cy="46062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Результати: </a:t>
            </a:r>
            <a:r>
              <a:rPr lang="ru-RU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Ефект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не є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випадковим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тренд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послідовний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Графік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щоденного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CR для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кожної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групи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демонструє</a:t>
            </a:r>
            <a:r>
              <a:rPr lang="ru-RU" sz="12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b="1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стабільну</a:t>
            </a:r>
            <a:r>
              <a:rPr lang="ru-RU" sz="12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не </a:t>
            </a:r>
            <a:r>
              <a:rPr lang="ru-RU" sz="1200" b="1" u="sng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випадкову</a:t>
            </a:r>
            <a:r>
              <a:rPr lang="ru-RU" sz="12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перевагу</a:t>
            </a:r>
            <a:r>
              <a:rPr lang="ru-RU" sz="1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варіанту</a:t>
            </a:r>
            <a:r>
              <a:rPr lang="ru-RU" sz="1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B </a:t>
            </a:r>
            <a:r>
              <a:rPr lang="ru-RU" sz="12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протягом</a:t>
            </a:r>
            <a:r>
              <a:rPr lang="ru-RU" sz="1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усього</a:t>
            </a:r>
            <a:r>
              <a:rPr lang="ru-RU" sz="1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b="1" u="sng" dirty="0" err="1">
                <a:solidFill>
                  <a:srgbClr val="000000"/>
                </a:solidFill>
                <a:latin typeface="Arial" panose="020B0604020202020204" pitchFamily="34" charset="0"/>
              </a:rPr>
              <a:t>періоду</a:t>
            </a:r>
            <a:r>
              <a:rPr lang="ru-RU" sz="1200" b="1" u="sng" dirty="0">
                <a:solidFill>
                  <a:srgbClr val="000000"/>
                </a:solidFill>
                <a:latin typeface="Arial" panose="020B0604020202020204" pitchFamily="34" charset="0"/>
              </a:rPr>
              <a:t> тесту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Також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коказано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лінії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трендів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що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згладжують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розкид</a:t>
            </a:r>
            <a:r>
              <a:rPr lang="ru-RU" sz="12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2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даних</a:t>
            </a:r>
            <a:endParaRPr lang="uk-UA" sz="12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3" y="1811048"/>
            <a:ext cx="8679319" cy="252617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-1" b="36475"/>
          <a:stretch/>
        </p:blipFill>
        <p:spPr>
          <a:xfrm>
            <a:off x="1977080" y="4862033"/>
            <a:ext cx="5132545" cy="16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4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dirty="0" smtClean="0"/>
              <a:t>Висновок, рекомендація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1"/>
            <a:ext cx="8736227" cy="489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uk-UA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Результати: </a:t>
            </a:r>
            <a:r>
              <a:rPr lang="ru-RU" sz="14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Ефект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не є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випадковим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тренд 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послідовний</a:t>
            </a:r>
            <a:r>
              <a:rPr lang="ru-RU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800" dirty="0" smtClean="0"/>
          </a:p>
          <a:p>
            <a:pPr marL="0" lvl="0" indent="0">
              <a:lnSpc>
                <a:spcPct val="150000"/>
              </a:lnSpc>
              <a:buNone/>
            </a:pPr>
            <a:r>
              <a:rPr lang="uk-UA" altLang="uk-UA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  <a:r>
              <a:rPr lang="uk-UA" altLang="uk-UA" sz="1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sz="1400" dirty="0"/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Висновок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Різниця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статистично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значуща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(p &lt; 0.05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Рекомендація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Впровадити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новий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дизайн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із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позначкою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«50%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знижка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».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16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Додатково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—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перевірити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вплив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на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LTV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та 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відтік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користувачів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3834"/>
              </p:ext>
            </p:extLst>
          </p:nvPr>
        </p:nvGraphicFramePr>
        <p:xfrm>
          <a:off x="284205" y="2155206"/>
          <a:ext cx="4053016" cy="2688156"/>
        </p:xfrm>
        <a:graphic>
          <a:graphicData uri="http://schemas.openxmlformats.org/drawingml/2006/table">
            <a:tbl>
              <a:tblPr/>
              <a:tblGrid>
                <a:gridCol w="1651743">
                  <a:extLst>
                    <a:ext uri="{9D8B030D-6E8A-4147-A177-3AD203B41FA5}">
                      <a16:colId xmlns:a16="http://schemas.microsoft.com/office/drawing/2014/main" val="3780750399"/>
                    </a:ext>
                  </a:extLst>
                </a:gridCol>
                <a:gridCol w="1239738">
                  <a:extLst>
                    <a:ext uri="{9D8B030D-6E8A-4147-A177-3AD203B41FA5}">
                      <a16:colId xmlns:a16="http://schemas.microsoft.com/office/drawing/2014/main" val="1609419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3943419828"/>
                    </a:ext>
                  </a:extLst>
                </a:gridCol>
              </a:tblGrid>
              <a:tr h="5031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Показник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32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830520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Користувачів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10 013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9 985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972136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Conversion Rate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6.10%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8.90%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490339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+2.8 </a:t>
                      </a:r>
                      <a:r>
                        <a:rPr lang="uk-UA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п.п</a:t>
                      </a: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uk-UA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135575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Uplift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+45.9%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uk-UA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60142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70" y="2155206"/>
            <a:ext cx="3979866" cy="2688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1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uk-UA" b="1" smtClean="0"/>
              <a:t>Дякую за увагу!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1"/>
            <a:ext cx="8736227" cy="489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uk-UA" sz="3600" dirty="0" smtClean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Готовий до співпраці</a:t>
            </a:r>
          </a:p>
          <a:p>
            <a:pPr marL="0" indent="0" algn="ctr">
              <a:buNone/>
            </a:pPr>
            <a:endParaRPr lang="uk-UA" sz="18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Прямокутник 9"/>
          <p:cNvSpPr/>
          <p:nvPr/>
        </p:nvSpPr>
        <p:spPr>
          <a:xfrm>
            <a:off x="512805" y="2558953"/>
            <a:ext cx="8118389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lang="uk-UA" sz="3200" dirty="0">
              <a:solidFill>
                <a:srgbClr val="4BACC6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uk-UA" sz="3200" i="1" dirty="0" smtClean="0">
                <a:solidFill>
                  <a:srgbClr val="1F497D">
                    <a:lumMod val="50000"/>
                  </a:srgbClr>
                </a:solidFill>
              </a:rPr>
              <a:t>Контакти</a:t>
            </a:r>
            <a:endParaRPr lang="en-US" sz="3200" i="1" dirty="0" smtClean="0">
              <a:solidFill>
                <a:srgbClr val="1F497D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endParaRPr lang="uk-UA" sz="3200" i="1" dirty="0">
              <a:solidFill>
                <a:srgbClr val="1F497D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US" sz="3200" dirty="0">
                <a:solidFill>
                  <a:srgbClr val="4BACC6">
                    <a:lumMod val="50000"/>
                  </a:srgbClr>
                </a:solidFill>
                <a:hlinkClick r:id="rId2" tooltip="goncharuk321@gmail.com"/>
              </a:rPr>
              <a:t>Email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</a:rPr>
              <a:t>		  	   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hlinkClick r:id="rId3" tooltip="vlad951"/>
              </a:rPr>
              <a:t>LinkedIn 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</a:rPr>
              <a:t>			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hlinkClick r:id="rId4" tooltip="Arah0rn"/>
              </a:rPr>
              <a:t>GitHub</a:t>
            </a:r>
            <a:endParaRPr lang="en-US" sz="3200" dirty="0">
              <a:solidFill>
                <a:srgbClr val="4BACC6">
                  <a:lumMod val="50000"/>
                </a:srgbClr>
              </a:solidFill>
            </a:endParaRPr>
          </a:p>
        </p:txBody>
      </p:sp>
      <p:grpSp>
        <p:nvGrpSpPr>
          <p:cNvPr id="14" name="Групувати 13"/>
          <p:cNvGrpSpPr/>
          <p:nvPr/>
        </p:nvGrpSpPr>
        <p:grpSpPr>
          <a:xfrm>
            <a:off x="1301989" y="4402747"/>
            <a:ext cx="4950055" cy="415450"/>
            <a:chOff x="1277275" y="4402747"/>
            <a:chExt cx="4950055" cy="415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4355" b="9200"/>
            <a:stretch/>
          </p:blipFill>
          <p:spPr>
            <a:xfrm>
              <a:off x="1277275" y="4402747"/>
              <a:ext cx="425744" cy="4154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292" y="4450572"/>
              <a:ext cx="348575" cy="3485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83482" y1="15179" x2="83482" y2="15179"/>
                          <a14:backgroundMark x1="51339" y1="59821" x2="51339" y2="59821"/>
                          <a14:backgroundMark x1="70089" y1="95982" x2="70089" y2="95982"/>
                          <a14:backgroundMark x1="18750" y1="95982" x2="18750" y2="95982"/>
                          <a14:backgroundMark x1="19196" y1="13839" x2="19196" y2="13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80" y="4402747"/>
              <a:ext cx="415450" cy="4154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32354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354</Words>
  <Application>Microsoft Office PowerPoint</Application>
  <PresentationFormat>Екран 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Roboto</vt:lpstr>
      <vt:lpstr>Roboto Mono</vt:lpstr>
      <vt:lpstr>Wingdings</vt:lpstr>
      <vt:lpstr>Office Theme</vt:lpstr>
      <vt:lpstr>Аналіз результатів A/B тесту мобільного застосунку</vt:lpstr>
      <vt:lpstr>Опис даних</vt:lpstr>
      <vt:lpstr>Динаміка користувачів</vt:lpstr>
      <vt:lpstr>Статистичний аналіз</vt:lpstr>
      <vt:lpstr>Порівняння Conversion Rate</vt:lpstr>
      <vt:lpstr>Динаміка конверсії в часі</vt:lpstr>
      <vt:lpstr>Висновок, рекомендація</vt:lpstr>
      <vt:lpstr>Дякую за увагу!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eCommerce-кампаній за допомогою SQL і GA4</dc:title>
  <dc:subject/>
  <dc:creator>-= MASTER =-</dc:creator>
  <cp:keywords/>
  <dc:description>generated using python-pptx</dc:description>
  <cp:lastModifiedBy>Владислав Гончарук</cp:lastModifiedBy>
  <cp:revision>41</cp:revision>
  <dcterms:created xsi:type="dcterms:W3CDTF">2013-01-27T09:14:16Z</dcterms:created>
  <dcterms:modified xsi:type="dcterms:W3CDTF">2025-10-16T16:01:43Z</dcterms:modified>
  <cp:category/>
</cp:coreProperties>
</file>