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1" r:id="rId6"/>
    <p:sldId id="266" r:id="rId7"/>
    <p:sldId id="262" r:id="rId8"/>
    <p:sldId id="263" r:id="rId9"/>
    <p:sldId id="264" r:id="rId10"/>
    <p:sldId id="265" r:id="rId11"/>
    <p:sldId id="260"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73413-69AA-4BC3-AD35-9893A8F9A3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20F1124-9672-429E-9586-A53C6326148B}">
      <dgm:prSet/>
      <dgm:spPr/>
      <dgm:t>
        <a:bodyPr/>
        <a:lstStyle/>
        <a:p>
          <a:pPr>
            <a:lnSpc>
              <a:spcPct val="100000"/>
            </a:lnSpc>
          </a:pPr>
          <a:r>
            <a:rPr lang="en-US" dirty="0"/>
            <a:t>The Miami Token (MIA) was created in 2021 to offer smart contract solutions using a very creative reward program, using cryptos as the reward. Payment methods are changing, and our reward program will incentivize and educate people about this new technology.</a:t>
          </a:r>
        </a:p>
      </dgm:t>
    </dgm:pt>
    <dgm:pt modelId="{F5A1CDE1-9F1A-496D-A6F2-16B04AC8D15B}" type="parTrans" cxnId="{045AC4A1-A595-4783-94D8-50A52160D31A}">
      <dgm:prSet/>
      <dgm:spPr/>
      <dgm:t>
        <a:bodyPr/>
        <a:lstStyle/>
        <a:p>
          <a:endParaRPr lang="en-US"/>
        </a:p>
      </dgm:t>
    </dgm:pt>
    <dgm:pt modelId="{AD5A0269-6521-4BAC-8855-92F1BD5F5D1B}" type="sibTrans" cxnId="{045AC4A1-A595-4783-94D8-50A52160D31A}">
      <dgm:prSet/>
      <dgm:spPr/>
      <dgm:t>
        <a:bodyPr/>
        <a:lstStyle/>
        <a:p>
          <a:pPr>
            <a:lnSpc>
              <a:spcPct val="100000"/>
            </a:lnSpc>
          </a:pPr>
          <a:endParaRPr lang="en-US"/>
        </a:p>
      </dgm:t>
    </dgm:pt>
    <dgm:pt modelId="{EF35C7FD-B698-4B0D-9627-6FE61B3535C3}">
      <dgm:prSet/>
      <dgm:spPr/>
      <dgm:t>
        <a:bodyPr/>
        <a:lstStyle/>
        <a:p>
          <a:pPr>
            <a:lnSpc>
              <a:spcPct val="100000"/>
            </a:lnSpc>
          </a:pPr>
          <a:r>
            <a:rPr lang="en-US" dirty="0"/>
            <a:t>Our solution is to enable a decentralized reward system that encourages spending and investment in local businesses. Miami Token will attract new customers and we will create more revenue to invest starting in small communities.</a:t>
          </a:r>
        </a:p>
      </dgm:t>
    </dgm:pt>
    <dgm:pt modelId="{BD555ECE-A3D3-4865-9179-BB0E0258FC3D}" type="parTrans" cxnId="{52CA5BDC-FDC2-4F03-8017-12EC2154136B}">
      <dgm:prSet/>
      <dgm:spPr/>
      <dgm:t>
        <a:bodyPr/>
        <a:lstStyle/>
        <a:p>
          <a:endParaRPr lang="en-US"/>
        </a:p>
      </dgm:t>
    </dgm:pt>
    <dgm:pt modelId="{3A500391-B43E-4F4D-A593-C2C28C63329E}" type="sibTrans" cxnId="{52CA5BDC-FDC2-4F03-8017-12EC2154136B}">
      <dgm:prSet/>
      <dgm:spPr/>
      <dgm:t>
        <a:bodyPr/>
        <a:lstStyle/>
        <a:p>
          <a:endParaRPr lang="en-US"/>
        </a:p>
      </dgm:t>
    </dgm:pt>
    <dgm:pt modelId="{A9320700-A330-4C0D-9D71-442C612E2DEA}" type="pres">
      <dgm:prSet presAssocID="{7F873413-69AA-4BC3-AD35-9893A8F9A3F4}" presName="root" presStyleCnt="0">
        <dgm:presLayoutVars>
          <dgm:dir/>
          <dgm:resizeHandles val="exact"/>
        </dgm:presLayoutVars>
      </dgm:prSet>
      <dgm:spPr/>
    </dgm:pt>
    <dgm:pt modelId="{A15AE797-FB00-4722-BEC8-C8420D14B04B}" type="pres">
      <dgm:prSet presAssocID="{320F1124-9672-429E-9586-A53C6326148B}" presName="compNode" presStyleCnt="0"/>
      <dgm:spPr/>
    </dgm:pt>
    <dgm:pt modelId="{44955136-6175-46CA-B0C2-6A69AFFC9073}" type="pres">
      <dgm:prSet presAssocID="{320F1124-9672-429E-9586-A53C6326148B}" presName="bgRect" presStyleLbl="bgShp" presStyleIdx="0" presStyleCnt="2"/>
      <dgm:spPr/>
    </dgm:pt>
    <dgm:pt modelId="{D246458D-5EDC-4BC3-88AF-A31E1DFD599E}" type="pres">
      <dgm:prSet presAssocID="{320F1124-9672-429E-9586-A53C6326148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thtub"/>
        </a:ext>
      </dgm:extLst>
    </dgm:pt>
    <dgm:pt modelId="{10D66C5C-F841-4793-A335-FD7D10AE9725}" type="pres">
      <dgm:prSet presAssocID="{320F1124-9672-429E-9586-A53C6326148B}" presName="spaceRect" presStyleCnt="0"/>
      <dgm:spPr/>
    </dgm:pt>
    <dgm:pt modelId="{CB6BDD0E-0230-4299-8245-D3FD326F7CEE}" type="pres">
      <dgm:prSet presAssocID="{320F1124-9672-429E-9586-A53C6326148B}" presName="parTx" presStyleLbl="revTx" presStyleIdx="0" presStyleCnt="2">
        <dgm:presLayoutVars>
          <dgm:chMax val="0"/>
          <dgm:chPref val="0"/>
        </dgm:presLayoutVars>
      </dgm:prSet>
      <dgm:spPr/>
    </dgm:pt>
    <dgm:pt modelId="{5CC00ADB-3F66-47FF-88EB-C3E3A26D6C4C}" type="pres">
      <dgm:prSet presAssocID="{AD5A0269-6521-4BAC-8855-92F1BD5F5D1B}" presName="sibTrans" presStyleCnt="0"/>
      <dgm:spPr/>
    </dgm:pt>
    <dgm:pt modelId="{24E9091D-D9D5-432B-B5A8-AB383F8584F5}" type="pres">
      <dgm:prSet presAssocID="{EF35C7FD-B698-4B0D-9627-6FE61B3535C3}" presName="compNode" presStyleCnt="0"/>
      <dgm:spPr/>
    </dgm:pt>
    <dgm:pt modelId="{F56F5CD3-0F01-49BC-9DF7-16FBC5AFA141}" type="pres">
      <dgm:prSet presAssocID="{EF35C7FD-B698-4B0D-9627-6FE61B3535C3}" presName="bgRect" presStyleLbl="bgShp" presStyleIdx="1" presStyleCnt="2"/>
      <dgm:spPr/>
    </dgm:pt>
    <dgm:pt modelId="{BF1BE802-7D85-49BC-8997-53912F95CF97}" type="pres">
      <dgm:prSet presAssocID="{EF35C7FD-B698-4B0D-9627-6FE61B3535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ED36F04F-8F41-49D2-AFD3-62A9FAC92AE4}" type="pres">
      <dgm:prSet presAssocID="{EF35C7FD-B698-4B0D-9627-6FE61B3535C3}" presName="spaceRect" presStyleCnt="0"/>
      <dgm:spPr/>
    </dgm:pt>
    <dgm:pt modelId="{B75B0146-0C41-459E-8964-E96FBC81C263}" type="pres">
      <dgm:prSet presAssocID="{EF35C7FD-B698-4B0D-9627-6FE61B3535C3}" presName="parTx" presStyleLbl="revTx" presStyleIdx="1" presStyleCnt="2">
        <dgm:presLayoutVars>
          <dgm:chMax val="0"/>
          <dgm:chPref val="0"/>
        </dgm:presLayoutVars>
      </dgm:prSet>
      <dgm:spPr/>
    </dgm:pt>
  </dgm:ptLst>
  <dgm:cxnLst>
    <dgm:cxn modelId="{1D82F45D-F929-408F-AA47-FCB6C177A307}" type="presOf" srcId="{7F873413-69AA-4BC3-AD35-9893A8F9A3F4}" destId="{A9320700-A330-4C0D-9D71-442C612E2DEA}" srcOrd="0" destOrd="0" presId="urn:microsoft.com/office/officeart/2018/2/layout/IconVerticalSolidList"/>
    <dgm:cxn modelId="{EBE86960-310A-4571-A8D4-5315C847A11A}" type="presOf" srcId="{320F1124-9672-429E-9586-A53C6326148B}" destId="{CB6BDD0E-0230-4299-8245-D3FD326F7CEE}" srcOrd="0" destOrd="0" presId="urn:microsoft.com/office/officeart/2018/2/layout/IconVerticalSolidList"/>
    <dgm:cxn modelId="{CF58E5A0-0989-49AC-A8BF-B8428418E782}" type="presOf" srcId="{EF35C7FD-B698-4B0D-9627-6FE61B3535C3}" destId="{B75B0146-0C41-459E-8964-E96FBC81C263}" srcOrd="0" destOrd="0" presId="urn:microsoft.com/office/officeart/2018/2/layout/IconVerticalSolidList"/>
    <dgm:cxn modelId="{045AC4A1-A595-4783-94D8-50A52160D31A}" srcId="{7F873413-69AA-4BC3-AD35-9893A8F9A3F4}" destId="{320F1124-9672-429E-9586-A53C6326148B}" srcOrd="0" destOrd="0" parTransId="{F5A1CDE1-9F1A-496D-A6F2-16B04AC8D15B}" sibTransId="{AD5A0269-6521-4BAC-8855-92F1BD5F5D1B}"/>
    <dgm:cxn modelId="{52CA5BDC-FDC2-4F03-8017-12EC2154136B}" srcId="{7F873413-69AA-4BC3-AD35-9893A8F9A3F4}" destId="{EF35C7FD-B698-4B0D-9627-6FE61B3535C3}" srcOrd="1" destOrd="0" parTransId="{BD555ECE-A3D3-4865-9179-BB0E0258FC3D}" sibTransId="{3A500391-B43E-4F4D-A593-C2C28C63329E}"/>
    <dgm:cxn modelId="{0479F644-5BE4-473F-8272-5CA1C24DFD37}" type="presParOf" srcId="{A9320700-A330-4C0D-9D71-442C612E2DEA}" destId="{A15AE797-FB00-4722-BEC8-C8420D14B04B}" srcOrd="0" destOrd="0" presId="urn:microsoft.com/office/officeart/2018/2/layout/IconVerticalSolidList"/>
    <dgm:cxn modelId="{C997FB5E-B73D-4DCF-AEEE-FE5800C8F548}" type="presParOf" srcId="{A15AE797-FB00-4722-BEC8-C8420D14B04B}" destId="{44955136-6175-46CA-B0C2-6A69AFFC9073}" srcOrd="0" destOrd="0" presId="urn:microsoft.com/office/officeart/2018/2/layout/IconVerticalSolidList"/>
    <dgm:cxn modelId="{0445B0E1-8E37-4BB5-A197-3107CF00368E}" type="presParOf" srcId="{A15AE797-FB00-4722-BEC8-C8420D14B04B}" destId="{D246458D-5EDC-4BC3-88AF-A31E1DFD599E}" srcOrd="1" destOrd="0" presId="urn:microsoft.com/office/officeart/2018/2/layout/IconVerticalSolidList"/>
    <dgm:cxn modelId="{07C33FF7-7462-43BF-8BC1-9EC76B677D28}" type="presParOf" srcId="{A15AE797-FB00-4722-BEC8-C8420D14B04B}" destId="{10D66C5C-F841-4793-A335-FD7D10AE9725}" srcOrd="2" destOrd="0" presId="urn:microsoft.com/office/officeart/2018/2/layout/IconVerticalSolidList"/>
    <dgm:cxn modelId="{73980CD9-CED3-4253-8766-99D9A3670D31}" type="presParOf" srcId="{A15AE797-FB00-4722-BEC8-C8420D14B04B}" destId="{CB6BDD0E-0230-4299-8245-D3FD326F7CEE}" srcOrd="3" destOrd="0" presId="urn:microsoft.com/office/officeart/2018/2/layout/IconVerticalSolidList"/>
    <dgm:cxn modelId="{E5845ACD-0448-4B67-920D-DAA47CCA935A}" type="presParOf" srcId="{A9320700-A330-4C0D-9D71-442C612E2DEA}" destId="{5CC00ADB-3F66-47FF-88EB-C3E3A26D6C4C}" srcOrd="1" destOrd="0" presId="urn:microsoft.com/office/officeart/2018/2/layout/IconVerticalSolidList"/>
    <dgm:cxn modelId="{878B9ED0-5254-43E1-B542-DC4EF2EE389E}" type="presParOf" srcId="{A9320700-A330-4C0D-9D71-442C612E2DEA}" destId="{24E9091D-D9D5-432B-B5A8-AB383F8584F5}" srcOrd="2" destOrd="0" presId="urn:microsoft.com/office/officeart/2018/2/layout/IconVerticalSolidList"/>
    <dgm:cxn modelId="{F7AB1B70-A04C-4B51-8141-DBE3A69C5E99}" type="presParOf" srcId="{24E9091D-D9D5-432B-B5A8-AB383F8584F5}" destId="{F56F5CD3-0F01-49BC-9DF7-16FBC5AFA141}" srcOrd="0" destOrd="0" presId="urn:microsoft.com/office/officeart/2018/2/layout/IconVerticalSolidList"/>
    <dgm:cxn modelId="{7ED8D71A-91C0-4577-BD5E-079BE2D4008D}" type="presParOf" srcId="{24E9091D-D9D5-432B-B5A8-AB383F8584F5}" destId="{BF1BE802-7D85-49BC-8997-53912F95CF97}" srcOrd="1" destOrd="0" presId="urn:microsoft.com/office/officeart/2018/2/layout/IconVerticalSolidList"/>
    <dgm:cxn modelId="{70E0D063-0FB2-479D-B533-869E9A24BF99}" type="presParOf" srcId="{24E9091D-D9D5-432B-B5A8-AB383F8584F5}" destId="{ED36F04F-8F41-49D2-AFD3-62A9FAC92AE4}" srcOrd="2" destOrd="0" presId="urn:microsoft.com/office/officeart/2018/2/layout/IconVerticalSolidList"/>
    <dgm:cxn modelId="{37E26E3D-54E1-4210-8CF6-0783154824F4}" type="presParOf" srcId="{24E9091D-D9D5-432B-B5A8-AB383F8584F5}" destId="{B75B0146-0C41-459E-8964-E96FBC81C2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B3F4B5-43AA-4413-ADF7-DCEBD87E029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7B87136-8D51-488C-AC2F-0C31F34C16E6}">
      <dgm:prSet/>
      <dgm:spPr/>
      <dgm:t>
        <a:bodyPr/>
        <a:lstStyle/>
        <a:p>
          <a:r>
            <a:rPr lang="en-US" b="0" i="0" dirty="0"/>
            <a:t>Rewards programs are often run at the discretion of the company providing them. If they decide to scrap the program for any reason, then consumers typically lose the points they’ve earned without any compensation. Sometimes a program may transition to a different kind of reward, which may lessen the value that consumers experience from their points.</a:t>
          </a:r>
          <a:endParaRPr lang="en-US" dirty="0"/>
        </a:p>
      </dgm:t>
    </dgm:pt>
    <dgm:pt modelId="{C4E96DCC-3B69-4611-8D0F-2597384D658B}" type="parTrans" cxnId="{C3A37B75-4974-413A-9978-3498F72AA425}">
      <dgm:prSet/>
      <dgm:spPr/>
      <dgm:t>
        <a:bodyPr/>
        <a:lstStyle/>
        <a:p>
          <a:endParaRPr lang="en-US"/>
        </a:p>
      </dgm:t>
    </dgm:pt>
    <dgm:pt modelId="{7B1A7F87-F7A9-42C3-B72F-C91FA3B7CDC2}" type="sibTrans" cxnId="{C3A37B75-4974-413A-9978-3498F72AA425}">
      <dgm:prSet/>
      <dgm:spPr/>
      <dgm:t>
        <a:bodyPr/>
        <a:lstStyle/>
        <a:p>
          <a:endParaRPr lang="en-US"/>
        </a:p>
      </dgm:t>
    </dgm:pt>
    <dgm:pt modelId="{F0DF9F9B-CDC4-499E-8791-5C696B87FFE9}">
      <dgm:prSet/>
      <dgm:spPr/>
      <dgm:t>
        <a:bodyPr/>
        <a:lstStyle/>
        <a:p>
          <a:r>
            <a:rPr lang="en-US" dirty="0"/>
            <a:t>Some programs offer point bonuses on specific purchases. Others offer no points unless certain purchases are made. The offers vary over time, so it is important for consumers to always be up-to-date regarding how they can earn points.</a:t>
          </a:r>
        </a:p>
      </dgm:t>
    </dgm:pt>
    <dgm:pt modelId="{0F027575-4D64-4307-A8B6-8077412C686F}" type="parTrans" cxnId="{A2A35C00-CD0E-4903-90D4-B562E395F50D}">
      <dgm:prSet/>
      <dgm:spPr/>
      <dgm:t>
        <a:bodyPr/>
        <a:lstStyle/>
        <a:p>
          <a:endParaRPr lang="en-US"/>
        </a:p>
      </dgm:t>
    </dgm:pt>
    <dgm:pt modelId="{CED24394-2CD6-4B0E-B5B0-DB38D5CE857A}" type="sibTrans" cxnId="{A2A35C00-CD0E-4903-90D4-B562E395F50D}">
      <dgm:prSet/>
      <dgm:spPr/>
      <dgm:t>
        <a:bodyPr/>
        <a:lstStyle/>
        <a:p>
          <a:endParaRPr lang="en-US"/>
        </a:p>
      </dgm:t>
    </dgm:pt>
    <dgm:pt modelId="{BC7CB019-ED3D-45E6-8109-0F97F9923BCB}">
      <dgm:prSet/>
      <dgm:spPr/>
      <dgm:t>
        <a:bodyPr/>
        <a:lstStyle/>
        <a:p>
          <a:r>
            <a:rPr lang="en-US" dirty="0"/>
            <a:t>It encourages people to spend more money.</a:t>
          </a:r>
        </a:p>
      </dgm:t>
    </dgm:pt>
    <dgm:pt modelId="{7F6DBAE0-7219-4D9E-BB72-03FB576AE1DA}" type="parTrans" cxnId="{31DFDAED-89C8-4577-893E-B44AC498408F}">
      <dgm:prSet/>
      <dgm:spPr/>
      <dgm:t>
        <a:bodyPr/>
        <a:lstStyle/>
        <a:p>
          <a:endParaRPr lang="en-US"/>
        </a:p>
      </dgm:t>
    </dgm:pt>
    <dgm:pt modelId="{5E9DA749-0F18-4C51-911D-8DEB21BBFB79}" type="sibTrans" cxnId="{31DFDAED-89C8-4577-893E-B44AC498408F}">
      <dgm:prSet/>
      <dgm:spPr/>
      <dgm:t>
        <a:bodyPr/>
        <a:lstStyle/>
        <a:p>
          <a:endParaRPr lang="en-US"/>
        </a:p>
      </dgm:t>
    </dgm:pt>
    <dgm:pt modelId="{2258F9E5-A44D-4E47-AAB0-420998EA35C6}" type="pres">
      <dgm:prSet presAssocID="{9CB3F4B5-43AA-4413-ADF7-DCEBD87E0299}" presName="root" presStyleCnt="0">
        <dgm:presLayoutVars>
          <dgm:dir/>
          <dgm:resizeHandles val="exact"/>
        </dgm:presLayoutVars>
      </dgm:prSet>
      <dgm:spPr/>
    </dgm:pt>
    <dgm:pt modelId="{D237133D-4E72-49B6-905B-E47D3E70F4AF}" type="pres">
      <dgm:prSet presAssocID="{67B87136-8D51-488C-AC2F-0C31F34C16E6}" presName="compNode" presStyleCnt="0"/>
      <dgm:spPr/>
    </dgm:pt>
    <dgm:pt modelId="{62F2BC37-66A3-448B-9A21-13ED4CA74D6A}" type="pres">
      <dgm:prSet presAssocID="{67B87136-8D51-488C-AC2F-0C31F34C16E6}" presName="bgRect" presStyleLbl="bgShp" presStyleIdx="0" presStyleCnt="3"/>
      <dgm:spPr/>
    </dgm:pt>
    <dgm:pt modelId="{B44A40BE-713B-45F2-AED7-0654AA2F39F4}" type="pres">
      <dgm:prSet presAssocID="{67B87136-8D51-488C-AC2F-0C31F34C16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31194AF1-4343-4CB3-ABAE-C7F8FD658117}" type="pres">
      <dgm:prSet presAssocID="{67B87136-8D51-488C-AC2F-0C31F34C16E6}" presName="spaceRect" presStyleCnt="0"/>
      <dgm:spPr/>
    </dgm:pt>
    <dgm:pt modelId="{51041A99-F235-41C1-8B60-7EB62D2C24DD}" type="pres">
      <dgm:prSet presAssocID="{67B87136-8D51-488C-AC2F-0C31F34C16E6}" presName="parTx" presStyleLbl="revTx" presStyleIdx="0" presStyleCnt="3">
        <dgm:presLayoutVars>
          <dgm:chMax val="0"/>
          <dgm:chPref val="0"/>
        </dgm:presLayoutVars>
      </dgm:prSet>
      <dgm:spPr/>
    </dgm:pt>
    <dgm:pt modelId="{4D9FCEE9-1060-49A9-AA2A-E9A89DDDE3AF}" type="pres">
      <dgm:prSet presAssocID="{7B1A7F87-F7A9-42C3-B72F-C91FA3B7CDC2}" presName="sibTrans" presStyleCnt="0"/>
      <dgm:spPr/>
    </dgm:pt>
    <dgm:pt modelId="{4B7CDE53-C2B6-46A9-AF1C-82D594CF13AF}" type="pres">
      <dgm:prSet presAssocID="{F0DF9F9B-CDC4-499E-8791-5C696B87FFE9}" presName="compNode" presStyleCnt="0"/>
      <dgm:spPr/>
    </dgm:pt>
    <dgm:pt modelId="{DEB7FCE2-B022-41D6-9C6D-266AC7E0EB27}" type="pres">
      <dgm:prSet presAssocID="{F0DF9F9B-CDC4-499E-8791-5C696B87FFE9}" presName="bgRect" presStyleLbl="bgShp" presStyleIdx="1" presStyleCnt="3"/>
      <dgm:spPr/>
    </dgm:pt>
    <dgm:pt modelId="{35DF8B3C-8131-427F-8B8F-CDC5F9178B77}" type="pres">
      <dgm:prSet presAssocID="{F0DF9F9B-CDC4-499E-8791-5C696B87FFE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Envelope"/>
        </a:ext>
      </dgm:extLst>
    </dgm:pt>
    <dgm:pt modelId="{F2BA8454-08E6-4599-B03D-96F9452ECA17}" type="pres">
      <dgm:prSet presAssocID="{F0DF9F9B-CDC4-499E-8791-5C696B87FFE9}" presName="spaceRect" presStyleCnt="0"/>
      <dgm:spPr/>
    </dgm:pt>
    <dgm:pt modelId="{793A923E-3BAD-4E3D-BA2D-07975BD2F479}" type="pres">
      <dgm:prSet presAssocID="{F0DF9F9B-CDC4-499E-8791-5C696B87FFE9}" presName="parTx" presStyleLbl="revTx" presStyleIdx="1" presStyleCnt="3">
        <dgm:presLayoutVars>
          <dgm:chMax val="0"/>
          <dgm:chPref val="0"/>
        </dgm:presLayoutVars>
      </dgm:prSet>
      <dgm:spPr/>
    </dgm:pt>
    <dgm:pt modelId="{E6F8B2AB-5EB7-421B-B37F-186E853788D5}" type="pres">
      <dgm:prSet presAssocID="{CED24394-2CD6-4B0E-B5B0-DB38D5CE857A}" presName="sibTrans" presStyleCnt="0"/>
      <dgm:spPr/>
    </dgm:pt>
    <dgm:pt modelId="{71FEF960-0A13-4982-9A95-698E57FDC969}" type="pres">
      <dgm:prSet presAssocID="{BC7CB019-ED3D-45E6-8109-0F97F9923BCB}" presName="compNode" presStyleCnt="0"/>
      <dgm:spPr/>
    </dgm:pt>
    <dgm:pt modelId="{9571E25E-E9FA-4EDE-848F-7E83517345A8}" type="pres">
      <dgm:prSet presAssocID="{BC7CB019-ED3D-45E6-8109-0F97F9923BCB}" presName="bgRect" presStyleLbl="bgShp" presStyleIdx="2" presStyleCnt="3"/>
      <dgm:spPr/>
    </dgm:pt>
    <dgm:pt modelId="{96012A82-2ECB-45CB-B9D3-525C48AB587E}" type="pres">
      <dgm:prSet presAssocID="{BC7CB019-ED3D-45E6-8109-0F97F9923BC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E5166C0-3A5B-4321-9086-C766E8C53657}" type="pres">
      <dgm:prSet presAssocID="{BC7CB019-ED3D-45E6-8109-0F97F9923BCB}" presName="spaceRect" presStyleCnt="0"/>
      <dgm:spPr/>
    </dgm:pt>
    <dgm:pt modelId="{771938F8-72D5-463C-9D12-0AF4EA1C9476}" type="pres">
      <dgm:prSet presAssocID="{BC7CB019-ED3D-45E6-8109-0F97F9923BCB}" presName="parTx" presStyleLbl="revTx" presStyleIdx="2" presStyleCnt="3">
        <dgm:presLayoutVars>
          <dgm:chMax val="0"/>
          <dgm:chPref val="0"/>
        </dgm:presLayoutVars>
      </dgm:prSet>
      <dgm:spPr/>
    </dgm:pt>
  </dgm:ptLst>
  <dgm:cxnLst>
    <dgm:cxn modelId="{A2A35C00-CD0E-4903-90D4-B562E395F50D}" srcId="{9CB3F4B5-43AA-4413-ADF7-DCEBD87E0299}" destId="{F0DF9F9B-CDC4-499E-8791-5C696B87FFE9}" srcOrd="1" destOrd="0" parTransId="{0F027575-4D64-4307-A8B6-8077412C686F}" sibTransId="{CED24394-2CD6-4B0E-B5B0-DB38D5CE857A}"/>
    <dgm:cxn modelId="{1FBDFC0F-A48E-4592-8468-35E88A67B756}" type="presOf" srcId="{BC7CB019-ED3D-45E6-8109-0F97F9923BCB}" destId="{771938F8-72D5-463C-9D12-0AF4EA1C9476}" srcOrd="0" destOrd="0" presId="urn:microsoft.com/office/officeart/2018/2/layout/IconVerticalSolidList"/>
    <dgm:cxn modelId="{F2FF722D-666A-4356-8B14-82A6EB304983}" type="presOf" srcId="{67B87136-8D51-488C-AC2F-0C31F34C16E6}" destId="{51041A99-F235-41C1-8B60-7EB62D2C24DD}" srcOrd="0" destOrd="0" presId="urn:microsoft.com/office/officeart/2018/2/layout/IconVerticalSolidList"/>
    <dgm:cxn modelId="{BDD8DF6E-2B32-4536-B176-2460299E3764}" type="presOf" srcId="{F0DF9F9B-CDC4-499E-8791-5C696B87FFE9}" destId="{793A923E-3BAD-4E3D-BA2D-07975BD2F479}" srcOrd="0" destOrd="0" presId="urn:microsoft.com/office/officeart/2018/2/layout/IconVerticalSolidList"/>
    <dgm:cxn modelId="{C3A37B75-4974-413A-9978-3498F72AA425}" srcId="{9CB3F4B5-43AA-4413-ADF7-DCEBD87E0299}" destId="{67B87136-8D51-488C-AC2F-0C31F34C16E6}" srcOrd="0" destOrd="0" parTransId="{C4E96DCC-3B69-4611-8D0F-2597384D658B}" sibTransId="{7B1A7F87-F7A9-42C3-B72F-C91FA3B7CDC2}"/>
    <dgm:cxn modelId="{7AA4F1C4-FD6F-43FC-A1B6-4C097FB8783F}" type="presOf" srcId="{9CB3F4B5-43AA-4413-ADF7-DCEBD87E0299}" destId="{2258F9E5-A44D-4E47-AAB0-420998EA35C6}" srcOrd="0" destOrd="0" presId="urn:microsoft.com/office/officeart/2018/2/layout/IconVerticalSolidList"/>
    <dgm:cxn modelId="{31DFDAED-89C8-4577-893E-B44AC498408F}" srcId="{9CB3F4B5-43AA-4413-ADF7-DCEBD87E0299}" destId="{BC7CB019-ED3D-45E6-8109-0F97F9923BCB}" srcOrd="2" destOrd="0" parTransId="{7F6DBAE0-7219-4D9E-BB72-03FB576AE1DA}" sibTransId="{5E9DA749-0F18-4C51-911D-8DEB21BBFB79}"/>
    <dgm:cxn modelId="{4CAE13DD-8DDA-4472-BA15-28DFEB58304D}" type="presParOf" srcId="{2258F9E5-A44D-4E47-AAB0-420998EA35C6}" destId="{D237133D-4E72-49B6-905B-E47D3E70F4AF}" srcOrd="0" destOrd="0" presId="urn:microsoft.com/office/officeart/2018/2/layout/IconVerticalSolidList"/>
    <dgm:cxn modelId="{79FB2AB3-1BDA-4E73-A0A8-0DEA029CDBFD}" type="presParOf" srcId="{D237133D-4E72-49B6-905B-E47D3E70F4AF}" destId="{62F2BC37-66A3-448B-9A21-13ED4CA74D6A}" srcOrd="0" destOrd="0" presId="urn:microsoft.com/office/officeart/2018/2/layout/IconVerticalSolidList"/>
    <dgm:cxn modelId="{E11889FD-B1AE-4980-9E4E-8F7A780E3895}" type="presParOf" srcId="{D237133D-4E72-49B6-905B-E47D3E70F4AF}" destId="{B44A40BE-713B-45F2-AED7-0654AA2F39F4}" srcOrd="1" destOrd="0" presId="urn:microsoft.com/office/officeart/2018/2/layout/IconVerticalSolidList"/>
    <dgm:cxn modelId="{4612ADB1-499F-4ABC-A56C-EBE531CFF27A}" type="presParOf" srcId="{D237133D-4E72-49B6-905B-E47D3E70F4AF}" destId="{31194AF1-4343-4CB3-ABAE-C7F8FD658117}" srcOrd="2" destOrd="0" presId="urn:microsoft.com/office/officeart/2018/2/layout/IconVerticalSolidList"/>
    <dgm:cxn modelId="{C7BF117A-EF3A-4204-8778-9E081D8A0087}" type="presParOf" srcId="{D237133D-4E72-49B6-905B-E47D3E70F4AF}" destId="{51041A99-F235-41C1-8B60-7EB62D2C24DD}" srcOrd="3" destOrd="0" presId="urn:microsoft.com/office/officeart/2018/2/layout/IconVerticalSolidList"/>
    <dgm:cxn modelId="{FEA486A4-C70F-4C49-A755-451218B9F728}" type="presParOf" srcId="{2258F9E5-A44D-4E47-AAB0-420998EA35C6}" destId="{4D9FCEE9-1060-49A9-AA2A-E9A89DDDE3AF}" srcOrd="1" destOrd="0" presId="urn:microsoft.com/office/officeart/2018/2/layout/IconVerticalSolidList"/>
    <dgm:cxn modelId="{1FBF29D5-247E-4F59-A715-263FB18CC812}" type="presParOf" srcId="{2258F9E5-A44D-4E47-AAB0-420998EA35C6}" destId="{4B7CDE53-C2B6-46A9-AF1C-82D594CF13AF}" srcOrd="2" destOrd="0" presId="urn:microsoft.com/office/officeart/2018/2/layout/IconVerticalSolidList"/>
    <dgm:cxn modelId="{B63A7CD2-D3A0-48F5-A4FE-9230DF0D435C}" type="presParOf" srcId="{4B7CDE53-C2B6-46A9-AF1C-82D594CF13AF}" destId="{DEB7FCE2-B022-41D6-9C6D-266AC7E0EB27}" srcOrd="0" destOrd="0" presId="urn:microsoft.com/office/officeart/2018/2/layout/IconVerticalSolidList"/>
    <dgm:cxn modelId="{3E4A33E0-DAE9-4350-820C-92656EB8FCAF}" type="presParOf" srcId="{4B7CDE53-C2B6-46A9-AF1C-82D594CF13AF}" destId="{35DF8B3C-8131-427F-8B8F-CDC5F9178B77}" srcOrd="1" destOrd="0" presId="urn:microsoft.com/office/officeart/2018/2/layout/IconVerticalSolidList"/>
    <dgm:cxn modelId="{38661CAA-F071-48EB-8D95-5CFBBDE0E55A}" type="presParOf" srcId="{4B7CDE53-C2B6-46A9-AF1C-82D594CF13AF}" destId="{F2BA8454-08E6-4599-B03D-96F9452ECA17}" srcOrd="2" destOrd="0" presId="urn:microsoft.com/office/officeart/2018/2/layout/IconVerticalSolidList"/>
    <dgm:cxn modelId="{ABBD63AE-4067-427F-BF40-49F58A361E47}" type="presParOf" srcId="{4B7CDE53-C2B6-46A9-AF1C-82D594CF13AF}" destId="{793A923E-3BAD-4E3D-BA2D-07975BD2F479}" srcOrd="3" destOrd="0" presId="urn:microsoft.com/office/officeart/2018/2/layout/IconVerticalSolidList"/>
    <dgm:cxn modelId="{759BFFBA-BCDF-4EE5-B29A-B77F4DCF2ABC}" type="presParOf" srcId="{2258F9E5-A44D-4E47-AAB0-420998EA35C6}" destId="{E6F8B2AB-5EB7-421B-B37F-186E853788D5}" srcOrd="3" destOrd="0" presId="urn:microsoft.com/office/officeart/2018/2/layout/IconVerticalSolidList"/>
    <dgm:cxn modelId="{5AC3A6F1-E887-41E0-BCF0-A71A606295E0}" type="presParOf" srcId="{2258F9E5-A44D-4E47-AAB0-420998EA35C6}" destId="{71FEF960-0A13-4982-9A95-698E57FDC969}" srcOrd="4" destOrd="0" presId="urn:microsoft.com/office/officeart/2018/2/layout/IconVerticalSolidList"/>
    <dgm:cxn modelId="{D6530EEB-E4BC-4F0E-BB75-22AA8191F717}" type="presParOf" srcId="{71FEF960-0A13-4982-9A95-698E57FDC969}" destId="{9571E25E-E9FA-4EDE-848F-7E83517345A8}" srcOrd="0" destOrd="0" presId="urn:microsoft.com/office/officeart/2018/2/layout/IconVerticalSolidList"/>
    <dgm:cxn modelId="{C83CD546-18AC-4DC5-B66A-D75C8CC50FF5}" type="presParOf" srcId="{71FEF960-0A13-4982-9A95-698E57FDC969}" destId="{96012A82-2ECB-45CB-B9D3-525C48AB587E}" srcOrd="1" destOrd="0" presId="urn:microsoft.com/office/officeart/2018/2/layout/IconVerticalSolidList"/>
    <dgm:cxn modelId="{2581ADE8-1AE5-4888-A587-606923BAC804}" type="presParOf" srcId="{71FEF960-0A13-4982-9A95-698E57FDC969}" destId="{5E5166C0-3A5B-4321-9086-C766E8C53657}" srcOrd="2" destOrd="0" presId="urn:microsoft.com/office/officeart/2018/2/layout/IconVerticalSolidList"/>
    <dgm:cxn modelId="{999F6B99-EBFB-4DE4-8586-69FA64B8FD14}" type="presParOf" srcId="{71FEF960-0A13-4982-9A95-698E57FDC969}" destId="{771938F8-72D5-463C-9D12-0AF4EA1C94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A18970-1E06-4260-91B5-86F1268EFEE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D9C0C10-DEDF-4690-905A-CE892F7C4D64}">
      <dgm:prSet/>
      <dgm:spPr/>
      <dgm:t>
        <a:bodyPr/>
        <a:lstStyle/>
        <a:p>
          <a:r>
            <a:rPr lang="en-US" dirty="0"/>
            <a:t>The current reward system has gas fees of $3.00 per transaction on average. However, with our Miami Token Reward System, we are utilizing the Algorand ecosystem and blockchain technology to reduce transaction costs by an average of 60%.</a:t>
          </a:r>
        </a:p>
      </dgm:t>
    </dgm:pt>
    <dgm:pt modelId="{143884DA-A6BA-4CCD-A040-3B2E15DFEEE9}" type="parTrans" cxnId="{D8725B63-0272-4B07-987F-D2A64C57247A}">
      <dgm:prSet/>
      <dgm:spPr/>
      <dgm:t>
        <a:bodyPr/>
        <a:lstStyle/>
        <a:p>
          <a:endParaRPr lang="en-US"/>
        </a:p>
      </dgm:t>
    </dgm:pt>
    <dgm:pt modelId="{B5FD3C3D-129F-4254-8392-582E1E067203}" type="sibTrans" cxnId="{D8725B63-0272-4B07-987F-D2A64C57247A}">
      <dgm:prSet/>
      <dgm:spPr/>
      <dgm:t>
        <a:bodyPr/>
        <a:lstStyle/>
        <a:p>
          <a:endParaRPr lang="en-US"/>
        </a:p>
      </dgm:t>
    </dgm:pt>
    <dgm:pt modelId="{BCCEFC97-019A-430C-9D3A-49C3BDEEE4D3}">
      <dgm:prSet/>
      <dgm:spPr/>
      <dgm:t>
        <a:bodyPr/>
        <a:lstStyle/>
        <a:p>
          <a:r>
            <a:rPr lang="en-US" dirty="0"/>
            <a:t>The current reward system encourages consumers to spend more money, whereas with our reward system, we would encourage people to spend and invest because as they earn rewards, they could redeem for crypto and start participating in the crypto market.</a:t>
          </a:r>
        </a:p>
      </dgm:t>
    </dgm:pt>
    <dgm:pt modelId="{C960ED67-F792-4273-8A79-1FA07B9A0461}" type="parTrans" cxnId="{A202F517-1970-4886-A833-A76149061AEA}">
      <dgm:prSet/>
      <dgm:spPr/>
      <dgm:t>
        <a:bodyPr/>
        <a:lstStyle/>
        <a:p>
          <a:endParaRPr lang="en-US"/>
        </a:p>
      </dgm:t>
    </dgm:pt>
    <dgm:pt modelId="{DC57E310-E176-4AD4-8DD7-A0115E1EFC28}" type="sibTrans" cxnId="{A202F517-1970-4886-A833-A76149061AEA}">
      <dgm:prSet/>
      <dgm:spPr/>
      <dgm:t>
        <a:bodyPr/>
        <a:lstStyle/>
        <a:p>
          <a:endParaRPr lang="en-US"/>
        </a:p>
      </dgm:t>
    </dgm:pt>
    <dgm:pt modelId="{51277916-AD9F-44C8-9D64-2C1BC9800798}" type="pres">
      <dgm:prSet presAssocID="{17A18970-1E06-4260-91B5-86F1268EFEE6}" presName="linear" presStyleCnt="0">
        <dgm:presLayoutVars>
          <dgm:animLvl val="lvl"/>
          <dgm:resizeHandles val="exact"/>
        </dgm:presLayoutVars>
      </dgm:prSet>
      <dgm:spPr/>
    </dgm:pt>
    <dgm:pt modelId="{5FE8B54A-07DB-4BC3-AB2E-9E951D521569}" type="pres">
      <dgm:prSet presAssocID="{8D9C0C10-DEDF-4690-905A-CE892F7C4D64}" presName="parentText" presStyleLbl="node1" presStyleIdx="0" presStyleCnt="2">
        <dgm:presLayoutVars>
          <dgm:chMax val="0"/>
          <dgm:bulletEnabled val="1"/>
        </dgm:presLayoutVars>
      </dgm:prSet>
      <dgm:spPr/>
    </dgm:pt>
    <dgm:pt modelId="{1DC5E8AB-B2DE-4D23-8808-DC6FBFFB5F8D}" type="pres">
      <dgm:prSet presAssocID="{B5FD3C3D-129F-4254-8392-582E1E067203}" presName="spacer" presStyleCnt="0"/>
      <dgm:spPr/>
    </dgm:pt>
    <dgm:pt modelId="{4DD05947-3E0D-42EA-A1A6-D29F7A2F70A1}" type="pres">
      <dgm:prSet presAssocID="{BCCEFC97-019A-430C-9D3A-49C3BDEEE4D3}" presName="parentText" presStyleLbl="node1" presStyleIdx="1" presStyleCnt="2">
        <dgm:presLayoutVars>
          <dgm:chMax val="0"/>
          <dgm:bulletEnabled val="1"/>
        </dgm:presLayoutVars>
      </dgm:prSet>
      <dgm:spPr/>
    </dgm:pt>
  </dgm:ptLst>
  <dgm:cxnLst>
    <dgm:cxn modelId="{A202F517-1970-4886-A833-A76149061AEA}" srcId="{17A18970-1E06-4260-91B5-86F1268EFEE6}" destId="{BCCEFC97-019A-430C-9D3A-49C3BDEEE4D3}" srcOrd="1" destOrd="0" parTransId="{C960ED67-F792-4273-8A79-1FA07B9A0461}" sibTransId="{DC57E310-E176-4AD4-8DD7-A0115E1EFC28}"/>
    <dgm:cxn modelId="{9F236F26-D275-4B60-9F8F-B43839B7CE91}" type="presOf" srcId="{17A18970-1E06-4260-91B5-86F1268EFEE6}" destId="{51277916-AD9F-44C8-9D64-2C1BC9800798}" srcOrd="0" destOrd="0" presId="urn:microsoft.com/office/officeart/2005/8/layout/vList2"/>
    <dgm:cxn modelId="{E7A67A40-4F8C-4DE3-A9F9-7F992C78AE9F}" type="presOf" srcId="{8D9C0C10-DEDF-4690-905A-CE892F7C4D64}" destId="{5FE8B54A-07DB-4BC3-AB2E-9E951D521569}" srcOrd="0" destOrd="0" presId="urn:microsoft.com/office/officeart/2005/8/layout/vList2"/>
    <dgm:cxn modelId="{D8725B63-0272-4B07-987F-D2A64C57247A}" srcId="{17A18970-1E06-4260-91B5-86F1268EFEE6}" destId="{8D9C0C10-DEDF-4690-905A-CE892F7C4D64}" srcOrd="0" destOrd="0" parTransId="{143884DA-A6BA-4CCD-A040-3B2E15DFEEE9}" sibTransId="{B5FD3C3D-129F-4254-8392-582E1E067203}"/>
    <dgm:cxn modelId="{8196F1C9-A712-401A-B676-4E6EDE1338D7}" type="presOf" srcId="{BCCEFC97-019A-430C-9D3A-49C3BDEEE4D3}" destId="{4DD05947-3E0D-42EA-A1A6-D29F7A2F70A1}" srcOrd="0" destOrd="0" presId="urn:microsoft.com/office/officeart/2005/8/layout/vList2"/>
    <dgm:cxn modelId="{13FDEBA6-1B32-48AF-AB97-F30881E40EE5}" type="presParOf" srcId="{51277916-AD9F-44C8-9D64-2C1BC9800798}" destId="{5FE8B54A-07DB-4BC3-AB2E-9E951D521569}" srcOrd="0" destOrd="0" presId="urn:microsoft.com/office/officeart/2005/8/layout/vList2"/>
    <dgm:cxn modelId="{E2BE9C8F-2F27-4DDF-8765-B263333DC59B}" type="presParOf" srcId="{51277916-AD9F-44C8-9D64-2C1BC9800798}" destId="{1DC5E8AB-B2DE-4D23-8808-DC6FBFFB5F8D}" srcOrd="1" destOrd="0" presId="urn:microsoft.com/office/officeart/2005/8/layout/vList2"/>
    <dgm:cxn modelId="{096C4221-B271-4D1F-955A-560A37EEB5CB}" type="presParOf" srcId="{51277916-AD9F-44C8-9D64-2C1BC9800798}" destId="{4DD05947-3E0D-42EA-A1A6-D29F7A2F70A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55136-6175-46CA-B0C2-6A69AFFC9073}">
      <dsp:nvSpPr>
        <dsp:cNvPr id="0" name=""/>
        <dsp:cNvSpPr/>
      </dsp:nvSpPr>
      <dsp:spPr>
        <a:xfrm>
          <a:off x="0" y="741369"/>
          <a:ext cx="6858000" cy="13686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46458D-5EDC-4BC3-88AF-A31E1DFD599E}">
      <dsp:nvSpPr>
        <dsp:cNvPr id="0" name=""/>
        <dsp:cNvSpPr/>
      </dsp:nvSpPr>
      <dsp:spPr>
        <a:xfrm>
          <a:off x="414026" y="1049323"/>
          <a:ext cx="752775" cy="7527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6BDD0E-0230-4299-8245-D3FD326F7CEE}">
      <dsp:nvSpPr>
        <dsp:cNvPr id="0" name=""/>
        <dsp:cNvSpPr/>
      </dsp:nvSpPr>
      <dsp:spPr>
        <a:xfrm>
          <a:off x="1580827" y="741369"/>
          <a:ext cx="5277172" cy="136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852" tIns="144852" rIns="144852" bIns="144852" numCol="1" spcCol="1270" anchor="ctr" anchorCtr="0">
          <a:noAutofit/>
        </a:bodyPr>
        <a:lstStyle/>
        <a:p>
          <a:pPr marL="0" lvl="0" indent="0" algn="l" defTabSz="622300">
            <a:lnSpc>
              <a:spcPct val="100000"/>
            </a:lnSpc>
            <a:spcBef>
              <a:spcPct val="0"/>
            </a:spcBef>
            <a:spcAft>
              <a:spcPct val="35000"/>
            </a:spcAft>
            <a:buNone/>
          </a:pPr>
          <a:r>
            <a:rPr lang="en-US" sz="1400" kern="1200" dirty="0"/>
            <a:t>The Miami Token (MIA) was created in 2021 to offer smart contract solutions using a very creative reward program, using cryptos as the reward. Payment methods are changing, and our reward program will incentivize and educate people about this new technology.</a:t>
          </a:r>
        </a:p>
      </dsp:txBody>
      <dsp:txXfrm>
        <a:off x="1580827" y="741369"/>
        <a:ext cx="5277172" cy="1368682"/>
      </dsp:txXfrm>
    </dsp:sp>
    <dsp:sp modelId="{F56F5CD3-0F01-49BC-9DF7-16FBC5AFA141}">
      <dsp:nvSpPr>
        <dsp:cNvPr id="0" name=""/>
        <dsp:cNvSpPr/>
      </dsp:nvSpPr>
      <dsp:spPr>
        <a:xfrm>
          <a:off x="0" y="2452222"/>
          <a:ext cx="6858000" cy="13686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BE802-7D85-49BC-8997-53912F95CF97}">
      <dsp:nvSpPr>
        <dsp:cNvPr id="0" name=""/>
        <dsp:cNvSpPr/>
      </dsp:nvSpPr>
      <dsp:spPr>
        <a:xfrm>
          <a:off x="414026" y="2760175"/>
          <a:ext cx="752775" cy="7527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5B0146-0C41-459E-8964-E96FBC81C263}">
      <dsp:nvSpPr>
        <dsp:cNvPr id="0" name=""/>
        <dsp:cNvSpPr/>
      </dsp:nvSpPr>
      <dsp:spPr>
        <a:xfrm>
          <a:off x="1580827" y="2452222"/>
          <a:ext cx="5277172" cy="136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852" tIns="144852" rIns="144852" bIns="144852" numCol="1" spcCol="1270" anchor="ctr" anchorCtr="0">
          <a:noAutofit/>
        </a:bodyPr>
        <a:lstStyle/>
        <a:p>
          <a:pPr marL="0" lvl="0" indent="0" algn="l" defTabSz="622300">
            <a:lnSpc>
              <a:spcPct val="100000"/>
            </a:lnSpc>
            <a:spcBef>
              <a:spcPct val="0"/>
            </a:spcBef>
            <a:spcAft>
              <a:spcPct val="35000"/>
            </a:spcAft>
            <a:buNone/>
          </a:pPr>
          <a:r>
            <a:rPr lang="en-US" sz="1400" kern="1200" dirty="0"/>
            <a:t>Our solution is to enable a decentralized reward system that encourages spending and investment in local businesses. Miami Token will attract new customers and we will create more revenue to invest starting in small communities.</a:t>
          </a:r>
        </a:p>
      </dsp:txBody>
      <dsp:txXfrm>
        <a:off x="1580827" y="2452222"/>
        <a:ext cx="5277172" cy="13686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2BC37-66A3-448B-9A21-13ED4CA74D6A}">
      <dsp:nvSpPr>
        <dsp:cNvPr id="0" name=""/>
        <dsp:cNvSpPr/>
      </dsp:nvSpPr>
      <dsp:spPr>
        <a:xfrm>
          <a:off x="0" y="4557"/>
          <a:ext cx="6858000" cy="13417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A40BE-713B-45F2-AED7-0654AA2F39F4}">
      <dsp:nvSpPr>
        <dsp:cNvPr id="0" name=""/>
        <dsp:cNvSpPr/>
      </dsp:nvSpPr>
      <dsp:spPr>
        <a:xfrm>
          <a:off x="405866" y="306441"/>
          <a:ext cx="738659" cy="7379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041A99-F235-41C1-8B60-7EB62D2C24DD}">
      <dsp:nvSpPr>
        <dsp:cNvPr id="0" name=""/>
        <dsp:cNvSpPr/>
      </dsp:nvSpPr>
      <dsp:spPr>
        <a:xfrm>
          <a:off x="1550392" y="4557"/>
          <a:ext cx="5080186" cy="1343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136" tIns="142136" rIns="142136" bIns="142136" numCol="1" spcCol="1270" anchor="ctr" anchorCtr="0">
          <a:noAutofit/>
        </a:bodyPr>
        <a:lstStyle/>
        <a:p>
          <a:pPr marL="0" lvl="0" indent="0" algn="l" defTabSz="622300">
            <a:lnSpc>
              <a:spcPct val="90000"/>
            </a:lnSpc>
            <a:spcBef>
              <a:spcPct val="0"/>
            </a:spcBef>
            <a:spcAft>
              <a:spcPct val="35000"/>
            </a:spcAft>
            <a:buNone/>
          </a:pPr>
          <a:r>
            <a:rPr lang="en-US" sz="1400" b="0" i="0" kern="1200" dirty="0"/>
            <a:t>Rewards programs are often run at the discretion of the company providing them. If they decide to scrap the program for any reason, then consumers typically lose the points they’ve earned without any compensation. Sometimes a program may transition to a different kind of reward, which may lessen the value that consumers experience from their points.</a:t>
          </a:r>
          <a:endParaRPr lang="en-US" sz="1400" kern="1200" dirty="0"/>
        </a:p>
      </dsp:txBody>
      <dsp:txXfrm>
        <a:off x="1550392" y="4557"/>
        <a:ext cx="5080186" cy="1343018"/>
      </dsp:txXfrm>
    </dsp:sp>
    <dsp:sp modelId="{DEB7FCE2-B022-41D6-9C6D-266AC7E0EB27}">
      <dsp:nvSpPr>
        <dsp:cNvPr id="0" name=""/>
        <dsp:cNvSpPr/>
      </dsp:nvSpPr>
      <dsp:spPr>
        <a:xfrm>
          <a:off x="0" y="1609627"/>
          <a:ext cx="6858000" cy="13417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F8B3C-8131-427F-8B8F-CDC5F9178B77}">
      <dsp:nvSpPr>
        <dsp:cNvPr id="0" name=""/>
        <dsp:cNvSpPr/>
      </dsp:nvSpPr>
      <dsp:spPr>
        <a:xfrm>
          <a:off x="405866" y="1911511"/>
          <a:ext cx="738659" cy="7379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3A923E-3BAD-4E3D-BA2D-07975BD2F479}">
      <dsp:nvSpPr>
        <dsp:cNvPr id="0" name=""/>
        <dsp:cNvSpPr/>
      </dsp:nvSpPr>
      <dsp:spPr>
        <a:xfrm>
          <a:off x="1550392" y="1609627"/>
          <a:ext cx="5080186" cy="1343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136" tIns="142136" rIns="142136" bIns="142136" numCol="1" spcCol="1270" anchor="ctr" anchorCtr="0">
          <a:noAutofit/>
        </a:bodyPr>
        <a:lstStyle/>
        <a:p>
          <a:pPr marL="0" lvl="0" indent="0" algn="l" defTabSz="622300">
            <a:lnSpc>
              <a:spcPct val="90000"/>
            </a:lnSpc>
            <a:spcBef>
              <a:spcPct val="0"/>
            </a:spcBef>
            <a:spcAft>
              <a:spcPct val="35000"/>
            </a:spcAft>
            <a:buNone/>
          </a:pPr>
          <a:r>
            <a:rPr lang="en-US" sz="1400" kern="1200" dirty="0"/>
            <a:t>Some programs offer point bonuses on specific purchases. Others offer no points unless certain purchases are made. The offers vary over time, so it is important for consumers to always be up-to-date regarding how they can earn points.</a:t>
          </a:r>
        </a:p>
      </dsp:txBody>
      <dsp:txXfrm>
        <a:off x="1550392" y="1609627"/>
        <a:ext cx="5080186" cy="1343018"/>
      </dsp:txXfrm>
    </dsp:sp>
    <dsp:sp modelId="{9571E25E-E9FA-4EDE-848F-7E83517345A8}">
      <dsp:nvSpPr>
        <dsp:cNvPr id="0" name=""/>
        <dsp:cNvSpPr/>
      </dsp:nvSpPr>
      <dsp:spPr>
        <a:xfrm>
          <a:off x="0" y="3214698"/>
          <a:ext cx="6858000" cy="134170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12A82-2ECB-45CB-B9D3-525C48AB587E}">
      <dsp:nvSpPr>
        <dsp:cNvPr id="0" name=""/>
        <dsp:cNvSpPr/>
      </dsp:nvSpPr>
      <dsp:spPr>
        <a:xfrm>
          <a:off x="405866" y="3516582"/>
          <a:ext cx="738659" cy="7379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938F8-72D5-463C-9D12-0AF4EA1C9476}">
      <dsp:nvSpPr>
        <dsp:cNvPr id="0" name=""/>
        <dsp:cNvSpPr/>
      </dsp:nvSpPr>
      <dsp:spPr>
        <a:xfrm>
          <a:off x="1550392" y="3214698"/>
          <a:ext cx="5080186" cy="1343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136" tIns="142136" rIns="142136" bIns="142136" numCol="1" spcCol="1270" anchor="ctr" anchorCtr="0">
          <a:noAutofit/>
        </a:bodyPr>
        <a:lstStyle/>
        <a:p>
          <a:pPr marL="0" lvl="0" indent="0" algn="l" defTabSz="622300">
            <a:lnSpc>
              <a:spcPct val="90000"/>
            </a:lnSpc>
            <a:spcBef>
              <a:spcPct val="0"/>
            </a:spcBef>
            <a:spcAft>
              <a:spcPct val="35000"/>
            </a:spcAft>
            <a:buNone/>
          </a:pPr>
          <a:r>
            <a:rPr lang="en-US" sz="1400" kern="1200" dirty="0"/>
            <a:t>It encourages people to spend more money.</a:t>
          </a:r>
        </a:p>
      </dsp:txBody>
      <dsp:txXfrm>
        <a:off x="1550392" y="3214698"/>
        <a:ext cx="5080186" cy="1343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8B54A-07DB-4BC3-AB2E-9E951D521569}">
      <dsp:nvSpPr>
        <dsp:cNvPr id="0" name=""/>
        <dsp:cNvSpPr/>
      </dsp:nvSpPr>
      <dsp:spPr>
        <a:xfrm>
          <a:off x="0" y="432717"/>
          <a:ext cx="6858000" cy="18181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current reward system has gas fees of $3.00 per transaction on average. However, with our Miami Token Reward System, we are utilizing the Algorand ecosystem and blockchain technology to reduce transaction costs by an average of 60%.</a:t>
          </a:r>
        </a:p>
      </dsp:txBody>
      <dsp:txXfrm>
        <a:off x="88756" y="521473"/>
        <a:ext cx="6680488" cy="1640667"/>
      </dsp:txXfrm>
    </dsp:sp>
    <dsp:sp modelId="{4DD05947-3E0D-42EA-A1A6-D29F7A2F70A1}">
      <dsp:nvSpPr>
        <dsp:cNvPr id="0" name=""/>
        <dsp:cNvSpPr/>
      </dsp:nvSpPr>
      <dsp:spPr>
        <a:xfrm>
          <a:off x="0" y="2311377"/>
          <a:ext cx="6858000" cy="1818179"/>
        </a:xfrm>
        <a:prstGeom prst="roundRect">
          <a:avLst/>
        </a:prstGeom>
        <a:solidFill>
          <a:schemeClr val="accent2">
            <a:hueOff val="-1496772"/>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current reward system encourages consumers to spend more money, whereas with our reward system, we would encourage people to spend and invest because as they earn rewards, they could redeem for crypto and start participating in the crypto market.</a:t>
          </a:r>
        </a:p>
      </dsp:txBody>
      <dsp:txXfrm>
        <a:off x="88756" y="2400133"/>
        <a:ext cx="6680488" cy="164066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11/10/2021</a:t>
            </a:fld>
            <a:endParaRPr lang="en-US" dirty="0"/>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64200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11/10/2021</a:t>
            </a:fld>
            <a:endParaRPr lang="en-US" dirty="0"/>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7239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11/10/2021</a:t>
            </a:fld>
            <a:endParaRPr lang="en-US" dirty="0"/>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94515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11/10/2021</a:t>
            </a:fld>
            <a:endParaRPr lang="en-US" dirty="0"/>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982305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11/10/2021</a:t>
            </a:fld>
            <a:endParaRPr lang="en-US" dirty="0"/>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640919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11/10/2021</a:t>
            </a:fld>
            <a:endParaRPr lang="en-US" dirty="0"/>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59620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11/10/2021</a:t>
            </a:fld>
            <a:endParaRPr lang="en-US" dirty="0"/>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46695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11/10/2021</a:t>
            </a:fld>
            <a:endParaRPr lang="en-US" dirty="0"/>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41671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11/10/2021</a:t>
            </a:fld>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49876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11/10/2021</a:t>
            </a:fld>
            <a:endParaRPr lang="en-US" dirty="0"/>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7950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11/10/2021</a:t>
            </a:fld>
            <a:endParaRPr lang="en-US" dirty="0"/>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75896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11/10/2021</a:t>
            </a:fld>
            <a:endParaRPr lang="en-US" dirty="0"/>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dirty="0"/>
          </a:p>
        </p:txBody>
      </p:sp>
    </p:spTree>
    <p:extLst>
      <p:ext uri="{BB962C8B-B14F-4D97-AF65-F5344CB8AC3E}">
        <p14:creationId xmlns:p14="http://schemas.microsoft.com/office/powerpoint/2010/main" val="410425023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3D cubes suspended in the air">
            <a:extLst>
              <a:ext uri="{FF2B5EF4-FFF2-40B4-BE49-F238E27FC236}">
                <a16:creationId xmlns:a16="http://schemas.microsoft.com/office/drawing/2014/main" id="{EC3011AE-F192-437C-A47D-FA14CDCF66AE}"/>
              </a:ext>
            </a:extLst>
          </p:cNvPr>
          <p:cNvPicPr>
            <a:picLocks noChangeAspect="1"/>
          </p:cNvPicPr>
          <p:nvPr/>
        </p:nvPicPr>
        <p:blipFill rotWithShape="1">
          <a:blip r:embed="rId2"/>
          <a:srcRect t="8290" b="6483"/>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2" name="Title 1">
            <a:extLst>
              <a:ext uri="{FF2B5EF4-FFF2-40B4-BE49-F238E27FC236}">
                <a16:creationId xmlns:a16="http://schemas.microsoft.com/office/drawing/2014/main" id="{1CEB297C-862B-4CDB-A2E6-EA8D1E1CC4B0}"/>
              </a:ext>
            </a:extLst>
          </p:cNvPr>
          <p:cNvSpPr>
            <a:spLocks noGrp="1"/>
          </p:cNvSpPr>
          <p:nvPr>
            <p:ph type="ctrTitle"/>
          </p:nvPr>
        </p:nvSpPr>
        <p:spPr>
          <a:xfrm>
            <a:off x="237242" y="5475094"/>
            <a:ext cx="4444984" cy="600740"/>
          </a:xfrm>
        </p:spPr>
        <p:txBody>
          <a:bodyPr>
            <a:normAutofit fontScale="90000"/>
          </a:bodyPr>
          <a:lstStyle/>
          <a:p>
            <a:pPr algn="l"/>
            <a:r>
              <a:rPr lang="en-US" sz="4400" dirty="0"/>
              <a:t>  </a:t>
            </a:r>
            <a:br>
              <a:rPr lang="en-US" sz="4400" dirty="0"/>
            </a:br>
            <a:r>
              <a:rPr lang="en-US" sz="1300" b="1" dirty="0">
                <a:solidFill>
                  <a:schemeClr val="accent6">
                    <a:lumMod val="60000"/>
                    <a:lumOff val="40000"/>
                  </a:schemeClr>
                </a:solidFill>
              </a:rPr>
              <a:t>QmaK4TLaJgophrxaHBj4E45Ux5G2usgbdnSBWFmQuGqTzG</a:t>
            </a:r>
            <a:br>
              <a:rPr lang="en-US" sz="4400" dirty="0"/>
            </a:br>
            <a:br>
              <a:rPr lang="en-US" sz="4400" dirty="0">
                <a:solidFill>
                  <a:schemeClr val="accent1">
                    <a:lumMod val="60000"/>
                    <a:lumOff val="40000"/>
                  </a:schemeClr>
                </a:solidFill>
              </a:rPr>
            </a:br>
            <a:r>
              <a:rPr lang="en-US" sz="4400" dirty="0">
                <a:solidFill>
                  <a:schemeClr val="accent1">
                    <a:lumMod val="60000"/>
                    <a:lumOff val="40000"/>
                  </a:schemeClr>
                </a:solidFill>
              </a:rPr>
              <a:t>MIAMI TOKEN</a:t>
            </a:r>
          </a:p>
        </p:txBody>
      </p:sp>
      <p:pic>
        <p:nvPicPr>
          <p:cNvPr id="6" name="Picture 5" descr="A picture containing colorful, light&#10;&#10;Description automatically generated">
            <a:extLst>
              <a:ext uri="{FF2B5EF4-FFF2-40B4-BE49-F238E27FC236}">
                <a16:creationId xmlns:a16="http://schemas.microsoft.com/office/drawing/2014/main" id="{FF8ADD55-87A3-4FF4-9B4F-1ABCA32B7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91" y="1977089"/>
            <a:ext cx="4135087" cy="2715839"/>
          </a:xfrm>
          <a:prstGeom prst="rect">
            <a:avLst/>
          </a:prstGeom>
        </p:spPr>
      </p:pic>
    </p:spTree>
    <p:extLst>
      <p:ext uri="{BB962C8B-B14F-4D97-AF65-F5344CB8AC3E}">
        <p14:creationId xmlns:p14="http://schemas.microsoft.com/office/powerpoint/2010/main" val="159270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 screenshot of a computer&#10;&#10;Description automatically generated">
            <a:extLst>
              <a:ext uri="{FF2B5EF4-FFF2-40B4-BE49-F238E27FC236}">
                <a16:creationId xmlns:a16="http://schemas.microsoft.com/office/drawing/2014/main" id="{86F5F0EB-3B2C-4472-8536-0CFC7CD8D3D5}"/>
              </a:ext>
            </a:extLst>
          </p:cNvPr>
          <p:cNvPicPr>
            <a:picLocks noChangeAspect="1"/>
          </p:cNvPicPr>
          <p:nvPr/>
        </p:nvPicPr>
        <p:blipFill rotWithShape="1">
          <a:blip r:embed="rId2">
            <a:extLst>
              <a:ext uri="{28A0092B-C50C-407E-A947-70E740481C1C}">
                <a14:useLocalDpi xmlns:a14="http://schemas.microsoft.com/office/drawing/2010/main" val="0"/>
              </a:ext>
            </a:extLst>
          </a:blip>
          <a:srcRect t="8745" b="4620"/>
          <a:stretch/>
        </p:blipFill>
        <p:spPr>
          <a:xfrm>
            <a:off x="0" y="909169"/>
            <a:ext cx="12207220" cy="5948831"/>
          </a:xfrm>
          <a:prstGeom prst="rect">
            <a:avLst/>
          </a:prstGeom>
        </p:spPr>
      </p:pic>
      <p:sp>
        <p:nvSpPr>
          <p:cNvPr id="18" name="Rectangle 17">
            <a:extLst>
              <a:ext uri="{FF2B5EF4-FFF2-40B4-BE49-F238E27FC236}">
                <a16:creationId xmlns:a16="http://schemas.microsoft.com/office/drawing/2014/main" id="{0ED8FC7E-742C-4B53-B6FF-F19F8EDA2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1928"/>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E8B20-FDAD-40D1-A67E-619D7AFF7673}"/>
              </a:ext>
            </a:extLst>
          </p:cNvPr>
          <p:cNvSpPr>
            <a:spLocks noGrp="1"/>
          </p:cNvSpPr>
          <p:nvPr>
            <p:ph type="title"/>
          </p:nvPr>
        </p:nvSpPr>
        <p:spPr>
          <a:xfrm>
            <a:off x="2091426" y="154806"/>
            <a:ext cx="8009146" cy="643841"/>
          </a:xfrm>
        </p:spPr>
        <p:txBody>
          <a:bodyPr vert="horz" lIns="91440" tIns="45720" rIns="91440" bIns="45720" rtlCol="0" anchor="b">
            <a:normAutofit fontScale="90000"/>
          </a:bodyPr>
          <a:lstStyle/>
          <a:p>
            <a:pPr algn="ctr"/>
            <a:r>
              <a:rPr lang="en-US" sz="4600" kern="1200" dirty="0">
                <a:solidFill>
                  <a:schemeClr val="accent1">
                    <a:lumMod val="75000"/>
                  </a:schemeClr>
                </a:solidFill>
                <a:latin typeface="+mj-lt"/>
                <a:ea typeface="+mj-ea"/>
                <a:cs typeface="+mj-cs"/>
              </a:rPr>
              <a:t>Crowdsale Countdown</a:t>
            </a:r>
          </a:p>
        </p:txBody>
      </p:sp>
    </p:spTree>
    <p:extLst>
      <p:ext uri="{BB962C8B-B14F-4D97-AF65-F5344CB8AC3E}">
        <p14:creationId xmlns:p14="http://schemas.microsoft.com/office/powerpoint/2010/main" val="177490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14" name="Freeform: Shape 1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prstClr val="white"/>
              </a:solidFill>
              <a:latin typeface="Avenir Next LT Pro" panose="020B0504020202020204" pitchFamily="34" charset="0"/>
            </a:endParaRPr>
          </a:p>
        </p:txBody>
      </p:sp>
      <p:sp>
        <p:nvSpPr>
          <p:cNvPr id="16" name="Freeform: Shape 1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useBgFill="1">
        <p:nvSpPr>
          <p:cNvPr id="18" name="Rectangle 17">
            <a:extLst>
              <a:ext uri="{FF2B5EF4-FFF2-40B4-BE49-F238E27FC236}">
                <a16:creationId xmlns:a16="http://schemas.microsoft.com/office/drawing/2014/main" id="{C8742881-39E4-4A95-883C-92BEB90E5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agram&#10;&#10;Description automatically generated">
            <a:extLst>
              <a:ext uri="{FF2B5EF4-FFF2-40B4-BE49-F238E27FC236}">
                <a16:creationId xmlns:a16="http://schemas.microsoft.com/office/drawing/2014/main" id="{CDD7B84D-9584-42D0-84D8-F0277050B132}"/>
              </a:ext>
            </a:extLst>
          </p:cNvPr>
          <p:cNvPicPr>
            <a:picLocks noChangeAspect="1"/>
          </p:cNvPicPr>
          <p:nvPr/>
        </p:nvPicPr>
        <p:blipFill rotWithShape="1">
          <a:blip r:embed="rId2">
            <a:extLst>
              <a:ext uri="{28A0092B-C50C-407E-A947-70E740481C1C}">
                <a14:useLocalDpi xmlns:a14="http://schemas.microsoft.com/office/drawing/2010/main" val="0"/>
              </a:ext>
            </a:extLst>
          </a:blip>
          <a:srcRect t="17685" b="6557"/>
          <a:stretch/>
        </p:blipFill>
        <p:spPr>
          <a:xfrm>
            <a:off x="2" y="24040"/>
            <a:ext cx="12191998" cy="6857990"/>
          </a:xfrm>
          <a:prstGeom prst="rect">
            <a:avLst/>
          </a:prstGeom>
        </p:spPr>
      </p:pic>
      <p:sp>
        <p:nvSpPr>
          <p:cNvPr id="20" name="Freeform: Shape 19">
            <a:extLst>
              <a:ext uri="{FF2B5EF4-FFF2-40B4-BE49-F238E27FC236}">
                <a16:creationId xmlns:a16="http://schemas.microsoft.com/office/drawing/2014/main" id="{EE8087F3-C79C-45B6-B920-0683B85993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latin typeface="Avenir Next LT Pro" panose="020B0504020202020204" pitchFamily="34" charset="0"/>
            </a:endParaRPr>
          </a:p>
        </p:txBody>
      </p:sp>
      <p:sp>
        <p:nvSpPr>
          <p:cNvPr id="30" name="Freeform: Shape 21">
            <a:extLst>
              <a:ext uri="{FF2B5EF4-FFF2-40B4-BE49-F238E27FC236}">
                <a16:creationId xmlns:a16="http://schemas.microsoft.com/office/drawing/2014/main" id="{D5870DA8-9099-4A8F-A7A7-4C328AB66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913098"/>
            <a:ext cx="3637107"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dirty="0">
              <a:solidFill>
                <a:schemeClr val="bg1"/>
              </a:solidFill>
              <a:latin typeface="Avenir Next LT Pro" panose="020B0504020202020204" pitchFamily="34" charset="0"/>
            </a:endParaRPr>
          </a:p>
        </p:txBody>
      </p:sp>
      <p:sp>
        <p:nvSpPr>
          <p:cNvPr id="31" name="Freeform: Shape 23">
            <a:extLst>
              <a:ext uri="{FF2B5EF4-FFF2-40B4-BE49-F238E27FC236}">
                <a16:creationId xmlns:a16="http://schemas.microsoft.com/office/drawing/2014/main" id="{F15680D9-A85E-49DF-B973-30080D685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29359"/>
            <a:ext cx="4333874"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8" name="TextBox 7">
            <a:extLst>
              <a:ext uri="{FF2B5EF4-FFF2-40B4-BE49-F238E27FC236}">
                <a16:creationId xmlns:a16="http://schemas.microsoft.com/office/drawing/2014/main" id="{0438F69E-8489-47B7-A820-DF9DA5C3E8FC}"/>
              </a:ext>
            </a:extLst>
          </p:cNvPr>
          <p:cNvSpPr txBox="1"/>
          <p:nvPr/>
        </p:nvSpPr>
        <p:spPr>
          <a:xfrm>
            <a:off x="4285488" y="762000"/>
            <a:ext cx="3621024" cy="584775"/>
          </a:xfrm>
          <a:prstGeom prst="rect">
            <a:avLst/>
          </a:prstGeom>
          <a:noFill/>
        </p:spPr>
        <p:txBody>
          <a:bodyPr wrap="square" rtlCol="0">
            <a:spAutoFit/>
          </a:bodyPr>
          <a:lstStyle/>
          <a:p>
            <a:pPr algn="ctr"/>
            <a:r>
              <a:rPr lang="en-US" sz="3200" b="1" dirty="0">
                <a:solidFill>
                  <a:schemeClr val="accent6">
                    <a:lumMod val="60000"/>
                    <a:lumOff val="40000"/>
                  </a:schemeClr>
                </a:solidFill>
              </a:rPr>
              <a:t>Transaction Flow</a:t>
            </a:r>
          </a:p>
        </p:txBody>
      </p:sp>
    </p:spTree>
    <p:extLst>
      <p:ext uri="{BB962C8B-B14F-4D97-AF65-F5344CB8AC3E}">
        <p14:creationId xmlns:p14="http://schemas.microsoft.com/office/powerpoint/2010/main" val="3323551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Diagram&#10;&#10;Description automatically generated">
            <a:extLst>
              <a:ext uri="{FF2B5EF4-FFF2-40B4-BE49-F238E27FC236}">
                <a16:creationId xmlns:a16="http://schemas.microsoft.com/office/drawing/2014/main" id="{3BDB61E6-BDC1-4873-B450-CE5F2A7F242C}"/>
              </a:ext>
            </a:extLst>
          </p:cNvPr>
          <p:cNvPicPr>
            <a:picLocks noChangeAspect="1"/>
          </p:cNvPicPr>
          <p:nvPr/>
        </p:nvPicPr>
        <p:blipFill rotWithShape="1">
          <a:blip r:embed="rId2">
            <a:extLst>
              <a:ext uri="{28A0092B-C50C-407E-A947-70E740481C1C}">
                <a14:useLocalDpi xmlns:a14="http://schemas.microsoft.com/office/drawing/2010/main" val="0"/>
              </a:ext>
            </a:extLst>
          </a:blip>
          <a:srcRect b="2296"/>
          <a:stretch/>
        </p:blipFill>
        <p:spPr>
          <a:xfrm>
            <a:off x="-7611" y="10"/>
            <a:ext cx="12207220" cy="6857990"/>
          </a:xfrm>
          <a:prstGeom prst="rect">
            <a:avLst/>
          </a:prstGeom>
        </p:spPr>
      </p:pic>
      <p:sp>
        <p:nvSpPr>
          <p:cNvPr id="18" name="Rectangle 17">
            <a:extLst>
              <a:ext uri="{FF2B5EF4-FFF2-40B4-BE49-F238E27FC236}">
                <a16:creationId xmlns:a16="http://schemas.microsoft.com/office/drawing/2014/main" id="{0ED8FC7E-742C-4B53-B6FF-F19F8EDA2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1928"/>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BAF0F-6945-44CC-AC45-694B4B80F947}"/>
              </a:ext>
            </a:extLst>
          </p:cNvPr>
          <p:cNvSpPr>
            <a:spLocks noGrp="1"/>
          </p:cNvSpPr>
          <p:nvPr>
            <p:ph type="title"/>
          </p:nvPr>
        </p:nvSpPr>
        <p:spPr>
          <a:xfrm>
            <a:off x="5407175" y="3797558"/>
            <a:ext cx="2329572" cy="765139"/>
          </a:xfrm>
        </p:spPr>
        <p:txBody>
          <a:bodyPr vert="horz" lIns="91440" tIns="45720" rIns="91440" bIns="45720" rtlCol="0" anchor="b">
            <a:normAutofit/>
          </a:bodyPr>
          <a:lstStyle/>
          <a:p>
            <a:pPr algn="ctr"/>
            <a:r>
              <a:rPr lang="en-US" sz="4600" kern="1200" dirty="0">
                <a:solidFill>
                  <a:schemeClr val="accent1">
                    <a:lumMod val="75000"/>
                  </a:schemeClr>
                </a:solidFill>
                <a:latin typeface="+mj-lt"/>
                <a:ea typeface="+mj-ea"/>
                <a:cs typeface="+mj-cs"/>
              </a:rPr>
              <a:t>System</a:t>
            </a:r>
          </a:p>
        </p:txBody>
      </p:sp>
      <p:sp>
        <p:nvSpPr>
          <p:cNvPr id="19" name="TextBox 18">
            <a:extLst>
              <a:ext uri="{FF2B5EF4-FFF2-40B4-BE49-F238E27FC236}">
                <a16:creationId xmlns:a16="http://schemas.microsoft.com/office/drawing/2014/main" id="{4C2E6E2F-1763-429F-AB53-150503997195}"/>
              </a:ext>
            </a:extLst>
          </p:cNvPr>
          <p:cNvSpPr txBox="1"/>
          <p:nvPr/>
        </p:nvSpPr>
        <p:spPr>
          <a:xfrm>
            <a:off x="2663622" y="299195"/>
            <a:ext cx="2539767" cy="800219"/>
          </a:xfrm>
          <a:prstGeom prst="rect">
            <a:avLst/>
          </a:prstGeom>
          <a:noFill/>
        </p:spPr>
        <p:txBody>
          <a:bodyPr wrap="square">
            <a:spAutoFit/>
          </a:bodyPr>
          <a:lstStyle/>
          <a:p>
            <a:r>
              <a:rPr kumimoji="0" lang="en-US" sz="4600" b="0" i="0" u="none" strike="noStrike" kern="1200" cap="none" spc="0" normalizeH="0" baseline="0" noProof="0" dirty="0">
                <a:ln>
                  <a:noFill/>
                </a:ln>
                <a:solidFill>
                  <a:srgbClr val="E729BC">
                    <a:lumMod val="75000"/>
                  </a:srgbClr>
                </a:solidFill>
                <a:effectLst/>
                <a:uLnTx/>
                <a:uFillTx/>
                <a:latin typeface="Sitka Subheading"/>
                <a:ea typeface="+mj-ea"/>
                <a:cs typeface="+mj-cs"/>
              </a:rPr>
              <a:t>Algorand</a:t>
            </a:r>
            <a:endParaRPr lang="en-US" dirty="0"/>
          </a:p>
        </p:txBody>
      </p:sp>
      <p:sp>
        <p:nvSpPr>
          <p:cNvPr id="27" name="TextBox 26">
            <a:extLst>
              <a:ext uri="{FF2B5EF4-FFF2-40B4-BE49-F238E27FC236}">
                <a16:creationId xmlns:a16="http://schemas.microsoft.com/office/drawing/2014/main" id="{7F07B56F-A64D-41A2-A7EE-397D46742013}"/>
              </a:ext>
            </a:extLst>
          </p:cNvPr>
          <p:cNvSpPr txBox="1"/>
          <p:nvPr/>
        </p:nvSpPr>
        <p:spPr>
          <a:xfrm>
            <a:off x="7867011" y="288016"/>
            <a:ext cx="3303165" cy="800219"/>
          </a:xfrm>
          <a:prstGeom prst="rect">
            <a:avLst/>
          </a:prstGeom>
          <a:noFill/>
        </p:spPr>
        <p:txBody>
          <a:bodyPr wrap="square">
            <a:spAutoFit/>
          </a:bodyPr>
          <a:lstStyle/>
          <a:p>
            <a:r>
              <a:rPr kumimoji="0" lang="en-US" sz="4600" b="0" i="0" u="none" strike="noStrike" kern="1200" cap="none" spc="0" normalizeH="0" baseline="0" noProof="0" dirty="0">
                <a:ln>
                  <a:noFill/>
                </a:ln>
                <a:solidFill>
                  <a:srgbClr val="E729BC">
                    <a:lumMod val="75000"/>
                  </a:srgbClr>
                </a:solidFill>
                <a:effectLst/>
                <a:uLnTx/>
                <a:uFillTx/>
                <a:latin typeface="Sitka Subheading"/>
                <a:ea typeface="+mj-ea"/>
                <a:cs typeface="+mj-cs"/>
              </a:rPr>
              <a:t>Transaction</a:t>
            </a:r>
            <a:endParaRPr lang="en-US" dirty="0"/>
          </a:p>
        </p:txBody>
      </p:sp>
    </p:spTree>
    <p:extLst>
      <p:ext uri="{BB962C8B-B14F-4D97-AF65-F5344CB8AC3E}">
        <p14:creationId xmlns:p14="http://schemas.microsoft.com/office/powerpoint/2010/main" val="190488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Freeform: Shape 37">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52" name="Freeform: Shape 39">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53" name="Freeform: Shape 41">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Rectangle 43">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5" name="Freeform: Shape 45">
            <a:extLst>
              <a:ext uri="{FF2B5EF4-FFF2-40B4-BE49-F238E27FC236}">
                <a16:creationId xmlns:a16="http://schemas.microsoft.com/office/drawing/2014/main" id="{CBD8B1E7-EF0A-4118-A804-D7F559784B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able&#10;&#10;Description automatically generated">
            <a:extLst>
              <a:ext uri="{FF2B5EF4-FFF2-40B4-BE49-F238E27FC236}">
                <a16:creationId xmlns:a16="http://schemas.microsoft.com/office/drawing/2014/main" id="{BC945845-22AA-4F42-93D5-A18625609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6964"/>
            <a:ext cx="5886450" cy="5844072"/>
          </a:xfrm>
          <a:prstGeom prst="rect">
            <a:avLst/>
          </a:prstGeom>
        </p:spPr>
      </p:pic>
      <p:sp>
        <p:nvSpPr>
          <p:cNvPr id="56" name="Freeform: Shape 47">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23849"/>
            <a:ext cx="6130391" cy="653415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0B124505-4F15-4864-84C2-528F4FB89BAF}"/>
              </a:ext>
            </a:extLst>
          </p:cNvPr>
          <p:cNvSpPr>
            <a:spLocks noGrp="1"/>
          </p:cNvSpPr>
          <p:nvPr>
            <p:ph type="title"/>
          </p:nvPr>
        </p:nvSpPr>
        <p:spPr>
          <a:xfrm>
            <a:off x="7620000" y="2299787"/>
            <a:ext cx="3810000" cy="2286000"/>
          </a:xfrm>
        </p:spPr>
        <p:txBody>
          <a:bodyPr vert="horz" lIns="91440" tIns="45720" rIns="91440" bIns="45720" rtlCol="0" anchor="b">
            <a:normAutofit/>
          </a:bodyPr>
          <a:lstStyle/>
          <a:p>
            <a:r>
              <a:rPr lang="en-US" kern="1200" dirty="0">
                <a:solidFill>
                  <a:schemeClr val="accent1">
                    <a:lumMod val="75000"/>
                  </a:schemeClr>
                </a:solidFill>
                <a:latin typeface="+mj-lt"/>
                <a:ea typeface="+mj-ea"/>
                <a:cs typeface="+mj-cs"/>
              </a:rPr>
              <a:t>Miami</a:t>
            </a:r>
            <a:r>
              <a:rPr lang="en-US" kern="1200" dirty="0">
                <a:solidFill>
                  <a:schemeClr val="tx1"/>
                </a:solidFill>
                <a:latin typeface="+mj-lt"/>
                <a:ea typeface="+mj-ea"/>
                <a:cs typeface="+mj-cs"/>
              </a:rPr>
              <a:t> </a:t>
            </a:r>
            <a:r>
              <a:rPr lang="en-US" kern="1200" dirty="0">
                <a:solidFill>
                  <a:schemeClr val="accent6">
                    <a:lumMod val="60000"/>
                    <a:lumOff val="40000"/>
                  </a:schemeClr>
                </a:solidFill>
                <a:latin typeface="+mj-lt"/>
                <a:ea typeface="+mj-ea"/>
                <a:cs typeface="+mj-cs"/>
              </a:rPr>
              <a:t>Token</a:t>
            </a:r>
            <a:r>
              <a:rPr lang="en-US" kern="1200" dirty="0">
                <a:solidFill>
                  <a:schemeClr val="tx1"/>
                </a:solidFill>
                <a:latin typeface="+mj-lt"/>
                <a:ea typeface="+mj-ea"/>
                <a:cs typeface="+mj-cs"/>
              </a:rPr>
              <a:t> </a:t>
            </a:r>
            <a:r>
              <a:rPr lang="en-US" kern="1200" dirty="0">
                <a:solidFill>
                  <a:schemeClr val="accent1">
                    <a:lumMod val="75000"/>
                  </a:schemeClr>
                </a:solidFill>
                <a:latin typeface="+mj-lt"/>
                <a:ea typeface="+mj-ea"/>
                <a:cs typeface="+mj-cs"/>
              </a:rPr>
              <a:t>Benefits</a:t>
            </a:r>
          </a:p>
        </p:txBody>
      </p:sp>
    </p:spTree>
    <p:extLst>
      <p:ext uri="{BB962C8B-B14F-4D97-AF65-F5344CB8AC3E}">
        <p14:creationId xmlns:p14="http://schemas.microsoft.com/office/powerpoint/2010/main" val="3993604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0" name="Freeform: Shape 44">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52" name="Freeform: Shape 46">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49" name="Freeform: Shape 48">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51" name="Rectangle 5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C411EC9-AE72-4FDE-8958-D8E87EB43ADA}"/>
              </a:ext>
            </a:extLst>
          </p:cNvPr>
          <p:cNvSpPr>
            <a:spLocks noGrp="1"/>
          </p:cNvSpPr>
          <p:nvPr>
            <p:ph type="title"/>
          </p:nvPr>
        </p:nvSpPr>
        <p:spPr>
          <a:xfrm>
            <a:off x="6858000" y="753765"/>
            <a:ext cx="4572000" cy="3056235"/>
          </a:xfrm>
        </p:spPr>
        <p:txBody>
          <a:bodyPr vert="horz" lIns="91440" tIns="45720" rIns="91440" bIns="45720" rtlCol="0" anchor="b">
            <a:normAutofit/>
          </a:bodyPr>
          <a:lstStyle/>
          <a:p>
            <a:r>
              <a:rPr lang="en-US" kern="1200" dirty="0">
                <a:solidFill>
                  <a:schemeClr val="accent1">
                    <a:lumMod val="75000"/>
                  </a:schemeClr>
                </a:solidFill>
                <a:latin typeface="Times New Roman" panose="02020603050405020304" pitchFamily="18" charset="0"/>
                <a:cs typeface="Times New Roman" panose="02020603050405020304" pitchFamily="18" charset="0"/>
              </a:rPr>
              <a:t>Miami Token Exchange</a:t>
            </a:r>
          </a:p>
        </p:txBody>
      </p:sp>
      <p:sp>
        <p:nvSpPr>
          <p:cNvPr id="3" name="Content Placeholder 2">
            <a:extLst>
              <a:ext uri="{FF2B5EF4-FFF2-40B4-BE49-F238E27FC236}">
                <a16:creationId xmlns:a16="http://schemas.microsoft.com/office/drawing/2014/main" id="{F77DFB45-83BF-4445-B504-29B918254CC3}"/>
              </a:ext>
            </a:extLst>
          </p:cNvPr>
          <p:cNvSpPr>
            <a:spLocks noGrp="1"/>
          </p:cNvSpPr>
          <p:nvPr>
            <p:ph idx="1"/>
          </p:nvPr>
        </p:nvSpPr>
        <p:spPr>
          <a:xfrm>
            <a:off x="6857999" y="4571999"/>
            <a:ext cx="4571999" cy="1524000"/>
          </a:xfrm>
        </p:spPr>
        <p:txBody>
          <a:bodyPr vert="horz" lIns="91440" tIns="45720" rIns="91440" bIns="45720" rtlCol="0">
            <a:normAutofit/>
          </a:bodyPr>
          <a:lstStyle/>
          <a:p>
            <a:pPr marL="0" indent="0">
              <a:lnSpc>
                <a:spcPct val="115000"/>
              </a:lnSpc>
              <a:buNone/>
            </a:pPr>
            <a:r>
              <a:rPr lang="en-US" sz="2000" b="1" i="0" kern="1200" dirty="0">
                <a:solidFill>
                  <a:schemeClr val="accent6">
                    <a:lumMod val="60000"/>
                    <a:lumOff val="40000"/>
                    <a:alpha val="70000"/>
                  </a:schemeClr>
                </a:solidFill>
                <a:effectLst/>
                <a:latin typeface="Times New Roman" panose="02020603050405020304" pitchFamily="18" charset="0"/>
                <a:cs typeface="Times New Roman" panose="02020603050405020304" pitchFamily="18" charset="0"/>
              </a:rPr>
              <a:t>The Miami Token can be exchanged with any other token or coin on the Ethereum network.</a:t>
            </a:r>
            <a:endParaRPr lang="en-US" sz="2000" b="1" kern="1200" dirty="0">
              <a:solidFill>
                <a:schemeClr val="accent6">
                  <a:lumMod val="60000"/>
                  <a:lumOff val="40000"/>
                  <a:alpha val="70000"/>
                </a:schemeClr>
              </a:solidFill>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10E11B94-FEDF-4D5C-8B40-4DFD92BC0D2B}"/>
              </a:ext>
            </a:extLst>
          </p:cNvPr>
          <p:cNvPicPr>
            <a:picLocks noChangeAspect="1"/>
          </p:cNvPicPr>
          <p:nvPr/>
        </p:nvPicPr>
        <p:blipFill rotWithShape="1">
          <a:blip r:embed="rId2">
            <a:extLst>
              <a:ext uri="{28A0092B-C50C-407E-A947-70E740481C1C}">
                <a14:useLocalDpi xmlns:a14="http://schemas.microsoft.com/office/drawing/2010/main" val="0"/>
              </a:ext>
            </a:extLst>
          </a:blip>
          <a:srcRect l="27150" r="29122" b="-2"/>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53" name="Freeform: Shape 52">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419828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dirty="0">
              <a:solidFill>
                <a:prstClr val="white"/>
              </a:solidFill>
              <a:latin typeface="Avenir Next LT Pro" panose="020B0504020202020204" pitchFamily="34" charset="0"/>
            </a:endParaRPr>
          </a:p>
        </p:txBody>
      </p:sp>
      <p:sp>
        <p:nvSpPr>
          <p:cNvPr id="34" name="Freeform: Shape 33">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74F97552-9D71-4FAB-9F4D-209FAAC0FE49}"/>
              </a:ext>
            </a:extLst>
          </p:cNvPr>
          <p:cNvSpPr>
            <a:spLocks noGrp="1"/>
          </p:cNvSpPr>
          <p:nvPr>
            <p:ph type="title"/>
          </p:nvPr>
        </p:nvSpPr>
        <p:spPr>
          <a:xfrm>
            <a:off x="718751" y="762000"/>
            <a:ext cx="3598808" cy="2286000"/>
          </a:xfrm>
        </p:spPr>
        <p:txBody>
          <a:bodyPr anchor="t">
            <a:normAutofit/>
          </a:bodyPr>
          <a:lstStyle/>
          <a:p>
            <a:r>
              <a:rPr lang="en-US" sz="3200" dirty="0">
                <a:solidFill>
                  <a:srgbClr val="FFFFFF"/>
                </a:solidFill>
              </a:rPr>
              <a:t>                        Miami Token</a:t>
            </a:r>
          </a:p>
        </p:txBody>
      </p:sp>
      <p:graphicFrame>
        <p:nvGraphicFramePr>
          <p:cNvPr id="25" name="Content Placeholder 2">
            <a:extLst>
              <a:ext uri="{FF2B5EF4-FFF2-40B4-BE49-F238E27FC236}">
                <a16:creationId xmlns:a16="http://schemas.microsoft.com/office/drawing/2014/main" id="{08149CCE-0419-4F5D-AC76-B2F646EE3C68}"/>
              </a:ext>
            </a:extLst>
          </p:cNvPr>
          <p:cNvGraphicFramePr>
            <a:graphicFrameLocks noGrp="1"/>
          </p:cNvGraphicFramePr>
          <p:nvPr>
            <p:ph idx="1"/>
            <p:extLst>
              <p:ext uri="{D42A27DB-BD31-4B8C-83A1-F6EECF244321}">
                <p14:modId xmlns:p14="http://schemas.microsoft.com/office/powerpoint/2010/main" val="41836796"/>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2914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dirty="0">
              <a:solidFill>
                <a:prstClr val="white"/>
              </a:solidFill>
              <a:latin typeface="Avenir Next LT Pro" panose="020B0504020202020204" pitchFamily="34" charset="0"/>
            </a:endParaRPr>
          </a:p>
        </p:txBody>
      </p:sp>
      <p:sp>
        <p:nvSpPr>
          <p:cNvPr id="17" name="Freeform: Shape 16">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87E22CBF-7A76-4310-83BD-D86D53F03248}"/>
              </a:ext>
            </a:extLst>
          </p:cNvPr>
          <p:cNvSpPr>
            <a:spLocks noGrp="1"/>
          </p:cNvSpPr>
          <p:nvPr>
            <p:ph type="title"/>
          </p:nvPr>
        </p:nvSpPr>
        <p:spPr>
          <a:xfrm>
            <a:off x="718751" y="762000"/>
            <a:ext cx="3598808" cy="2286000"/>
          </a:xfrm>
        </p:spPr>
        <p:txBody>
          <a:bodyPr anchor="t">
            <a:normAutofit/>
          </a:bodyPr>
          <a:lstStyle/>
          <a:p>
            <a:r>
              <a:rPr lang="en-US" sz="3200" dirty="0">
                <a:solidFill>
                  <a:srgbClr val="FFFFFF"/>
                </a:solidFill>
              </a:rPr>
              <a:t>Cons of The Current Reward System</a:t>
            </a:r>
          </a:p>
        </p:txBody>
      </p:sp>
      <p:graphicFrame>
        <p:nvGraphicFramePr>
          <p:cNvPr id="9" name="Content Placeholder 6">
            <a:extLst>
              <a:ext uri="{FF2B5EF4-FFF2-40B4-BE49-F238E27FC236}">
                <a16:creationId xmlns:a16="http://schemas.microsoft.com/office/drawing/2014/main" id="{6A538E47-98DE-4DAC-BFE3-B2CC07B71A2C}"/>
              </a:ext>
            </a:extLst>
          </p:cNvPr>
          <p:cNvGraphicFramePr>
            <a:graphicFrameLocks noGrp="1"/>
          </p:cNvGraphicFramePr>
          <p:nvPr>
            <p:ph idx="1"/>
            <p:extLst>
              <p:ext uri="{D42A27DB-BD31-4B8C-83A1-F6EECF244321}">
                <p14:modId xmlns:p14="http://schemas.microsoft.com/office/powerpoint/2010/main" val="1468535834"/>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710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dirty="0">
              <a:solidFill>
                <a:prstClr val="white"/>
              </a:solidFill>
              <a:latin typeface="Avenir Next LT Pro" panose="020B0504020202020204" pitchFamily="34" charset="0"/>
            </a:endParaRPr>
          </a:p>
        </p:txBody>
      </p:sp>
      <p:sp>
        <p:nvSpPr>
          <p:cNvPr id="17" name="Freeform: Shape 16">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87E22CBF-7A76-4310-83BD-D86D53F03248}"/>
              </a:ext>
            </a:extLst>
          </p:cNvPr>
          <p:cNvSpPr>
            <a:spLocks noGrp="1"/>
          </p:cNvSpPr>
          <p:nvPr>
            <p:ph type="title"/>
          </p:nvPr>
        </p:nvSpPr>
        <p:spPr>
          <a:xfrm>
            <a:off x="718751" y="762000"/>
            <a:ext cx="3598808" cy="2286000"/>
          </a:xfrm>
        </p:spPr>
        <p:txBody>
          <a:bodyPr anchor="t">
            <a:normAutofit/>
          </a:bodyPr>
          <a:lstStyle/>
          <a:p>
            <a:r>
              <a:rPr lang="en-US" sz="3200" dirty="0">
                <a:solidFill>
                  <a:srgbClr val="FFFFFF"/>
                </a:solidFill>
              </a:rPr>
              <a:t>The MIA Highlights</a:t>
            </a:r>
          </a:p>
        </p:txBody>
      </p:sp>
      <p:graphicFrame>
        <p:nvGraphicFramePr>
          <p:cNvPr id="9" name="Content Placeholder 6">
            <a:extLst>
              <a:ext uri="{FF2B5EF4-FFF2-40B4-BE49-F238E27FC236}">
                <a16:creationId xmlns:a16="http://schemas.microsoft.com/office/drawing/2014/main" id="{BFEDCF7B-1474-41FD-B34A-4F612267D961}"/>
              </a:ext>
            </a:extLst>
          </p:cNvPr>
          <p:cNvGraphicFramePr>
            <a:graphicFrameLocks noGrp="1"/>
          </p:cNvGraphicFramePr>
          <p:nvPr>
            <p:ph idx="1"/>
            <p:extLst>
              <p:ext uri="{D42A27DB-BD31-4B8C-83A1-F6EECF244321}">
                <p14:modId xmlns:p14="http://schemas.microsoft.com/office/powerpoint/2010/main" val="827563873"/>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750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26" name="Freeform: Shape 2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prstClr val="white"/>
              </a:solidFill>
              <a:latin typeface="Avenir Next LT Pro" panose="020B0504020202020204" pitchFamily="34" charset="0"/>
            </a:endParaRPr>
          </a:p>
        </p:txBody>
      </p:sp>
      <p:sp>
        <p:nvSpPr>
          <p:cNvPr id="28" name="Freeform: Shape 2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useBgFill="1">
        <p:nvSpPr>
          <p:cNvPr id="30" name="Rectangle 2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Title 8">
            <a:extLst>
              <a:ext uri="{FF2B5EF4-FFF2-40B4-BE49-F238E27FC236}">
                <a16:creationId xmlns:a16="http://schemas.microsoft.com/office/drawing/2014/main" id="{561E8B43-64B9-454A-BE71-C86E78B28B08}"/>
              </a:ext>
            </a:extLst>
          </p:cNvPr>
          <p:cNvSpPr>
            <a:spLocks noGrp="1"/>
          </p:cNvSpPr>
          <p:nvPr>
            <p:ph type="title"/>
          </p:nvPr>
        </p:nvSpPr>
        <p:spPr>
          <a:xfrm>
            <a:off x="7309459" y="1505252"/>
            <a:ext cx="4572000" cy="2286000"/>
          </a:xfrm>
        </p:spPr>
        <p:txBody>
          <a:bodyPr vert="horz" lIns="91440" tIns="45720" rIns="91440" bIns="45720" rtlCol="0" anchor="b">
            <a:normAutofit/>
          </a:bodyPr>
          <a:lstStyle/>
          <a:p>
            <a:r>
              <a:rPr lang="en-US" kern="1200" dirty="0">
                <a:solidFill>
                  <a:schemeClr val="tx1"/>
                </a:solidFill>
                <a:latin typeface="+mj-lt"/>
                <a:ea typeface="+mj-ea"/>
                <a:cs typeface="+mj-cs"/>
              </a:rPr>
              <a:t>                 Summary of Pros &amp; Cons</a:t>
            </a:r>
          </a:p>
        </p:txBody>
      </p:sp>
      <p:sp>
        <p:nvSpPr>
          <p:cNvPr id="32" name="Freeform: Shape 31">
            <a:extLst>
              <a:ext uri="{FF2B5EF4-FFF2-40B4-BE49-F238E27FC236}">
                <a16:creationId xmlns:a16="http://schemas.microsoft.com/office/drawing/2014/main" id="{FEDD342A-EF89-4827-9C79-749F28490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578824" cy="6028256"/>
          </a:xfrm>
          <a:custGeom>
            <a:avLst/>
            <a:gdLst>
              <a:gd name="connsiteX0" fmla="*/ 0 w 5578824"/>
              <a:gd name="connsiteY0" fmla="*/ 0 h 6028256"/>
              <a:gd name="connsiteX1" fmla="*/ 3897606 w 5578824"/>
              <a:gd name="connsiteY1" fmla="*/ 0 h 6028256"/>
              <a:gd name="connsiteX2" fmla="*/ 4274232 w 5578824"/>
              <a:gd name="connsiteY2" fmla="*/ 360545 h 6028256"/>
              <a:gd name="connsiteX3" fmla="*/ 4673934 w 5578824"/>
              <a:gd name="connsiteY3" fmla="*/ 738354 h 6028256"/>
              <a:gd name="connsiteX4" fmla="*/ 5421862 w 5578824"/>
              <a:gd name="connsiteY4" fmla="*/ 1773839 h 6028256"/>
              <a:gd name="connsiteX5" fmla="*/ 5469199 w 5578824"/>
              <a:gd name="connsiteY5" fmla="*/ 3329255 h 6028256"/>
              <a:gd name="connsiteX6" fmla="*/ 4741546 w 5578824"/>
              <a:gd name="connsiteY6" fmla="*/ 4877588 h 6028256"/>
              <a:gd name="connsiteX7" fmla="*/ 1325600 w 5578824"/>
              <a:gd name="connsiteY7" fmla="*/ 5980388 h 6028256"/>
              <a:gd name="connsiteX8" fmla="*/ 137593 w 5578824"/>
              <a:gd name="connsiteY8" fmla="*/ 5804042 h 6028256"/>
              <a:gd name="connsiteX9" fmla="*/ 0 w 5578824"/>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9"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Avenir Next LT Pro Light"/>
            </a:endParaRPr>
          </a:p>
        </p:txBody>
      </p:sp>
      <p:pic>
        <p:nvPicPr>
          <p:cNvPr id="12" name="Picture 11" descr="Timeline&#10;&#10;Description automatically generated">
            <a:extLst>
              <a:ext uri="{FF2B5EF4-FFF2-40B4-BE49-F238E27FC236}">
                <a16:creationId xmlns:a16="http://schemas.microsoft.com/office/drawing/2014/main" id="{7429EA59-6CFC-45B5-AE9F-10FB6263E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688126"/>
            <a:ext cx="6941978" cy="4863588"/>
          </a:xfrm>
          <a:prstGeom prst="rect">
            <a:avLst/>
          </a:prstGeom>
        </p:spPr>
      </p:pic>
    </p:spTree>
    <p:extLst>
      <p:ext uri="{BB962C8B-B14F-4D97-AF65-F5344CB8AC3E}">
        <p14:creationId xmlns:p14="http://schemas.microsoft.com/office/powerpoint/2010/main" val="171242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5" name="Freeform: Shape 24">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7" name="Freeform: Shape 26">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9" name="Rectangle 2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1" name="Freeform: Shape 30">
            <a:extLst>
              <a:ext uri="{FF2B5EF4-FFF2-40B4-BE49-F238E27FC236}">
                <a16:creationId xmlns:a16="http://schemas.microsoft.com/office/drawing/2014/main" id="{8C3ED992-EB89-4C2F-8A9A-947E91BC6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custGeom>
            <a:avLst/>
            <a:gdLst>
              <a:gd name="connsiteX0" fmla="*/ 0 w 6096000"/>
              <a:gd name="connsiteY0" fmla="*/ 0 h 6858000"/>
              <a:gd name="connsiteX1" fmla="*/ 2758239 w 6096000"/>
              <a:gd name="connsiteY1" fmla="*/ 0 h 6858000"/>
              <a:gd name="connsiteX2" fmla="*/ 2916747 w 6096000"/>
              <a:gd name="connsiteY2" fmla="*/ 218181 h 6858000"/>
              <a:gd name="connsiteX3" fmla="*/ 4839749 w 6096000"/>
              <a:gd name="connsiteY3" fmla="*/ 2631787 h 6858000"/>
              <a:gd name="connsiteX4" fmla="*/ 6095001 w 6096000"/>
              <a:gd name="connsiteY4" fmla="*/ 5672947 h 6858000"/>
              <a:gd name="connsiteX5" fmla="*/ 5792922 w 6096000"/>
              <a:gd name="connsiteY5" fmla="*/ 6612444 h 6858000"/>
              <a:gd name="connsiteX6" fmla="*/ 5671607 w 6096000"/>
              <a:gd name="connsiteY6" fmla="*/ 6771753 h 6858000"/>
              <a:gd name="connsiteX7" fmla="*/ 5591643 w 6096000"/>
              <a:gd name="connsiteY7" fmla="*/ 6858000 h 6858000"/>
              <a:gd name="connsiteX8" fmla="*/ 0 w 6096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AF241799-0FEB-40AC-969C-71AD67AD7506}"/>
              </a:ext>
            </a:extLst>
          </p:cNvPr>
          <p:cNvSpPr>
            <a:spLocks noGrp="1"/>
          </p:cNvSpPr>
          <p:nvPr>
            <p:ph type="title"/>
          </p:nvPr>
        </p:nvSpPr>
        <p:spPr>
          <a:xfrm>
            <a:off x="298570" y="3010504"/>
            <a:ext cx="4572000" cy="718159"/>
          </a:xfrm>
        </p:spPr>
        <p:txBody>
          <a:bodyPr vert="horz" lIns="91440" tIns="45720" rIns="91440" bIns="45720" rtlCol="0" anchor="b">
            <a:normAutofit/>
          </a:bodyPr>
          <a:lstStyle/>
          <a:p>
            <a:r>
              <a:rPr lang="en-US" kern="1200" dirty="0">
                <a:solidFill>
                  <a:schemeClr val="accent1">
                    <a:lumMod val="75000"/>
                  </a:schemeClr>
                </a:solidFill>
                <a:latin typeface="+mj-lt"/>
                <a:ea typeface="+mj-ea"/>
                <a:cs typeface="+mj-cs"/>
              </a:rPr>
              <a:t>Miami Token Info</a:t>
            </a:r>
          </a:p>
        </p:txBody>
      </p:sp>
      <p:pic>
        <p:nvPicPr>
          <p:cNvPr id="7" name="Picture 6" descr="A screenshot of a computer&#10;&#10;Description automatically generated">
            <a:extLst>
              <a:ext uri="{FF2B5EF4-FFF2-40B4-BE49-F238E27FC236}">
                <a16:creationId xmlns:a16="http://schemas.microsoft.com/office/drawing/2014/main" id="{50A0A739-9D43-44B7-BEC2-AF0B878E6A50}"/>
              </a:ext>
            </a:extLst>
          </p:cNvPr>
          <p:cNvPicPr>
            <a:picLocks noChangeAspect="1"/>
          </p:cNvPicPr>
          <p:nvPr/>
        </p:nvPicPr>
        <p:blipFill rotWithShape="1">
          <a:blip r:embed="rId2">
            <a:extLst>
              <a:ext uri="{28A0092B-C50C-407E-A947-70E740481C1C}">
                <a14:useLocalDpi xmlns:a14="http://schemas.microsoft.com/office/drawing/2010/main" val="0"/>
              </a:ext>
            </a:extLst>
          </a:blip>
          <a:srcRect t="8163" r="75587" b="4626"/>
          <a:stretch/>
        </p:blipFill>
        <p:spPr>
          <a:xfrm>
            <a:off x="6627510" y="38555"/>
            <a:ext cx="4034156" cy="6662056"/>
          </a:xfrm>
          <a:prstGeom prst="rect">
            <a:avLst/>
          </a:prstGeom>
        </p:spPr>
      </p:pic>
    </p:spTree>
    <p:extLst>
      <p:ext uri="{BB962C8B-B14F-4D97-AF65-F5344CB8AC3E}">
        <p14:creationId xmlns:p14="http://schemas.microsoft.com/office/powerpoint/2010/main" val="264194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 large crowd of people in front of a stage with lights&#10;&#10;Description automatically generated with medium confidence">
            <a:extLst>
              <a:ext uri="{FF2B5EF4-FFF2-40B4-BE49-F238E27FC236}">
                <a16:creationId xmlns:a16="http://schemas.microsoft.com/office/drawing/2014/main" id="{195EE7EA-D65E-4E60-BF33-309F0B13AF27}"/>
              </a:ext>
            </a:extLst>
          </p:cNvPr>
          <p:cNvPicPr>
            <a:picLocks noChangeAspect="1"/>
          </p:cNvPicPr>
          <p:nvPr/>
        </p:nvPicPr>
        <p:blipFill rotWithShape="1">
          <a:blip r:embed="rId2">
            <a:extLst>
              <a:ext uri="{28A0092B-C50C-407E-A947-70E740481C1C}">
                <a14:useLocalDpi xmlns:a14="http://schemas.microsoft.com/office/drawing/2010/main" val="0"/>
              </a:ext>
            </a:extLst>
          </a:blip>
          <a:srcRect b="125"/>
          <a:stretch/>
        </p:blipFill>
        <p:spPr>
          <a:xfrm>
            <a:off x="20" y="10"/>
            <a:ext cx="12207220" cy="6857990"/>
          </a:xfrm>
          <a:prstGeom prst="rect">
            <a:avLst/>
          </a:prstGeom>
        </p:spPr>
      </p:pic>
      <p:sp>
        <p:nvSpPr>
          <p:cNvPr id="18" name="Rectangle 17">
            <a:extLst>
              <a:ext uri="{FF2B5EF4-FFF2-40B4-BE49-F238E27FC236}">
                <a16:creationId xmlns:a16="http://schemas.microsoft.com/office/drawing/2014/main" id="{0ED8FC7E-742C-4B53-B6FF-F19F8EDA2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1928"/>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E3AB64-5E7F-4F1C-ADDE-9985EA825C47}"/>
              </a:ext>
            </a:extLst>
          </p:cNvPr>
          <p:cNvSpPr>
            <a:spLocks noGrp="1"/>
          </p:cNvSpPr>
          <p:nvPr>
            <p:ph type="title"/>
          </p:nvPr>
        </p:nvSpPr>
        <p:spPr>
          <a:xfrm>
            <a:off x="2099057" y="1585231"/>
            <a:ext cx="8009146" cy="737147"/>
          </a:xfrm>
        </p:spPr>
        <p:txBody>
          <a:bodyPr vert="horz" lIns="91440" tIns="45720" rIns="91440" bIns="45720" rtlCol="0" anchor="b">
            <a:noAutofit/>
          </a:bodyPr>
          <a:lstStyle/>
          <a:p>
            <a:pPr algn="ctr"/>
            <a:r>
              <a:rPr lang="en-US" sz="7200" kern="1200" dirty="0">
                <a:solidFill>
                  <a:schemeClr val="accent6">
                    <a:lumMod val="60000"/>
                    <a:lumOff val="40000"/>
                  </a:schemeClr>
                </a:solidFill>
                <a:latin typeface="+mj-lt"/>
                <a:ea typeface="+mj-ea"/>
                <a:cs typeface="+mj-cs"/>
              </a:rPr>
              <a:t>Crowd</a:t>
            </a:r>
            <a:r>
              <a:rPr lang="en-US" sz="7200" kern="1200" dirty="0">
                <a:solidFill>
                  <a:schemeClr val="accent1">
                    <a:lumMod val="60000"/>
                    <a:lumOff val="40000"/>
                  </a:schemeClr>
                </a:solidFill>
                <a:latin typeface="+mj-lt"/>
                <a:ea typeface="+mj-ea"/>
                <a:cs typeface="+mj-cs"/>
              </a:rPr>
              <a:t>sale</a:t>
            </a:r>
          </a:p>
        </p:txBody>
      </p:sp>
    </p:spTree>
    <p:extLst>
      <p:ext uri="{BB962C8B-B14F-4D97-AF65-F5344CB8AC3E}">
        <p14:creationId xmlns:p14="http://schemas.microsoft.com/office/powerpoint/2010/main" val="346661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7733DA8-1BFC-4737-831B-54DCFE42D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6"/>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33" name="Freeform: Shape 32">
            <a:extLst>
              <a:ext uri="{FF2B5EF4-FFF2-40B4-BE49-F238E27FC236}">
                <a16:creationId xmlns:a16="http://schemas.microsoft.com/office/drawing/2014/main" id="{A9A37989-53E3-4D7B-A423-60DD369BB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40564"/>
            <a:ext cx="4337539" cy="5817436"/>
          </a:xfrm>
          <a:custGeom>
            <a:avLst/>
            <a:gdLst>
              <a:gd name="connsiteX0" fmla="*/ 1162193 w 4337539"/>
              <a:gd name="connsiteY0" fmla="*/ 710 h 5817436"/>
              <a:gd name="connsiteX1" fmla="*/ 1585945 w 4337539"/>
              <a:gd name="connsiteY1" fmla="*/ 47742 h 5817436"/>
              <a:gd name="connsiteX2" fmla="*/ 2955874 w 4337539"/>
              <a:gd name="connsiteY2" fmla="*/ 845238 h 5817436"/>
              <a:gd name="connsiteX3" fmla="*/ 3985793 w 4337539"/>
              <a:gd name="connsiteY3" fmla="*/ 2263621 h 5817436"/>
              <a:gd name="connsiteX4" fmla="*/ 3471030 w 4337539"/>
              <a:gd name="connsiteY4" fmla="*/ 5609583 h 5817436"/>
              <a:gd name="connsiteX5" fmla="*/ 3330983 w 4337539"/>
              <a:gd name="connsiteY5" fmla="*/ 5817436 h 5817436"/>
              <a:gd name="connsiteX6" fmla="*/ 0 w 4337539"/>
              <a:gd name="connsiteY6" fmla="*/ 5817436 h 5817436"/>
              <a:gd name="connsiteX7" fmla="*/ 0 w 4337539"/>
              <a:gd name="connsiteY7" fmla="*/ 181400 h 5817436"/>
              <a:gd name="connsiteX8" fmla="*/ 365311 w 4337539"/>
              <a:gd name="connsiteY8" fmla="*/ 94304 h 5817436"/>
              <a:gd name="connsiteX9" fmla="*/ 1162193 w 4337539"/>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7539" h="5817436">
                <a:moveTo>
                  <a:pt x="1162193" y="710"/>
                </a:moveTo>
                <a:cubicBezTo>
                  <a:pt x="1309881" y="4175"/>
                  <a:pt x="1450916" y="20264"/>
                  <a:pt x="1585945" y="47742"/>
                </a:cubicBezTo>
                <a:cubicBezTo>
                  <a:pt x="2125847" y="157580"/>
                  <a:pt x="2569194" y="449669"/>
                  <a:pt x="2955874" y="845238"/>
                </a:cubicBezTo>
                <a:cubicBezTo>
                  <a:pt x="3342552" y="1240809"/>
                  <a:pt x="3672563" y="1739861"/>
                  <a:pt x="3985793" y="2263621"/>
                </a:cubicBezTo>
                <a:cubicBezTo>
                  <a:pt x="4713945" y="3480830"/>
                  <a:pt x="4197469" y="4515211"/>
                  <a:pt x="3471030" y="5609583"/>
                </a:cubicBezTo>
                <a:lnTo>
                  <a:pt x="3330983" y="5817436"/>
                </a:lnTo>
                <a:lnTo>
                  <a:pt x="0" y="5817436"/>
                </a:lnTo>
                <a:lnTo>
                  <a:pt x="0" y="181400"/>
                </a:lnTo>
                <a:lnTo>
                  <a:pt x="365311" y="94304"/>
                </a:lnTo>
                <a:cubicBezTo>
                  <a:pt x="651420" y="24227"/>
                  <a:pt x="916047" y="-5064"/>
                  <a:pt x="1162193" y="71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4">
            <a:extLst>
              <a:ext uri="{FF2B5EF4-FFF2-40B4-BE49-F238E27FC236}">
                <a16:creationId xmlns:a16="http://schemas.microsoft.com/office/drawing/2014/main" id="{63165769-7A47-4E0F-825D-AF1179DF6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17358">
            <a:off x="-800363" y="946220"/>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2" name="Title 1">
            <a:extLst>
              <a:ext uri="{FF2B5EF4-FFF2-40B4-BE49-F238E27FC236}">
                <a16:creationId xmlns:a16="http://schemas.microsoft.com/office/drawing/2014/main" id="{B784FF47-35FF-4FEA-AA2E-33CD95CE0AD9}"/>
              </a:ext>
            </a:extLst>
          </p:cNvPr>
          <p:cNvSpPr>
            <a:spLocks noGrp="1"/>
          </p:cNvSpPr>
          <p:nvPr>
            <p:ph type="title"/>
          </p:nvPr>
        </p:nvSpPr>
        <p:spPr>
          <a:xfrm>
            <a:off x="5334001" y="1524000"/>
            <a:ext cx="3018325" cy="4572000"/>
          </a:xfrm>
        </p:spPr>
        <p:txBody>
          <a:bodyPr anchor="t">
            <a:normAutofit/>
          </a:bodyPr>
          <a:lstStyle/>
          <a:p>
            <a:r>
              <a:rPr lang="en-US" sz="3200" dirty="0"/>
              <a:t>                           </a:t>
            </a:r>
            <a:r>
              <a:rPr lang="en-US" sz="4800" dirty="0">
                <a:solidFill>
                  <a:schemeClr val="accent1">
                    <a:lumMod val="60000"/>
                    <a:lumOff val="40000"/>
                  </a:schemeClr>
                </a:solidFill>
              </a:rPr>
              <a:t>Crowdsale</a:t>
            </a:r>
          </a:p>
        </p:txBody>
      </p:sp>
      <p:sp>
        <p:nvSpPr>
          <p:cNvPr id="5" name="Content Placeholder 4">
            <a:extLst>
              <a:ext uri="{FF2B5EF4-FFF2-40B4-BE49-F238E27FC236}">
                <a16:creationId xmlns:a16="http://schemas.microsoft.com/office/drawing/2014/main" id="{9879F3C7-7349-4EB7-8511-930FECE5DC3C}"/>
              </a:ext>
            </a:extLst>
          </p:cNvPr>
          <p:cNvSpPr>
            <a:spLocks noGrp="1"/>
          </p:cNvSpPr>
          <p:nvPr>
            <p:ph idx="1"/>
          </p:nvPr>
        </p:nvSpPr>
        <p:spPr>
          <a:xfrm>
            <a:off x="8411675" y="1524000"/>
            <a:ext cx="3018325" cy="4572001"/>
          </a:xfrm>
        </p:spPr>
        <p:txBody>
          <a:bodyPr>
            <a:normAutofit/>
          </a:bodyPr>
          <a:lstStyle/>
          <a:p>
            <a:pPr>
              <a:lnSpc>
                <a:spcPct val="115000"/>
              </a:lnSpc>
            </a:pPr>
            <a:r>
              <a:rPr lang="en-US" sz="2400" dirty="0">
                <a:solidFill>
                  <a:schemeClr val="accent6">
                    <a:lumMod val="60000"/>
                    <a:lumOff val="40000"/>
                    <a:alpha val="70000"/>
                  </a:schemeClr>
                </a:solidFill>
                <a:latin typeface="Times New Roman" panose="02020603050405020304" pitchFamily="18" charset="0"/>
                <a:cs typeface="Times New Roman" panose="02020603050405020304" pitchFamily="18" charset="0"/>
              </a:rPr>
              <a:t>A cryptocurrency Crowdsale is a method of funding a project through the sale of digital tokens that give their buyer the right to participate in an idea being funded by the sale.</a:t>
            </a:r>
          </a:p>
          <a:p>
            <a:pPr>
              <a:lnSpc>
                <a:spcPct val="115000"/>
              </a:lnSpc>
            </a:pPr>
            <a:endParaRPr lang="en-US" sz="2400" dirty="0"/>
          </a:p>
          <a:p>
            <a:pPr>
              <a:lnSpc>
                <a:spcPct val="115000"/>
              </a:lnSpc>
            </a:pPr>
            <a:endParaRPr lang="en-US" sz="2400" dirty="0"/>
          </a:p>
        </p:txBody>
      </p:sp>
    </p:spTree>
    <p:extLst>
      <p:ext uri="{BB962C8B-B14F-4D97-AF65-F5344CB8AC3E}">
        <p14:creationId xmlns:p14="http://schemas.microsoft.com/office/powerpoint/2010/main" val="1932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 screenshot of a computer&#10;&#10;Description automatically generated">
            <a:extLst>
              <a:ext uri="{FF2B5EF4-FFF2-40B4-BE49-F238E27FC236}">
                <a16:creationId xmlns:a16="http://schemas.microsoft.com/office/drawing/2014/main" id="{6A194533-8147-45FF-BB7B-8DC02AFE82FB}"/>
              </a:ext>
            </a:extLst>
          </p:cNvPr>
          <p:cNvPicPr>
            <a:picLocks noChangeAspect="1"/>
          </p:cNvPicPr>
          <p:nvPr/>
        </p:nvPicPr>
        <p:blipFill rotWithShape="1">
          <a:blip r:embed="rId2">
            <a:extLst>
              <a:ext uri="{28A0092B-C50C-407E-A947-70E740481C1C}">
                <a14:useLocalDpi xmlns:a14="http://schemas.microsoft.com/office/drawing/2010/main" val="0"/>
              </a:ext>
            </a:extLst>
          </a:blip>
          <a:srcRect t="8619" b="4609"/>
          <a:stretch/>
        </p:blipFill>
        <p:spPr>
          <a:xfrm>
            <a:off x="-15221" y="801914"/>
            <a:ext cx="12207220" cy="5958162"/>
          </a:xfrm>
          <a:prstGeom prst="rect">
            <a:avLst/>
          </a:prstGeom>
        </p:spPr>
      </p:pic>
      <p:sp>
        <p:nvSpPr>
          <p:cNvPr id="18" name="Rectangle 17">
            <a:extLst>
              <a:ext uri="{FF2B5EF4-FFF2-40B4-BE49-F238E27FC236}">
                <a16:creationId xmlns:a16="http://schemas.microsoft.com/office/drawing/2014/main" id="{0ED8FC7E-742C-4B53-B6FF-F19F8EDA2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1928"/>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A0BFF8-533E-4AFE-8F0D-37D6F00C0715}"/>
              </a:ext>
            </a:extLst>
          </p:cNvPr>
          <p:cNvSpPr>
            <a:spLocks noGrp="1"/>
          </p:cNvSpPr>
          <p:nvPr>
            <p:ph type="title"/>
          </p:nvPr>
        </p:nvSpPr>
        <p:spPr>
          <a:xfrm>
            <a:off x="2099057" y="97924"/>
            <a:ext cx="8009146" cy="699824"/>
          </a:xfrm>
        </p:spPr>
        <p:txBody>
          <a:bodyPr vert="horz" lIns="91440" tIns="45720" rIns="91440" bIns="45720" rtlCol="0" anchor="b">
            <a:normAutofit fontScale="90000"/>
          </a:bodyPr>
          <a:lstStyle/>
          <a:p>
            <a:pPr algn="ctr"/>
            <a:r>
              <a:rPr lang="en-US" sz="4600" kern="1200" dirty="0">
                <a:solidFill>
                  <a:schemeClr val="accent6">
                    <a:lumMod val="60000"/>
                    <a:lumOff val="40000"/>
                  </a:schemeClr>
                </a:solidFill>
                <a:latin typeface="+mj-lt"/>
                <a:ea typeface="+mj-ea"/>
                <a:cs typeface="+mj-cs"/>
              </a:rPr>
              <a:t>Crowdsale Solidity Code </a:t>
            </a:r>
          </a:p>
        </p:txBody>
      </p:sp>
    </p:spTree>
    <p:extLst>
      <p:ext uri="{BB962C8B-B14F-4D97-AF65-F5344CB8AC3E}">
        <p14:creationId xmlns:p14="http://schemas.microsoft.com/office/powerpoint/2010/main" val="66885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ebbleVTI">
  <a:themeElements>
    <a:clrScheme name="AnalogousFromDarkSeedLeftStep">
      <a:dk1>
        <a:srgbClr val="000000"/>
      </a:dk1>
      <a:lt1>
        <a:srgbClr val="FFFFFF"/>
      </a:lt1>
      <a:dk2>
        <a:srgbClr val="1B2430"/>
      </a:dk2>
      <a:lt2>
        <a:srgbClr val="F0F3F1"/>
      </a:lt2>
      <a:accent1>
        <a:srgbClr val="E729BC"/>
      </a:accent1>
      <a:accent2>
        <a:srgbClr val="B117D5"/>
      </a:accent2>
      <a:accent3>
        <a:srgbClr val="7429E7"/>
      </a:accent3>
      <a:accent4>
        <a:srgbClr val="3337DA"/>
      </a:accent4>
      <a:accent5>
        <a:srgbClr val="297CE7"/>
      </a:accent5>
      <a:accent6>
        <a:srgbClr val="17BAD5"/>
      </a:accent6>
      <a:hlink>
        <a:srgbClr val="3F62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10129</TotalTime>
  <Words>379</Words>
  <Application>Microsoft Office PowerPoint</Application>
  <PresentationFormat>Widescreen</PresentationFormat>
  <Paragraphs>25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 Next LT Pro Light</vt:lpstr>
      <vt:lpstr>Sitka Subheading</vt:lpstr>
      <vt:lpstr>Times New Roman</vt:lpstr>
      <vt:lpstr>PebbleVTI</vt:lpstr>
      <vt:lpstr>   QmaK4TLaJgophrxaHBj4E45Ux5G2usgbdnSBWFmQuGqTzG  MIAMI TOKEN</vt:lpstr>
      <vt:lpstr>                        Miami Token</vt:lpstr>
      <vt:lpstr>Cons of The Current Reward System</vt:lpstr>
      <vt:lpstr>The MIA Highlights</vt:lpstr>
      <vt:lpstr>                 Summary of Pros &amp; Cons</vt:lpstr>
      <vt:lpstr>Miami Token Info</vt:lpstr>
      <vt:lpstr>Crowdsale</vt:lpstr>
      <vt:lpstr>                           Crowdsale</vt:lpstr>
      <vt:lpstr>Crowdsale Solidity Code </vt:lpstr>
      <vt:lpstr>Crowdsale Countdown</vt:lpstr>
      <vt:lpstr>PowerPoint Presentation</vt:lpstr>
      <vt:lpstr>System</vt:lpstr>
      <vt:lpstr>Miami Token Benefits</vt:lpstr>
      <vt:lpstr>Miami Token Exchange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QmaK4TLaJgophrxaHBj4E45Ux5G2usgbdnSBWFmQuGqTzG  MIAMI TOKEN</dc:title>
  <dc:creator>Fabian Sejas</dc:creator>
  <cp:lastModifiedBy>Fabian Sejas</cp:lastModifiedBy>
  <cp:revision>3</cp:revision>
  <dcterms:created xsi:type="dcterms:W3CDTF">2021-11-10T23:40:57Z</dcterms:created>
  <dcterms:modified xsi:type="dcterms:W3CDTF">2021-11-18T00:30:31Z</dcterms:modified>
</cp:coreProperties>
</file>