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60" r:id="rId3"/>
    <p:sldId id="258" r:id="rId4"/>
    <p:sldId id="262" r:id="rId5"/>
    <p:sldId id="261" r:id="rId6"/>
    <p:sldId id="264"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2727" autoAdjust="0"/>
  </p:normalViewPr>
  <p:slideViewPr>
    <p:cSldViewPr snapToGrid="0">
      <p:cViewPr varScale="1">
        <p:scale>
          <a:sx n="53" d="100"/>
          <a:sy n="53" d="100"/>
        </p:scale>
        <p:origin x="1416"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D540F-ED2E-4665-B68D-2F868571A558}" type="datetimeFigureOut">
              <a:rPr lang="en-US" smtClean="0"/>
              <a:t>5/5/2023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175AC1-6E1F-4C08-B936-895953A28CA2}" type="slidenum">
              <a:rPr lang="en-US" smtClean="0"/>
              <a:t>‹#›</a:t>
            </a:fld>
            <a:endParaRPr lang="en-US"/>
          </a:p>
        </p:txBody>
      </p:sp>
    </p:spTree>
    <p:extLst>
      <p:ext uri="{BB962C8B-B14F-4D97-AF65-F5344CB8AC3E}">
        <p14:creationId xmlns:p14="http://schemas.microsoft.com/office/powerpoint/2010/main" val="3562942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Söhne"/>
              </a:rPr>
              <a:t>There are several reasons why improving recycling activities is important:</a:t>
            </a:r>
          </a:p>
          <a:p>
            <a:pPr>
              <a:buFont typeface="+mj-lt"/>
              <a:buAutoNum type="arabicPeriod"/>
            </a:pPr>
            <a:r>
              <a:rPr lang="en-US" sz="1200" dirty="0" smtClean="0">
                <a:latin typeface="Söhne"/>
              </a:rPr>
              <a:t>Environmental Benefits: Recycling reduces the amount of waste that ends up in landfills, which can help to reduce the environmental impact of waste disposal. It also conserves natural resources by reducing the need for raw materials to be extracted and processed, which can help to conserve energy and reduce greenhouse gas emissions.</a:t>
            </a:r>
          </a:p>
          <a:p>
            <a:pPr>
              <a:buFont typeface="+mj-lt"/>
              <a:buAutoNum type="arabicPeriod"/>
            </a:pPr>
            <a:r>
              <a:rPr lang="en-US" sz="1200" dirty="0" smtClean="0">
                <a:latin typeface="Söhne"/>
              </a:rPr>
              <a:t>Economic Benefits: Recycling can also create economic benefits by generating jobs and revenue for local communities. It can also reduce the costs associated with waste disposal, as recycling is often less expensive than landfilling or incineration.</a:t>
            </a:r>
          </a:p>
          <a:p>
            <a:pPr>
              <a:buFont typeface="+mj-lt"/>
              <a:buAutoNum type="arabicPeriod"/>
            </a:pPr>
            <a:r>
              <a:rPr lang="en-US" sz="1200" dirty="0" smtClean="0">
                <a:latin typeface="Söhne"/>
              </a:rPr>
              <a:t>Resource Conservation: Recycling helps to conserve valuable resources such as metals, paper, and plastics. By recycling these materials, we can reduce the need to extract and process new raw materials, which can help to conserve natural resources and reduce energy consumption.</a:t>
            </a:r>
          </a:p>
          <a:p>
            <a:pPr>
              <a:buFont typeface="+mj-lt"/>
              <a:buAutoNum type="arabicPeriod"/>
            </a:pPr>
            <a:r>
              <a:rPr lang="en-US" sz="1200" dirty="0" smtClean="0">
                <a:latin typeface="Söhne"/>
              </a:rPr>
              <a:t>Reduce Pollution: Recycling can also help to reduce pollution by reducing the amount of waste that is sent to landfills or incinerated. Landfills and incinerators can emit pollutants such as methane and carbon dioxide, which contribute to climate change and other environmental problems.</a:t>
            </a:r>
          </a:p>
          <a:p>
            <a:pPr>
              <a:buFont typeface="+mj-lt"/>
              <a:buAutoNum type="arabicPeriod"/>
            </a:pPr>
            <a:r>
              <a:rPr lang="en-US" sz="1200" dirty="0" smtClean="0">
                <a:latin typeface="Söhne"/>
              </a:rPr>
              <a:t>Social Benefits: Improving recycling activities can also have social benefits by promoting community involvement and engagement. Recycling programs can help to raise awareness about the importance of waste reduction and environmental stewardship, and can encourage individuals to take action to reduce their environmental impact.</a:t>
            </a:r>
          </a:p>
          <a:p>
            <a:r>
              <a:rPr lang="en-US" sz="1200" dirty="0" smtClean="0">
                <a:latin typeface="Söhne"/>
              </a:rPr>
              <a:t>Overall, improving recycling activities is important for both environmental and economic reasons, and can help to promote a more sustainable and equitable future.</a:t>
            </a:r>
            <a:endParaRPr lang="en-US" b="0" i="0" dirty="0" smtClean="0">
              <a:effectLst/>
              <a:latin typeface="Söhne"/>
            </a:endParaRPr>
          </a:p>
          <a:p>
            <a:endParaRPr lang="en-US" dirty="0"/>
          </a:p>
        </p:txBody>
      </p:sp>
      <p:sp>
        <p:nvSpPr>
          <p:cNvPr id="4" name="Slide Number Placeholder 3"/>
          <p:cNvSpPr>
            <a:spLocks noGrp="1"/>
          </p:cNvSpPr>
          <p:nvPr>
            <p:ph type="sldNum" sz="quarter" idx="10"/>
          </p:nvPr>
        </p:nvSpPr>
        <p:spPr/>
        <p:txBody>
          <a:bodyPr/>
          <a:lstStyle/>
          <a:p>
            <a:fld id="{C3175AC1-6E1F-4C08-B936-895953A28CA2}" type="slidenum">
              <a:rPr lang="en-US" smtClean="0"/>
              <a:t>3</a:t>
            </a:fld>
            <a:endParaRPr lang="en-US"/>
          </a:p>
        </p:txBody>
      </p:sp>
    </p:spTree>
    <p:extLst>
      <p:ext uri="{BB962C8B-B14F-4D97-AF65-F5344CB8AC3E}">
        <p14:creationId xmlns:p14="http://schemas.microsoft.com/office/powerpoint/2010/main" val="3019137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5/5/2023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trash can</a:t>
            </a:r>
            <a:endParaRPr lang="en-US" dirty="0"/>
          </a:p>
        </p:txBody>
      </p:sp>
      <p:sp>
        <p:nvSpPr>
          <p:cNvPr id="3" name="Subtitle 2"/>
          <p:cNvSpPr>
            <a:spLocks noGrp="1"/>
          </p:cNvSpPr>
          <p:nvPr>
            <p:ph type="subTitle" idx="1"/>
          </p:nvPr>
        </p:nvSpPr>
        <p:spPr/>
        <p:txBody>
          <a:bodyPr/>
          <a:lstStyle/>
          <a:p>
            <a:r>
              <a:rPr lang="en-US" dirty="0" smtClean="0"/>
              <a:t>Carolina Villarreal</a:t>
            </a:r>
            <a:endParaRPr lang="en-US" dirty="0"/>
          </a:p>
        </p:txBody>
      </p:sp>
    </p:spTree>
    <p:extLst>
      <p:ext uri="{BB962C8B-B14F-4D97-AF65-F5344CB8AC3E}">
        <p14:creationId xmlns:p14="http://schemas.microsoft.com/office/powerpoint/2010/main" val="407187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18" y="1"/>
            <a:ext cx="10364451" cy="974600"/>
          </a:xfrm>
        </p:spPr>
        <p:txBody>
          <a:bodyPr/>
          <a:lstStyle/>
          <a:p>
            <a:r>
              <a:rPr lang="en-US" dirty="0" smtClean="0"/>
              <a:t>issues</a:t>
            </a:r>
            <a:endParaRPr lang="en-US" dirty="0"/>
          </a:p>
        </p:txBody>
      </p:sp>
      <p:pic>
        <p:nvPicPr>
          <p:cNvPr id="1028" name="Picture 4" descr="Things You Should Never Throw in the Garbage | Reader's Dig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1992" y="1648833"/>
            <a:ext cx="4114875" cy="2747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ople sorting garbage. Men and women separate waste and throwing trash  into recycling bins. Ecology lifestyle vector illustration Stock Vector  Image &amp; Art - Alamy"/>
          <p:cNvPicPr>
            <a:picLocks noChangeAspect="1" noChangeArrowheads="1"/>
          </p:cNvPicPr>
          <p:nvPr/>
        </p:nvPicPr>
        <p:blipFill rotWithShape="1">
          <a:blip r:embed="rId3">
            <a:extLst>
              <a:ext uri="{28A0092B-C50C-407E-A947-70E740481C1C}">
                <a14:useLocalDpi xmlns:a14="http://schemas.microsoft.com/office/drawing/2010/main" val="0"/>
              </a:ext>
            </a:extLst>
          </a:blip>
          <a:srcRect b="11609"/>
          <a:stretch/>
        </p:blipFill>
        <p:spPr bwMode="auto">
          <a:xfrm>
            <a:off x="1058919" y="1648833"/>
            <a:ext cx="4196520" cy="23425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1258576" y="4665662"/>
            <a:ext cx="3205886" cy="1778681"/>
          </a:xfrm>
          <a:prstGeom prst="rect">
            <a:avLst/>
          </a:prstGeom>
        </p:spPr>
      </p:pic>
      <p:sp>
        <p:nvSpPr>
          <p:cNvPr id="7" name="TextBox 6"/>
          <p:cNvSpPr txBox="1"/>
          <p:nvPr/>
        </p:nvSpPr>
        <p:spPr>
          <a:xfrm>
            <a:off x="5821763" y="4711108"/>
            <a:ext cx="3656065" cy="1754326"/>
          </a:xfrm>
          <a:prstGeom prst="rect">
            <a:avLst/>
          </a:prstGeom>
          <a:noFill/>
        </p:spPr>
        <p:txBody>
          <a:bodyPr wrap="square" rtlCol="0">
            <a:spAutoFit/>
          </a:bodyPr>
          <a:lstStyle/>
          <a:p>
            <a:pPr algn="ctr"/>
            <a:r>
              <a:rPr lang="en-US" sz="2800" b="1" dirty="0" smtClean="0"/>
              <a:t>2018</a:t>
            </a:r>
          </a:p>
          <a:p>
            <a:pPr marL="285750" indent="-285750">
              <a:buFont typeface="Arial" panose="020B0604020202020204" pitchFamily="34" charset="0"/>
              <a:buChar char="•"/>
            </a:pPr>
            <a:r>
              <a:rPr lang="en-US" sz="2000" b="1" dirty="0" smtClean="0"/>
              <a:t>24.3</a:t>
            </a:r>
            <a:r>
              <a:rPr lang="en-US" sz="2000" dirty="0" smtClean="0"/>
              <a:t> </a:t>
            </a:r>
            <a:r>
              <a:rPr lang="en-US" sz="2000" dirty="0"/>
              <a:t>million tons per </a:t>
            </a:r>
            <a:r>
              <a:rPr lang="en-US" sz="2000" dirty="0" smtClean="0"/>
              <a:t>month.</a:t>
            </a:r>
          </a:p>
          <a:p>
            <a:pPr marL="285750" indent="-285750">
              <a:buFont typeface="Arial" panose="020B0604020202020204" pitchFamily="34" charset="0"/>
              <a:buChar char="•"/>
            </a:pPr>
            <a:r>
              <a:rPr lang="en-US" sz="2000" dirty="0"/>
              <a:t>R</a:t>
            </a:r>
            <a:r>
              <a:rPr lang="en-US" sz="2000" dirty="0" smtClean="0"/>
              <a:t>ecycling </a:t>
            </a:r>
            <a:r>
              <a:rPr lang="en-US" sz="2000" dirty="0"/>
              <a:t>rate for municipal solid waste (MSW) </a:t>
            </a:r>
            <a:r>
              <a:rPr lang="en-US" sz="2000" dirty="0" smtClean="0"/>
              <a:t>was </a:t>
            </a:r>
            <a:r>
              <a:rPr lang="en-US" sz="2000" dirty="0"/>
              <a:t>about </a:t>
            </a:r>
            <a:r>
              <a:rPr lang="en-US" sz="2000" b="1" dirty="0"/>
              <a:t>32.1% </a:t>
            </a:r>
          </a:p>
        </p:txBody>
      </p:sp>
      <p:pic>
        <p:nvPicPr>
          <p:cNvPr id="1032" name="Picture 8" descr="Nylon American Flag | Made in the USA | Beacon®"/>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28386" y="4690017"/>
            <a:ext cx="1635452" cy="163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141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975" y="1"/>
            <a:ext cx="10364451" cy="914400"/>
          </a:xfrm>
        </p:spPr>
        <p:txBody>
          <a:bodyPr/>
          <a:lstStyle/>
          <a:p>
            <a:r>
              <a:rPr lang="en-US" dirty="0" smtClean="0"/>
              <a:t>Objective</a:t>
            </a:r>
            <a:endParaRPr lang="en-US" dirty="0"/>
          </a:p>
        </p:txBody>
      </p:sp>
      <p:sp>
        <p:nvSpPr>
          <p:cNvPr id="3" name="Content Placeholder 2"/>
          <p:cNvSpPr>
            <a:spLocks noGrp="1"/>
          </p:cNvSpPr>
          <p:nvPr>
            <p:ph sz="quarter" idx="13"/>
          </p:nvPr>
        </p:nvSpPr>
        <p:spPr>
          <a:xfrm>
            <a:off x="914400" y="914401"/>
            <a:ext cx="10363826" cy="550279"/>
          </a:xfrm>
        </p:spPr>
        <p:txBody>
          <a:bodyPr>
            <a:noAutofit/>
          </a:bodyPr>
          <a:lstStyle/>
          <a:p>
            <a:pPr marL="0" indent="0" algn="ctr">
              <a:buNone/>
            </a:pPr>
            <a:r>
              <a:rPr lang="en-US" sz="2800" dirty="0"/>
              <a:t>Increase the percentage of recycled materials</a:t>
            </a:r>
          </a:p>
        </p:txBody>
      </p:sp>
      <p:sp>
        <p:nvSpPr>
          <p:cNvPr id="4" name="Rectangle 3"/>
          <p:cNvSpPr/>
          <p:nvPr/>
        </p:nvSpPr>
        <p:spPr>
          <a:xfrm>
            <a:off x="914400" y="1741713"/>
            <a:ext cx="10741197" cy="4031873"/>
          </a:xfrm>
          <a:prstGeom prst="rect">
            <a:avLst/>
          </a:prstGeom>
        </p:spPr>
        <p:txBody>
          <a:bodyPr wrap="square">
            <a:spAutoFit/>
          </a:bodyPr>
          <a:lstStyle/>
          <a:p>
            <a:pPr>
              <a:lnSpc>
                <a:spcPct val="150000"/>
              </a:lnSpc>
            </a:pPr>
            <a:r>
              <a:rPr lang="en-US" sz="1600" dirty="0">
                <a:latin typeface="Söhne"/>
              </a:rPr>
              <a:t>There are several reasons why improving recycling activities is important:</a:t>
            </a:r>
          </a:p>
          <a:p>
            <a:pPr>
              <a:lnSpc>
                <a:spcPct val="200000"/>
              </a:lnSpc>
              <a:buFont typeface="+mj-lt"/>
              <a:buAutoNum type="arabicPeriod"/>
            </a:pPr>
            <a:r>
              <a:rPr lang="en-US" sz="1600" dirty="0">
                <a:latin typeface="Söhne"/>
              </a:rPr>
              <a:t>Environmental </a:t>
            </a:r>
            <a:r>
              <a:rPr lang="en-US" sz="1600" dirty="0" smtClean="0">
                <a:latin typeface="Söhne"/>
              </a:rPr>
              <a:t>Benefits.</a:t>
            </a:r>
            <a:endParaRPr lang="en-US" sz="1600" dirty="0">
              <a:latin typeface="Söhne"/>
            </a:endParaRPr>
          </a:p>
          <a:p>
            <a:pPr>
              <a:lnSpc>
                <a:spcPct val="200000"/>
              </a:lnSpc>
              <a:buFont typeface="+mj-lt"/>
              <a:buAutoNum type="arabicPeriod"/>
            </a:pPr>
            <a:r>
              <a:rPr lang="en-US" sz="1600" dirty="0">
                <a:latin typeface="Söhne"/>
              </a:rPr>
              <a:t>Economic </a:t>
            </a:r>
            <a:r>
              <a:rPr lang="en-US" sz="1600" dirty="0" smtClean="0">
                <a:latin typeface="Söhne"/>
              </a:rPr>
              <a:t>Benefits</a:t>
            </a:r>
            <a:r>
              <a:rPr lang="en-US" sz="1600" dirty="0">
                <a:latin typeface="Söhne"/>
              </a:rPr>
              <a:t>.</a:t>
            </a:r>
            <a:endParaRPr lang="en-US" sz="1600" dirty="0" smtClean="0">
              <a:latin typeface="Söhne"/>
            </a:endParaRPr>
          </a:p>
          <a:p>
            <a:pPr>
              <a:lnSpc>
                <a:spcPct val="200000"/>
              </a:lnSpc>
              <a:buFont typeface="+mj-lt"/>
              <a:buAutoNum type="arabicPeriod"/>
            </a:pPr>
            <a:r>
              <a:rPr lang="en-US" sz="1600" dirty="0" smtClean="0">
                <a:latin typeface="Söhne"/>
              </a:rPr>
              <a:t>Resource Conservation.</a:t>
            </a:r>
          </a:p>
          <a:p>
            <a:pPr>
              <a:lnSpc>
                <a:spcPct val="200000"/>
              </a:lnSpc>
              <a:buFont typeface="+mj-lt"/>
              <a:buAutoNum type="arabicPeriod"/>
            </a:pPr>
            <a:r>
              <a:rPr lang="en-US" sz="1600" dirty="0" smtClean="0">
                <a:latin typeface="Söhne"/>
              </a:rPr>
              <a:t>Reduce Pollution</a:t>
            </a:r>
          </a:p>
          <a:p>
            <a:pPr>
              <a:lnSpc>
                <a:spcPct val="200000"/>
              </a:lnSpc>
              <a:buFont typeface="+mj-lt"/>
              <a:buAutoNum type="arabicPeriod"/>
            </a:pPr>
            <a:r>
              <a:rPr lang="en-US" sz="1600" dirty="0" smtClean="0">
                <a:latin typeface="Söhne"/>
              </a:rPr>
              <a:t>Social Benefits</a:t>
            </a:r>
          </a:p>
          <a:p>
            <a:pPr>
              <a:lnSpc>
                <a:spcPct val="150000"/>
              </a:lnSpc>
              <a:buFont typeface="+mj-lt"/>
              <a:buAutoNum type="arabicPeriod"/>
            </a:pPr>
            <a:endParaRPr lang="en-US" sz="1600" dirty="0">
              <a:latin typeface="Söhne"/>
            </a:endParaRPr>
          </a:p>
          <a:p>
            <a:pPr>
              <a:lnSpc>
                <a:spcPct val="150000"/>
              </a:lnSpc>
            </a:pPr>
            <a:r>
              <a:rPr lang="en-US" sz="1600" dirty="0" smtClean="0">
                <a:latin typeface="Söhne"/>
              </a:rPr>
              <a:t>Overall</a:t>
            </a:r>
            <a:r>
              <a:rPr lang="en-US" sz="1600" dirty="0">
                <a:latin typeface="Söhne"/>
              </a:rPr>
              <a:t>, improving recycling activities is important for both environmental and economic reasons, and can help to promote a more sustainable and equitable future.</a:t>
            </a:r>
            <a:endParaRPr lang="en-US" b="0" i="0" dirty="0">
              <a:effectLst/>
              <a:latin typeface="Söhne"/>
            </a:endParaRPr>
          </a:p>
        </p:txBody>
      </p:sp>
    </p:spTree>
    <p:extLst>
      <p:ext uri="{BB962C8B-B14F-4D97-AF65-F5344CB8AC3E}">
        <p14:creationId xmlns:p14="http://schemas.microsoft.com/office/powerpoint/2010/main" val="1619804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15376" y="1086106"/>
            <a:ext cx="4035596" cy="2270023"/>
          </a:xfrm>
          <a:prstGeom prst="rect">
            <a:avLst/>
          </a:prstGeom>
        </p:spPr>
      </p:pic>
      <p:pic>
        <p:nvPicPr>
          <p:cNvPr id="3" name="Picture 2"/>
          <p:cNvPicPr>
            <a:picLocks noChangeAspect="1"/>
          </p:cNvPicPr>
          <p:nvPr/>
        </p:nvPicPr>
        <p:blipFill>
          <a:blip r:embed="rId3"/>
          <a:stretch>
            <a:fillRect/>
          </a:stretch>
        </p:blipFill>
        <p:spPr>
          <a:xfrm>
            <a:off x="6577741" y="1410030"/>
            <a:ext cx="4642428" cy="4642428"/>
          </a:xfrm>
          <a:prstGeom prst="rect">
            <a:avLst/>
          </a:prstGeom>
        </p:spPr>
      </p:pic>
      <p:pic>
        <p:nvPicPr>
          <p:cNvPr id="6" name="Picture 5"/>
          <p:cNvPicPr>
            <a:picLocks noChangeAspect="1"/>
          </p:cNvPicPr>
          <p:nvPr/>
        </p:nvPicPr>
        <p:blipFill>
          <a:blip r:embed="rId4"/>
          <a:stretch>
            <a:fillRect/>
          </a:stretch>
        </p:blipFill>
        <p:spPr>
          <a:xfrm>
            <a:off x="1813974" y="3977987"/>
            <a:ext cx="2438400" cy="1876425"/>
          </a:xfrm>
          <a:prstGeom prst="rect">
            <a:avLst/>
          </a:prstGeom>
        </p:spPr>
      </p:pic>
      <p:sp>
        <p:nvSpPr>
          <p:cNvPr id="7" name="Oval 6"/>
          <p:cNvSpPr/>
          <p:nvPr/>
        </p:nvSpPr>
        <p:spPr>
          <a:xfrm>
            <a:off x="624114" y="974601"/>
            <a:ext cx="740229" cy="6800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 name="Oval 7"/>
          <p:cNvSpPr/>
          <p:nvPr/>
        </p:nvSpPr>
        <p:spPr>
          <a:xfrm>
            <a:off x="1364343" y="3731244"/>
            <a:ext cx="740229" cy="6800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6320972" y="1086106"/>
            <a:ext cx="740229" cy="6800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160916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18" y="1"/>
            <a:ext cx="10364451" cy="974600"/>
          </a:xfrm>
        </p:spPr>
        <p:txBody>
          <a:bodyPr/>
          <a:lstStyle/>
          <a:p>
            <a:r>
              <a:rPr lang="en-US" dirty="0" err="1" smtClean="0"/>
              <a:t>Alexnet</a:t>
            </a:r>
            <a:endParaRPr lang="en-US" dirty="0"/>
          </a:p>
        </p:txBody>
      </p:sp>
      <p:sp>
        <p:nvSpPr>
          <p:cNvPr id="4" name="Rectangle 3"/>
          <p:cNvSpPr/>
          <p:nvPr/>
        </p:nvSpPr>
        <p:spPr>
          <a:xfrm>
            <a:off x="711200" y="1181863"/>
            <a:ext cx="10508969" cy="2585323"/>
          </a:xfrm>
          <a:prstGeom prst="rect">
            <a:avLst/>
          </a:prstGeom>
        </p:spPr>
        <p:txBody>
          <a:bodyPr wrap="square">
            <a:spAutoFit/>
          </a:bodyPr>
          <a:lstStyle/>
          <a:p>
            <a:r>
              <a:rPr lang="en-US" b="1" dirty="0" err="1"/>
              <a:t>AlexNet</a:t>
            </a:r>
            <a:r>
              <a:rPr lang="en-US" b="1" dirty="0"/>
              <a:t> is a convolutional neural network </a:t>
            </a:r>
            <a:r>
              <a:rPr lang="en-US" dirty="0"/>
              <a:t>(CNN) architecture that was originally developed for </a:t>
            </a:r>
            <a:r>
              <a:rPr lang="en-US" b="1" dirty="0"/>
              <a:t>image classification</a:t>
            </a:r>
            <a:r>
              <a:rPr lang="en-US" dirty="0"/>
              <a:t> tasks. It was designed specifically for the ImageNet Large Scale Visual Recognition Challenge (ILSVRC) in 2012, and achieved state-of-the-art results on this dataset at the time.</a:t>
            </a:r>
          </a:p>
          <a:p>
            <a:endParaRPr lang="en-US" dirty="0"/>
          </a:p>
          <a:p>
            <a:r>
              <a:rPr lang="en-US" dirty="0" err="1"/>
              <a:t>AlexNet</a:t>
            </a:r>
            <a:r>
              <a:rPr lang="en-US" dirty="0"/>
              <a:t> can be used for a variety of computer vision tasks, including image classification, object detection, and image segmentation. It is particularly well-suited for large-scale image classification tasks, where </a:t>
            </a:r>
            <a:r>
              <a:rPr lang="en-US" b="1" dirty="0"/>
              <a:t>the goal is to classify images into one of many different categories</a:t>
            </a:r>
            <a:r>
              <a:rPr lang="en-US" dirty="0"/>
              <a:t>.</a:t>
            </a:r>
          </a:p>
          <a:p>
            <a:endParaRPr lang="en-US" dirty="0"/>
          </a:p>
        </p:txBody>
      </p:sp>
      <p:pic>
        <p:nvPicPr>
          <p:cNvPr id="7" name="Picture 6"/>
          <p:cNvPicPr>
            <a:picLocks noChangeAspect="1"/>
          </p:cNvPicPr>
          <p:nvPr/>
        </p:nvPicPr>
        <p:blipFill>
          <a:blip r:embed="rId2"/>
          <a:stretch>
            <a:fillRect/>
          </a:stretch>
        </p:blipFill>
        <p:spPr>
          <a:xfrm>
            <a:off x="3432941" y="3573236"/>
            <a:ext cx="5065486" cy="2849336"/>
          </a:xfrm>
          <a:prstGeom prst="rect">
            <a:avLst/>
          </a:prstGeom>
        </p:spPr>
      </p:pic>
    </p:spTree>
    <p:extLst>
      <p:ext uri="{BB962C8B-B14F-4D97-AF65-F5344CB8AC3E}">
        <p14:creationId xmlns:p14="http://schemas.microsoft.com/office/powerpoint/2010/main" val="325833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18" y="1"/>
            <a:ext cx="10364451" cy="974600"/>
          </a:xfrm>
        </p:spPr>
        <p:txBody>
          <a:bodyPr/>
          <a:lstStyle/>
          <a:p>
            <a:r>
              <a:rPr lang="en-US" dirty="0" err="1" smtClean="0"/>
              <a:t>Alexnet</a:t>
            </a:r>
            <a:endParaRPr lang="en-US" dirty="0"/>
          </a:p>
        </p:txBody>
      </p:sp>
      <p:sp>
        <p:nvSpPr>
          <p:cNvPr id="4" name="Rectangle 3"/>
          <p:cNvSpPr/>
          <p:nvPr/>
        </p:nvSpPr>
        <p:spPr>
          <a:xfrm>
            <a:off x="711200" y="1181863"/>
            <a:ext cx="10508969" cy="2308324"/>
          </a:xfrm>
          <a:prstGeom prst="rect">
            <a:avLst/>
          </a:prstGeom>
        </p:spPr>
        <p:txBody>
          <a:bodyPr wrap="square">
            <a:spAutoFit/>
          </a:bodyPr>
          <a:lstStyle/>
          <a:p>
            <a:pPr marL="285750" indent="-285750">
              <a:buFont typeface="Arial" panose="020B0604020202020204" pitchFamily="34" charset="0"/>
              <a:buChar char="•"/>
            </a:pPr>
            <a:r>
              <a:rPr lang="en-US" sz="4800" dirty="0" smtClean="0"/>
              <a:t>Get </a:t>
            </a:r>
            <a:r>
              <a:rPr lang="en-US" sz="4800" dirty="0"/>
              <a:t>the </a:t>
            </a:r>
            <a:r>
              <a:rPr lang="en-US" sz="4800" dirty="0" smtClean="0"/>
              <a:t>pixels</a:t>
            </a:r>
          </a:p>
          <a:p>
            <a:pPr marL="285750" indent="-285750">
              <a:buFont typeface="Arial" panose="020B0604020202020204" pitchFamily="34" charset="0"/>
              <a:buChar char="•"/>
            </a:pPr>
            <a:r>
              <a:rPr lang="en-US" sz="4800" dirty="0" smtClean="0"/>
              <a:t>Extract features</a:t>
            </a:r>
          </a:p>
          <a:p>
            <a:pPr marL="285750" indent="-285750">
              <a:buFont typeface="Arial" panose="020B0604020202020204" pitchFamily="34" charset="0"/>
              <a:buChar char="•"/>
            </a:pPr>
            <a:r>
              <a:rPr lang="en-US" sz="4800" dirty="0" smtClean="0"/>
              <a:t>Classify </a:t>
            </a:r>
            <a:r>
              <a:rPr lang="en-US" sz="4800" dirty="0"/>
              <a:t>with regular layers</a:t>
            </a:r>
          </a:p>
        </p:txBody>
      </p:sp>
      <p:sp>
        <p:nvSpPr>
          <p:cNvPr id="5" name="Rectangle 4"/>
          <p:cNvSpPr/>
          <p:nvPr/>
        </p:nvSpPr>
        <p:spPr>
          <a:xfrm>
            <a:off x="783458" y="4382263"/>
            <a:ext cx="10508969" cy="830997"/>
          </a:xfrm>
          <a:prstGeom prst="rect">
            <a:avLst/>
          </a:prstGeom>
        </p:spPr>
        <p:txBody>
          <a:bodyPr wrap="square">
            <a:spAutoFit/>
          </a:bodyPr>
          <a:lstStyle/>
          <a:p>
            <a:pPr algn="ctr"/>
            <a:r>
              <a:rPr lang="en-US" sz="4800" dirty="0" smtClean="0"/>
              <a:t>No matter the size or position</a:t>
            </a:r>
          </a:p>
        </p:txBody>
      </p:sp>
    </p:spTree>
    <p:extLst>
      <p:ext uri="{BB962C8B-B14F-4D97-AF65-F5344CB8AC3E}">
        <p14:creationId xmlns:p14="http://schemas.microsoft.com/office/powerpoint/2010/main" val="259812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50121" y="638628"/>
            <a:ext cx="10091009" cy="5471885"/>
          </a:xfrm>
          <a:prstGeom prst="rect">
            <a:avLst/>
          </a:prstGeom>
        </p:spPr>
      </p:pic>
    </p:spTree>
    <p:extLst>
      <p:ext uri="{BB962C8B-B14F-4D97-AF65-F5344CB8AC3E}">
        <p14:creationId xmlns:p14="http://schemas.microsoft.com/office/powerpoint/2010/main" val="133229529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7165</TotalTime>
  <Words>476</Words>
  <Application>Microsoft Office PowerPoint</Application>
  <PresentationFormat>Widescreen</PresentationFormat>
  <Paragraphs>36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Söhne</vt:lpstr>
      <vt:lpstr>Tw Cen MT</vt:lpstr>
      <vt:lpstr>Droplet</vt:lpstr>
      <vt:lpstr>Smart trash can</vt:lpstr>
      <vt:lpstr>issues</vt:lpstr>
      <vt:lpstr>Objective</vt:lpstr>
      <vt:lpstr>PowerPoint Presentation</vt:lpstr>
      <vt:lpstr>Alexnet</vt:lpstr>
      <vt:lpstr>Alexnet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trash can</dc:title>
  <dc:creator>AUser</dc:creator>
  <cp:lastModifiedBy>AUser</cp:lastModifiedBy>
  <cp:revision>15</cp:revision>
  <dcterms:created xsi:type="dcterms:W3CDTF">2023-04-07T18:09:45Z</dcterms:created>
  <dcterms:modified xsi:type="dcterms:W3CDTF">2023-05-06T03:32:25Z</dcterms:modified>
</cp:coreProperties>
</file>