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2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FC2132-879E-418A-B31C-D4906CEB4136}">
          <p14:sldIdLst>
            <p14:sldId id="256"/>
            <p14:sldId id="257"/>
            <p14:sldId id="258"/>
          </p14:sldIdLst>
        </p14:section>
        <p14:section name="Remote Databases" id="{807D7B3F-E335-4165-8340-8A83F82F335A}">
          <p14:sldIdLst>
            <p14:sldId id="259"/>
            <p14:sldId id="260"/>
            <p14:sldId id="261"/>
            <p14:sldId id="262"/>
          </p14:sldIdLst>
        </p14:section>
        <p14:section name="Firebase" id="{8188F6A3-F20A-4E85-A166-EEA1D5071D6C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Kinvey" id="{1DCD1DEA-ACD5-4E84-9996-F81FA557DF83}">
          <p14:sldIdLst>
            <p14:sldId id="272"/>
            <p14:sldId id="273"/>
            <p14:sldId id="29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</p14:sldIdLst>
        </p14:section>
        <p14:section name="Conclusion" id="{A458655F-6F15-4272-98E6-5A814DCD002C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26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/7/author.json" TargetMode="External"/><Relationship Id="rId2" Type="http://schemas.openxmlformats.org/officeDocument/2006/relationships/hyperlink" Target="https://testapp-fc138.firebaseio.com/books.jso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ackendless.com/run-backendless-rest-apis-in-postma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pi.backendles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687939" cy="351754"/>
          </a:xfrm>
        </p:spPr>
        <p:txBody>
          <a:bodyPr/>
          <a:lstStyle/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00" y="1755017"/>
            <a:ext cx="3285000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75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7601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1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7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REST API – CRUD Operations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6534" y="1247183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926" y="1944262"/>
            <a:ext cx="11238688" cy="495108"/>
            <a:chOff x="646937" y="1895724"/>
            <a:chExt cx="10476675" cy="49510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6926" y="2706262"/>
            <a:ext cx="11238688" cy="495108"/>
            <a:chOff x="646937" y="1895724"/>
            <a:chExt cx="10476675" cy="49510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134" y="3447992"/>
            <a:ext cx="11244480" cy="495109"/>
            <a:chOff x="646937" y="1895723"/>
            <a:chExt cx="10476675" cy="49510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454" y="4191000"/>
            <a:ext cx="11231163" cy="1081270"/>
            <a:chOff x="537293" y="3694093"/>
            <a:chExt cx="10814919" cy="108127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927" y="5539163"/>
            <a:ext cx="11247544" cy="495108"/>
            <a:chOff x="530046" y="3694093"/>
            <a:chExt cx="10822166" cy="49510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61135" y="1247182"/>
            <a:ext cx="142960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7273" y="4777161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{"title":"New title", "author":"New author"}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9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REST API – CRUD Operations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6927" y="1219201"/>
            <a:ext cx="11238688" cy="1071401"/>
            <a:chOff x="530046" y="3694093"/>
            <a:chExt cx="10822166" cy="107140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{"title":"Edited", "year":1980, "ISBN":"954X"}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927" y="2656272"/>
            <a:ext cx="11238688" cy="1071401"/>
            <a:chOff x="530046" y="3694093"/>
            <a:chExt cx="10822166" cy="1071401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{"year":1981, "author":"Author Changed"}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6927" y="4095344"/>
            <a:ext cx="11238688" cy="1085134"/>
            <a:chOff x="530046" y="3694092"/>
            <a:chExt cx="10822166" cy="1085134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"New author was assigned"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27" y="5500251"/>
            <a:ext cx="11238688" cy="495109"/>
            <a:chOff x="530046" y="3694092"/>
            <a:chExt cx="10822166" cy="495109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44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"</a:t>
            </a:r>
            <a:r>
              <a:rPr lang="en-US" b="1" dirty="0">
                <a:solidFill>
                  <a:schemeClr val="bg1"/>
                </a:solidFill>
              </a:rPr>
              <a:t>TestApp</a:t>
            </a:r>
            <a:r>
              <a:rPr lang="en-US" dirty="0"/>
              <a:t>" 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and Postman: All Books</a:t>
            </a:r>
            <a:endParaRPr lang="bg-BG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id="{7303AB4C-6C82-4EB1-A4C6-E01483B51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1"/>
            <a:ext cx="4267200" cy="2005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81"/>
            <a:ext cx="4343400" cy="1676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"title":"New title",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"author":"New author"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8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 smtClean="0"/>
              <a:t>Backendless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backend platform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71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Application </a:t>
            </a:r>
            <a:r>
              <a:rPr lang="en-US" dirty="0"/>
              <a:t>backend and API services </a:t>
            </a:r>
            <a:r>
              <a:rPr lang="en-US" dirty="0" smtClean="0"/>
              <a:t>platform </a:t>
            </a:r>
            <a:endParaRPr lang="en-US" sz="3400" dirty="0"/>
          </a:p>
          <a:p>
            <a:pPr lvl="1">
              <a:lnSpc>
                <a:spcPct val="110000"/>
              </a:lnSpc>
            </a:pPr>
            <a:r>
              <a:rPr lang="en-US" sz="3200" dirty="0"/>
              <a:t>Holds your app / mobile </a:t>
            </a:r>
            <a:r>
              <a:rPr lang="en-US" sz="3200" b="1" dirty="0">
                <a:solidFill>
                  <a:schemeClr val="bg1"/>
                </a:solidFill>
              </a:rPr>
              <a:t>app data </a:t>
            </a:r>
            <a:r>
              <a:rPr lang="en-US" sz="3200" dirty="0"/>
              <a:t>in the cloud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users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Users</a:t>
            </a:r>
            <a:r>
              <a:rPr lang="en-US" sz="3200" dirty="0"/>
              <a:t> (API for creating an account)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Data</a:t>
            </a:r>
            <a:r>
              <a:rPr lang="en-US" sz="3200" dirty="0" smtClean="0"/>
              <a:t> collections</a:t>
            </a:r>
            <a:r>
              <a:rPr lang="bg-BG" sz="3200" dirty="0" smtClean="0"/>
              <a:t>/</a:t>
            </a:r>
            <a:r>
              <a:rPr lang="en-US" sz="3200" dirty="0" smtClean="0"/>
              <a:t>tables </a:t>
            </a:r>
            <a:r>
              <a:rPr lang="en-US" sz="3200" dirty="0"/>
              <a:t>(API for CRUD operations)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Files</a:t>
            </a:r>
            <a:r>
              <a:rPr lang="en-US" sz="3200" dirty="0"/>
              <a:t> (upload / download / delete)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Backendless As Back-End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9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50598" cy="5528766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app</a:t>
            </a:r>
          </a:p>
          <a:p>
            <a:r>
              <a:rPr lang="en-US" dirty="0" smtClean="0"/>
              <a:t>Run API in Postman</a:t>
            </a:r>
          </a:p>
          <a:p>
            <a:r>
              <a:rPr lang="en-US" dirty="0" smtClean="0"/>
              <a:t>Postman will automatically load your full API info:</a:t>
            </a:r>
            <a:endParaRPr lang="bg-BG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://backendless.com/run-backendless-rest-apis-in-postman/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Backendless &amp; Postman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00" y="1269001"/>
            <a:ext cx="5790455" cy="2593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9488" b="35530"/>
          <a:stretch/>
        </p:blipFill>
        <p:spPr>
          <a:xfrm>
            <a:off x="5959800" y="4148052"/>
            <a:ext cx="4891490" cy="22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81000" y="11790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Relational and Non Relational Databases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Backend as a Service - </a:t>
            </a:r>
            <a:r>
              <a:rPr lang="en-US" sz="4000" dirty="0" err="1"/>
              <a:t>BaaS</a:t>
            </a:r>
            <a:endParaRPr lang="en-US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Firebase</a:t>
            </a:r>
          </a:p>
          <a:p>
            <a:pPr lvl="1" latinLnBrk="0">
              <a:lnSpc>
                <a:spcPct val="120000"/>
              </a:lnSpc>
            </a:pPr>
            <a:r>
              <a:rPr lang="en-US" sz="3600" dirty="0"/>
              <a:t>Using Firebase </a:t>
            </a:r>
            <a:r>
              <a:rPr lang="en-US" sz="3600" dirty="0" err="1" smtClean="0"/>
              <a:t>BaaS</a:t>
            </a:r>
            <a:endParaRPr lang="en-US" sz="36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20598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URL: </a:t>
            </a:r>
            <a:r>
              <a:rPr lang="en-US" sz="3000" b="1" dirty="0">
                <a:solidFill>
                  <a:schemeClr val="accent1"/>
                </a:solidFill>
                <a:latin typeface="+mj-lt"/>
              </a:rPr>
              <a:t>https://</a:t>
            </a:r>
            <a:r>
              <a:rPr lang="en-US" sz="3000" b="1" dirty="0" smtClean="0">
                <a:solidFill>
                  <a:schemeClr val="accent1"/>
                </a:solidFill>
                <a:latin typeface="+mj-lt"/>
              </a:rPr>
              <a:t>api.backendless.com/application-id/REST-api-key/users/register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URL and Body are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automatically filled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Method: </a:t>
            </a:r>
            <a:r>
              <a:rPr lang="en-US" sz="3200" b="1" dirty="0">
                <a:solidFill>
                  <a:schemeClr val="bg1"/>
                </a:solidFill>
              </a:rPr>
              <a:t>POST </a:t>
            </a:r>
            <a:r>
              <a:rPr lang="en-US" sz="3200" dirty="0"/>
              <a:t> </a:t>
            </a:r>
            <a:endParaRPr lang="en-US" sz="3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Returns: </a:t>
            </a:r>
            <a:r>
              <a:rPr lang="en-US" sz="3200" noProof="1" smtClean="0">
                <a:solidFill>
                  <a:schemeClr val="tx2"/>
                </a:solidFill>
                <a:latin typeface="+mj-lt"/>
              </a:rPr>
              <a:t>object with</a:t>
            </a:r>
            <a:br>
              <a:rPr lang="en-US" sz="3200" noProof="1" smtClean="0">
                <a:solidFill>
                  <a:schemeClr val="tx2"/>
                </a:solidFill>
                <a:latin typeface="+mj-lt"/>
              </a:rPr>
            </a:br>
            <a:r>
              <a:rPr lang="en-US" sz="3200" noProof="1" smtClean="0">
                <a:solidFill>
                  <a:schemeClr val="tx2"/>
                </a:solidFill>
                <a:latin typeface="+mj-lt"/>
              </a:rPr>
              <a:t> full user information</a:t>
            </a:r>
            <a:endParaRPr lang="en-US" sz="3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Backendless</a:t>
            </a:r>
            <a:r>
              <a:rPr lang="en-US" dirty="0" smtClean="0"/>
              <a:t> </a:t>
            </a:r>
            <a:r>
              <a:rPr lang="en-US" dirty="0"/>
              <a:t>and Postman: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https://api.backendless.com/application-id/REST-api-key/users/register</a:t>
            </a:r>
            <a:r>
              <a:rPr kumimoji="0" lang="bg-BG" altLang="bg-B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079000"/>
            <a:ext cx="7790388" cy="418500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 bwMode="auto">
          <a:xfrm>
            <a:off x="2263055" y="5589000"/>
            <a:ext cx="3150000" cy="1008000"/>
          </a:xfrm>
          <a:prstGeom prst="wedgeRoundRectCallout">
            <a:avLst>
              <a:gd name="adj1" fmla="val 33959"/>
              <a:gd name="adj2" fmla="val -106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the service and Postman will do the rest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3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2800" b="1" dirty="0">
                <a:solidFill>
                  <a:schemeClr val="bg1"/>
                </a:solidFill>
              </a:rPr>
              <a:t>https://</a:t>
            </a:r>
            <a:r>
              <a:rPr lang="en-US" sz="2800" b="1" dirty="0" smtClean="0">
                <a:solidFill>
                  <a:schemeClr val="bg1"/>
                </a:solidFill>
              </a:rPr>
              <a:t>api.backendless.com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/application-id/REST-api-key/users/login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POST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Returns: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authtoken</a:t>
            </a:r>
            <a:endParaRPr lang="en-US" sz="3200" i="1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and Postman: Login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71" y="1778464"/>
            <a:ext cx="7155000" cy="5025536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8366" y="3789000"/>
            <a:ext cx="4685132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"user-token</a:t>
            </a:r>
            <a:r>
              <a:rPr lang="en-US" sz="1600" dirty="0" smtClean="0">
                <a:latin typeface="Consolas" panose="020B0609020204030204" pitchFamily="49" charset="0"/>
              </a:rPr>
              <a:t>":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"37473E2E-595E-4422-9B9E-20E1F2401EDF"</a:t>
            </a:r>
          </a:p>
        </p:txBody>
      </p:sp>
    </p:spTree>
    <p:extLst>
      <p:ext uri="{BB962C8B-B14F-4D97-AF65-F5344CB8AC3E}">
        <p14:creationId xmlns:p14="http://schemas.microsoft.com/office/powerpoint/2010/main" val="17658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URL: </a:t>
            </a:r>
            <a:r>
              <a:rPr lang="en-US" sz="2800" b="1" dirty="0">
                <a:solidFill>
                  <a:srgbClr val="F2A40D"/>
                </a:solidFill>
              </a:rPr>
              <a:t>https://api.backendless.com/application-id/REST-api-key/</a:t>
            </a:r>
            <a:r>
              <a:rPr lang="en-US" sz="2800" b="1" dirty="0" smtClean="0">
                <a:solidFill>
                  <a:srgbClr val="F2A40D"/>
                </a:solidFill>
                <a:latin typeface="+mj-lt"/>
              </a:rPr>
              <a:t>users/logout</a:t>
            </a:r>
            <a:endParaRPr lang="en-US" sz="2800" b="1" dirty="0">
              <a:solidFill>
                <a:srgbClr val="F2A40D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GET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dirty="0">
                <a:latin typeface="+mj-lt"/>
              </a:rPr>
              <a:t>the token given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by the login request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Returns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200 OK</a:t>
            </a:r>
            <a:endParaRPr lang="en-US" sz="32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and Postman: Logout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091"/>
          <a:stretch/>
        </p:blipFill>
        <p:spPr>
          <a:xfrm>
            <a:off x="4718362" y="1944000"/>
            <a:ext cx="7200000" cy="36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96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URL: </a:t>
            </a:r>
            <a:r>
              <a:rPr lang="en-US" sz="2800" b="1" dirty="0">
                <a:solidFill>
                  <a:schemeClr val="bg1"/>
                </a:solidFill>
              </a:rPr>
              <a:t>https://api.backendless.com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/{{Application ID}}/{{REST API Key}}/data/{{Table Name}}</a:t>
            </a:r>
          </a:p>
          <a:p>
            <a:r>
              <a:rPr lang="en-US" sz="3200" dirty="0" smtClean="0">
                <a:latin typeface="+mj-lt"/>
              </a:rPr>
              <a:t>Method: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GET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200 OK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</a:t>
            </a:r>
            <a:r>
              <a:rPr lang="en-US" dirty="0"/>
              <a:t>and Postman: List All Posts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079000"/>
            <a:ext cx="6442306" cy="420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20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2800" b="1" dirty="0">
                <a:solidFill>
                  <a:srgbClr val="F2A40D"/>
                </a:solidFill>
                <a:hlinkClick r:id="rId2"/>
              </a:rPr>
              <a:t>https://api.backendless.com </a:t>
            </a:r>
            <a:r>
              <a:rPr lang="en-US" sz="2800" b="1" dirty="0" smtClean="0">
                <a:solidFill>
                  <a:srgbClr val="F2A40D"/>
                </a:solidFill>
                <a:latin typeface="+mj-lt"/>
              </a:rPr>
              <a:t>/{{</a:t>
            </a:r>
            <a:r>
              <a:rPr lang="en-US" sz="2800" b="1" dirty="0">
                <a:solidFill>
                  <a:srgbClr val="F2A40D"/>
                </a:solidFill>
                <a:latin typeface="+mj-lt"/>
              </a:rPr>
              <a:t>Application ID}}/{{REST API Key}}/data/{{Table Name}}</a:t>
            </a:r>
            <a:endParaRPr lang="en-US" sz="2800" b="1" dirty="0">
              <a:solidFill>
                <a:srgbClr val="F2A40D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POST </a:t>
            </a:r>
            <a:endParaRPr lang="en-US" sz="32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Request </a:t>
            </a:r>
            <a:r>
              <a:rPr lang="en-US" sz="3200" dirty="0" smtClean="0">
                <a:latin typeface="+mj-lt"/>
              </a:rPr>
              <a:t>body:</a:t>
            </a: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Backendless</a:t>
            </a:r>
            <a:r>
              <a:rPr lang="en-US" dirty="0"/>
              <a:t> </a:t>
            </a:r>
            <a:r>
              <a:rPr lang="en-US" dirty="0"/>
              <a:t>and Postman: Create </a:t>
            </a:r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797" r="23003" b="4933"/>
          <a:stretch/>
        </p:blipFill>
        <p:spPr>
          <a:xfrm>
            <a:off x="6636000" y="1899000"/>
            <a:ext cx="4950000" cy="3767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0" y="5274000"/>
            <a:ext cx="5667704" cy="1147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13528"/>
          <a:stretch/>
        </p:blipFill>
        <p:spPr>
          <a:xfrm>
            <a:off x="1191000" y="3642965"/>
            <a:ext cx="2219325" cy="1046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Down Arrow 8"/>
          <p:cNvSpPr/>
          <p:nvPr/>
        </p:nvSpPr>
        <p:spPr bwMode="auto">
          <a:xfrm>
            <a:off x="2133364" y="4869000"/>
            <a:ext cx="227636" cy="32589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1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60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solidFill>
                  <a:srgbClr val="F2A40D"/>
                </a:solidFill>
              </a:rPr>
              <a:t>https://</a:t>
            </a:r>
            <a:r>
              <a:rPr lang="en-US" sz="3200" b="1" dirty="0" smtClean="0">
                <a:solidFill>
                  <a:srgbClr val="F2A40D"/>
                </a:solidFill>
              </a:rPr>
              <a:t>api.backendless.com</a:t>
            </a:r>
            <a:r>
              <a:rPr lang="en-US" sz="3200" b="1" dirty="0" smtClean="0">
                <a:solidFill>
                  <a:srgbClr val="F2A40D"/>
                </a:solidFill>
                <a:latin typeface="+mj-lt"/>
              </a:rPr>
              <a:t>/{{</a:t>
            </a:r>
            <a:r>
              <a:rPr lang="en-US" sz="3200" b="1" dirty="0">
                <a:solidFill>
                  <a:srgbClr val="F2A40D"/>
                </a:solidFill>
                <a:latin typeface="+mj-lt"/>
              </a:rPr>
              <a:t>Application ID}}/{{REST API Key}}/data/{{Table Name</a:t>
            </a:r>
            <a:r>
              <a:rPr lang="en-US" sz="3200" b="1" dirty="0" smtClean="0">
                <a:solidFill>
                  <a:srgbClr val="F2A40D"/>
                </a:solidFill>
                <a:latin typeface="+mj-lt"/>
              </a:rPr>
              <a:t>}}/{{Object ID}}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Choose </a:t>
            </a:r>
            <a:r>
              <a:rPr lang="en-US" sz="3200" dirty="0">
                <a:latin typeface="+mj-lt"/>
              </a:rPr>
              <a:t>an existing post's ID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DELETE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 </a:t>
            </a:r>
            <a:r>
              <a:rPr lang="en-US" sz="3600" dirty="0"/>
              <a:t>Returns </a:t>
            </a:r>
            <a:r>
              <a:rPr lang="en-US" sz="3600" b="1" dirty="0" smtClean="0">
                <a:solidFill>
                  <a:schemeClr val="bg1"/>
                </a:solidFill>
              </a:rPr>
              <a:t>object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dirty="0" smtClean="0"/>
              <a:t>with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deletionTime</a:t>
            </a:r>
            <a:endParaRPr lang="en-US" sz="3600" b="1" i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Backendless</a:t>
            </a:r>
            <a:r>
              <a:rPr lang="en-US" dirty="0"/>
              <a:t> </a:t>
            </a:r>
            <a:r>
              <a:rPr lang="en-US" dirty="0"/>
              <a:t>and Postman: </a:t>
            </a:r>
            <a:r>
              <a:rPr lang="en-US" dirty="0"/>
              <a:t>Delete Data Object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00" y="3069000"/>
            <a:ext cx="7246987" cy="2889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02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URL: </a:t>
            </a:r>
            <a:r>
              <a:rPr lang="en-US" sz="3200" b="1" dirty="0">
                <a:solidFill>
                  <a:schemeClr val="bg1"/>
                </a:solidFill>
              </a:rPr>
              <a:t>https://</a:t>
            </a:r>
            <a:r>
              <a:rPr lang="en-US" sz="3200" b="1" dirty="0" smtClean="0">
                <a:solidFill>
                  <a:schemeClr val="bg1"/>
                </a:solidFill>
              </a:rPr>
              <a:t>api.backendless.com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/{{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Application ID}}/{{REST API Key}}/data/{{Table Name}}/{{Data Object ID}}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Choose an existing post's ID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Method: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PUT</a:t>
            </a:r>
            <a:endParaRPr lang="en-US" sz="32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Body (JSON</a:t>
            </a:r>
            <a:r>
              <a:rPr lang="en-US" sz="3200" dirty="0" smtClean="0">
                <a:latin typeface="+mj-lt"/>
              </a:rPr>
              <a:t>): { “foo”:7771 }</a:t>
            </a: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Backendless</a:t>
            </a:r>
            <a:r>
              <a:rPr lang="en-US" dirty="0"/>
              <a:t> </a:t>
            </a:r>
            <a:r>
              <a:rPr lang="en-US" dirty="0"/>
              <a:t>and Postman: Edit an Existing Post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3" y="4578984"/>
            <a:ext cx="5761198" cy="650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2529001"/>
            <a:ext cx="5405051" cy="398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33" y="5815397"/>
            <a:ext cx="5761198" cy="702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Down Arrow 9"/>
          <p:cNvSpPr/>
          <p:nvPr/>
        </p:nvSpPr>
        <p:spPr bwMode="auto">
          <a:xfrm>
            <a:off x="2811000" y="5386134"/>
            <a:ext cx="225000" cy="31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8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Non Relational Databases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2"/>
                </a:solidFill>
              </a:rPr>
              <a:t>BaaS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Firebase 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r>
              <a:rPr lang="en-US" sz="3200" noProof="1" smtClean="0">
                <a:solidFill>
                  <a:schemeClr val="bg2"/>
                </a:solidFill>
              </a:rPr>
              <a:t>Backendless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collection-based</a:t>
            </a:r>
            <a:r>
              <a:rPr lang="en-US" sz="3200" dirty="0">
                <a:solidFill>
                  <a:schemeClr val="bg2"/>
                </a:solidFill>
              </a:rPr>
              <a:t> could </a:t>
            </a:r>
            <a:r>
              <a:rPr lang="en-US" sz="3200" dirty="0" smtClean="0">
                <a:solidFill>
                  <a:schemeClr val="bg2"/>
                </a:solidFill>
              </a:rPr>
              <a:t/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database 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</a:t>
            </a:r>
            <a:r>
              <a:rPr lang="en-US" sz="3200" b="1" dirty="0" smtClean="0">
                <a:solidFill>
                  <a:schemeClr val="bg1"/>
                </a:solidFill>
              </a:rPr>
              <a:t>API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Relational Databases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 smtClean="0"/>
              <a:t>Non 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  <a:endParaRPr lang="en-US" dirty="0" smtClean="0"/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 smtClean="0"/>
          </a:p>
          <a:p>
            <a:pPr lvl="1" latinLnBrk="0"/>
            <a:r>
              <a:rPr lang="en-US" dirty="0" smtClean="0"/>
              <a:t>Schema-free </a:t>
            </a:r>
            <a:r>
              <a:rPr lang="en-US" dirty="0"/>
              <a:t>or Schema-on-read </a:t>
            </a:r>
            <a:r>
              <a:rPr lang="en-US" dirty="0" smtClean="0"/>
              <a:t>options</a:t>
            </a:r>
            <a:endParaRPr lang="en-US" dirty="0"/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 smtClean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</a:t>
            </a:r>
            <a:r>
              <a:rPr lang="en-US" dirty="0" smtClean="0"/>
              <a:t>"free"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 smtClean="0"/>
              <a:t>Relational</a:t>
            </a:r>
          </a:p>
          <a:p>
            <a:pPr lvl="1" latinLnBrk="0"/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</a:t>
            </a:r>
            <a:r>
              <a:rPr lang="en-US" dirty="0" smtClean="0"/>
              <a:t>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 smtClean="0"/>
              <a:t>"</a:t>
            </a:r>
            <a:endParaRPr lang="en-US" dirty="0"/>
          </a:p>
          <a:p>
            <a:pPr lvl="1" latinLnBrk="0"/>
            <a:r>
              <a:rPr lang="en-US" dirty="0" smtClean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</a:t>
            </a:r>
            <a:r>
              <a:rPr lang="en-US" dirty="0" smtClean="0"/>
              <a:t>eco-system</a:t>
            </a:r>
            <a:endParaRPr lang="en-US" dirty="0"/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 smtClean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Non Relational Pros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3306" y="1134000"/>
            <a:ext cx="9927138" cy="5276048"/>
          </a:xfrm>
        </p:spPr>
        <p:txBody>
          <a:bodyPr/>
          <a:lstStyle/>
          <a:p>
            <a:pPr latinLnBrk="0"/>
            <a:r>
              <a:rPr lang="en-US" dirty="0" smtClean="0"/>
              <a:t>Solutions that provide </a:t>
            </a:r>
            <a:r>
              <a:rPr lang="en-US" b="1" dirty="0" smtClean="0">
                <a:solidFill>
                  <a:schemeClr val="bg1"/>
                </a:solidFill>
              </a:rPr>
              <a:t>pre-built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hosted</a:t>
            </a:r>
            <a:r>
              <a:rPr lang="en-US" dirty="0" smtClean="0"/>
              <a:t> components for developing application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 smtClean="0"/>
              <a:t> required </a:t>
            </a:r>
          </a:p>
          <a:p>
            <a:pPr latinLnBrk="0"/>
            <a:r>
              <a:rPr lang="en-US" dirty="0" smtClean="0"/>
              <a:t>Allow developers to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 smtClean="0"/>
              <a:t> on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instead of low level tasks</a:t>
            </a:r>
          </a:p>
          <a:p>
            <a:pPr latinLnBrk="0"/>
            <a:r>
              <a:rPr lang="en-US" dirty="0" smtClean="0"/>
              <a:t>Types:</a:t>
            </a:r>
          </a:p>
          <a:p>
            <a:pPr lvl="1" latinLnBrk="0"/>
            <a:r>
              <a:rPr lang="en-US" dirty="0" smtClean="0"/>
              <a:t>Cloud </a:t>
            </a:r>
            <a:r>
              <a:rPr lang="en-US" dirty="0" err="1" smtClean="0"/>
              <a:t>BaaS</a:t>
            </a:r>
            <a:endParaRPr lang="en-US" dirty="0" smtClean="0"/>
          </a:p>
          <a:p>
            <a:pPr lvl="1" latinLnBrk="0"/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BaaS</a:t>
            </a:r>
            <a:endParaRPr lang="en-US" dirty="0" smtClean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Backend As a Service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00" y="990601"/>
            <a:ext cx="3205001" cy="3205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Real-Time Cloud DB and App Platform by Google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Mobile and web development platform. It provides: </a:t>
            </a:r>
          </a:p>
          <a:p>
            <a:pPr lvl="1"/>
            <a:r>
              <a:rPr lang="en-US" sz="3200" dirty="0"/>
              <a:t>Realtime database</a:t>
            </a:r>
          </a:p>
          <a:p>
            <a:pPr lvl="1"/>
            <a:r>
              <a:rPr lang="en-US" sz="3200" dirty="0"/>
              <a:t>Backend as a service</a:t>
            </a:r>
          </a:p>
          <a:p>
            <a:pPr lvl="1"/>
            <a:r>
              <a:rPr lang="en-US" sz="3200" dirty="0"/>
              <a:t>JSON-based data structure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1083</Words>
  <Application>Microsoft Office PowerPoint</Application>
  <PresentationFormat>Widescreen</PresentationFormat>
  <Paragraphs>221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Remote Databases</vt:lpstr>
      <vt:lpstr>Table of Contents</vt:lpstr>
      <vt:lpstr>Have a Question?</vt:lpstr>
      <vt:lpstr>Relational Databases</vt:lpstr>
      <vt:lpstr>Non Relational Databases</vt:lpstr>
      <vt:lpstr>Relational and Non Relational Pros</vt:lpstr>
      <vt:lpstr>Backend As a Service</vt:lpstr>
      <vt:lpstr>Firebase</vt:lpstr>
      <vt:lpstr>Firebase</vt:lpstr>
      <vt:lpstr>Accessing Firebase REST API with Postman</vt:lpstr>
      <vt:lpstr>Firebase REST API – CRUD Operations</vt:lpstr>
      <vt:lpstr>Firebase REST API – CRUD Operations (2)</vt:lpstr>
      <vt:lpstr>Authentication vs. Authorization</vt:lpstr>
      <vt:lpstr>Firebase and Postman: All Books</vt:lpstr>
      <vt:lpstr>Firebase and Postman: Get Book</vt:lpstr>
      <vt:lpstr>Firebase and Postman: Create Book</vt:lpstr>
      <vt:lpstr>Backendless </vt:lpstr>
      <vt:lpstr>Backendless As Back-End</vt:lpstr>
      <vt:lpstr>Backendless &amp; Postman</vt:lpstr>
      <vt:lpstr>Backendless and Postman: Register</vt:lpstr>
      <vt:lpstr>Backendless and Postman: Login</vt:lpstr>
      <vt:lpstr>Backendless and Postman: Logout</vt:lpstr>
      <vt:lpstr>Backendless and Postman: List All Posts</vt:lpstr>
      <vt:lpstr>Backendless and Postman: Create Data Object</vt:lpstr>
      <vt:lpstr>Backendless and Postman: Delete Data Object</vt:lpstr>
      <vt:lpstr>Backendless and Postman: Edit an Existing Post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Databases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https://about.softuni.bg/
© Software University – https://softuni.bg
Copyrighted document. Unauthorized copy, reproduction or use is not permitted.</dc:description>
  <cp:lastModifiedBy>User</cp:lastModifiedBy>
  <cp:revision>33</cp:revision>
  <dcterms:created xsi:type="dcterms:W3CDTF">2018-05-23T13:08:44Z</dcterms:created>
  <dcterms:modified xsi:type="dcterms:W3CDTF">2020-07-07T12:08:50Z</dcterms:modified>
  <cp:category>JS; JavaScript; front-end; AJAX; REST; ES6; Web development; computer programming; programming</cp:category>
</cp:coreProperties>
</file>