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6" r:id="rId27"/>
    <p:sldId id="288" r:id="rId28"/>
    <p:sldId id="28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F18A1E2-DC9E-4967-81E9-F8F6E659834B}">
          <p14:sldIdLst>
            <p14:sldId id="256"/>
            <p14:sldId id="257"/>
            <p14:sldId id="258"/>
          </p14:sldIdLst>
        </p14:section>
        <p14:section name="Concepts" id="{FC282546-659E-4FC3-BCED-DD398D532630}">
          <p14:sldIdLst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Templating Frameworks" id="{04E6B01E-8D1D-443D-9C1F-295C9FF2160A}">
          <p14:sldIdLst>
            <p14:sldId id="266"/>
            <p14:sldId id="267"/>
          </p14:sldIdLst>
        </p14:section>
        <p14:section name="Handlebars" id="{92CB3A3E-DA66-4CB0-86A4-1F3F372BF244}">
          <p14:sldIdLst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Conclusion" id="{0400B5A3-7AA2-4373-8D02-03AC6C495942}">
          <p14:sldIdLst>
            <p14:sldId id="280"/>
            <p14:sldId id="286"/>
            <p14:sldId id="288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0" d="100"/>
          <a:sy n="80" d="100"/>
        </p:scale>
        <p:origin x="830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9.7.2020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27408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91138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2261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reactjs.org/" TargetMode="External"/><Relationship Id="rId13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hyperlink" Target="http://handlebarsjs.com/" TargetMode="External"/><Relationship Id="rId12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mustache.github.io/" TargetMode="External"/><Relationship Id="rId11" Type="http://schemas.openxmlformats.org/officeDocument/2006/relationships/image" Target="../media/image32.png"/><Relationship Id="rId5" Type="http://schemas.openxmlformats.org/officeDocument/2006/relationships/hyperlink" Target="https://vuejs.org/" TargetMode="External"/><Relationship Id="rId10" Type="http://schemas.openxmlformats.org/officeDocument/2006/relationships/hyperlink" Target="https://developer.mozilla.org/en-US/docs/Web/Web_Components" TargetMode="External"/><Relationship Id="rId4" Type="http://schemas.openxmlformats.org/officeDocument/2006/relationships/image" Target="../media/image31.png"/><Relationship Id="rId9" Type="http://schemas.openxmlformats.org/officeDocument/2006/relationships/hyperlink" Target="https://angular.io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handlebarsjs.com/installation.html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589" y="1303143"/>
            <a:ext cx="12188825" cy="836973"/>
          </a:xfrm>
        </p:spPr>
        <p:txBody>
          <a:bodyPr>
            <a:noAutofit/>
          </a:bodyPr>
          <a:lstStyle/>
          <a:p>
            <a:r>
              <a:rPr lang="en-US" sz="3600" smtClean="0"/>
              <a:t>Creating UI Elements</a:t>
            </a:r>
            <a:endParaRPr lang="en-US" sz="3600" noProof="1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89" y="254857"/>
            <a:ext cx="12188825" cy="882654"/>
          </a:xfrm>
        </p:spPr>
        <p:txBody>
          <a:bodyPr>
            <a:normAutofit/>
          </a:bodyPr>
          <a:lstStyle/>
          <a:p>
            <a:r>
              <a:rPr lang="en-US" dirty="0"/>
              <a:t>Templating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 bwMode="auto">
          <a:xfrm>
            <a:off x="672735" y="5361112"/>
            <a:ext cx="2951518" cy="460053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072" rtl="0" eaLnBrk="1" fontAlgn="base" latinLnBrk="1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Technical Trainers</a:t>
            </a:r>
          </a:p>
        </p:txBody>
      </p:sp>
      <p:sp>
        <p:nvSpPr>
          <p:cNvPr id="20" name="Text Placeholder 5"/>
          <p:cNvSpPr txBox="1">
            <a:spLocks/>
          </p:cNvSpPr>
          <p:nvPr/>
        </p:nvSpPr>
        <p:spPr bwMode="auto">
          <a:xfrm>
            <a:off x="8648259" y="6254633"/>
            <a:ext cx="2951518" cy="36355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r" defTabSz="1218072" rtl="0" eaLnBrk="1" fontAlgn="base" latinLnBrk="1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smtClean="0">
                <a:hlinkClick r:id="rId3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9"/>
          </p:nvPr>
        </p:nvSpPr>
        <p:spPr>
          <a:xfrm>
            <a:off x="673505" y="5029201"/>
            <a:ext cx="2950749" cy="444793"/>
          </a:xfrm>
        </p:spPr>
        <p:txBody>
          <a:bodyPr/>
          <a:lstStyle/>
          <a:p>
            <a:r>
              <a:rPr lang="en-US" sz="2400" dirty="0"/>
              <a:t>SoftUni Team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7"/>
          </p:nvPr>
        </p:nvSpPr>
        <p:spPr>
          <a:xfrm>
            <a:off x="8629902" y="5971296"/>
            <a:ext cx="2950749" cy="382403"/>
          </a:xfrm>
        </p:spPr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" y="1872876"/>
            <a:ext cx="3971989" cy="397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87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: Folded Corner 125"/>
          <p:cNvSpPr/>
          <p:nvPr/>
        </p:nvSpPr>
        <p:spPr>
          <a:xfrm rot="10800000">
            <a:off x="1388220" y="3005698"/>
            <a:ext cx="535554" cy="686398"/>
          </a:xfrm>
          <a:prstGeom prst="foldedCorner">
            <a:avLst>
              <a:gd name="adj" fmla="val 4251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7" name="TextBox 126"/>
          <p:cNvSpPr txBox="1"/>
          <p:nvPr/>
        </p:nvSpPr>
        <p:spPr>
          <a:xfrm>
            <a:off x="1060634" y="2550204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Template</a:t>
            </a:r>
          </a:p>
        </p:txBody>
      </p:sp>
      <p:sp>
        <p:nvSpPr>
          <p:cNvPr id="128" name="Rectangle: Folded Corner 127"/>
          <p:cNvSpPr/>
          <p:nvPr/>
        </p:nvSpPr>
        <p:spPr>
          <a:xfrm rot="10800000">
            <a:off x="1388220" y="4148698"/>
            <a:ext cx="535554" cy="686398"/>
          </a:xfrm>
          <a:prstGeom prst="foldedCorner">
            <a:avLst>
              <a:gd name="adj" fmla="val 4251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9" name="TextBox 128"/>
          <p:cNvSpPr txBox="1"/>
          <p:nvPr/>
        </p:nvSpPr>
        <p:spPr>
          <a:xfrm>
            <a:off x="1008297" y="3748585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Content</a:t>
            </a:r>
          </a:p>
        </p:txBody>
      </p:sp>
      <p:sp>
        <p:nvSpPr>
          <p:cNvPr id="130" name="Rectangle: Folded Corner 129"/>
          <p:cNvSpPr/>
          <p:nvPr/>
        </p:nvSpPr>
        <p:spPr>
          <a:xfrm rot="10800000">
            <a:off x="690222" y="4148698"/>
            <a:ext cx="535554" cy="686398"/>
          </a:xfrm>
          <a:prstGeom prst="foldedCorner">
            <a:avLst>
              <a:gd name="adj" fmla="val 4251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1" name="Rectangle: Folded Corner 130"/>
          <p:cNvSpPr/>
          <p:nvPr/>
        </p:nvSpPr>
        <p:spPr>
          <a:xfrm rot="10800000">
            <a:off x="2085864" y="4148698"/>
            <a:ext cx="535554" cy="686398"/>
          </a:xfrm>
          <a:prstGeom prst="foldedCorner">
            <a:avLst>
              <a:gd name="adj" fmla="val 4251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Display Articles in Blog</a:t>
            </a:r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6512172" y="1447800"/>
            <a:ext cx="4854552" cy="5066604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574" y="2996260"/>
            <a:ext cx="1391674" cy="13916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342" y="3580686"/>
            <a:ext cx="1178469" cy="117846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234961" y="3278771"/>
            <a:ext cx="26771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TEMPLATING ENGINE</a:t>
            </a:r>
          </a:p>
        </p:txBody>
      </p:sp>
      <p:grpSp>
        <p:nvGrpSpPr>
          <p:cNvPr id="134" name="Group 133"/>
          <p:cNvGrpSpPr/>
          <p:nvPr/>
        </p:nvGrpSpPr>
        <p:grpSpPr>
          <a:xfrm>
            <a:off x="6835231" y="1524001"/>
            <a:ext cx="4208434" cy="1883477"/>
            <a:chOff x="6515919" y="1371600"/>
            <a:chExt cx="4208434" cy="1883477"/>
          </a:xfrm>
        </p:grpSpPr>
        <p:sp>
          <p:nvSpPr>
            <p:cNvPr id="22" name="Rectangle 21"/>
            <p:cNvSpPr/>
            <p:nvPr/>
          </p:nvSpPr>
          <p:spPr>
            <a:xfrm>
              <a:off x="6515919" y="1654877"/>
              <a:ext cx="4208434" cy="16002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515919" y="1371600"/>
              <a:ext cx="4208434" cy="28327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4" name="Rectangle: Rounded Corners 23"/>
            <p:cNvSpPr/>
            <p:nvPr/>
          </p:nvSpPr>
          <p:spPr>
            <a:xfrm>
              <a:off x="9792518" y="3026479"/>
              <a:ext cx="762000" cy="152400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5" name="Rectangle: Rounded Corners 24"/>
            <p:cNvSpPr/>
            <p:nvPr/>
          </p:nvSpPr>
          <p:spPr>
            <a:xfrm>
              <a:off x="6665002" y="1437037"/>
              <a:ext cx="384317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6" name="Rectangle: Rounded Corners 25"/>
            <p:cNvSpPr/>
            <p:nvPr/>
          </p:nvSpPr>
          <p:spPr>
            <a:xfrm>
              <a:off x="6665002" y="1777112"/>
              <a:ext cx="308117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7" name="Rectangle: Rounded Corners 26"/>
            <p:cNvSpPr/>
            <p:nvPr/>
          </p:nvSpPr>
          <p:spPr>
            <a:xfrm>
              <a:off x="6665002" y="2051747"/>
              <a:ext cx="612917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8" name="Rectangle: Rounded Corners 27"/>
            <p:cNvSpPr/>
            <p:nvPr/>
          </p:nvSpPr>
          <p:spPr>
            <a:xfrm>
              <a:off x="6665002" y="2324803"/>
              <a:ext cx="155717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9" name="Rectangle: Rounded Corners 28"/>
            <p:cNvSpPr/>
            <p:nvPr/>
          </p:nvSpPr>
          <p:spPr>
            <a:xfrm>
              <a:off x="6665002" y="2597859"/>
              <a:ext cx="765317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0" name="Rectangle: Rounded Corners 39"/>
            <p:cNvSpPr/>
            <p:nvPr/>
          </p:nvSpPr>
          <p:spPr>
            <a:xfrm>
              <a:off x="7125519" y="1437037"/>
              <a:ext cx="533400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1" name="Rectangle: Rounded Corners 40"/>
            <p:cNvSpPr/>
            <p:nvPr/>
          </p:nvSpPr>
          <p:spPr>
            <a:xfrm>
              <a:off x="7731801" y="1437037"/>
              <a:ext cx="917717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2" name="Rectangle: Rounded Corners 41"/>
            <p:cNvSpPr/>
            <p:nvPr/>
          </p:nvSpPr>
          <p:spPr>
            <a:xfrm>
              <a:off x="7043208" y="1777112"/>
              <a:ext cx="615711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43" name="Rectangle: Rounded Corners 42"/>
            <p:cNvSpPr/>
            <p:nvPr/>
          </p:nvSpPr>
          <p:spPr>
            <a:xfrm>
              <a:off x="7729008" y="1777112"/>
              <a:ext cx="234711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4" name="Rectangle: Rounded Corners 43"/>
            <p:cNvSpPr/>
            <p:nvPr/>
          </p:nvSpPr>
          <p:spPr>
            <a:xfrm>
              <a:off x="8033808" y="1777112"/>
              <a:ext cx="996710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5" name="Rectangle: Rounded Corners 44"/>
            <p:cNvSpPr/>
            <p:nvPr/>
          </p:nvSpPr>
          <p:spPr>
            <a:xfrm>
              <a:off x="9100607" y="1777112"/>
              <a:ext cx="615712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6" name="Rectangle: Rounded Corners 45"/>
            <p:cNvSpPr/>
            <p:nvPr/>
          </p:nvSpPr>
          <p:spPr>
            <a:xfrm>
              <a:off x="9780056" y="1777112"/>
              <a:ext cx="719720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7" name="Rectangle: Rounded Corners 46"/>
            <p:cNvSpPr/>
            <p:nvPr/>
          </p:nvSpPr>
          <p:spPr>
            <a:xfrm>
              <a:off x="7335187" y="2051747"/>
              <a:ext cx="933332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8" name="Rectangle: Rounded Corners 47"/>
            <p:cNvSpPr/>
            <p:nvPr/>
          </p:nvSpPr>
          <p:spPr>
            <a:xfrm>
              <a:off x="8322850" y="2051747"/>
              <a:ext cx="268728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9" name="Rectangle: Rounded Corners 48"/>
            <p:cNvSpPr/>
            <p:nvPr/>
          </p:nvSpPr>
          <p:spPr>
            <a:xfrm>
              <a:off x="8660069" y="2051747"/>
              <a:ext cx="440538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0" name="Rectangle: Rounded Corners 49"/>
            <p:cNvSpPr/>
            <p:nvPr/>
          </p:nvSpPr>
          <p:spPr>
            <a:xfrm>
              <a:off x="9154766" y="2051747"/>
              <a:ext cx="841074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1" name="Rectangle: Rounded Corners 50"/>
            <p:cNvSpPr/>
            <p:nvPr/>
          </p:nvSpPr>
          <p:spPr>
            <a:xfrm>
              <a:off x="10049999" y="2051747"/>
              <a:ext cx="352120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2" name="Rectangle: Rounded Corners 51"/>
            <p:cNvSpPr/>
            <p:nvPr/>
          </p:nvSpPr>
          <p:spPr>
            <a:xfrm>
              <a:off x="6871615" y="2324803"/>
              <a:ext cx="330104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3" name="Rectangle: Rounded Corners 52"/>
            <p:cNvSpPr/>
            <p:nvPr/>
          </p:nvSpPr>
          <p:spPr>
            <a:xfrm>
              <a:off x="7252614" y="2324803"/>
              <a:ext cx="732561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4" name="Rectangle: Rounded Corners 53"/>
            <p:cNvSpPr/>
            <p:nvPr/>
          </p:nvSpPr>
          <p:spPr>
            <a:xfrm>
              <a:off x="8036072" y="2324803"/>
              <a:ext cx="156248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5" name="Rectangle: Rounded Corners 54"/>
            <p:cNvSpPr/>
            <p:nvPr/>
          </p:nvSpPr>
          <p:spPr>
            <a:xfrm>
              <a:off x="8243217" y="2324803"/>
              <a:ext cx="732560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6" name="Rectangle: Rounded Corners 55"/>
            <p:cNvSpPr/>
            <p:nvPr/>
          </p:nvSpPr>
          <p:spPr>
            <a:xfrm>
              <a:off x="9047495" y="2324803"/>
              <a:ext cx="821223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7" name="Rectangle: Rounded Corners 56"/>
            <p:cNvSpPr/>
            <p:nvPr/>
          </p:nvSpPr>
          <p:spPr>
            <a:xfrm>
              <a:off x="9928578" y="2324803"/>
              <a:ext cx="625942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8" name="Rectangle: Rounded Corners 57"/>
            <p:cNvSpPr/>
            <p:nvPr/>
          </p:nvSpPr>
          <p:spPr>
            <a:xfrm>
              <a:off x="7512798" y="2597859"/>
              <a:ext cx="146122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9" name="Rectangle: Rounded Corners 58"/>
            <p:cNvSpPr/>
            <p:nvPr/>
          </p:nvSpPr>
          <p:spPr>
            <a:xfrm>
              <a:off x="7729007" y="2597859"/>
              <a:ext cx="825145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6835231" y="3597282"/>
            <a:ext cx="4208434" cy="2117719"/>
            <a:chOff x="6515919" y="3444881"/>
            <a:chExt cx="4208434" cy="2117719"/>
          </a:xfrm>
        </p:grpSpPr>
        <p:sp>
          <p:nvSpPr>
            <p:cNvPr id="61" name="Rectangle 60"/>
            <p:cNvSpPr/>
            <p:nvPr/>
          </p:nvSpPr>
          <p:spPr>
            <a:xfrm>
              <a:off x="6515919" y="3728155"/>
              <a:ext cx="4208434" cy="1834445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515919" y="3444881"/>
              <a:ext cx="4208434" cy="28327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63" name="Rectangle: Rounded Corners 62"/>
            <p:cNvSpPr/>
            <p:nvPr/>
          </p:nvSpPr>
          <p:spPr>
            <a:xfrm>
              <a:off x="9792518" y="5334002"/>
              <a:ext cx="762000" cy="152400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64" name="Rectangle: Rounded Corners 63"/>
            <p:cNvSpPr/>
            <p:nvPr/>
          </p:nvSpPr>
          <p:spPr>
            <a:xfrm>
              <a:off x="6665002" y="3510318"/>
              <a:ext cx="993916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65" name="Rectangle: Rounded Corners 64"/>
            <p:cNvSpPr/>
            <p:nvPr/>
          </p:nvSpPr>
          <p:spPr>
            <a:xfrm>
              <a:off x="7174856" y="3850393"/>
              <a:ext cx="175422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66" name="Rectangle: Rounded Corners 65"/>
            <p:cNvSpPr/>
            <p:nvPr/>
          </p:nvSpPr>
          <p:spPr>
            <a:xfrm>
              <a:off x="7046001" y="4671932"/>
              <a:ext cx="612917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67" name="Rectangle: Rounded Corners 66"/>
            <p:cNvSpPr/>
            <p:nvPr/>
          </p:nvSpPr>
          <p:spPr>
            <a:xfrm>
              <a:off x="7046001" y="4125820"/>
              <a:ext cx="155717" cy="152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68" name="Rectangle: Rounded Corners 67"/>
            <p:cNvSpPr/>
            <p:nvPr/>
          </p:nvSpPr>
          <p:spPr>
            <a:xfrm>
              <a:off x="7046001" y="4398876"/>
              <a:ext cx="765317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70" name="Rectangle: Rounded Corners 69"/>
            <p:cNvSpPr/>
            <p:nvPr/>
          </p:nvSpPr>
          <p:spPr>
            <a:xfrm>
              <a:off x="7731801" y="3510318"/>
              <a:ext cx="917717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71" name="Rectangle: Rounded Corners 70"/>
            <p:cNvSpPr/>
            <p:nvPr/>
          </p:nvSpPr>
          <p:spPr>
            <a:xfrm>
              <a:off x="7424207" y="3850393"/>
              <a:ext cx="615711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72" name="Rectangle: Rounded Corners 71"/>
            <p:cNvSpPr/>
            <p:nvPr/>
          </p:nvSpPr>
          <p:spPr>
            <a:xfrm>
              <a:off x="8110007" y="3850393"/>
              <a:ext cx="234711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73" name="Rectangle: Rounded Corners 72"/>
            <p:cNvSpPr/>
            <p:nvPr/>
          </p:nvSpPr>
          <p:spPr>
            <a:xfrm>
              <a:off x="8414807" y="3850393"/>
              <a:ext cx="996710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74" name="Rectangle: Rounded Corners 73"/>
            <p:cNvSpPr/>
            <p:nvPr/>
          </p:nvSpPr>
          <p:spPr>
            <a:xfrm>
              <a:off x="9481606" y="3850393"/>
              <a:ext cx="615712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75" name="Rectangle: Rounded Corners 74"/>
            <p:cNvSpPr/>
            <p:nvPr/>
          </p:nvSpPr>
          <p:spPr>
            <a:xfrm>
              <a:off x="6660127" y="3850393"/>
              <a:ext cx="465392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76" name="Rectangle: Rounded Corners 75"/>
            <p:cNvSpPr/>
            <p:nvPr/>
          </p:nvSpPr>
          <p:spPr>
            <a:xfrm>
              <a:off x="7716186" y="4671932"/>
              <a:ext cx="933332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77" name="Rectangle: Rounded Corners 76"/>
            <p:cNvSpPr/>
            <p:nvPr/>
          </p:nvSpPr>
          <p:spPr>
            <a:xfrm>
              <a:off x="8703849" y="4671932"/>
              <a:ext cx="268728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78" name="Rectangle: Rounded Corners 77"/>
            <p:cNvSpPr/>
            <p:nvPr/>
          </p:nvSpPr>
          <p:spPr>
            <a:xfrm>
              <a:off x="9041068" y="4671932"/>
              <a:ext cx="440538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79" name="Rectangle: Rounded Corners 78"/>
            <p:cNvSpPr/>
            <p:nvPr/>
          </p:nvSpPr>
          <p:spPr>
            <a:xfrm>
              <a:off x="9535765" y="4671932"/>
              <a:ext cx="841074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80" name="Rectangle: Rounded Corners 79"/>
            <p:cNvSpPr/>
            <p:nvPr/>
          </p:nvSpPr>
          <p:spPr>
            <a:xfrm>
              <a:off x="6930070" y="4671932"/>
              <a:ext cx="352120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81" name="Rectangle: Rounded Corners 80"/>
            <p:cNvSpPr/>
            <p:nvPr/>
          </p:nvSpPr>
          <p:spPr>
            <a:xfrm>
              <a:off x="7252614" y="4125820"/>
              <a:ext cx="330104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2" name="Rectangle: Rounded Corners 81"/>
            <p:cNvSpPr/>
            <p:nvPr/>
          </p:nvSpPr>
          <p:spPr>
            <a:xfrm>
              <a:off x="7633613" y="4125820"/>
              <a:ext cx="732561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83" name="Rectangle: Rounded Corners 82"/>
            <p:cNvSpPr/>
            <p:nvPr/>
          </p:nvSpPr>
          <p:spPr>
            <a:xfrm>
              <a:off x="8417071" y="4125820"/>
              <a:ext cx="156248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84" name="Rectangle: Rounded Corners 83"/>
            <p:cNvSpPr/>
            <p:nvPr/>
          </p:nvSpPr>
          <p:spPr>
            <a:xfrm>
              <a:off x="8624216" y="4125820"/>
              <a:ext cx="732560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85" name="Rectangle: Rounded Corners 84"/>
            <p:cNvSpPr/>
            <p:nvPr/>
          </p:nvSpPr>
          <p:spPr>
            <a:xfrm>
              <a:off x="9428494" y="4125820"/>
              <a:ext cx="821223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86" name="Rectangle: Rounded Corners 85"/>
            <p:cNvSpPr/>
            <p:nvPr/>
          </p:nvSpPr>
          <p:spPr>
            <a:xfrm>
              <a:off x="6861049" y="4125820"/>
              <a:ext cx="573542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87" name="Rectangle: Rounded Corners 86"/>
            <p:cNvSpPr/>
            <p:nvPr/>
          </p:nvSpPr>
          <p:spPr>
            <a:xfrm>
              <a:off x="7893797" y="4398876"/>
              <a:ext cx="146122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88" name="Rectangle: Rounded Corners 87"/>
            <p:cNvSpPr/>
            <p:nvPr/>
          </p:nvSpPr>
          <p:spPr>
            <a:xfrm>
              <a:off x="8110006" y="4398876"/>
              <a:ext cx="825145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9" name="Rectangle: Rounded Corners 88"/>
            <p:cNvSpPr/>
            <p:nvPr/>
          </p:nvSpPr>
          <p:spPr>
            <a:xfrm>
              <a:off x="10152615" y="3850393"/>
              <a:ext cx="347161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90" name="Rectangle: Rounded Corners 89"/>
            <p:cNvSpPr/>
            <p:nvPr/>
          </p:nvSpPr>
          <p:spPr>
            <a:xfrm>
              <a:off x="6660127" y="4398876"/>
              <a:ext cx="312992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92" name="Rectangle: Rounded Corners 91"/>
            <p:cNvSpPr/>
            <p:nvPr/>
          </p:nvSpPr>
          <p:spPr>
            <a:xfrm>
              <a:off x="6653906" y="4125820"/>
              <a:ext cx="156248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93" name="Rectangle: Rounded Corners 92"/>
            <p:cNvSpPr/>
            <p:nvPr/>
          </p:nvSpPr>
          <p:spPr>
            <a:xfrm>
              <a:off x="6651656" y="4671932"/>
              <a:ext cx="209393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94" name="Rectangle: Rounded Corners 93"/>
            <p:cNvSpPr/>
            <p:nvPr/>
          </p:nvSpPr>
          <p:spPr>
            <a:xfrm>
              <a:off x="6660126" y="4944988"/>
              <a:ext cx="514729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95" name="Rectangle: Rounded Corners 94"/>
            <p:cNvSpPr/>
            <p:nvPr/>
          </p:nvSpPr>
          <p:spPr>
            <a:xfrm>
              <a:off x="7322236" y="4944988"/>
              <a:ext cx="514729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pic>
        <p:nvPicPr>
          <p:cNvPr id="125" name="Picture 12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160"/>
          <a:stretch/>
        </p:blipFill>
        <p:spPr>
          <a:xfrm>
            <a:off x="6835231" y="5859826"/>
            <a:ext cx="4208434" cy="654578"/>
          </a:xfrm>
          <a:prstGeom prst="rect">
            <a:avLst/>
          </a:prstGeom>
        </p:spPr>
      </p:pic>
      <p:sp>
        <p:nvSpPr>
          <p:cNvPr id="9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3662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9700000">
                                      <p:cBhvr>
                                        <p:cTn id="8" dur="2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938E-7 4.07407E-6 L 0.19836 0.1798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11" y="898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3" presetClass="exit" presetSubtype="3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42511E-6 -4.44444E-6 L 0.19979 0.01528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90" y="76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3" presetClass="exit" presetSubtype="3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515E-6 -1.11111E-6 L 0.25709 -0.06389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55" y="-3194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xit" presetSubtype="3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42511E-6 -1.11111E-6 L 0.19589 -0.06389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94" y="-3194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3" presetClass="exit" presetSubtype="3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2688E-6 -1.11111E-6 L 0.13871 -0.06389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29" y="-3194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53" presetClass="exit" presetSubtype="3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42511E-6 -4.44444E-6 L 0.19589 0.10278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94" y="5139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53" presetClass="exit" presetSubtype="3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animBg="1"/>
      <p:bldP spid="126" grpId="1" animBg="1"/>
      <p:bldP spid="126" grpId="2" animBg="1"/>
      <p:bldP spid="127" grpId="0"/>
      <p:bldP spid="127" grpId="1"/>
      <p:bldP spid="127" grpId="2"/>
      <p:bldP spid="128" grpId="0" animBg="1"/>
      <p:bldP spid="128" grpId="1" animBg="1"/>
      <p:bldP spid="128" grpId="2" animBg="1"/>
      <p:bldP spid="129" grpId="0"/>
      <p:bldP spid="129" grpId="1"/>
      <p:bldP spid="129" grpId="2"/>
      <p:bldP spid="130" grpId="0" animBg="1"/>
      <p:bldP spid="130" grpId="1" animBg="1"/>
      <p:bldP spid="130" grpId="2" animBg="1"/>
      <p:bldP spid="131" grpId="0" animBg="1"/>
      <p:bldP spid="131" grpId="1" animBg="1"/>
      <p:bldP spid="131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035" t="-6176" r="-27503" b="-4686"/>
          <a:stretch/>
        </p:blipFill>
        <p:spPr>
          <a:xfrm>
            <a:off x="4746001" y="1981200"/>
            <a:ext cx="2700000" cy="1451770"/>
          </a:xfrm>
          <a:prstGeom prst="roundRect">
            <a:avLst>
              <a:gd name="adj" fmla="val 6979"/>
            </a:avLst>
          </a:prstGeom>
          <a:solidFill>
            <a:schemeClr val="accent1">
              <a:lumMod val="75000"/>
            </a:schemeClr>
          </a:solidFill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Overview of Popular JS Libraries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3652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Templating Engines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266" y="1556308"/>
            <a:ext cx="1676398" cy="167639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035" t="-6176" r="-27503" b="-4686"/>
          <a:stretch/>
        </p:blipFill>
        <p:spPr>
          <a:xfrm>
            <a:off x="8516484" y="4263230"/>
            <a:ext cx="2700000" cy="1451770"/>
          </a:xfrm>
          <a:prstGeom prst="roundRect">
            <a:avLst>
              <a:gd name="adj" fmla="val 6979"/>
            </a:avLst>
          </a:prstGeom>
          <a:solidFill>
            <a:schemeClr val="accent1">
              <a:lumMod val="75000"/>
            </a:schemeClr>
          </a:solidFill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/>
          <a:srcRect l="40080" t="23762" r="38427" b="30918"/>
          <a:stretch/>
        </p:blipFill>
        <p:spPr>
          <a:xfrm rot="16200000">
            <a:off x="5634159" y="3639116"/>
            <a:ext cx="923684" cy="2700000"/>
          </a:xfrm>
          <a:prstGeom prst="roundRect">
            <a:avLst/>
          </a:prstGeom>
          <a:solidFill>
            <a:schemeClr val="tx1">
              <a:lumMod val="50000"/>
            </a:schemeClr>
          </a:solidFill>
        </p:spPr>
      </p:pic>
      <p:sp>
        <p:nvSpPr>
          <p:cNvPr id="21" name="TextBox 20"/>
          <p:cNvSpPr txBox="1"/>
          <p:nvPr/>
        </p:nvSpPr>
        <p:spPr>
          <a:xfrm>
            <a:off x="4991101" y="3053646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hlinkClick r:id="rId5"/>
              </a:rPr>
              <a:t>Vue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48202" y="5793912"/>
            <a:ext cx="2895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hlinkClick r:id="rId6"/>
              </a:rPr>
              <a:t>Mustache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418685" y="5793912"/>
            <a:ext cx="2895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hlinkClick r:id="rId7"/>
              </a:rPr>
              <a:t>Handlebars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71600" y="3053645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hlinkClick r:id="rId8"/>
              </a:rPr>
              <a:t>React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006684" y="3053644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hlinkClick r:id="rId9"/>
              </a:rPr>
              <a:t>Angular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3741" y="5799091"/>
            <a:ext cx="35670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hlinkClick r:id="rId10"/>
              </a:rPr>
              <a:t>Web Components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1" y="1531968"/>
            <a:ext cx="1614815" cy="17007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203" y="1531968"/>
            <a:ext cx="3033889" cy="1638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638" y="3810001"/>
            <a:ext cx="2139341" cy="2139341"/>
          </a:xfrm>
          <a:prstGeom prst="rect">
            <a:avLst/>
          </a:prstGeom>
        </p:spPr>
      </p:pic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5312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118" y="1752600"/>
            <a:ext cx="3051765" cy="23022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Syntax and Examples</a:t>
            </a:r>
            <a:endParaRPr lang="bg-BG"/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5061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Based on the Mustache specification</a:t>
            </a:r>
          </a:p>
          <a:p>
            <a:r>
              <a:rPr lang="en-US" sz="3200" dirty="0">
                <a:latin typeface="+mj-lt"/>
              </a:rPr>
              <a:t>Adds helper functions and nested context paths</a:t>
            </a:r>
          </a:p>
          <a:p>
            <a:r>
              <a:rPr lang="en-US" sz="3200" dirty="0">
                <a:latin typeface="+mj-lt"/>
              </a:rPr>
              <a:t>Uses double curly brace notation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{{ }}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612560" y="3657601"/>
            <a:ext cx="4111840" cy="188010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&lt;div class="entry"&gt;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&lt;h1&gt;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{{</a:t>
            </a:r>
            <a:r>
              <a:rPr lang="en-US" b="1" dirty="0">
                <a:latin typeface="Consolas" panose="020B0609020204030204" pitchFamily="49" charset="0"/>
              </a:rPr>
              <a:t> title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}}</a:t>
            </a:r>
            <a:r>
              <a:rPr lang="en-US" b="1" dirty="0">
                <a:latin typeface="Consolas" panose="020B0609020204030204" pitchFamily="49" charset="0"/>
              </a:rPr>
              <a:t>&lt;/h1&gt;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&lt;div class="body"&gt;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{{ </a:t>
            </a:r>
            <a:r>
              <a:rPr lang="en-US" b="1" dirty="0">
                <a:latin typeface="Consolas" panose="020B0609020204030204" pitchFamily="49" charset="0"/>
              </a:rPr>
              <a:t>body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}}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&lt;/div&gt;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&lt;/div&gt;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6514820" y="3657601"/>
            <a:ext cx="4762781" cy="188010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&lt;div class="entry"&gt;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&lt;h1&gt;My New Post&lt;/h1&gt;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&lt;div class="body"&gt;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This is my first post!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&lt;/div&gt;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&lt;/div&gt;</a:t>
            </a:r>
          </a:p>
        </p:txBody>
      </p:sp>
      <p:sp>
        <p:nvSpPr>
          <p:cNvPr id="14" name="Arrow: Right 13"/>
          <p:cNvSpPr/>
          <p:nvPr/>
        </p:nvSpPr>
        <p:spPr>
          <a:xfrm>
            <a:off x="5257801" y="4495800"/>
            <a:ext cx="723619" cy="53555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03648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latin typeface="+mj-lt"/>
              </a:rPr>
              <a:t>Download </a:t>
            </a:r>
            <a:r>
              <a:rPr lang="en-US" sz="3200" noProof="1">
                <a:latin typeface="+mj-lt"/>
              </a:rPr>
              <a:t>Handlebars</a:t>
            </a:r>
            <a:r>
              <a:rPr lang="en-US" sz="3200" dirty="0">
                <a:latin typeface="+mj-lt"/>
              </a:rPr>
              <a:t> using the terminal</a:t>
            </a:r>
          </a:p>
          <a:p>
            <a:pPr>
              <a:lnSpc>
                <a:spcPct val="90000"/>
              </a:lnSpc>
            </a:pPr>
            <a:r>
              <a:rPr lang="en-US" sz="3200" dirty="0">
                <a:latin typeface="+mj-lt"/>
              </a:rPr>
              <a:t>Or download from </a:t>
            </a:r>
            <a:r>
              <a:rPr lang="en-US" sz="3200" b="1" dirty="0">
                <a:latin typeface="+mj-lt"/>
                <a:hlinkClick r:id="rId2"/>
              </a:rPr>
              <a:t>handlebarsjs.com</a:t>
            </a:r>
            <a:endParaRPr lang="en-US" sz="3200" b="1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sz="3200" dirty="0">
                <a:latin typeface="+mj-lt"/>
              </a:rPr>
              <a:t>Browser builds will be located in</a:t>
            </a:r>
          </a:p>
          <a:p>
            <a:pPr>
              <a:lnSpc>
                <a:spcPct val="90000"/>
              </a:lnSpc>
            </a:pPr>
            <a:r>
              <a:rPr lang="en-US" sz="3200" dirty="0">
                <a:latin typeface="+mj-lt"/>
              </a:rPr>
              <a:t>Use handlebars from an online CDN</a:t>
            </a:r>
          </a:p>
          <a:p>
            <a:pPr>
              <a:lnSpc>
                <a:spcPct val="90000"/>
              </a:lnSpc>
            </a:pPr>
            <a:r>
              <a:rPr lang="en-US" sz="3200" dirty="0">
                <a:latin typeface="+mj-lt"/>
              </a:rPr>
              <a:t>Link it with a script tag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Handlebars Installation and Using</a:t>
            </a:r>
            <a:endParaRPr lang="en-US" noProof="1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2C5FA1F-F2DA-40E0-AC1E-32CCA19C8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693496"/>
            <a:ext cx="8838296" cy="132610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&lt;script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err="1">
                <a:latin typeface="Consolas" panose="020B0609020204030204" pitchFamily="49" charset="0"/>
              </a:rPr>
              <a:t>src</a:t>
            </a:r>
            <a:r>
              <a:rPr lang="en-US" sz="2400" b="1" dirty="0">
                <a:latin typeface="Consolas" panose="020B0609020204030204" pitchFamily="49" charset="0"/>
              </a:rPr>
              <a:t>="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node_modules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/handlebars/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dist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/handlebars.js</a:t>
            </a:r>
            <a:r>
              <a:rPr lang="en-US" sz="2400" b="1" dirty="0">
                <a:latin typeface="Consolas" panose="020B0609020204030204" pitchFamily="49" charset="0"/>
              </a:rPr>
              <a:t>"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&lt;/script&gt;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79743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You can place your templates in a script element</a:t>
            </a:r>
          </a:p>
          <a:p>
            <a:pPr lvl="1"/>
            <a:r>
              <a:rPr lang="en-US" sz="3200" dirty="0">
                <a:latin typeface="+mj-lt"/>
              </a:rPr>
              <a:t>Use type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text/x-handlebars-template</a:t>
            </a:r>
          </a:p>
          <a:p>
            <a:pPr lvl="1"/>
            <a:r>
              <a:rPr lang="en-US" sz="3200" dirty="0">
                <a:latin typeface="+mj-lt"/>
              </a:rPr>
              <a:t>Give the element an ID for easier use</a:t>
            </a:r>
          </a:p>
          <a:p>
            <a:r>
              <a:rPr lang="en-US" sz="3200" dirty="0">
                <a:latin typeface="+mj-lt"/>
              </a:rPr>
              <a:t>Anything inside double curly braces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{{ }}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>
                <a:latin typeface="+mj-lt"/>
              </a:rPr>
              <a:t>will be evaluated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pic>
        <p:nvPicPr>
          <p:cNvPr id="2051" name="Picture 3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F8333CCF-585C-4F3D-B177-9EAEB13CA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114800"/>
            <a:ext cx="3295650" cy="21092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469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Once loaded, a template must be compiled</a:t>
            </a:r>
          </a:p>
          <a:p>
            <a:pPr>
              <a:spcBef>
                <a:spcPts val="8400"/>
              </a:spcBef>
            </a:pPr>
            <a:r>
              <a:rPr lang="en-US" sz="3200" dirty="0"/>
              <a:t>Compiled templates are functions, that can be executed with whatever variables we need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Compilation and Execution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96000" y="4061654"/>
            <a:ext cx="5177119" cy="243410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context =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name: 'Ivan Ivanov',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phone: '0888 123 456',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email: 'i.ivanov@gmail.com'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let html 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template(context)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09600" y="1752601"/>
            <a:ext cx="11125201" cy="95677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src</a:t>
            </a:r>
            <a:r>
              <a:rPr lang="en-US" sz="2400" b="1" dirty="0">
                <a:latin typeface="Consolas" panose="020B0609020204030204" pitchFamily="49" charset="0"/>
              </a:rPr>
              <a:t> = </a:t>
            </a:r>
            <a:r>
              <a:rPr lang="en-US" sz="2400" b="1" dirty="0" err="1">
                <a:latin typeface="Consolas" panose="020B0609020204030204" pitchFamily="49" charset="0"/>
              </a:rPr>
              <a:t>document.getElementById</a:t>
            </a:r>
            <a:r>
              <a:rPr lang="en-US" sz="2400" b="1" dirty="0">
                <a:latin typeface="Consolas" panose="020B0609020204030204" pitchFamily="49" charset="0"/>
              </a:rPr>
              <a:t>("contact-template").</a:t>
            </a:r>
            <a:r>
              <a:rPr lang="en-US" sz="2400" b="1" dirty="0" err="1">
                <a:latin typeface="Consolas" panose="020B0609020204030204" pitchFamily="49" charset="0"/>
              </a:rPr>
              <a:t>innerHTML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let template =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Handlebars.compile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src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113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Handlebars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96000" y="1128245"/>
            <a:ext cx="10977283" cy="552725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300" b="1" dirty="0">
                <a:latin typeface="Consolas" panose="020B0609020204030204" pitchFamily="49" charset="0"/>
              </a:rPr>
              <a:t>&lt;!DOCTYPE html&gt;</a:t>
            </a:r>
          </a:p>
          <a:p>
            <a:r>
              <a:rPr lang="en-US" sz="2300" b="1" dirty="0">
                <a:latin typeface="Consolas" panose="020B0609020204030204" pitchFamily="49" charset="0"/>
              </a:rPr>
              <a:t>&lt;head&gt;</a:t>
            </a:r>
          </a:p>
          <a:p>
            <a:r>
              <a:rPr lang="en-US" sz="2300" b="1" dirty="0">
                <a:latin typeface="Consolas" panose="020B0609020204030204" pitchFamily="49" charset="0"/>
              </a:rPr>
              <a:t>  &lt;meta charset="UTF-8"&gt;</a:t>
            </a:r>
          </a:p>
          <a:p>
            <a:r>
              <a:rPr lang="en-US" sz="2300" b="1" dirty="0">
                <a:latin typeface="Consolas" panose="020B0609020204030204" pitchFamily="49" charset="0"/>
              </a:rPr>
              <a:t>  &lt;title&gt;Hello Handlebars&lt;/title&gt;</a:t>
            </a:r>
          </a:p>
          <a:p>
            <a:r>
              <a:rPr lang="en-US" sz="2300" b="1" dirty="0">
                <a:latin typeface="Consolas" panose="020B0609020204030204" pitchFamily="49" charset="0"/>
              </a:rPr>
              <a:t>  </a:t>
            </a:r>
            <a:r>
              <a:rPr lang="en-US" sz="23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&lt;!-- Include Handlebars distribution --&gt;</a:t>
            </a:r>
          </a:p>
          <a:p>
            <a:r>
              <a:rPr lang="en-US" sz="2300" b="1" dirty="0">
                <a:latin typeface="Consolas" panose="020B0609020204030204" pitchFamily="49" charset="0"/>
              </a:rPr>
              <a:t>&lt;/head&gt;</a:t>
            </a:r>
          </a:p>
          <a:p>
            <a:r>
              <a:rPr lang="en-US" sz="2300" b="1" dirty="0">
                <a:latin typeface="Consolas" panose="020B0609020204030204" pitchFamily="49" charset="0"/>
              </a:rPr>
              <a:t>&lt;body&gt;</a:t>
            </a:r>
          </a:p>
          <a:p>
            <a:r>
              <a:rPr lang="en-US" sz="2300" b="1" dirty="0">
                <a:latin typeface="Consolas" panose="020B0609020204030204" pitchFamily="49" charset="0"/>
              </a:rPr>
              <a:t>&lt;div id="app"&gt;&lt;/div&gt;</a:t>
            </a:r>
          </a:p>
          <a:p>
            <a:r>
              <a:rPr lang="en-US" sz="2300" b="1" dirty="0">
                <a:latin typeface="Consolas" panose="020B0609020204030204" pitchFamily="49" charset="0"/>
              </a:rPr>
              <a:t>&lt;script&gt;</a:t>
            </a:r>
          </a:p>
          <a:p>
            <a:r>
              <a:rPr lang="en-US" sz="2300" b="1" dirty="0">
                <a:latin typeface="Consolas" panose="020B0609020204030204" pitchFamily="49" charset="0"/>
              </a:rPr>
              <a:t>  let template = </a:t>
            </a:r>
            <a:r>
              <a:rPr lang="en-US" sz="23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Handlebars.compile</a:t>
            </a:r>
            <a:r>
              <a:rPr lang="en-US" sz="2300" b="1" dirty="0">
                <a:latin typeface="Consolas" panose="020B0609020204030204" pitchFamily="49" charset="0"/>
              </a:rPr>
              <a:t>('&lt;h1&gt;Hello </a:t>
            </a:r>
            <a:r>
              <a:rPr lang="en-US" sz="2300" b="1" dirty="0">
                <a:solidFill>
                  <a:schemeClr val="bg1"/>
                </a:solidFill>
                <a:latin typeface="Consolas" panose="020B0609020204030204" pitchFamily="49" charset="0"/>
              </a:rPr>
              <a:t>{{name}}</a:t>
            </a:r>
            <a:r>
              <a:rPr lang="en-US" sz="2300" b="1" dirty="0">
                <a:latin typeface="Consolas" panose="020B0609020204030204" pitchFamily="49" charset="0"/>
              </a:rPr>
              <a:t>&lt;/h1&gt;');</a:t>
            </a:r>
          </a:p>
          <a:p>
            <a:r>
              <a:rPr lang="en-US" sz="2300" b="1" dirty="0">
                <a:latin typeface="Consolas" panose="020B0609020204030204" pitchFamily="49" charset="0"/>
              </a:rPr>
              <a:t>  let container = </a:t>
            </a:r>
            <a:r>
              <a:rPr lang="en-US" sz="2300" b="1" dirty="0" err="1">
                <a:latin typeface="Consolas" panose="020B0609020204030204" pitchFamily="49" charset="0"/>
              </a:rPr>
              <a:t>document.getElementById</a:t>
            </a:r>
            <a:r>
              <a:rPr lang="en-US" sz="2300" b="1" dirty="0">
                <a:latin typeface="Consolas" panose="020B0609020204030204" pitchFamily="49" charset="0"/>
              </a:rPr>
              <a:t>('app');</a:t>
            </a:r>
          </a:p>
          <a:p>
            <a:r>
              <a:rPr lang="en-US" sz="2300" b="1" dirty="0">
                <a:latin typeface="Consolas" panose="020B0609020204030204" pitchFamily="49" charset="0"/>
              </a:rPr>
              <a:t>  </a:t>
            </a:r>
            <a:r>
              <a:rPr lang="en-US" sz="2300" b="1" dirty="0" err="1">
                <a:latin typeface="Consolas" panose="020B0609020204030204" pitchFamily="49" charset="0"/>
              </a:rPr>
              <a:t>container.innerHTML</a:t>
            </a:r>
            <a:r>
              <a:rPr lang="en-US" sz="2300" b="1" dirty="0">
                <a:latin typeface="Consolas" panose="020B0609020204030204" pitchFamily="49" charset="0"/>
              </a:rPr>
              <a:t> = template({ name: 'Handlebars' });</a:t>
            </a:r>
          </a:p>
          <a:p>
            <a:r>
              <a:rPr lang="en-US" sz="2300" b="1" dirty="0">
                <a:latin typeface="Consolas" panose="020B0609020204030204" pitchFamily="49" charset="0"/>
              </a:rPr>
              <a:t>&lt;/script&gt;</a:t>
            </a:r>
          </a:p>
          <a:p>
            <a:r>
              <a:rPr lang="en-US" sz="2300" b="1" dirty="0">
                <a:latin typeface="Consolas" panose="020B0609020204030204" pitchFamily="49" charset="0"/>
              </a:rPr>
              <a:t>&lt;/body&gt;</a:t>
            </a:r>
          </a:p>
          <a:p>
            <a:r>
              <a:rPr lang="en-US" sz="2300" b="1" dirty="0">
                <a:latin typeface="Consolas" panose="020B0609020204030204" pitchFamily="49" charset="0"/>
              </a:rPr>
              <a:t>&lt;/html&gt;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86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Identifiers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401421" y="1356102"/>
            <a:ext cx="7389158" cy="501942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&lt;script id="contact-template"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  type="text/x-handlebars-template"&gt;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&lt;article&gt;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&lt;div class="title"&gt;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{{</a:t>
            </a:r>
            <a:r>
              <a:rPr lang="en-US" sz="2400" b="1" dirty="0">
                <a:latin typeface="Consolas" panose="020B0609020204030204" pitchFamily="49" charset="0"/>
              </a:rPr>
              <a:t>name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&lt;button&gt;&amp;#8505;&lt;/button&gt;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&lt;/div&gt;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&lt;div class="info"&gt;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&lt;span&gt;&amp;phone;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{{</a:t>
            </a:r>
            <a:r>
              <a:rPr lang="en-US" sz="2400" b="1" dirty="0">
                <a:latin typeface="Consolas" panose="020B0609020204030204" pitchFamily="49" charset="0"/>
              </a:rPr>
              <a:t>phone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}}</a:t>
            </a:r>
            <a:r>
              <a:rPr lang="en-US" sz="2400" b="1" dirty="0">
                <a:latin typeface="Consolas" panose="020B0609020204030204" pitchFamily="49" charset="0"/>
              </a:rPr>
              <a:t>&lt;/span&gt;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&lt;span&gt;&amp;#9993;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{{</a:t>
            </a:r>
            <a:r>
              <a:rPr lang="en-US" sz="2400" b="1" dirty="0">
                <a:latin typeface="Consolas" panose="020B0609020204030204" pitchFamily="49" charset="0"/>
              </a:rPr>
              <a:t>email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}}</a:t>
            </a:r>
            <a:r>
              <a:rPr lang="en-US" sz="2400" b="1" dirty="0">
                <a:latin typeface="Consolas" panose="020B0609020204030204" pitchFamily="49" charset="0"/>
              </a:rPr>
              <a:t>&lt;/span&gt;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&lt;/div&gt;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&lt;/article&gt;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&lt;/script&gt;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8849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336000" y="1300000"/>
            <a:ext cx="9048750" cy="5207000"/>
          </a:xfrm>
        </p:spPr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600" dirty="0"/>
              <a:t>Templating Concepts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600" dirty="0"/>
              <a:t>Simple Templating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600" dirty="0"/>
              <a:t>Templating Engines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600" dirty="0"/>
              <a:t>Handlebars Overview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829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265066" y="1311411"/>
            <a:ext cx="9558634" cy="5546589"/>
          </a:xfrm>
        </p:spPr>
        <p:txBody>
          <a:bodyPr>
            <a:normAutofit/>
          </a:bodyPr>
          <a:lstStyle/>
          <a:p>
            <a:r>
              <a:rPr lang="en-US" sz="3400" dirty="0"/>
              <a:t>A template can be repeated for every entry in an array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For-Loops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846000" y="3024000"/>
            <a:ext cx="5676318" cy="2064769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</a:t>
            </a:r>
            <a:r>
              <a:rPr lang="en-US" sz="2400" b="1" dirty="0" err="1">
                <a:latin typeface="Consolas" panose="020B0609020204030204" pitchFamily="49" charset="0"/>
              </a:rPr>
              <a:t>ul</a:t>
            </a:r>
            <a:r>
              <a:rPr lang="en-US" sz="2400" b="1" dirty="0">
                <a:latin typeface="Consolas" panose="020B0609020204030204" pitchFamily="49" charset="0"/>
              </a:rPr>
              <a:t> id="contacts"&gt;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{{#each</a:t>
            </a:r>
            <a:r>
              <a:rPr lang="en-US" sz="2400" b="1" dirty="0">
                <a:latin typeface="Consolas" panose="020B0609020204030204" pitchFamily="49" charset="0"/>
              </a:rPr>
              <a:t> contacts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&lt;li&gt;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{{</a:t>
            </a:r>
            <a:r>
              <a:rPr lang="en-US" sz="2400" b="1" dirty="0">
                <a:latin typeface="Consolas" panose="020B0609020204030204" pitchFamily="49" charset="0"/>
              </a:rPr>
              <a:t>name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}}</a:t>
            </a:r>
            <a:r>
              <a:rPr lang="en-US" sz="2400" b="1" dirty="0">
                <a:latin typeface="Consolas" panose="020B0609020204030204" pitchFamily="49" charset="0"/>
              </a:rPr>
              <a:t>: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{{</a:t>
            </a:r>
            <a:r>
              <a:rPr lang="en-US" sz="2400" b="1" dirty="0">
                <a:latin typeface="Consolas" panose="020B0609020204030204" pitchFamily="49" charset="0"/>
              </a:rPr>
              <a:t>email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}}</a:t>
            </a:r>
            <a:r>
              <a:rPr lang="en-US" sz="2400" b="1" dirty="0">
                <a:latin typeface="Consolas" panose="020B0609020204030204" pitchFamily="49" charset="0"/>
              </a:rPr>
              <a:t>&lt;/li&gt;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 {{/each}}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&lt;/</a:t>
            </a:r>
            <a:r>
              <a:rPr lang="en-US" sz="2400" b="1" dirty="0" err="1" smtClean="0">
                <a:latin typeface="Consolas" panose="020B0609020204030204" pitchFamily="49" charset="0"/>
              </a:rPr>
              <a:t>ul</a:t>
            </a:r>
            <a:r>
              <a:rPr lang="en-US" sz="2400" b="1" dirty="0" smtClean="0">
                <a:latin typeface="Consolas" panose="020B0609020204030204" pitchFamily="49" charset="0"/>
              </a:rPr>
              <a:t>&gt;3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8226918" y="2384956"/>
            <a:ext cx="3200400" cy="1328023"/>
          </a:xfrm>
          <a:prstGeom prst="wedgeRoundRectCallout">
            <a:avLst>
              <a:gd name="adj1" fmla="val -62992"/>
              <a:gd name="adj2" fmla="val 36419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The expression inside</a:t>
            </a:r>
          </a:p>
          <a:p>
            <a:pPr algn="ctr"/>
            <a:r>
              <a:rPr lang="en-US" sz="2400" b="1" noProof="1">
                <a:solidFill>
                  <a:schemeClr val="bg2"/>
                </a:solidFill>
              </a:rPr>
              <a:t>the loop uses each</a:t>
            </a:r>
          </a:p>
          <a:p>
            <a:pPr algn="ctr"/>
            <a:r>
              <a:rPr lang="en-US" sz="2400" b="1" noProof="1">
                <a:solidFill>
                  <a:schemeClr val="bg2"/>
                </a:solidFill>
              </a:rPr>
              <a:t>entry as context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808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276600" y="1251655"/>
            <a:ext cx="3962400" cy="2064769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{{#if sunny}}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The sky is clear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{{else}}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The sky is overcast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{{/if}}</a:t>
            </a: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7467600" y="1524001"/>
            <a:ext cx="2844343" cy="919401"/>
          </a:xfrm>
          <a:prstGeom prst="wedgeRoundRectCallout">
            <a:avLst>
              <a:gd name="adj1" fmla="val -68590"/>
              <a:gd name="adj2" fmla="val 2682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Variable to check</a:t>
            </a:r>
          </a:p>
          <a:p>
            <a:pPr algn="ctr"/>
            <a:r>
              <a:rPr lang="en-US" sz="2400" b="1" noProof="1">
                <a:solidFill>
                  <a:schemeClr val="bg2"/>
                </a:solidFill>
              </a:rPr>
              <a:t>for truthiness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276600" y="3519000"/>
            <a:ext cx="5791200" cy="280343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&lt;ul id="contacts"&gt;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{{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#each contacts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}}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&lt;li&gt;{{name}}: {{email}}&lt;/li&gt;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{{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}}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&lt;i&gt;(empty)&lt;i&gt;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{{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/each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}}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&lt;/ul&gt;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8382001" y="4978998"/>
            <a:ext cx="2844343" cy="919401"/>
          </a:xfrm>
          <a:prstGeom prst="wedgeRoundRectCallout">
            <a:avLst>
              <a:gd name="adj1" fmla="val -69896"/>
              <a:gd name="adj2" fmla="val -15368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Will be shown if</a:t>
            </a:r>
          </a:p>
          <a:p>
            <a:pPr algn="ctr"/>
            <a:r>
              <a:rPr lang="en-US" sz="2400" b="1" noProof="1">
                <a:solidFill>
                  <a:schemeClr val="bg2"/>
                </a:solidFill>
              </a:rPr>
              <a:t>the array is empty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284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Partials are templates that can be inserted into other templates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36752" y="1892905"/>
            <a:ext cx="11098048" cy="95677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src</a:t>
            </a:r>
            <a:r>
              <a:rPr lang="en-US" sz="2400" b="1" dirty="0">
                <a:latin typeface="Consolas" panose="020B0609020204030204" pitchFamily="49" charset="0"/>
              </a:rPr>
              <a:t> = </a:t>
            </a:r>
            <a:r>
              <a:rPr lang="en-US" sz="2400" b="1" dirty="0" err="1">
                <a:latin typeface="Consolas" panose="020B0609020204030204" pitchFamily="49" charset="0"/>
              </a:rPr>
              <a:t>document.getElementById</a:t>
            </a:r>
            <a:r>
              <a:rPr lang="en-US" sz="2400" b="1" dirty="0">
                <a:latin typeface="Consolas" panose="020B0609020204030204" pitchFamily="49" charset="0"/>
              </a:rPr>
              <a:t>("contact-template").</a:t>
            </a:r>
            <a:r>
              <a:rPr lang="en-US" sz="2400" b="1" dirty="0" err="1">
                <a:latin typeface="Consolas" panose="020B0609020204030204" pitchFamily="49" charset="0"/>
              </a:rPr>
              <a:t>innerHTML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Handlebars.registerPartial</a:t>
            </a:r>
            <a:r>
              <a:rPr lang="en-US" sz="2400" b="1" dirty="0">
                <a:latin typeface="Consolas" panose="020B0609020204030204" pitchFamily="49" charset="0"/>
              </a:rPr>
              <a:t>('contact', </a:t>
            </a:r>
            <a:r>
              <a:rPr lang="en-US" sz="2400" b="1" dirty="0" err="1">
                <a:latin typeface="Consolas" panose="020B0609020204030204" pitchFamily="49" charset="0"/>
              </a:rPr>
              <a:t>src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3870398" y="3010099"/>
            <a:ext cx="2245251" cy="510778"/>
          </a:xfrm>
          <a:prstGeom prst="wedgeRoundRectCallout">
            <a:avLst>
              <a:gd name="adj1" fmla="val 43458"/>
              <a:gd name="adj2" fmla="val -93568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Partial name</a:t>
            </a: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7355950" y="3053505"/>
            <a:ext cx="2831805" cy="467372"/>
          </a:xfrm>
          <a:prstGeom prst="wedgeRoundRectCallout">
            <a:avLst>
              <a:gd name="adj1" fmla="val -39758"/>
              <a:gd name="adj2" fmla="val -101933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Template as string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981201" y="3716972"/>
            <a:ext cx="3729319" cy="280343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&lt;div id="contacts"&gt;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{{#each </a:t>
            </a:r>
            <a:r>
              <a:rPr lang="en-US" sz="2400" b="1" dirty="0">
                <a:latin typeface="Consolas" panose="020B0609020204030204" pitchFamily="49" charset="0"/>
              </a:rPr>
              <a:t>contacts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{{&gt;</a:t>
            </a:r>
            <a:r>
              <a:rPr lang="en-US" sz="2400" b="1" dirty="0">
                <a:latin typeface="Consolas" panose="020B0609020204030204" pitchFamily="49" charset="0"/>
              </a:rPr>
              <a:t> contact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{{else}}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&lt;</a:t>
            </a:r>
            <a:r>
              <a:rPr lang="en-US" sz="2400" b="1" dirty="0" err="1">
                <a:latin typeface="Consolas" panose="020B0609020204030204" pitchFamily="49" charset="0"/>
              </a:rPr>
              <a:t>i</a:t>
            </a:r>
            <a:r>
              <a:rPr lang="en-US" sz="2400" b="1" dirty="0">
                <a:latin typeface="Consolas" panose="020B0609020204030204" pitchFamily="49" charset="0"/>
              </a:rPr>
              <a:t>&gt;(empty)&lt;</a:t>
            </a:r>
            <a:r>
              <a:rPr lang="en-US" sz="2400" b="1" dirty="0" err="1">
                <a:latin typeface="Consolas" panose="020B0609020204030204" pitchFamily="49" charset="0"/>
              </a:rPr>
              <a:t>i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{{/each}}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&lt;/div&gt;</a:t>
            </a: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5894553" y="4495800"/>
            <a:ext cx="2926119" cy="982957"/>
          </a:xfrm>
          <a:prstGeom prst="wedgeRoundRectCallout">
            <a:avLst>
              <a:gd name="adj1" fmla="val -73213"/>
              <a:gd name="adj2" fmla="val -20493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Partials are</a:t>
            </a:r>
          </a:p>
          <a:p>
            <a:pPr algn="ctr"/>
            <a:r>
              <a:rPr lang="en-US" sz="2400" b="1" noProof="1">
                <a:solidFill>
                  <a:schemeClr val="bg2"/>
                </a:solidFill>
              </a:rPr>
              <a:t>globally accessible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4093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7616" y="1134000"/>
            <a:ext cx="10129234" cy="5546589"/>
          </a:xfrm>
        </p:spPr>
        <p:txBody>
          <a:bodyPr>
            <a:normAutofit/>
          </a:bodyPr>
          <a:lstStyle/>
          <a:p>
            <a:r>
              <a:rPr lang="en-US" sz="3400" dirty="0"/>
              <a:t>Using the "triple-stash"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Escaping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2541000" y="2095773"/>
            <a:ext cx="8763000" cy="95677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title: "All about &lt;p&gt; Tags"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body: "&lt;p&gt;This is a post about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&amp;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lt;p&amp;gt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r>
              <a:rPr lang="en-US" sz="2400" b="1" dirty="0">
                <a:latin typeface="Consolas" panose="020B0609020204030204" pitchFamily="49" charset="0"/>
              </a:rPr>
              <a:t> tags&lt;/p&gt;"</a:t>
            </a: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2541000" y="3339000"/>
            <a:ext cx="7124006" cy="31727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&lt;div class="entry"&gt;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&lt;h1&gt;All About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&amp;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lt;p&amp;gt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r>
              <a:rPr lang="en-US" sz="2400" b="1" dirty="0">
                <a:latin typeface="Consolas" panose="020B0609020204030204" pitchFamily="49" charset="0"/>
              </a:rPr>
              <a:t> Tags&lt;/h1&gt;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&lt;div class="body"&gt;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&lt;p&gt;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This is a post </a:t>
            </a:r>
            <a:r>
              <a:rPr lang="en-US" sz="2400" b="1" dirty="0" err="1">
                <a:latin typeface="Consolas" panose="020B0609020204030204" pitchFamily="49" charset="0"/>
              </a:rPr>
              <a:t>about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&amp;lt;p&amp;gt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r>
              <a:rPr lang="en-US" sz="2400" b="1" dirty="0">
                <a:latin typeface="Consolas" panose="020B0609020204030204" pitchFamily="49" charset="0"/>
              </a:rPr>
              <a:t> tags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&lt;/p&gt;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&lt;/div&gt;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&lt;/div&gt;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1936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089" y="793511"/>
            <a:ext cx="3675250" cy="36762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6622" y="635000"/>
            <a:ext cx="3120610" cy="383471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4767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44522" y="1626681"/>
            <a:ext cx="7761279" cy="5243955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Templates</a:t>
            </a:r>
            <a:r>
              <a:rPr lang="en-US" sz="3200" dirty="0">
                <a:solidFill>
                  <a:schemeClr val="bg2"/>
                </a:solidFill>
              </a:rPr>
              <a:t> speed up and simplify the </a:t>
            </a:r>
            <a:endParaRPr lang="bg-BG" sz="3200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bg-BG" sz="3200" dirty="0">
                <a:solidFill>
                  <a:schemeClr val="bg2"/>
                </a:solidFill>
              </a:rPr>
              <a:t>     </a:t>
            </a:r>
            <a:r>
              <a:rPr lang="en-US" sz="3200" dirty="0">
                <a:solidFill>
                  <a:schemeClr val="bg2"/>
                </a:solidFill>
              </a:rPr>
              <a:t>development process</a:t>
            </a:r>
          </a:p>
          <a:p>
            <a:pPr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Handlebars</a:t>
            </a:r>
            <a:r>
              <a:rPr lang="en-US" sz="3200" dirty="0">
                <a:solidFill>
                  <a:schemeClr val="bg2"/>
                </a:solidFill>
              </a:rPr>
              <a:t> offers effective </a:t>
            </a:r>
            <a:r>
              <a:rPr lang="en-US" sz="3200" b="1" dirty="0">
                <a:solidFill>
                  <a:schemeClr val="bg1"/>
                </a:solidFill>
              </a:rPr>
              <a:t>templates</a:t>
            </a:r>
            <a:r>
              <a:rPr lang="en-US" sz="3200" dirty="0">
                <a:solidFill>
                  <a:schemeClr val="bg2"/>
                </a:solidFill>
              </a:rPr>
              <a:t> and simple helper functions</a:t>
            </a:r>
          </a:p>
          <a:p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1116992" y="4217362"/>
            <a:ext cx="3426040" cy="2064769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&lt;div class="entry"&gt;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 &lt;h1&gt;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 title }}</a:t>
            </a: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&lt;/h1&gt;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 &lt;div class="body"&gt;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 body }}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 &lt;/div&gt;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&lt;/div&gt;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677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dirty="0">
                <a:solidFill>
                  <a:schemeClr val="bg1"/>
                </a:solidFill>
              </a:rPr>
              <a:t>sli.do</a:t>
            </a:r>
            <a:r>
              <a:rPr lang="en-US" sz="5998" b="1" dirty="0"/>
              <a:t/>
            </a:r>
            <a:br>
              <a:rPr lang="en-US" sz="5998" b="1" dirty="0"/>
            </a:br>
            <a:r>
              <a:rPr lang="en-US" sz="11497" b="1" dirty="0"/>
              <a:t>#</a:t>
            </a:r>
            <a:r>
              <a:rPr lang="en-US" sz="11497" b="1" dirty="0" err="1"/>
              <a:t>js</a:t>
            </a:r>
            <a:r>
              <a:rPr lang="en-US" sz="11497" b="1" dirty="0"/>
              <a:t>-advanced</a:t>
            </a:r>
            <a:endParaRPr lang="en-US" sz="9597" dirty="0"/>
          </a:p>
          <a:p>
            <a:pPr latinLnBrk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363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720417-352E-4ECC-985B-2EFA6BDBF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853" y="1385092"/>
            <a:ext cx="2514295" cy="25142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Definition and Uses</a:t>
            </a:r>
            <a:endParaRPr lang="bg-BG"/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3690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Templates allow similar content to be </a:t>
            </a:r>
            <a:r>
              <a:rPr lang="en-US" sz="3200" b="1" dirty="0">
                <a:solidFill>
                  <a:schemeClr val="bg1"/>
                </a:solidFill>
              </a:rPr>
              <a:t>replicated</a:t>
            </a:r>
            <a:r>
              <a:rPr lang="en-US" sz="3200" dirty="0"/>
              <a:t> in a web page,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without repeating </a:t>
            </a:r>
            <a:r>
              <a:rPr lang="en-US" sz="3200" dirty="0"/>
              <a:t>the corresponding markup everywhere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Templating?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550734" y="4027759"/>
            <a:ext cx="2724150" cy="1831026"/>
            <a:chOff x="4549146" y="3835733"/>
            <a:chExt cx="2724150" cy="185975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519979">
              <a:off x="4549146" y="3835733"/>
              <a:ext cx="2724150" cy="1859756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4673721" y="4016066"/>
              <a:ext cx="2475000" cy="1094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TEMPLATING ENGINE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39F94D5-CA24-489B-84BD-B5B9E0DC0FF3}"/>
              </a:ext>
            </a:extLst>
          </p:cNvPr>
          <p:cNvGrpSpPr/>
          <p:nvPr/>
        </p:nvGrpSpPr>
        <p:grpSpPr>
          <a:xfrm>
            <a:off x="826687" y="2254603"/>
            <a:ext cx="3404339" cy="4450884"/>
            <a:chOff x="825098" y="2254603"/>
            <a:chExt cx="3404339" cy="4450884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C174F1A-7068-4E52-B4E7-6730085070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8941" y="5046156"/>
              <a:ext cx="1659331" cy="1659331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7506D8E-9B1C-41E6-8A15-3C004D500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6646" y="2727474"/>
              <a:ext cx="1659331" cy="1659331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318634" y="3108312"/>
              <a:ext cx="12676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&lt;div&gt;</a:t>
              </a:r>
            </a:p>
            <a:p>
              <a:r>
                <a:rPr lang="en-US" sz="2000" b="1" dirty="0"/>
                <a:t>&lt;span&gt;</a:t>
              </a:r>
            </a:p>
            <a:p>
              <a:r>
                <a:rPr lang="en-US" sz="2000" b="1" dirty="0"/>
                <a:t>&lt;button&gt;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85091" y="2254603"/>
              <a:ext cx="16002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b="1" dirty="0"/>
                <a:t>HTML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18633" y="5519776"/>
              <a:ext cx="12676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John,</a:t>
              </a:r>
            </a:p>
            <a:p>
              <a:r>
                <a:rPr lang="en-US" sz="2000" b="1" dirty="0"/>
                <a:t>Merrie,</a:t>
              </a:r>
            </a:p>
            <a:p>
              <a:r>
                <a:rPr lang="en-US" sz="2000" b="1" noProof="1"/>
                <a:t>David, …</a:t>
              </a:r>
              <a:endParaRPr lang="en-US" sz="20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25098" y="4569331"/>
              <a:ext cx="325312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b="1" dirty="0"/>
                <a:t>Dynamic Content</a:t>
              </a:r>
            </a:p>
          </p:txBody>
        </p:sp>
        <p:cxnSp>
          <p:nvCxnSpPr>
            <p:cNvPr id="15" name="Connector: Elbow 14"/>
            <p:cNvCxnSpPr>
              <a:cxnSpLocks/>
            </p:cNvCxnSpPr>
            <p:nvPr/>
          </p:nvCxnSpPr>
          <p:spPr>
            <a:xfrm>
              <a:off x="2789437" y="3519397"/>
              <a:ext cx="1440000" cy="837213"/>
            </a:xfrm>
            <a:prstGeom prst="bentConnector3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Elbow 15"/>
            <p:cNvCxnSpPr>
              <a:cxnSpLocks/>
            </p:cNvCxnSpPr>
            <p:nvPr/>
          </p:nvCxnSpPr>
          <p:spPr>
            <a:xfrm flipV="1">
              <a:off x="2789437" y="5282524"/>
              <a:ext cx="1440000" cy="837213"/>
            </a:xfrm>
            <a:prstGeom prst="bentConnector3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7391400" y="4796199"/>
            <a:ext cx="6096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A6442B4-DF62-4200-9AC6-06405A987EFD}"/>
              </a:ext>
            </a:extLst>
          </p:cNvPr>
          <p:cNvGrpSpPr/>
          <p:nvPr/>
        </p:nvGrpSpPr>
        <p:grpSpPr>
          <a:xfrm>
            <a:off x="8096845" y="2427905"/>
            <a:ext cx="2962858" cy="4258544"/>
            <a:chOff x="8095257" y="2427905"/>
            <a:chExt cx="2962858" cy="4258544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17B48E2-6586-4755-9F21-5F1BB7F9653F}"/>
                </a:ext>
              </a:extLst>
            </p:cNvPr>
            <p:cNvGrpSpPr/>
            <p:nvPr/>
          </p:nvGrpSpPr>
          <p:grpSpPr>
            <a:xfrm>
              <a:off x="9630045" y="2427905"/>
              <a:ext cx="1428070" cy="2049151"/>
              <a:chOff x="8265857" y="2634045"/>
              <a:chExt cx="1428070" cy="2049151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FFBC6F8C-47C4-4B7A-8AB5-441070BC82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32901" y="2655191"/>
                <a:ext cx="1295399" cy="1295399"/>
              </a:xfrm>
              <a:prstGeom prst="rect">
                <a:avLst/>
              </a:prstGeom>
            </p:spPr>
          </p:pic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27761FB9-14F0-467D-B76B-29378A18EBB4}"/>
                  </a:ext>
                </a:extLst>
              </p:cNvPr>
              <p:cNvGrpSpPr/>
              <p:nvPr/>
            </p:nvGrpSpPr>
            <p:grpSpPr>
              <a:xfrm>
                <a:off x="8265857" y="2634045"/>
                <a:ext cx="1428070" cy="2049151"/>
                <a:chOff x="8265857" y="2634045"/>
                <a:chExt cx="1428070" cy="2049151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19AA9F0F-4C93-4E70-9AC5-587E561FEAD9}"/>
                    </a:ext>
                  </a:extLst>
                </p:cNvPr>
                <p:cNvSpPr/>
                <p:nvPr/>
              </p:nvSpPr>
              <p:spPr bwMode="auto">
                <a:xfrm>
                  <a:off x="8265857" y="2634045"/>
                  <a:ext cx="1428070" cy="2049151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8E6C2E7-BB4C-4025-8F8A-E192430F2A8E}"/>
                    </a:ext>
                  </a:extLst>
                </p:cNvPr>
                <p:cNvSpPr txBox="1"/>
                <p:nvPr/>
              </p:nvSpPr>
              <p:spPr>
                <a:xfrm>
                  <a:off x="8303673" y="4097235"/>
                  <a:ext cx="1325335" cy="488953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>
                      <a:lumMod val="75000"/>
                    </a:schemeClr>
                  </a:solidFill>
                </a:ln>
              </p:spPr>
              <p:txBody>
                <a:bodyPr vert="horz" wrap="square" lIns="144000" tIns="108000" rIns="144000" bIns="108000" rtlCol="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buClr>
                      <a:schemeClr val="accent5">
                        <a:lumMod val="40000"/>
                        <a:lumOff val="60000"/>
                      </a:schemeClr>
                    </a:buClr>
                    <a:buSzPct val="70000"/>
                  </a:pPr>
                  <a:r>
                    <a:rPr lang="en-US" sz="1600" b="1" i="1" dirty="0"/>
                    <a:t>Merrie</a:t>
                  </a:r>
                  <a:endParaRPr lang="bg-BG" sz="1600" b="1" i="1" dirty="0"/>
                </a:p>
              </p:txBody>
            </p:sp>
          </p:grp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58590B6D-FFC6-4FB7-8D2B-08B60A50CB10}"/>
                </a:ext>
              </a:extLst>
            </p:cNvPr>
            <p:cNvGrpSpPr/>
            <p:nvPr/>
          </p:nvGrpSpPr>
          <p:grpSpPr>
            <a:xfrm>
              <a:off x="8101090" y="2427905"/>
              <a:ext cx="1428070" cy="2049151"/>
              <a:chOff x="8265857" y="2634045"/>
              <a:chExt cx="1428070" cy="2049151"/>
            </a:xfrm>
          </p:grpSpPr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4D063E3F-E937-4897-8244-37DF8455F4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32901" y="2655191"/>
                <a:ext cx="1295399" cy="1295399"/>
              </a:xfrm>
              <a:prstGeom prst="rect">
                <a:avLst/>
              </a:prstGeom>
            </p:spPr>
          </p:pic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81E18B22-1770-454E-8BCD-9B7993362F17}"/>
                  </a:ext>
                </a:extLst>
              </p:cNvPr>
              <p:cNvGrpSpPr/>
              <p:nvPr/>
            </p:nvGrpSpPr>
            <p:grpSpPr>
              <a:xfrm>
                <a:off x="8265857" y="2634045"/>
                <a:ext cx="1428070" cy="2049151"/>
                <a:chOff x="8265857" y="2634045"/>
                <a:chExt cx="1428070" cy="2049151"/>
              </a:xfrm>
            </p:grpSpPr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E76CC351-2C5A-48A1-B35A-E310C4063932}"/>
                    </a:ext>
                  </a:extLst>
                </p:cNvPr>
                <p:cNvSpPr/>
                <p:nvPr/>
              </p:nvSpPr>
              <p:spPr bwMode="auto">
                <a:xfrm>
                  <a:off x="8265857" y="2634045"/>
                  <a:ext cx="1428070" cy="2049151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BFDF9418-6D56-44CA-8AE3-450F366F7C62}"/>
                    </a:ext>
                  </a:extLst>
                </p:cNvPr>
                <p:cNvSpPr txBox="1"/>
                <p:nvPr/>
              </p:nvSpPr>
              <p:spPr>
                <a:xfrm>
                  <a:off x="8328528" y="4092435"/>
                  <a:ext cx="1295400" cy="488953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>
                      <a:lumMod val="75000"/>
                    </a:schemeClr>
                  </a:solidFill>
                </a:ln>
              </p:spPr>
              <p:txBody>
                <a:bodyPr vert="horz" wrap="square" lIns="144000" tIns="108000" rIns="144000" bIns="108000" rtlCol="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buClr>
                      <a:schemeClr val="accent5">
                        <a:lumMod val="40000"/>
                        <a:lumOff val="60000"/>
                      </a:schemeClr>
                    </a:buClr>
                    <a:buSzPct val="70000"/>
                  </a:pPr>
                  <a:r>
                    <a:rPr lang="en-US" sz="1600" b="1" i="1" dirty="0"/>
                    <a:t>John</a:t>
                  </a:r>
                  <a:endParaRPr lang="bg-BG" sz="1600" b="1" i="1" dirty="0"/>
                </a:p>
              </p:txBody>
            </p:sp>
          </p:grp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DB4BCE5-000A-4833-825D-5BA03F29C024}"/>
                </a:ext>
              </a:extLst>
            </p:cNvPr>
            <p:cNvGrpSpPr/>
            <p:nvPr/>
          </p:nvGrpSpPr>
          <p:grpSpPr>
            <a:xfrm>
              <a:off x="9630045" y="4637298"/>
              <a:ext cx="1428070" cy="2049151"/>
              <a:chOff x="8265857" y="2634045"/>
              <a:chExt cx="1428070" cy="2049151"/>
            </a:xfrm>
          </p:grpSpPr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708C58E6-D0C6-4778-BD2F-5B6CE4824C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32901" y="2655191"/>
                <a:ext cx="1295399" cy="1295399"/>
              </a:xfrm>
              <a:prstGeom prst="rect">
                <a:avLst/>
              </a:prstGeom>
            </p:spPr>
          </p:pic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CEE83837-E355-4F22-AA3A-0E23FF1B1389}"/>
                  </a:ext>
                </a:extLst>
              </p:cNvPr>
              <p:cNvGrpSpPr/>
              <p:nvPr/>
            </p:nvGrpSpPr>
            <p:grpSpPr>
              <a:xfrm>
                <a:off x="8265857" y="2634045"/>
                <a:ext cx="1428070" cy="2049151"/>
                <a:chOff x="8265857" y="2634045"/>
                <a:chExt cx="1428070" cy="2049151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C802342F-5BC6-42C3-B569-67367DC46F2E}"/>
                    </a:ext>
                  </a:extLst>
                </p:cNvPr>
                <p:cNvSpPr/>
                <p:nvPr/>
              </p:nvSpPr>
              <p:spPr bwMode="auto">
                <a:xfrm>
                  <a:off x="8265857" y="2634045"/>
                  <a:ext cx="1428070" cy="2049151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55B069E6-2323-491C-BBFC-B7588903A173}"/>
                    </a:ext>
                  </a:extLst>
                </p:cNvPr>
                <p:cNvSpPr txBox="1"/>
                <p:nvPr/>
              </p:nvSpPr>
              <p:spPr>
                <a:xfrm>
                  <a:off x="8332192" y="4082633"/>
                  <a:ext cx="1295400" cy="488953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>
                      <a:lumMod val="75000"/>
                    </a:schemeClr>
                  </a:solidFill>
                </a:ln>
              </p:spPr>
              <p:txBody>
                <a:bodyPr vert="horz" wrap="square" lIns="144000" tIns="108000" rIns="144000" bIns="108000" rtlCol="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buClr>
                      <a:schemeClr val="accent5">
                        <a:lumMod val="40000"/>
                        <a:lumOff val="60000"/>
                      </a:schemeClr>
                    </a:buClr>
                    <a:buSzPct val="70000"/>
                  </a:pPr>
                  <a:r>
                    <a:rPr lang="en-US" sz="1600" b="1" i="1" dirty="0"/>
                    <a:t>Adam</a:t>
                  </a:r>
                  <a:endParaRPr lang="bg-BG" sz="1600" b="1" i="1" dirty="0"/>
                </a:p>
              </p:txBody>
            </p:sp>
          </p:grp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BE48EFE-784E-41E6-BF9D-21BF0E183C77}"/>
                </a:ext>
              </a:extLst>
            </p:cNvPr>
            <p:cNvGrpSpPr/>
            <p:nvPr/>
          </p:nvGrpSpPr>
          <p:grpSpPr>
            <a:xfrm>
              <a:off x="8095257" y="4637298"/>
              <a:ext cx="1428070" cy="2049151"/>
              <a:chOff x="8265857" y="2634045"/>
              <a:chExt cx="1428070" cy="2049151"/>
            </a:xfrm>
          </p:grpSpPr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AA249A26-C658-44CD-AAEE-CE0AE55CB4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32901" y="2655191"/>
                <a:ext cx="1295399" cy="1295399"/>
              </a:xfrm>
              <a:prstGeom prst="rect">
                <a:avLst/>
              </a:prstGeom>
            </p:spPr>
          </p:pic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6E366423-6B22-4ABC-9710-D3AC1511687F}"/>
                  </a:ext>
                </a:extLst>
              </p:cNvPr>
              <p:cNvGrpSpPr/>
              <p:nvPr/>
            </p:nvGrpSpPr>
            <p:grpSpPr>
              <a:xfrm>
                <a:off x="8265857" y="2634045"/>
                <a:ext cx="1428070" cy="2049151"/>
                <a:chOff x="8265857" y="2634045"/>
                <a:chExt cx="1428070" cy="2049151"/>
              </a:xfrm>
            </p:grpSpPr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27F44B07-ADF3-45EA-8152-06591845B243}"/>
                    </a:ext>
                  </a:extLst>
                </p:cNvPr>
                <p:cNvSpPr/>
                <p:nvPr/>
              </p:nvSpPr>
              <p:spPr bwMode="auto">
                <a:xfrm>
                  <a:off x="8265857" y="2634045"/>
                  <a:ext cx="1428070" cy="2049151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D896F69E-77CC-48D7-A91D-D029C071526D}"/>
                    </a:ext>
                  </a:extLst>
                </p:cNvPr>
                <p:cNvSpPr txBox="1"/>
                <p:nvPr/>
              </p:nvSpPr>
              <p:spPr>
                <a:xfrm>
                  <a:off x="8326359" y="4078546"/>
                  <a:ext cx="1295400" cy="488953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>
                      <a:lumMod val="75000"/>
                    </a:schemeClr>
                  </a:solidFill>
                </a:ln>
              </p:spPr>
              <p:txBody>
                <a:bodyPr vert="horz" wrap="square" lIns="144000" tIns="108000" rIns="144000" bIns="108000" rtlCol="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buClr>
                      <a:schemeClr val="accent5">
                        <a:lumMod val="40000"/>
                        <a:lumOff val="60000"/>
                      </a:schemeClr>
                    </a:buClr>
                    <a:buSzPct val="70000"/>
                  </a:pPr>
                  <a:r>
                    <a:rPr lang="en-US" sz="1600" b="1" i="1" dirty="0"/>
                    <a:t>David</a:t>
                  </a:r>
                  <a:endParaRPr lang="bg-BG" sz="1600" b="1" i="1" dirty="0"/>
                </a:p>
              </p:txBody>
            </p:sp>
          </p:grpSp>
        </p:grpSp>
      </p:grpSp>
      <p:sp>
        <p:nvSpPr>
          <p:cNvPr id="3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878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Templates</a:t>
            </a:r>
            <a:r>
              <a:rPr lang="en-US" sz="3200" dirty="0"/>
              <a:t> are a method of </a:t>
            </a:r>
            <a:r>
              <a:rPr lang="en-US" sz="3200" b="1" dirty="0">
                <a:solidFill>
                  <a:schemeClr val="bg1"/>
                </a:solidFill>
              </a:rPr>
              <a:t>separating HTML </a:t>
            </a:r>
            <a:r>
              <a:rPr lang="en-US" sz="3200" dirty="0"/>
              <a:t>structure from</a:t>
            </a:r>
            <a:br>
              <a:rPr lang="en-US" sz="3200" dirty="0"/>
            </a:b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content</a:t>
            </a:r>
            <a:r>
              <a:rPr lang="en-US" sz="3200" dirty="0"/>
              <a:t> contained within</a:t>
            </a:r>
          </a:p>
          <a:p>
            <a:pPr latinLnBrk="0">
              <a:buClr>
                <a:schemeClr val="tx1"/>
              </a:buClr>
            </a:pPr>
            <a:r>
              <a:rPr lang="en-US" sz="3200" dirty="0"/>
              <a:t>Templating systems generally introduce some </a:t>
            </a:r>
            <a:r>
              <a:rPr lang="en-US" sz="3200" b="1" dirty="0">
                <a:solidFill>
                  <a:schemeClr val="bg1"/>
                </a:solidFill>
              </a:rPr>
              <a:t>new syntax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dirty="0"/>
              <a:t>but are usually very simple to work with</a:t>
            </a:r>
          </a:p>
          <a:p>
            <a:pPr latinLnBrk="0">
              <a:buClr>
                <a:schemeClr val="tx1"/>
              </a:buClr>
            </a:pPr>
            <a:r>
              <a:rPr lang="en-US" sz="3200" dirty="0"/>
              <a:t>Typically token replacement is used to indicate part, which</a:t>
            </a:r>
            <a:br>
              <a:rPr lang="en-US" sz="3200" dirty="0"/>
            </a:br>
            <a:r>
              <a:rPr lang="en-US" sz="3200" dirty="0"/>
              <a:t>must be replaced - (</a:t>
            </a:r>
            <a:r>
              <a:rPr lang="en-US" sz="3200" b="1" dirty="0">
                <a:solidFill>
                  <a:schemeClr val="bg1"/>
                </a:solidFill>
              </a:rPr>
              <a:t>{{ ... }}, &lt;%...%&gt; etc.</a:t>
            </a:r>
            <a:r>
              <a:rPr lang="en-US" sz="32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Templating Concepts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378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99649" y="1295400"/>
            <a:ext cx="9707698" cy="4720792"/>
          </a:xfrm>
        </p:spPr>
        <p:txBody>
          <a:bodyPr/>
          <a:lstStyle/>
          <a:p>
            <a:pPr latinLnBrk="0">
              <a:buClr>
                <a:schemeClr val="tx1"/>
              </a:buClr>
            </a:pPr>
            <a:r>
              <a:rPr lang="en-US" sz="3400" dirty="0"/>
              <a:t>Templates should be as </a:t>
            </a:r>
            <a:r>
              <a:rPr lang="en-US" sz="3400" b="1" dirty="0">
                <a:solidFill>
                  <a:schemeClr val="bg1"/>
                </a:solidFill>
              </a:rPr>
              <a:t>simple</a:t>
            </a:r>
            <a:r>
              <a:rPr lang="en-US" sz="3400" dirty="0"/>
              <a:t> as possible </a:t>
            </a:r>
          </a:p>
          <a:p>
            <a:pPr lvl="1" latinLnBrk="0">
              <a:buClr>
                <a:schemeClr val="tx1"/>
              </a:buClr>
            </a:pPr>
            <a:r>
              <a:rPr lang="en-US" sz="3200" dirty="0"/>
              <a:t>Do not write business logic in the templates</a:t>
            </a:r>
            <a:endParaRPr lang="en-US" sz="3200" b="1" dirty="0">
              <a:solidFill>
                <a:schemeClr val="bg1"/>
              </a:solidFill>
            </a:endParaRPr>
          </a:p>
          <a:p>
            <a:pPr latinLnBrk="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Follow the principles of functional programming</a:t>
            </a:r>
          </a:p>
          <a:p>
            <a:pPr lvl="1" latinLnBrk="0">
              <a:buClr>
                <a:schemeClr val="tx1"/>
              </a:buClr>
            </a:pPr>
            <a:r>
              <a:rPr lang="en-US" sz="3200" dirty="0"/>
              <a:t>Templates are basically </a:t>
            </a:r>
            <a:r>
              <a:rPr lang="en-US" sz="3200" b="1" dirty="0">
                <a:solidFill>
                  <a:schemeClr val="bg1"/>
                </a:solidFill>
              </a:rPr>
              <a:t>pure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functions</a:t>
            </a:r>
            <a:endParaRPr lang="en-US" sz="32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Templating</a:t>
            </a:r>
            <a:r>
              <a:rPr lang="en-US" dirty="0" smtClean="0"/>
              <a:t> Concepts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729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static parts </a:t>
            </a:r>
            <a:r>
              <a:rPr lang="en-US" sz="3200" dirty="0"/>
              <a:t>of a webpage are stored as </a:t>
            </a:r>
            <a:r>
              <a:rPr lang="en-US" sz="3200" b="1" dirty="0">
                <a:solidFill>
                  <a:schemeClr val="bg1"/>
                </a:solidFill>
              </a:rPr>
              <a:t>templates</a:t>
            </a:r>
          </a:p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dynamic content </a:t>
            </a:r>
            <a:r>
              <a:rPr lang="en-US" sz="3200" dirty="0"/>
              <a:t>is kept separately (e.g. in a </a:t>
            </a:r>
            <a:r>
              <a:rPr lang="en-US" sz="3200" b="1" dirty="0">
                <a:solidFill>
                  <a:schemeClr val="bg1"/>
                </a:solidFill>
              </a:rPr>
              <a:t>database</a:t>
            </a:r>
            <a:r>
              <a:rPr lang="en-US" sz="3200" dirty="0"/>
              <a:t>)</a:t>
            </a:r>
          </a:p>
          <a:p>
            <a:r>
              <a:rPr lang="en-US" sz="3200" dirty="0"/>
              <a:t>A </a:t>
            </a:r>
            <a:r>
              <a:rPr lang="en-US" sz="3200" b="1" dirty="0" err="1">
                <a:solidFill>
                  <a:schemeClr val="bg1"/>
                </a:solidFill>
              </a:rPr>
              <a:t>templating</a:t>
            </a:r>
            <a:r>
              <a:rPr lang="en-US" sz="3200" b="1" dirty="0">
                <a:solidFill>
                  <a:schemeClr val="bg1"/>
                </a:solidFill>
              </a:rPr>
              <a:t> engine </a:t>
            </a:r>
            <a:r>
              <a:rPr lang="en-US" sz="3200" dirty="0"/>
              <a:t>combines the two</a:t>
            </a:r>
          </a:p>
          <a:p>
            <a:r>
              <a:rPr lang="en-US" sz="3200" dirty="0"/>
              <a:t>Benefits: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Productivity</a:t>
            </a:r>
            <a:r>
              <a:rPr lang="en-US" sz="3000" dirty="0"/>
              <a:t> - avoid writing the same markup over and over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Save bandwidth </a:t>
            </a:r>
            <a:r>
              <a:rPr lang="en-US" sz="3000" dirty="0"/>
              <a:t>- send the HTML once, fill in any content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Composability</a:t>
            </a:r>
            <a:r>
              <a:rPr lang="en-US" sz="3000" dirty="0"/>
              <a:t> - a single element can be used on multiple pages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Templating Concepts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105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As soon as we find ourselves including </a:t>
            </a:r>
            <a:r>
              <a:rPr lang="en-US" sz="3200" b="1" dirty="0">
                <a:solidFill>
                  <a:schemeClr val="bg1"/>
                </a:solidFill>
              </a:rPr>
              <a:t>HTML inside JavaScript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strings</a:t>
            </a:r>
            <a:r>
              <a:rPr lang="en-US" sz="3200" dirty="0"/>
              <a:t> 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Separation of concerns </a:t>
            </a:r>
            <a:r>
              <a:rPr lang="en-US" sz="3200" dirty="0"/>
              <a:t>is of utmost importance when building a </a:t>
            </a:r>
            <a:br>
              <a:rPr lang="en-US" sz="3200" dirty="0"/>
            </a:br>
            <a:r>
              <a:rPr lang="en-US" sz="3200" dirty="0"/>
              <a:t>maintainable codebase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When Should We Use JS Templating?</a:t>
            </a:r>
            <a:endParaRPr lang="en-US" dirty="0"/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C4BCEF9F-A762-46A3-8BAD-2AF7D476D6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77201" y="2961885"/>
            <a:ext cx="3041579" cy="373380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149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3729</TotalTime>
  <Words>731</Words>
  <Application>Microsoft Office PowerPoint</Application>
  <PresentationFormat>Widescreen</PresentationFormat>
  <Paragraphs>248</Paragraphs>
  <Slides>28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Templating</vt:lpstr>
      <vt:lpstr>Table of Contents</vt:lpstr>
      <vt:lpstr>Have a Question?</vt:lpstr>
      <vt:lpstr>Definition and Uses</vt:lpstr>
      <vt:lpstr>What is Templating?</vt:lpstr>
      <vt:lpstr>Templating Concepts</vt:lpstr>
      <vt:lpstr>Templating Concepts</vt:lpstr>
      <vt:lpstr>Templating Concepts</vt:lpstr>
      <vt:lpstr>When Should We Use JS Templating?</vt:lpstr>
      <vt:lpstr>Display Articles in Blog</vt:lpstr>
      <vt:lpstr>Overview of Popular JS Libraries</vt:lpstr>
      <vt:lpstr>Templating Engines</vt:lpstr>
      <vt:lpstr>Syntax and Examples</vt:lpstr>
      <vt:lpstr>Overview</vt:lpstr>
      <vt:lpstr>Handlebars Installation and Using</vt:lpstr>
      <vt:lpstr>Expressions</vt:lpstr>
      <vt:lpstr>Compilation and Execution</vt:lpstr>
      <vt:lpstr>Hello Handlebars</vt:lpstr>
      <vt:lpstr>Simple Identifiers</vt:lpstr>
      <vt:lpstr>For-Loops</vt:lpstr>
      <vt:lpstr>Conditional Statements</vt:lpstr>
      <vt:lpstr>Partials</vt:lpstr>
      <vt:lpstr>HTML Escaping</vt:lpstr>
      <vt:lpstr>Live Exercise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 - Creating JSX Components</dc:title>
  <dc:subject>JavaScript Applications - Practical Training Course @ SoftUni</dc:subject>
  <dc:creator>Software University</dc:creator>
  <cp:keywords>JS; JavaScript; programming; course; AJAX; jQuery; REST; SoftUni; Software University</cp:keywords>
  <dc:description>© SoftUni – https://about.softuni.bg/
© Software University – https://softuni.bg
Copyrighted document. Unauthorized copy, reproduction or use is not permitted.</dc:description>
  <cp:lastModifiedBy>User</cp:lastModifiedBy>
  <cp:revision>14</cp:revision>
  <dcterms:created xsi:type="dcterms:W3CDTF">2018-05-23T13:08:44Z</dcterms:created>
  <dcterms:modified xsi:type="dcterms:W3CDTF">2020-07-09T11:19:10Z</dcterms:modified>
  <cp:category>JS; JavaScript; front-end; AJAX; REST; ES6; Web development; computer programming; programming</cp:category>
</cp:coreProperties>
</file>