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7"/>
  </p:notesMasterIdLst>
  <p:handoutMasterIdLst>
    <p:handoutMasterId r:id="rId28"/>
  </p:handoutMasterIdLst>
  <p:sldIdLst>
    <p:sldId id="274" r:id="rId2"/>
    <p:sldId id="276" r:id="rId3"/>
    <p:sldId id="492" r:id="rId4"/>
    <p:sldId id="511" r:id="rId5"/>
    <p:sldId id="402" r:id="rId6"/>
    <p:sldId id="353" r:id="rId7"/>
    <p:sldId id="497" r:id="rId8"/>
    <p:sldId id="501" r:id="rId9"/>
    <p:sldId id="502" r:id="rId10"/>
    <p:sldId id="407" r:id="rId11"/>
    <p:sldId id="503" r:id="rId12"/>
    <p:sldId id="499" r:id="rId13"/>
    <p:sldId id="510" r:id="rId14"/>
    <p:sldId id="504" r:id="rId15"/>
    <p:sldId id="506" r:id="rId16"/>
    <p:sldId id="507" r:id="rId17"/>
    <p:sldId id="508" r:id="rId18"/>
    <p:sldId id="509" r:id="rId19"/>
    <p:sldId id="512" r:id="rId20"/>
    <p:sldId id="349" r:id="rId21"/>
    <p:sldId id="513" r:id="rId22"/>
    <p:sldId id="514" r:id="rId23"/>
    <p:sldId id="515" r:id="rId24"/>
    <p:sldId id="516" r:id="rId25"/>
    <p:sldId id="51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Definition" id="{E69510C4-FC53-4A79-B98C-36AD0169A3BC}">
          <p14:sldIdLst>
            <p14:sldId id="511"/>
            <p14:sldId id="402"/>
          </p14:sldIdLst>
        </p14:section>
        <p14:section name="Built-in Modules" id="{54C815DE-D185-4D5E-91D1-8EA94DC92CB2}">
          <p14:sldIdLst>
            <p14:sldId id="353"/>
            <p14:sldId id="497"/>
            <p14:sldId id="501"/>
            <p14:sldId id="502"/>
            <p14:sldId id="407"/>
          </p14:sldIdLst>
        </p14:section>
        <p14:section name="External Modules" id="{0B5D3347-1340-4457-A8FD-63C48B2CA173}">
          <p14:sldIdLst>
            <p14:sldId id="503"/>
            <p14:sldId id="499"/>
            <p14:sldId id="510"/>
            <p14:sldId id="504"/>
          </p14:sldIdLst>
        </p14:section>
        <p14:section name="Custom Modules" id="{58414638-47BE-4E95-B201-EE30F791921A}">
          <p14:sldIdLst>
            <p14:sldId id="506"/>
            <p14:sldId id="507"/>
            <p14:sldId id="508"/>
            <p14:sldId id="509"/>
            <p14:sldId id="512"/>
          </p14:sldIdLst>
        </p14:section>
        <p14:section name="Conclusion" id="{10E03AB1-9AA8-4E86-9A64-D741901E50A2}">
          <p14:sldIdLst>
            <p14:sldId id="349"/>
            <p14:sldId id="513"/>
            <p14:sldId id="514"/>
            <p14:sldId id="515"/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E9B6D-DA67-A091-5B7E-F9DD7A03D992}" v="150" dt="2019-11-29T13:54:49.059"/>
    <p1510:client id="{4A4848B1-9C5A-57C3-7CE9-EABA3880AC1E}" v="1170" dt="2019-11-20T10:58:32.992"/>
    <p1510:client id="{779EB4E5-F2BB-C353-4F9B-2F807EFBFF8A}" v="37" dt="2019-11-28T21:59:01.529"/>
    <p1510:client id="{7B6D2EE7-80A4-E6C6-8803-7B0ECAF0CDCF}" v="1403" dt="2019-11-27T01:06:49.679"/>
    <p1510:client id="{94C99391-278A-F913-891D-D5EACCFF1B5E}" v="2" dt="2019-11-27T01:07:14.931"/>
    <p1510:client id="{A5E95A27-4835-8796-DA71-DA70CDB334F7}" v="7" dt="2019-11-22T13:38:31.471"/>
    <p1510:client id="{FB86EE1E-14E6-E3CC-D3B6-C421A7960C65}" v="2114" dt="2019-11-28T15:30:54.75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2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9812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96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737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7233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32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99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920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75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2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446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/>
              <a:t>…</a:t>
            </a:r>
          </a:p>
          <a:p>
            <a:pPr lvl="1"/>
            <a:r>
              <a:rPr lang="en-GB"/>
              <a:t>…</a:t>
            </a:r>
          </a:p>
          <a:p>
            <a:pPr lvl="1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2/12/2020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1938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5720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7884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324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923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3205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2366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87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474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r>
              <a:rPr lang="en-US" sz="3550" dirty="0">
                <a:cs typeface="Calibri"/>
              </a:rPr>
              <a:t>Python packages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>
                <a:cs typeface="Calibri"/>
              </a:rPr>
              <a:t>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52" y="2062129"/>
            <a:ext cx="2390136" cy="239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Solution: </a:t>
            </a:r>
            <a:r>
              <a:rPr lang="en-US" sz="3950">
                <a:ea typeface="+mj-lt"/>
                <a:cs typeface="+mj-lt"/>
              </a:rPr>
              <a:t>Calculate Logarithm</a:t>
            </a:r>
            <a:endParaRPr lang="en-US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6B8950B6-CD25-4B24-9A09-F3D2C42DA288}"/>
              </a:ext>
            </a:extLst>
          </p:cNvPr>
          <p:cNvSpPr txBox="1"/>
          <p:nvPr/>
        </p:nvSpPr>
        <p:spPr>
          <a:xfrm>
            <a:off x="604836" y="1578607"/>
            <a:ext cx="7549090" cy="30619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/>
              </a:rPr>
              <a:t>from math import log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number = int(input())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base = input()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if base == "natural":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    print(f"{log(number):.2f}")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else: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    print(f"{log(number, int(base)):.2f}")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PIP</a:t>
            </a:r>
            <a:endParaRPr lang="bg-BG" sz="5350" dirty="0"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Modules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25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>
                <a:latin typeface="Calibri"/>
                <a:cs typeface="Calibri"/>
              </a:rPr>
              <a:t>External modules are downloaded from the internet by using </a:t>
            </a:r>
            <a:r>
              <a:rPr lang="bg-BG" sz="3200" b="1" dirty="0">
                <a:latin typeface="Calibri"/>
                <a:cs typeface="Calibri"/>
              </a:rPr>
              <a:t>pip</a:t>
            </a:r>
            <a:endParaRPr lang="en-US" sz="32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>
                <a:ea typeface="+mn-lt"/>
                <a:cs typeface="+mn-lt"/>
              </a:rPr>
              <a:t>In PyCharm you</a:t>
            </a:r>
            <a:r>
              <a:rPr lang="bg-BG" sz="3200" dirty="0">
                <a:latin typeface="Calibri"/>
                <a:cs typeface="Calibri"/>
              </a:rPr>
              <a:t> have </a:t>
            </a:r>
            <a:r>
              <a:rPr lang="bg-BG" sz="3200" b="1" dirty="0">
                <a:latin typeface="Calibri"/>
                <a:cs typeface="Calibri"/>
              </a:rPr>
              <a:t>pip </a:t>
            </a:r>
            <a:r>
              <a:rPr lang="bg-BG" sz="3200" dirty="0">
                <a:latin typeface="Calibri"/>
                <a:cs typeface="Calibri"/>
              </a:rPr>
              <a:t>already installed, so you can jump straight to installing them</a:t>
            </a:r>
            <a:endParaRPr lang="bg-BG" sz="3200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bg-BG" sz="32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3757" cy="882654"/>
          </a:xfrm>
        </p:spPr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Package Management System (PIP)</a:t>
            </a:r>
            <a:endParaRPr lang="en-US" sz="3950" dirty="0"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50" y="2944900"/>
            <a:ext cx="4810364" cy="321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763" y="2940870"/>
            <a:ext cx="4408487" cy="3217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DED690A9-7C46-44A7-9428-0A22AF851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D5C015F-889D-4E62-9CC5-E80602258A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bg-BG" sz="3350" dirty="0">
                <a:cs typeface="Calibri"/>
              </a:rPr>
              <a:t>Termcolor</a:t>
            </a:r>
          </a:p>
          <a:p>
            <a:pPr marL="456565" indent="-456565"/>
            <a:endParaRPr lang="bg-BG" sz="3350" dirty="0">
              <a:cs typeface="Calibri"/>
            </a:endParaRPr>
          </a:p>
          <a:p>
            <a:pPr marL="456565" indent="-456565"/>
            <a:endParaRPr lang="bg-BG" sz="3350" dirty="0">
              <a:cs typeface="Calibri"/>
            </a:endParaRPr>
          </a:p>
          <a:p>
            <a:pPr marL="456565" indent="-456565"/>
            <a:endParaRPr lang="bg-BG" sz="3350" dirty="0">
              <a:cs typeface="Calibri"/>
            </a:endParaRPr>
          </a:p>
          <a:p>
            <a:pPr marL="456565" indent="-456565"/>
            <a:r>
              <a:rPr lang="bg-BG" sz="3350" dirty="0">
                <a:cs typeface="Calibri"/>
              </a:rPr>
              <a:t>PyFiglet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F0BB13C-E36D-4376-B0AB-FB83724B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Some </a:t>
            </a:r>
            <a:r>
              <a:rPr lang="en-US" sz="3950" dirty="0">
                <a:cs typeface="Calibri"/>
              </a:rPr>
              <a:t>E</a:t>
            </a:r>
            <a:r>
              <a:rPr lang="bg-BG" sz="3950" dirty="0">
                <a:cs typeface="Calibri"/>
              </a:rPr>
              <a:t>xternal </a:t>
            </a:r>
            <a:r>
              <a:rPr lang="en-US" sz="3950" dirty="0">
                <a:cs typeface="Calibri"/>
              </a:rPr>
              <a:t>M</a:t>
            </a:r>
            <a:r>
              <a:rPr lang="bg-BG" sz="3950" dirty="0">
                <a:cs typeface="Calibri"/>
              </a:rPr>
              <a:t>odules</a:t>
            </a:r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C492C9BB-654F-4D49-B1D1-7742F8C74CBB}"/>
              </a:ext>
            </a:extLst>
          </p:cNvPr>
          <p:cNvSpPr txBox="1"/>
          <p:nvPr/>
        </p:nvSpPr>
        <p:spPr>
          <a:xfrm>
            <a:off x="317653" y="1893310"/>
            <a:ext cx="11409801" cy="1416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/>
              </a:rPr>
              <a:t>from termcolor import colored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text = colored('Hello World!', 'red', attrs=['bold', 'underline'])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print(text)   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Hello World!</a:t>
            </a:r>
            <a:endParaRPr lang="bg-BG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BD486867-742A-4E83-A937-0E125FEAA83E}"/>
              </a:ext>
            </a:extLst>
          </p:cNvPr>
          <p:cNvSpPr txBox="1"/>
          <p:nvPr/>
        </p:nvSpPr>
        <p:spPr>
          <a:xfrm>
            <a:off x="313638" y="4687968"/>
            <a:ext cx="11474064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/>
              </a:rPr>
              <a:t>from termcolor import figlet_format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text =figlet_format("Python",font="isometric1")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print(text)</a:t>
            </a:r>
            <a:endParaRPr lang="bg-BG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228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CAAD4CD-880A-4F78-B8D7-AD2760D58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ea typeface="+mn-lt"/>
                <a:cs typeface="+mn-lt"/>
              </a:rPr>
              <a:t>Using the </a:t>
            </a:r>
            <a:r>
              <a:rPr lang="en-US" sz="3350" b="1" dirty="0" err="1">
                <a:ea typeface="+mn-lt"/>
                <a:cs typeface="+mn-lt"/>
              </a:rPr>
              <a:t>pyfiglet</a:t>
            </a:r>
            <a:r>
              <a:rPr lang="en-US" sz="3350" b="1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package write a program that </a:t>
            </a:r>
            <a:r>
              <a:rPr lang="en-US" sz="3350" b="1" dirty="0" err="1">
                <a:ea typeface="+mn-lt"/>
                <a:cs typeface="+mn-lt"/>
              </a:rPr>
              <a:t>encryps</a:t>
            </a:r>
            <a:r>
              <a:rPr lang="en-US" sz="3350" b="1" dirty="0">
                <a:ea typeface="+mn-lt"/>
                <a:cs typeface="+mn-lt"/>
              </a:rPr>
              <a:t> given words</a:t>
            </a:r>
            <a:r>
              <a:rPr lang="en-US" sz="3350" dirty="0">
                <a:ea typeface="+mn-lt"/>
                <a:cs typeface="+mn-lt"/>
              </a:rPr>
              <a:t> by using the characters: "-|_/\()" to structure the word. </a:t>
            </a:r>
            <a:endParaRPr lang="bg-BG" sz="3350" b="1" dirty="0">
              <a:ea typeface="+mn-lt"/>
              <a:cs typeface="+mn-lt"/>
            </a:endParaRPr>
          </a:p>
          <a:p>
            <a:endParaRPr lang="en-US" sz="3350" dirty="0">
              <a:ea typeface="+mn-lt"/>
              <a:cs typeface="+mn-lt"/>
            </a:endParaRPr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EA099B-3E23-4727-BFBD-F20FC7CA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7B77B90-738B-48D6-9DFA-DAD383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Problem: ASCII Art</a:t>
            </a:r>
            <a:endParaRPr lang="bg-BG" dirty="0"/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02585" y="2742932"/>
            <a:ext cx="8491235" cy="3320497"/>
          </a:xfrm>
        </p:spPr>
        <p:txBody>
          <a:bodyPr/>
          <a:lstStyle/>
          <a:p>
            <a:r>
              <a:rPr lang="bg-BG" sz="2400" dirty="0">
                <a:latin typeface="Consolas"/>
              </a:rPr>
              <a:t>from pyfiglet import figlet_format</a:t>
            </a:r>
            <a:br>
              <a:rPr lang="bg-BG" sz="2400" dirty="0"/>
            </a:br>
            <a:br>
              <a:rPr lang="bg-BG" sz="2400" dirty="0"/>
            </a:br>
            <a:r>
              <a:rPr lang="bg-BG" sz="2400" dirty="0">
                <a:latin typeface="Consolas"/>
              </a:rPr>
              <a:t>def print_art(msg):</a:t>
            </a:r>
            <a:br>
              <a:rPr lang="bg-BG" sz="2400" dirty="0"/>
            </a:br>
            <a:r>
              <a:rPr lang="bg-BG" sz="2400" dirty="0">
                <a:latin typeface="Consolas"/>
              </a:rPr>
              <a:t>    ascii_art = figlet_format(msg)</a:t>
            </a:r>
            <a:br>
              <a:rPr lang="bg-BG" sz="2400" dirty="0"/>
            </a:br>
            <a:r>
              <a:rPr lang="bg-BG" sz="2400" dirty="0">
                <a:latin typeface="Consolas"/>
              </a:rPr>
              <a:t>    print(ascii_art)</a:t>
            </a:r>
            <a:br>
              <a:rPr lang="bg-BG" sz="2400" dirty="0"/>
            </a:br>
            <a:br>
              <a:rPr lang="bg-BG" sz="2400" dirty="0"/>
            </a:br>
            <a:r>
              <a:rPr lang="bg-BG" sz="2400" dirty="0">
                <a:latin typeface="Consolas"/>
              </a:rPr>
              <a:t>msg = input("What would you like to print? ")</a:t>
            </a:r>
            <a:br>
              <a:rPr lang="bg-BG" sz="2400" dirty="0"/>
            </a:br>
            <a:r>
              <a:rPr lang="bg-BG" sz="2400" dirty="0">
                <a:latin typeface="Consolas"/>
              </a:rPr>
              <a:t>print_art(msg)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8481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Custom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964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4411B3D-1A4A-4230-B1AF-A534A5E30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j-lt"/>
                <a:cs typeface="Calibri"/>
              </a:rPr>
              <a:t>Any </a:t>
            </a:r>
            <a:r>
              <a:rPr lang="en-US" sz="3200" b="1" dirty="0">
                <a:latin typeface="+mj-lt"/>
                <a:cs typeface="Calibri"/>
              </a:rPr>
              <a:t>.</a:t>
            </a:r>
            <a:r>
              <a:rPr lang="en-US" sz="3200" b="1" dirty="0" err="1">
                <a:latin typeface="+mj-lt"/>
                <a:cs typeface="Calibri"/>
              </a:rPr>
              <a:t>py</a:t>
            </a:r>
            <a:r>
              <a:rPr lang="en-US" sz="3200" dirty="0">
                <a:latin typeface="+mj-lt"/>
                <a:cs typeface="Calibri"/>
              </a:rPr>
              <a:t> file can be imported and used as a module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+mj-lt"/>
                <a:cs typeface="Calibri"/>
              </a:rPr>
              <a:t>In </a:t>
            </a:r>
            <a:r>
              <a:rPr lang="en-US" sz="3200" dirty="0" err="1">
                <a:latin typeface="+mj-lt"/>
                <a:cs typeface="Calibri"/>
              </a:rPr>
              <a:t>PyCharm</a:t>
            </a:r>
            <a:r>
              <a:rPr lang="en-US" sz="3200" dirty="0">
                <a:latin typeface="+mj-lt"/>
                <a:cs typeface="Calibri"/>
              </a:rPr>
              <a:t> there is a separate option to create a package(module)</a:t>
            </a:r>
            <a:endParaRPr lang="en-US" sz="3200" dirty="0">
              <a:latin typeface="Consolas"/>
              <a:cs typeface="Calibri"/>
            </a:endParaRP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Font typeface="Wingdings,Sans-Serif"/>
              <a:buChar char="§"/>
            </a:pPr>
            <a:endParaRPr lang="en-US" sz="3200" dirty="0">
              <a:latin typeface="Consolas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Creating a module (Through PyCharm)</a:t>
            </a:r>
          </a:p>
        </p:txBody>
      </p:sp>
      <p:pic>
        <p:nvPicPr>
          <p:cNvPr id="6" name="Картина 6" descr="Картина, която съдържа екранна снимк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8601AF86-C528-400D-8784-8DCA3307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73" y="2579684"/>
            <a:ext cx="10733010" cy="3363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4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CAAD4CD-880A-4F78-B8D7-AD2760D58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350" dirty="0">
                <a:ea typeface="+mn-lt"/>
                <a:cs typeface="+mn-lt"/>
              </a:rPr>
              <a:t>Create a module for printing a triangle</a:t>
            </a:r>
            <a:endParaRPr lang="en-US" sz="3350" dirty="0">
              <a:ea typeface="+mn-lt"/>
              <a:cs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350" dirty="0">
                <a:ea typeface="+mn-lt"/>
                <a:cs typeface="+mn-lt"/>
              </a:rPr>
              <a:t>You will receive an integer number which is the size of the triangle</a:t>
            </a:r>
            <a:endParaRPr lang="bg-BG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EA099B-3E23-4727-BFBD-F20FC7CA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E0CBAE5-A973-4F20-94C2-543F8E5EF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8247" y="3642867"/>
            <a:ext cx="1126159" cy="2099330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bg-BG" sz="2350" dirty="0">
                <a:latin typeface="Consolas"/>
              </a:rPr>
              <a:t>1</a:t>
            </a:r>
            <a:endParaRPr lang="bg-BG" dirty="0">
              <a:latin typeface="Consolas"/>
            </a:endParaRPr>
          </a:p>
          <a:p>
            <a:r>
              <a:rPr lang="bg-BG" sz="2350" dirty="0">
                <a:latin typeface="Consolas"/>
              </a:rPr>
              <a:t>1 2</a:t>
            </a:r>
            <a:endParaRPr lang="bg-BG" dirty="0">
              <a:latin typeface="Consolas"/>
            </a:endParaRPr>
          </a:p>
          <a:p>
            <a:r>
              <a:rPr lang="bg-BG" sz="2350" dirty="0">
                <a:latin typeface="Consolas"/>
              </a:rPr>
              <a:t>1 2 3</a:t>
            </a:r>
            <a:endParaRPr lang="bg-BG" dirty="0">
              <a:latin typeface="Consolas"/>
            </a:endParaRPr>
          </a:p>
          <a:p>
            <a:r>
              <a:rPr lang="bg-BG" sz="2350" dirty="0">
                <a:latin typeface="Consolas"/>
              </a:rPr>
              <a:t>1 2</a:t>
            </a:r>
            <a:endParaRPr lang="bg-BG" dirty="0">
              <a:latin typeface="Consolas"/>
            </a:endParaRPr>
          </a:p>
          <a:p>
            <a:r>
              <a:rPr lang="bg-BG" sz="2350" dirty="0">
                <a:latin typeface="Consolas"/>
              </a:rPr>
              <a:t>1</a:t>
            </a:r>
            <a:endParaRPr lang="bg-BG" dirty="0">
              <a:latin typeface="Consolas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7B77B90-738B-48D6-9DFA-DAD383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ea typeface="+mj-lt"/>
                <a:cs typeface="+mj-lt"/>
              </a:rPr>
              <a:t>Problem: Triangle </a:t>
            </a:r>
            <a:endParaRPr lang="bg-BG" sz="3950">
              <a:cs typeface="Calibri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FA670936-D23B-4205-A292-89AA5E4418D3}"/>
              </a:ext>
            </a:extLst>
          </p:cNvPr>
          <p:cNvSpPr txBox="1"/>
          <p:nvPr/>
        </p:nvSpPr>
        <p:spPr>
          <a:xfrm>
            <a:off x="8893596" y="3642221"/>
            <a:ext cx="95295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b="1" dirty="0"/>
              <a:t>1</a:t>
            </a:r>
          </a:p>
          <a:p>
            <a:r>
              <a:rPr lang="bg-BG" b="1" dirty="0"/>
              <a:t>1 2</a:t>
            </a:r>
          </a:p>
          <a:p>
            <a:r>
              <a:rPr lang="bg-BG" b="1" dirty="0"/>
              <a:t>1 2 3</a:t>
            </a:r>
          </a:p>
          <a:p>
            <a:r>
              <a:rPr lang="bg-BG" b="1" dirty="0"/>
              <a:t>1 2 3 4</a:t>
            </a:r>
          </a:p>
          <a:p>
            <a:r>
              <a:rPr lang="bg-BG" b="1" dirty="0"/>
              <a:t>1 2 3</a:t>
            </a:r>
          </a:p>
          <a:p>
            <a:r>
              <a:rPr lang="bg-BG" b="1" dirty="0"/>
              <a:t>1 2</a:t>
            </a:r>
          </a:p>
          <a:p>
            <a:r>
              <a:rPr lang="bg-BG" b="1" dirty="0"/>
              <a:t>1</a:t>
            </a:r>
            <a:endParaRPr lang="bg-BG" sz="2400" b="1" dirty="0"/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AB99D150-56A2-4E23-A225-D1088335660A}"/>
              </a:ext>
            </a:extLst>
          </p:cNvPr>
          <p:cNvSpPr txBox="1"/>
          <p:nvPr/>
        </p:nvSpPr>
        <p:spPr>
          <a:xfrm>
            <a:off x="6741290" y="4381843"/>
            <a:ext cx="47556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/>
              <a:t>4</a:t>
            </a:r>
            <a:endParaRPr lang="bg-BG" b="1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370130F-DFE5-4364-9AA1-D177D462135A}"/>
              </a:ext>
            </a:extLst>
          </p:cNvPr>
          <p:cNvSpPr txBox="1"/>
          <p:nvPr/>
        </p:nvSpPr>
        <p:spPr>
          <a:xfrm>
            <a:off x="1357369" y="4387008"/>
            <a:ext cx="42965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3</a:t>
            </a:r>
            <a:endParaRPr lang="bg-BG" b="1" dirty="0"/>
          </a:p>
        </p:txBody>
      </p:sp>
      <p:sp>
        <p:nvSpPr>
          <p:cNvPr id="12" name="Стрелка надясно 11">
            <a:extLst>
              <a:ext uri="{FF2B5EF4-FFF2-40B4-BE49-F238E27FC236}">
                <a16:creationId xmlns:a16="http://schemas.microsoft.com/office/drawing/2014/main" id="{6BFF1DDD-199C-41B7-81D1-50B5FA12796A}"/>
              </a:ext>
            </a:extLst>
          </p:cNvPr>
          <p:cNvSpPr/>
          <p:nvPr/>
        </p:nvSpPr>
        <p:spPr bwMode="auto">
          <a:xfrm>
            <a:off x="2254111" y="4442721"/>
            <a:ext cx="978407" cy="4846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трелка надясно 12">
            <a:extLst>
              <a:ext uri="{FF2B5EF4-FFF2-40B4-BE49-F238E27FC236}">
                <a16:creationId xmlns:a16="http://schemas.microsoft.com/office/drawing/2014/main" id="{59BD033C-50D7-4773-B0A5-9BF8A7F28373}"/>
              </a:ext>
            </a:extLst>
          </p:cNvPr>
          <p:cNvSpPr/>
          <p:nvPr/>
        </p:nvSpPr>
        <p:spPr bwMode="auto">
          <a:xfrm>
            <a:off x="7569749" y="4442720"/>
            <a:ext cx="978407" cy="4846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46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0261F7DA-9B6C-4981-ACC1-C48B648BE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724427" y="1528582"/>
            <a:ext cx="8014220" cy="2137802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print_triangle</a:t>
            </a:r>
            <a:r>
              <a:rPr lang="en-US" dirty="0"/>
              <a:t>(size):</a:t>
            </a:r>
          </a:p>
          <a:p>
            <a:r>
              <a:rPr lang="en-US" dirty="0"/>
              <a:t>    for row in range(1, size + 2):</a:t>
            </a:r>
          </a:p>
          <a:p>
            <a:r>
              <a:rPr lang="en-US" dirty="0"/>
              <a:t>        print(*[col for col in range(1, row)])</a:t>
            </a:r>
          </a:p>
          <a:p>
            <a:r>
              <a:rPr lang="en-US" dirty="0"/>
              <a:t>    for row in range(size, 0, -1):</a:t>
            </a:r>
          </a:p>
          <a:p>
            <a:r>
              <a:rPr lang="en-US" dirty="0"/>
              <a:t>        print(*[col for col in range(1, row)])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0468980-FFAD-4607-AE02-7B52D8A7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Solution: Triangle </a:t>
            </a: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39C90979-89A5-44FE-9359-CC8BA6E4E28D}"/>
              </a:ext>
            </a:extLst>
          </p:cNvPr>
          <p:cNvSpPr txBox="1"/>
          <p:nvPr/>
        </p:nvSpPr>
        <p:spPr>
          <a:xfrm>
            <a:off x="724427" y="4135521"/>
            <a:ext cx="4010138" cy="18223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/>
              </a:rPr>
              <a:t>from triangle import *</a:t>
            </a:r>
            <a:br>
              <a:rPr lang="bg-BG" sz="2400" b="1" dirty="0">
                <a:latin typeface="Consolas"/>
              </a:rPr>
            </a:b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size = int(input())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print_triangle(size)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6699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</p:spTree>
    <p:extLst>
      <p:ext uri="{BB962C8B-B14F-4D97-AF65-F5344CB8AC3E}">
        <p14:creationId xmlns:p14="http://schemas.microsoft.com/office/powerpoint/2010/main" val="14941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>
              <a:lnSpc>
                <a:spcPts val="4000"/>
              </a:lnSpc>
              <a:buNone/>
            </a:pPr>
            <a:r>
              <a:rPr lang="en-US" sz="3350" dirty="0">
                <a:cs typeface="Calibri"/>
              </a:rPr>
              <a:t>1.  Definition</a:t>
            </a:r>
          </a:p>
          <a:p>
            <a:pPr marL="746433" lvl="1" indent="-457200">
              <a:lnSpc>
                <a:spcPts val="4000"/>
              </a:lnSpc>
              <a:buFont typeface="Wingdings"/>
              <a:buChar char="§"/>
            </a:pPr>
            <a:r>
              <a:rPr lang="en-US" sz="3150" dirty="0">
                <a:cs typeface="Calibri"/>
              </a:rPr>
              <a:t>Where are modules stored?</a:t>
            </a:r>
          </a:p>
          <a:p>
            <a:pPr marL="746433" lvl="1" indent="-457200">
              <a:lnSpc>
                <a:spcPts val="4000"/>
              </a:lnSpc>
              <a:buFont typeface="Wingdings"/>
              <a:buChar char="§"/>
            </a:pPr>
            <a:r>
              <a:rPr lang="en-US" sz="3150" dirty="0">
                <a:cs typeface="Calibri"/>
              </a:rPr>
              <a:t>Why use them?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sz="3350" dirty="0">
                <a:cs typeface="Calibri"/>
              </a:rPr>
              <a:t>2.  Built-in modules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sz="3350" dirty="0">
                <a:ea typeface="+mn-lt"/>
                <a:cs typeface="+mn-lt"/>
              </a:rPr>
              <a:t>3.  External modules</a:t>
            </a:r>
            <a:endParaRPr lang="en-US" dirty="0"/>
          </a:p>
          <a:p>
            <a:pPr marL="746433" lvl="1" indent="-457200">
              <a:lnSpc>
                <a:spcPts val="4000"/>
              </a:lnSpc>
            </a:pPr>
            <a:r>
              <a:rPr lang="en-US" sz="3150" dirty="0">
                <a:cs typeface="Calibri"/>
              </a:rPr>
              <a:t>PIP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US" sz="3350" dirty="0">
                <a:solidFill>
                  <a:srgbClr val="234465"/>
                </a:solidFill>
                <a:cs typeface="Calibri"/>
              </a:rPr>
              <a:t>4.  Custom modules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350" dirty="0">
                <a:ea typeface="+mn-lt"/>
                <a:cs typeface="+mn-lt"/>
              </a:rPr>
              <a:t>A 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module</a:t>
            </a:r>
            <a:r>
              <a:rPr lang="en-US" sz="335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350" dirty="0">
                <a:ea typeface="+mn-lt"/>
                <a:cs typeface="+mn-lt"/>
              </a:rPr>
              <a:t>is a file consisting of Python code</a:t>
            </a:r>
          </a:p>
          <a:p>
            <a:pPr>
              <a:buClr>
                <a:schemeClr val="bg2"/>
              </a:buClr>
            </a:pPr>
            <a:r>
              <a:rPr lang="en-US" sz="3350" dirty="0">
                <a:cs typeface="Calibri"/>
              </a:rPr>
              <a:t>There are a couple of ways to </a:t>
            </a:r>
            <a:r>
              <a:rPr lang="en-US" sz="3350" dirty="0">
                <a:solidFill>
                  <a:schemeClr val="bg1"/>
                </a:solidFill>
                <a:cs typeface="Calibri"/>
              </a:rPr>
              <a:t>import </a:t>
            </a:r>
            <a:r>
              <a:rPr lang="en-US" sz="3350" dirty="0">
                <a:cs typeface="Calibri"/>
              </a:rPr>
              <a:t>a module: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>
              <a:buClr>
                <a:schemeClr val="bg2"/>
              </a:buClr>
            </a:pPr>
            <a:r>
              <a:rPr lang="en-US" sz="3350" dirty="0">
                <a:cs typeface="Calibri"/>
              </a:rPr>
              <a:t>Modules make our code short, simple and reusable</a:t>
            </a:r>
          </a:p>
          <a:p>
            <a:pPr lvl="0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89431F5-332F-456F-AE1F-E00605CB02EF}"/>
              </a:ext>
            </a:extLst>
          </p:cNvPr>
          <p:cNvSpPr txBox="1">
            <a:spLocks/>
          </p:cNvSpPr>
          <p:nvPr/>
        </p:nvSpPr>
        <p:spPr>
          <a:xfrm>
            <a:off x="1133640" y="3870092"/>
            <a:ext cx="6730407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  <a:latin typeface="Consolas"/>
              </a:rPr>
              <a:t>import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 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import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module_attribute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/>
              </a:rPr>
              <a:t>import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 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as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custom_name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36222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SoftUni Diamond Partners</a:t>
            </a:r>
            <a:endParaRPr lang="bg-BG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SoftUni Organizational Partners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986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3615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7767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C627-8A7A-4FCF-9333-30E08C204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modules?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96" y="13270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68720" y="1169783"/>
            <a:ext cx="1025444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350" dirty="0">
                <a:ea typeface="+mn-lt"/>
                <a:cs typeface="+mn-lt"/>
              </a:rPr>
              <a:t>Simply put, a 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module</a:t>
            </a:r>
            <a:r>
              <a:rPr lang="en-US" sz="335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350" dirty="0">
                <a:ea typeface="+mn-lt"/>
                <a:cs typeface="+mn-lt"/>
              </a:rPr>
              <a:t>is a file consisting</a:t>
            </a:r>
            <a:r>
              <a:rPr lang="bg-BG" sz="3350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of</a:t>
            </a:r>
            <a:r>
              <a:rPr lang="bg-BG" sz="3350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Python</a:t>
            </a:r>
            <a:r>
              <a:rPr lang="bg-BG" sz="3350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code</a:t>
            </a:r>
            <a:endParaRPr lang="bg-BG" sz="3350" dirty="0">
              <a:ea typeface="+mn-lt"/>
              <a:cs typeface="+mn-lt"/>
            </a:endParaRPr>
          </a:p>
          <a:p>
            <a:pPr marL="989965" lvl="1" indent="-380365"/>
            <a:r>
              <a:rPr lang="en-US" sz="3150" dirty="0">
                <a:cs typeface="Calibri" panose="020F0502020204030204"/>
              </a:rPr>
              <a:t>They are stored in </a:t>
            </a:r>
            <a:r>
              <a:rPr lang="en-US" sz="3150" b="1" dirty="0">
                <a:solidFill>
                  <a:schemeClr val="bg1"/>
                </a:solidFill>
                <a:cs typeface="Calibri" panose="020F0502020204030204"/>
              </a:rPr>
              <a:t>packages</a:t>
            </a:r>
          </a:p>
          <a:p>
            <a:pPr marL="989965" lvl="1" indent="-380365"/>
            <a:r>
              <a:rPr lang="en-US" sz="3150" dirty="0">
                <a:ea typeface="+mn-lt"/>
                <a:cs typeface="+mn-lt"/>
              </a:rPr>
              <a:t>A </a:t>
            </a:r>
            <a:r>
              <a:rPr lang="en-US" sz="3150" b="1" dirty="0">
                <a:solidFill>
                  <a:schemeClr val="bg1"/>
                </a:solidFill>
                <a:ea typeface="+mn-lt"/>
                <a:cs typeface="+mn-lt"/>
              </a:rPr>
              <a:t>package</a:t>
            </a:r>
            <a:r>
              <a:rPr lang="en-US" sz="315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150" dirty="0">
                <a:ea typeface="+mn-lt"/>
                <a:cs typeface="+mn-lt"/>
              </a:rPr>
              <a:t>is a collection of Python modules</a:t>
            </a:r>
            <a:endParaRPr lang="en-US" sz="3150" dirty="0">
              <a:cs typeface="Calibri" panose="020F0502020204030204"/>
            </a:endParaRPr>
          </a:p>
          <a:p>
            <a:pPr marL="456565" indent="-456565">
              <a:spcBef>
                <a:spcPts val="1800"/>
              </a:spcBef>
            </a:pPr>
            <a:r>
              <a:rPr lang="en-US" sz="3350" dirty="0">
                <a:cs typeface="Calibri" panose="020F0502020204030204"/>
              </a:rPr>
              <a:t>Why use modules ?</a:t>
            </a:r>
          </a:p>
          <a:p>
            <a:pPr marL="989965" lvl="1" indent="-380365"/>
            <a:r>
              <a:rPr lang="en-US" sz="3150" dirty="0">
                <a:cs typeface="Calibri"/>
              </a:rPr>
              <a:t>Keep Python files short and simple</a:t>
            </a:r>
          </a:p>
          <a:p>
            <a:pPr marL="989965" indent="-380365"/>
            <a:r>
              <a:rPr lang="en-US" sz="3150" dirty="0">
                <a:ea typeface="+mn-lt"/>
                <a:cs typeface="+mn-lt"/>
              </a:rPr>
              <a:t>Reuse code across multiple files by importing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What are modules ?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Built-in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167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4222"/>
            <a:ext cx="11811097" cy="5561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350" dirty="0">
                <a:ea typeface="+mn-lt"/>
                <a:cs typeface="+mn-lt"/>
              </a:rPr>
              <a:t>The Python interpreter has a number of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built-in</a:t>
            </a:r>
            <a:r>
              <a:rPr lang="en-US" sz="3350" dirty="0">
                <a:ea typeface="+mn-lt"/>
                <a:cs typeface="+mn-lt"/>
              </a:rPr>
              <a:t> modules</a:t>
            </a:r>
            <a:endParaRPr lang="en-US" sz="3350"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150" dirty="0">
                <a:cs typeface="Calibri"/>
              </a:rPr>
              <a:t>They are pre-installed and we can call them at any given time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150" dirty="0">
                <a:cs typeface="Calibri"/>
              </a:rPr>
              <a:t>In order to call them we use the keyword -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import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75496" y="3515740"/>
            <a:ext cx="7457017" cy="21378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import</a:t>
            </a:r>
            <a:r>
              <a:rPr lang="en-US" dirty="0"/>
              <a:t> random</a:t>
            </a:r>
          </a:p>
          <a:p>
            <a:r>
              <a:rPr lang="en-US" dirty="0"/>
              <a:t>fruits = ["apple", "banana", "cherry"]</a:t>
            </a:r>
          </a:p>
          <a:p>
            <a:endParaRPr lang="en-US" dirty="0"/>
          </a:p>
          <a:p>
            <a:r>
              <a:rPr lang="en-US" dirty="0" err="1"/>
              <a:t>random.choice</a:t>
            </a:r>
            <a:r>
              <a:rPr lang="en-US" dirty="0"/>
              <a:t>(fruits)</a:t>
            </a:r>
          </a:p>
          <a:p>
            <a:r>
              <a:rPr lang="en-US" dirty="0" err="1"/>
              <a:t>random.shuffle</a:t>
            </a:r>
            <a:r>
              <a:rPr lang="en-US" dirty="0"/>
              <a:t>(fruits)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Definition</a:t>
            </a:r>
            <a:endParaRPr lang="en-US" sz="3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Different Ways to Import</a:t>
            </a:r>
            <a:endParaRPr lang="bg-BG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1119CF9-470E-4288-8FD3-76561E520F0B}"/>
              </a:ext>
            </a:extLst>
          </p:cNvPr>
          <p:cNvSpPr txBox="1">
            <a:spLocks/>
          </p:cNvSpPr>
          <p:nvPr/>
        </p:nvSpPr>
        <p:spPr>
          <a:xfrm>
            <a:off x="645218" y="5632863"/>
            <a:ext cx="9260782" cy="97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35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af-ZA" sz="2350" dirty="0">
                <a:latin typeface="Consolas"/>
              </a:rPr>
              <a:t>math import </a:t>
            </a:r>
            <a:r>
              <a:rPr lang="af-ZA" sz="2350" dirty="0">
                <a:solidFill>
                  <a:schemeClr val="bg1"/>
                </a:solidFill>
                <a:latin typeface="Consolas"/>
              </a:rPr>
              <a:t>*</a:t>
            </a:r>
            <a:endParaRPr lang="af-ZA" sz="2350" dirty="0"/>
          </a:p>
          <a:p>
            <a:r>
              <a:rPr lang="af-ZA" sz="2350" dirty="0">
                <a:latin typeface="Consolas"/>
              </a:rPr>
              <a:t>sqrt(pi)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645218" y="2525769"/>
            <a:ext cx="9237738" cy="1357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350" dirty="0">
                <a:latin typeface="Consolas"/>
              </a:rPr>
              <a:t>from random import choice</a:t>
            </a:r>
            <a:r>
              <a:rPr lang="af-ZA" sz="2350" dirty="0">
                <a:solidFill>
                  <a:srgbClr val="234465"/>
                </a:solidFill>
                <a:latin typeface="Consolas"/>
              </a:rPr>
              <a:t> as gimme_one</a:t>
            </a:r>
            <a:r>
              <a:rPr lang="af-ZA" sz="2350" dirty="0">
                <a:solidFill>
                  <a:schemeClr val="bg1"/>
                </a:solidFill>
                <a:latin typeface="Consolas"/>
              </a:rPr>
              <a:t>,</a:t>
            </a:r>
            <a:r>
              <a:rPr lang="af-ZA" sz="2350" dirty="0">
                <a:latin typeface="Consolas"/>
              </a:rPr>
              <a:t> shuffle as mix</a:t>
            </a:r>
            <a:endParaRPr lang="af-ZA" sz="2350" dirty="0"/>
          </a:p>
          <a:p>
            <a:r>
              <a:rPr lang="af-ZA" sz="2350" dirty="0">
                <a:latin typeface="Consolas"/>
              </a:rPr>
              <a:t>gimme_one(["coke", "steak", "chips"])</a:t>
            </a:r>
            <a:endParaRPr lang="af-ZA" sz="2350" dirty="0"/>
          </a:p>
          <a:p>
            <a:r>
              <a:rPr lang="af-ZA" sz="2350" dirty="0">
                <a:latin typeface="Consolas"/>
              </a:rPr>
              <a:t>mix(["coke", "steak", "chips"])</a:t>
            </a:r>
            <a:endParaRPr lang="af-ZA" sz="2350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645218" y="4079316"/>
            <a:ext cx="9237738" cy="1357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350" dirty="0">
                <a:latin typeface="Consolas"/>
              </a:rPr>
              <a:t>from random import choice</a:t>
            </a:r>
            <a:r>
              <a:rPr lang="af-ZA" sz="2350" dirty="0">
                <a:solidFill>
                  <a:srgbClr val="234465"/>
                </a:solidFill>
                <a:latin typeface="Consolas"/>
              </a:rPr>
              <a:t> as gimme_one</a:t>
            </a:r>
            <a:r>
              <a:rPr lang="af-ZA" sz="2350" dirty="0">
                <a:solidFill>
                  <a:schemeClr val="bg1"/>
                </a:solidFill>
                <a:latin typeface="Consolas"/>
              </a:rPr>
              <a:t>,</a:t>
            </a:r>
            <a:r>
              <a:rPr lang="af-ZA" sz="2350" dirty="0">
                <a:latin typeface="Consolas"/>
              </a:rPr>
              <a:t> shuffle as mix</a:t>
            </a:r>
            <a:endParaRPr lang="af-ZA" sz="2350" dirty="0"/>
          </a:p>
          <a:p>
            <a:r>
              <a:rPr lang="af-ZA" sz="2350" dirty="0">
                <a:latin typeface="Consolas"/>
              </a:rPr>
              <a:t>gimme_one(["coke", "steak", "chips"])</a:t>
            </a:r>
            <a:endParaRPr lang="af-ZA" sz="2350" dirty="0"/>
          </a:p>
          <a:p>
            <a:r>
              <a:rPr lang="af-ZA" sz="2350" dirty="0">
                <a:latin typeface="Consolas"/>
              </a:rPr>
              <a:t>mix(["coke", "steak", "chips"])</a:t>
            </a:r>
            <a:endParaRPr lang="af-ZA" sz="2350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645218" y="1369317"/>
            <a:ext cx="9237738" cy="9601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0" dirty="0">
                <a:latin typeface="Consolas"/>
              </a:rPr>
              <a:t>import random 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as </a:t>
            </a:r>
            <a:r>
              <a:rPr lang="en-US" sz="2350" dirty="0" err="1">
                <a:latin typeface="Consolas"/>
              </a:rPr>
              <a:t>module_name</a:t>
            </a:r>
            <a:endParaRPr lang="en-US" sz="2350" dirty="0"/>
          </a:p>
          <a:p>
            <a:r>
              <a:rPr lang="en-US" sz="2350" dirty="0" err="1">
                <a:latin typeface="Consolas"/>
              </a:rPr>
              <a:t>module_name.randint</a:t>
            </a:r>
            <a:r>
              <a:rPr lang="en-US" sz="2350" dirty="0">
                <a:latin typeface="Consolas"/>
              </a:rPr>
              <a:t>(1, 10)</a:t>
            </a:r>
            <a:endParaRPr lang="en-US" sz="2350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FBAD7B01-2158-4A75-AE51-D2FB031DF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0620" y="4693622"/>
            <a:ext cx="1537100" cy="975946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bg-BG" sz="2400" dirty="0">
                <a:latin typeface="Consolas"/>
              </a:rPr>
              <a:t>10</a:t>
            </a:r>
            <a:endParaRPr lang="bg-BG" sz="2400" dirty="0"/>
          </a:p>
          <a:p>
            <a:r>
              <a:rPr lang="bg-BG" sz="2400" dirty="0">
                <a:latin typeface="Consolas"/>
              </a:rPr>
              <a:t>natural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44766"/>
            <a:ext cx="11811097" cy="5561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Calibri"/>
              </a:rPr>
              <a:t>Write a program that prints the calculated logarithm of any given number</a:t>
            </a:r>
            <a:endParaRPr lang="en-US" sz="3200" dirty="0">
              <a:latin typeface="+mj-lt"/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Calibri"/>
              </a:rPr>
              <a:t>You will receive </a:t>
            </a:r>
            <a:r>
              <a:rPr lang="en-US" sz="3200" dirty="0">
                <a:solidFill>
                  <a:schemeClr val="bg1"/>
                </a:solidFill>
                <a:latin typeface="+mj-lt"/>
                <a:cs typeface="Calibri"/>
              </a:rPr>
              <a:t>2 </a:t>
            </a:r>
            <a:r>
              <a:rPr lang="en-US" sz="3200" dirty="0">
                <a:latin typeface="+mj-lt"/>
                <a:cs typeface="Calibri"/>
              </a:rPr>
              <a:t>inputs</a:t>
            </a:r>
          </a:p>
          <a:p>
            <a:pPr marL="952119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  <a:cs typeface="Calibri"/>
              </a:rPr>
              <a:t>The number (integer)</a:t>
            </a:r>
          </a:p>
          <a:p>
            <a:pPr marL="952119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  <a:cs typeface="Calibri"/>
              </a:rPr>
              <a:t>The base (if it is the word "natural" find the natural logarithm)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Calibri"/>
              </a:rPr>
              <a:t>Format the result up to the 2nd decimal digit and print it</a:t>
            </a:r>
            <a:endParaRPr lang="en-US" sz="3200" dirty="0"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Problem: Calculate Logarithm</a:t>
            </a:r>
          </a:p>
        </p:txBody>
      </p:sp>
      <p:sp>
        <p:nvSpPr>
          <p:cNvPr id="8" name="Стрелка надясно 7">
            <a:extLst>
              <a:ext uri="{FF2B5EF4-FFF2-40B4-BE49-F238E27FC236}">
                <a16:creationId xmlns:a16="http://schemas.microsoft.com/office/drawing/2014/main" id="{83C62C5C-DEF5-4E05-B006-BA13A5889075}"/>
              </a:ext>
            </a:extLst>
          </p:cNvPr>
          <p:cNvSpPr/>
          <p:nvPr/>
        </p:nvSpPr>
        <p:spPr bwMode="auto">
          <a:xfrm>
            <a:off x="3574508" y="5007127"/>
            <a:ext cx="467771" cy="3375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  <p:sp>
        <p:nvSpPr>
          <p:cNvPr id="10" name="Текстов контейнер 6">
            <a:extLst>
              <a:ext uri="{FF2B5EF4-FFF2-40B4-BE49-F238E27FC236}">
                <a16:creationId xmlns:a16="http://schemas.microsoft.com/office/drawing/2014/main" id="{D65132E2-C56A-47BE-8B2D-139F5928CDEA}"/>
              </a:ext>
            </a:extLst>
          </p:cNvPr>
          <p:cNvSpPr txBox="1">
            <a:spLocks/>
          </p:cNvSpPr>
          <p:nvPr/>
        </p:nvSpPr>
        <p:spPr>
          <a:xfrm>
            <a:off x="4259067" y="4881828"/>
            <a:ext cx="1537100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400" dirty="0">
                <a:latin typeface="Consolas"/>
              </a:rPr>
              <a:t>2.30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821</Words>
  <Application>Microsoft Office PowerPoint</Application>
  <PresentationFormat>Widescreen</PresentationFormat>
  <Paragraphs>177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Arial,Sans-Serif</vt:lpstr>
      <vt:lpstr>Calibri</vt:lpstr>
      <vt:lpstr>Consolas</vt:lpstr>
      <vt:lpstr>Wingdings</vt:lpstr>
      <vt:lpstr>Wingdings 2</vt:lpstr>
      <vt:lpstr>Wingdings,Sans-Serif</vt:lpstr>
      <vt:lpstr>SoftUni</vt:lpstr>
      <vt:lpstr>Modules</vt:lpstr>
      <vt:lpstr>Table of Contents</vt:lpstr>
      <vt:lpstr>Have a Question?</vt:lpstr>
      <vt:lpstr>What are modules?</vt:lpstr>
      <vt:lpstr>What are modules ?</vt:lpstr>
      <vt:lpstr>Built-in Modules</vt:lpstr>
      <vt:lpstr>Definition</vt:lpstr>
      <vt:lpstr>Different Ways to Import</vt:lpstr>
      <vt:lpstr>Problem: Calculate Logarithm</vt:lpstr>
      <vt:lpstr>Solution: Calculate Logarithm</vt:lpstr>
      <vt:lpstr>External Modules</vt:lpstr>
      <vt:lpstr>Package Management System (PIP)</vt:lpstr>
      <vt:lpstr>Some External Modules</vt:lpstr>
      <vt:lpstr>Problem: ASCII Art</vt:lpstr>
      <vt:lpstr>Custom Modules</vt:lpstr>
      <vt:lpstr>Creating a module (Through PyCharm)</vt:lpstr>
      <vt:lpstr>Problem: Triangle </vt:lpstr>
      <vt:lpstr>Solution: Triangle </vt:lpstr>
      <vt:lpstr>Practice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Modules</dc:title>
  <dc:creator>Software University Foundation</dc:creator>
  <cp:keywords>Software University, SoftUni, programming, coding, software development, education, training, course</cp:keywords>
  <cp:lastModifiedBy>tanyaoanyastaneva</cp:lastModifiedBy>
  <cp:revision>57</cp:revision>
  <dcterms:created xsi:type="dcterms:W3CDTF">2018-05-23T13:08:44Z</dcterms:created>
  <dcterms:modified xsi:type="dcterms:W3CDTF">2020-02-12T09:02:11Z</dcterms:modified>
  <cp:category>computer programming, programming</cp:category>
</cp:coreProperties>
</file>