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314" r:id="rId20"/>
    <p:sldId id="315" r:id="rId21"/>
    <p:sldId id="322" r:id="rId22"/>
    <p:sldId id="323" r:id="rId23"/>
    <p:sldId id="324" r:id="rId24"/>
    <p:sldId id="319" r:id="rId25"/>
    <p:sldId id="320" r:id="rId26"/>
    <p:sldId id="498" r:id="rId27"/>
    <p:sldId id="499" r:id="rId28"/>
    <p:sldId id="321" r:id="rId29"/>
    <p:sldId id="280" r:id="rId30"/>
    <p:sldId id="401" r:id="rId31"/>
    <p:sldId id="300" r:id="rId32"/>
    <p:sldId id="30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314"/>
          </p14:sldIdLst>
        </p14:section>
        <p14:section name="Recursion" id="{38C9D72C-E9E6-4CF4-A5A8-0F58C4EED08E}">
          <p14:sldIdLst>
            <p14:sldId id="315"/>
            <p14:sldId id="322"/>
            <p14:sldId id="323"/>
            <p14:sldId id="324"/>
            <p14:sldId id="319"/>
            <p14:sldId id="320"/>
            <p14:sldId id="498"/>
            <p14:sldId id="499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300"/>
            <p14:sldId id="3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F3737F4-1241-4ED7-8D39-29D73D723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3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0F078B-314C-41A5-B084-9C6E62682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60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59193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3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6000" y="1404000"/>
            <a:ext cx="5331510" cy="2801559"/>
          </a:xfrm>
        </p:spPr>
        <p:txBody>
          <a:bodyPr/>
          <a:lstStyle/>
          <a:p>
            <a:r>
              <a:rPr lang="en-US" sz="3200" dirty="0"/>
              <a:t>def multiply(</a:t>
            </a:r>
            <a:r>
              <a:rPr lang="en-US" sz="3200" dirty="0">
                <a:solidFill>
                  <a:schemeClr val="bg1"/>
                </a:solidFill>
              </a:rPr>
              <a:t>*</a:t>
            </a:r>
            <a:r>
              <a:rPr lang="en-US" sz="3200" dirty="0" err="1">
                <a:solidFill>
                  <a:schemeClr val="bg1"/>
                </a:solidFill>
              </a:rPr>
              <a:t>args</a:t>
            </a:r>
            <a:r>
              <a:rPr lang="en-US" sz="3200" dirty="0"/>
              <a:t>):</a:t>
            </a:r>
          </a:p>
          <a:p>
            <a:r>
              <a:rPr lang="en-US" sz="3200" dirty="0"/>
              <a:t>    result = 1</a:t>
            </a:r>
          </a:p>
          <a:p>
            <a:r>
              <a:rPr lang="en-US" sz="3200" dirty="0"/>
              <a:t>    for num in </a:t>
            </a:r>
            <a:r>
              <a:rPr lang="en-US" sz="3200" dirty="0" err="1">
                <a:solidFill>
                  <a:schemeClr val="bg1"/>
                </a:solidFill>
              </a:rPr>
              <a:t>args</a:t>
            </a:r>
            <a:r>
              <a:rPr lang="en-US" sz="3200" dirty="0"/>
              <a:t>:</a:t>
            </a:r>
          </a:p>
          <a:p>
            <a:r>
              <a:rPr lang="en-US" sz="3200" dirty="0"/>
              <a:t>        result *= num</a:t>
            </a:r>
          </a:p>
          <a:p>
            <a:r>
              <a:rPr lang="en-US" sz="32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r>
              <a:rPr lang="en-US" dirty="0"/>
              <a:t>We can use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 to unpack the list so that all elements of it can be passed as </a:t>
            </a:r>
            <a:r>
              <a:rPr lang="en-US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dirty="0"/>
              <a:t>And we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dirty="0"/>
              <a:t> to unpack a dictionary, so all of </a:t>
            </a:r>
            <a:br>
              <a:rPr lang="en-US" dirty="0"/>
            </a:br>
            <a:r>
              <a:rPr lang="en-US" dirty="0"/>
              <a:t>its elements are passed as </a:t>
            </a:r>
            <a:r>
              <a:rPr lang="en-US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 that you unpack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amount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546198" y="3894437"/>
            <a:ext cx="6872288" cy="200706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  <a:r>
              <a:rPr lang="en-US" dirty="0"/>
              <a:t> of the dictionary must </a:t>
            </a:r>
            <a:r>
              <a:rPr lang="en-US" b="1" dirty="0">
                <a:solidFill>
                  <a:schemeClr val="bg1"/>
                </a:solidFill>
              </a:rPr>
              <a:t>match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of the function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the keys in the dictionary does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546198" y="3894437"/>
            <a:ext cx="8714043" cy="200706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dirty="0"/>
              <a:t> that receives a name, age and town, and returns a string in the format: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/>
              <a:t>This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/>
              <a:t>} from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b="1" dirty="0"/>
              <a:t>} and he is {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} years old</a:t>
            </a:r>
            <a:r>
              <a:rPr lang="en-US" dirty="0"/>
              <a:t>"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dictionary unpacking </a:t>
            </a:r>
            <a:r>
              <a:rPr lang="en-US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03365" y="3882386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29701" y="5223891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64072" y="1765870"/>
            <a:ext cx="11465991" cy="2155499"/>
          </a:xfrm>
        </p:spPr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get_info</a:t>
            </a:r>
            <a:r>
              <a:rPr lang="en-US" dirty="0"/>
              <a:t>(name, age, town):</a:t>
            </a:r>
          </a:p>
          <a:p>
            <a:r>
              <a:rPr lang="en-US" dirty="0"/>
              <a:t>    return </a:t>
            </a:r>
            <a:r>
              <a:rPr lang="en-US" dirty="0" err="1"/>
              <a:t>f"This</a:t>
            </a:r>
            <a:r>
              <a:rPr lang="en-US" dirty="0"/>
              <a:t> is {name} from {town} and he is {age} years old"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dirty="0"/>
              <a:t>print(</a:t>
            </a:r>
            <a:r>
              <a:rPr lang="en-US" dirty="0" err="1"/>
              <a:t>get_info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**</a:t>
            </a:r>
            <a:r>
              <a:rPr lang="en-US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process in which a function calls itself is called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dirty="0"/>
              <a:t>The function that is calling itself is called a </a:t>
            </a:r>
            <a:r>
              <a:rPr lang="en-US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dirty="0"/>
              <a:t>A recursive function has the following structure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case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dirty="0"/>
              <a:t>The base case in a recursion returns a value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making any other </a:t>
            </a:r>
            <a:r>
              <a:rPr lang="en-US" b="1" dirty="0">
                <a:solidFill>
                  <a:schemeClr val="bg1"/>
                </a:solidFill>
              </a:rPr>
              <a:t>recursive calls</a:t>
            </a:r>
          </a:p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condition</a:t>
            </a:r>
            <a:r>
              <a:rPr lang="en-US" dirty="0"/>
              <a:t> for the recursion to stop</a:t>
            </a:r>
          </a:p>
          <a:p>
            <a:r>
              <a:rPr lang="en-US" dirty="0"/>
              <a:t>The recursive case is the </a:t>
            </a:r>
            <a:r>
              <a:rPr lang="en-US" b="1" dirty="0">
                <a:solidFill>
                  <a:schemeClr val="bg1"/>
                </a:solidFill>
              </a:rPr>
              <a:t>central part </a:t>
            </a:r>
            <a:r>
              <a:rPr lang="en-US" dirty="0"/>
              <a:t>of the recursive function</a:t>
            </a:r>
          </a:p>
          <a:p>
            <a:r>
              <a:rPr lang="en-US" dirty="0"/>
              <a:t>It is the </a:t>
            </a:r>
            <a:r>
              <a:rPr lang="en-US" b="1" dirty="0">
                <a:solidFill>
                  <a:schemeClr val="bg1"/>
                </a:solidFill>
              </a:rPr>
              <a:t>solution</a:t>
            </a:r>
            <a:r>
              <a:rPr lang="en-US" dirty="0"/>
              <a:t> to the bigger problem expressed in terms of </a:t>
            </a:r>
            <a:r>
              <a:rPr lang="en-US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1" y="2078184"/>
            <a:ext cx="5197420" cy="2459492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95232" y="4353645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87" y="3767641"/>
            <a:ext cx="409575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reads a single string and prints all the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combinations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the characters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that string</a:t>
            </a:r>
          </a:p>
          <a:p>
            <a:r>
              <a:rPr lang="en-US" dirty="0"/>
              <a:t>Submit your solution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Character Combinations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5245978" y="4205360"/>
            <a:ext cx="104083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6706072" y="4350550"/>
            <a:ext cx="468786" cy="32783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594119" y="2543365"/>
            <a:ext cx="1040833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abc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acb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bac</a:t>
            </a: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bca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 err="1">
                <a:solidFill>
                  <a:schemeClr val="tx1"/>
                </a:solidFill>
              </a:rPr>
              <a:t>cba</a:t>
            </a:r>
            <a:endParaRPr lang="en-US" sz="2600" dirty="0">
              <a:solidFill>
                <a:schemeClr val="tx1"/>
              </a:solidFill>
            </a:endParaRPr>
          </a:p>
          <a:p>
            <a:pPr algn="ctr"/>
            <a:r>
              <a:rPr lang="en-US" sz="2600" dirty="0">
                <a:solidFill>
                  <a:schemeClr val="tx1"/>
                </a:solidFill>
              </a:rPr>
              <a:t>cab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480F2DD-F37D-457A-93F9-3B3107104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3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88809" y="1377603"/>
            <a:ext cx="9014381" cy="524019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print_comb</a:t>
            </a:r>
            <a:r>
              <a:rPr lang="en-US" sz="2600" dirty="0"/>
              <a:t>(text, </a:t>
            </a:r>
            <a:r>
              <a:rPr lang="en-US" sz="2600" dirty="0" err="1"/>
              <a:t>idx</a:t>
            </a:r>
            <a:r>
              <a:rPr lang="en-US" sz="2600" dirty="0"/>
              <a:t>):</a:t>
            </a:r>
          </a:p>
          <a:p>
            <a:r>
              <a:rPr lang="en-US" sz="2600" dirty="0"/>
              <a:t>    if </a:t>
            </a:r>
            <a:r>
              <a:rPr lang="en-US" sz="2600" dirty="0" err="1"/>
              <a:t>idx</a:t>
            </a:r>
            <a:r>
              <a:rPr lang="en-US" sz="2600" dirty="0"/>
              <a:t> &gt;= </a:t>
            </a:r>
            <a:r>
              <a:rPr lang="en-US" sz="2600" dirty="0" err="1"/>
              <a:t>len</a:t>
            </a:r>
            <a:r>
              <a:rPr lang="en-US" sz="2600" dirty="0"/>
              <a:t>(text):</a:t>
            </a:r>
          </a:p>
          <a:p>
            <a:r>
              <a:rPr lang="en-US" sz="2600" dirty="0"/>
              <a:t>        print("".join(text))</a:t>
            </a:r>
          </a:p>
          <a:p>
            <a:r>
              <a:rPr lang="en-US" sz="2600" dirty="0"/>
              <a:t>        return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print_comb</a:t>
            </a:r>
            <a:r>
              <a:rPr lang="en-US" sz="2600" dirty="0"/>
              <a:t>(text, </a:t>
            </a:r>
            <a:r>
              <a:rPr lang="en-US" sz="2600" dirty="0" err="1"/>
              <a:t>idx</a:t>
            </a:r>
            <a:r>
              <a:rPr lang="en-US" sz="2600" dirty="0"/>
              <a:t> + 1)</a:t>
            </a:r>
          </a:p>
          <a:p>
            <a:r>
              <a:rPr lang="en-US" sz="2600" dirty="0"/>
              <a:t>    for </a:t>
            </a:r>
            <a:r>
              <a:rPr lang="en-US" sz="2600" dirty="0" err="1"/>
              <a:t>i</a:t>
            </a:r>
            <a:r>
              <a:rPr lang="en-US" sz="2600" dirty="0"/>
              <a:t> in range(</a:t>
            </a:r>
            <a:r>
              <a:rPr lang="en-US" sz="2600" dirty="0" err="1"/>
              <a:t>idx</a:t>
            </a:r>
            <a:r>
              <a:rPr lang="en-US" sz="2600" dirty="0"/>
              <a:t> + 1, </a:t>
            </a:r>
            <a:r>
              <a:rPr lang="en-US" sz="2600" dirty="0" err="1"/>
              <a:t>len</a:t>
            </a:r>
            <a:r>
              <a:rPr lang="en-US" sz="2600" dirty="0"/>
              <a:t>(text)):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text[</a:t>
            </a:r>
            <a:r>
              <a:rPr lang="en-US" sz="2600" dirty="0" err="1">
                <a:solidFill>
                  <a:schemeClr val="bg1"/>
                </a:solidFill>
              </a:rPr>
              <a:t>idx</a:t>
            </a:r>
            <a:r>
              <a:rPr lang="en-US" sz="2600" dirty="0">
                <a:solidFill>
                  <a:schemeClr val="bg1"/>
                </a:solidFill>
              </a:rPr>
              <a:t>], text[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] = text[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], text[</a:t>
            </a:r>
            <a:r>
              <a:rPr lang="en-US" sz="2600" dirty="0" err="1">
                <a:solidFill>
                  <a:schemeClr val="bg1"/>
                </a:solidFill>
              </a:rPr>
              <a:t>idx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print_comb</a:t>
            </a:r>
            <a:r>
              <a:rPr lang="en-US" sz="2600" dirty="0"/>
              <a:t>(text, </a:t>
            </a:r>
            <a:r>
              <a:rPr lang="en-US" sz="2600" dirty="0" err="1"/>
              <a:t>idx</a:t>
            </a:r>
            <a:r>
              <a:rPr lang="en-US" sz="2600" dirty="0"/>
              <a:t> + 1)</a:t>
            </a:r>
          </a:p>
          <a:p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text[</a:t>
            </a:r>
            <a:r>
              <a:rPr lang="en-US" sz="2600" dirty="0" err="1">
                <a:solidFill>
                  <a:schemeClr val="bg1"/>
                </a:solidFill>
              </a:rPr>
              <a:t>idx</a:t>
            </a:r>
            <a:r>
              <a:rPr lang="en-US" sz="2600" dirty="0">
                <a:solidFill>
                  <a:schemeClr val="bg1"/>
                </a:solidFill>
              </a:rPr>
              <a:t>], text[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] = text[</a:t>
            </a:r>
            <a:r>
              <a:rPr lang="en-US" sz="2600" dirty="0" err="1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bg1"/>
                </a:solidFill>
              </a:rPr>
              <a:t>], text[</a:t>
            </a:r>
            <a:r>
              <a:rPr lang="en-US" sz="2600" dirty="0" err="1">
                <a:solidFill>
                  <a:schemeClr val="bg1"/>
                </a:solidFill>
              </a:rPr>
              <a:t>idx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</a:p>
          <a:p>
            <a:endParaRPr lang="en-US" sz="2600" dirty="0"/>
          </a:p>
          <a:p>
            <a:r>
              <a:rPr lang="en-US" sz="2600" dirty="0"/>
              <a:t>text = list(input())</a:t>
            </a:r>
          </a:p>
          <a:p>
            <a:r>
              <a:rPr lang="en-US" sz="2600" dirty="0" err="1"/>
              <a:t>print_comb</a:t>
            </a:r>
            <a:r>
              <a:rPr lang="en-US" sz="2600" dirty="0"/>
              <a:t>(text, 0)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Character Combinations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7692085" y="1836168"/>
            <a:ext cx="2764631" cy="1055608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swapping algorithm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5AB87D-0ACD-4E22-9208-90AEF3C5CC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3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Explanation: Character Combinations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EB31FA-7771-486B-A0AC-07C5B167C5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2599C-7D53-4E8A-8494-29625311AFA1}"/>
              </a:ext>
            </a:extLst>
          </p:cNvPr>
          <p:cNvGrpSpPr/>
          <p:nvPr/>
        </p:nvGrpSpPr>
        <p:grpSpPr>
          <a:xfrm>
            <a:off x="5479470" y="1447940"/>
            <a:ext cx="1233057" cy="475059"/>
            <a:chOff x="5246254" y="1494229"/>
            <a:chExt cx="1233057" cy="475059"/>
          </a:xfrm>
        </p:grpSpPr>
        <p:sp>
          <p:nvSpPr>
            <p:cNvPr id="26" name="Rectangle: Rounded Corners 13">
              <a:extLst>
                <a:ext uri="{FF2B5EF4-FFF2-40B4-BE49-F238E27FC236}">
                  <a16:creationId xmlns:a16="http://schemas.microsoft.com/office/drawing/2014/main" id="{31705E91-08D1-4CE7-81BC-68453A32F62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27" name="Rectangle: Rounded Corners 13">
              <a:extLst>
                <a:ext uri="{FF2B5EF4-FFF2-40B4-BE49-F238E27FC236}">
                  <a16:creationId xmlns:a16="http://schemas.microsoft.com/office/drawing/2014/main" id="{3100752F-94B1-413C-8D77-E010CBE360D9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28" name="Rectangle: Rounded Corners 13">
              <a:extLst>
                <a:ext uri="{FF2B5EF4-FFF2-40B4-BE49-F238E27FC236}">
                  <a16:creationId xmlns:a16="http://schemas.microsoft.com/office/drawing/2014/main" id="{0626E9E1-56F2-4E47-ADD9-AABED664175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9B5A241-2EA0-4E28-8524-D9CFDB08BE66}"/>
              </a:ext>
            </a:extLst>
          </p:cNvPr>
          <p:cNvGrpSpPr/>
          <p:nvPr/>
        </p:nvGrpSpPr>
        <p:grpSpPr>
          <a:xfrm>
            <a:off x="1669469" y="3486727"/>
            <a:ext cx="1233057" cy="475059"/>
            <a:chOff x="5246254" y="1494229"/>
            <a:chExt cx="1233057" cy="475059"/>
          </a:xfrm>
        </p:grpSpPr>
        <p:sp>
          <p:nvSpPr>
            <p:cNvPr id="62" name="Rectangle: Rounded Corners 13">
              <a:extLst>
                <a:ext uri="{FF2B5EF4-FFF2-40B4-BE49-F238E27FC236}">
                  <a16:creationId xmlns:a16="http://schemas.microsoft.com/office/drawing/2014/main" id="{81AFD5D1-6B48-45E4-9506-1FEE3E09861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3" name="Rectangle: Rounded Corners 13">
              <a:extLst>
                <a:ext uri="{FF2B5EF4-FFF2-40B4-BE49-F238E27FC236}">
                  <a16:creationId xmlns:a16="http://schemas.microsoft.com/office/drawing/2014/main" id="{0F5C7DC8-01DC-40E7-A904-945A5E59FE6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4" name="Rectangle: Rounded Corners 13">
              <a:extLst>
                <a:ext uri="{FF2B5EF4-FFF2-40B4-BE49-F238E27FC236}">
                  <a16:creationId xmlns:a16="http://schemas.microsoft.com/office/drawing/2014/main" id="{DDAED9F1-B4A5-469E-AAC3-798EAC83F60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8EBB309-42A6-491C-B129-DE4180A6D56D}"/>
              </a:ext>
            </a:extLst>
          </p:cNvPr>
          <p:cNvGrpSpPr/>
          <p:nvPr/>
        </p:nvGrpSpPr>
        <p:grpSpPr>
          <a:xfrm>
            <a:off x="847431" y="5525517"/>
            <a:ext cx="1233057" cy="475059"/>
            <a:chOff x="5246254" y="1494229"/>
            <a:chExt cx="1233057" cy="475059"/>
          </a:xfrm>
        </p:grpSpPr>
        <p:sp>
          <p:nvSpPr>
            <p:cNvPr id="66" name="Rectangle: Rounded Corners 13">
              <a:extLst>
                <a:ext uri="{FF2B5EF4-FFF2-40B4-BE49-F238E27FC236}">
                  <a16:creationId xmlns:a16="http://schemas.microsoft.com/office/drawing/2014/main" id="{12F2E937-AEF8-4585-88AF-7C020D2A3870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67" name="Rectangle: Rounded Corners 13">
              <a:extLst>
                <a:ext uri="{FF2B5EF4-FFF2-40B4-BE49-F238E27FC236}">
                  <a16:creationId xmlns:a16="http://schemas.microsoft.com/office/drawing/2014/main" id="{D4ED4842-1733-468A-AF88-D315B2957483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68" name="Rectangle: Rounded Corners 13">
              <a:extLst>
                <a:ext uri="{FF2B5EF4-FFF2-40B4-BE49-F238E27FC236}">
                  <a16:creationId xmlns:a16="http://schemas.microsoft.com/office/drawing/2014/main" id="{446B17A6-7A92-4A68-AB9A-DC4FDDB5A6C5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8D89E5B-0A5B-416F-9983-213DEE16DAAC}"/>
              </a:ext>
            </a:extLst>
          </p:cNvPr>
          <p:cNvGrpSpPr/>
          <p:nvPr/>
        </p:nvGrpSpPr>
        <p:grpSpPr>
          <a:xfrm>
            <a:off x="2491507" y="5525518"/>
            <a:ext cx="1233057" cy="475059"/>
            <a:chOff x="5246254" y="1494229"/>
            <a:chExt cx="1233057" cy="475059"/>
          </a:xfrm>
        </p:grpSpPr>
        <p:sp>
          <p:nvSpPr>
            <p:cNvPr id="70" name="Rectangle: Rounded Corners 13">
              <a:extLst>
                <a:ext uri="{FF2B5EF4-FFF2-40B4-BE49-F238E27FC236}">
                  <a16:creationId xmlns:a16="http://schemas.microsoft.com/office/drawing/2014/main" id="{65F2824C-0571-4E81-9E95-834024E24233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71" name="Rectangle: Rounded Corners 13">
              <a:extLst>
                <a:ext uri="{FF2B5EF4-FFF2-40B4-BE49-F238E27FC236}">
                  <a16:creationId xmlns:a16="http://schemas.microsoft.com/office/drawing/2014/main" id="{C45D463A-E194-46D6-B2CC-719B1AA04584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2" name="Rectangle: Rounded Corners 13">
              <a:extLst>
                <a:ext uri="{FF2B5EF4-FFF2-40B4-BE49-F238E27FC236}">
                  <a16:creationId xmlns:a16="http://schemas.microsoft.com/office/drawing/2014/main" id="{F4497E10-644D-4239-AEC8-2EEC6A0BB5BC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7096863-48AE-4247-AD6E-C696B6253C58}"/>
              </a:ext>
            </a:extLst>
          </p:cNvPr>
          <p:cNvGrpSpPr/>
          <p:nvPr/>
        </p:nvGrpSpPr>
        <p:grpSpPr>
          <a:xfrm>
            <a:off x="5479470" y="3486728"/>
            <a:ext cx="1233057" cy="475059"/>
            <a:chOff x="5246254" y="1494229"/>
            <a:chExt cx="1233057" cy="475059"/>
          </a:xfrm>
        </p:grpSpPr>
        <p:sp>
          <p:nvSpPr>
            <p:cNvPr id="74" name="Rectangle: Rounded Corners 13">
              <a:extLst>
                <a:ext uri="{FF2B5EF4-FFF2-40B4-BE49-F238E27FC236}">
                  <a16:creationId xmlns:a16="http://schemas.microsoft.com/office/drawing/2014/main" id="{CEE4DA24-2B5B-4127-9816-B01F1EE21E21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5" name="Rectangle: Rounded Corners 13">
              <a:extLst>
                <a:ext uri="{FF2B5EF4-FFF2-40B4-BE49-F238E27FC236}">
                  <a16:creationId xmlns:a16="http://schemas.microsoft.com/office/drawing/2014/main" id="{07EBA748-CD6D-4766-9CB1-2014EF70D1F9}"/>
                </a:ext>
              </a:extLst>
            </p:cNvPr>
            <p:cNvSpPr/>
            <p:nvPr/>
          </p:nvSpPr>
          <p:spPr>
            <a:xfrm>
              <a:off x="5246254" y="1496461"/>
              <a:ext cx="411019" cy="470595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76" name="Rectangle: Rounded Corners 13">
              <a:extLst>
                <a:ext uri="{FF2B5EF4-FFF2-40B4-BE49-F238E27FC236}">
                  <a16:creationId xmlns:a16="http://schemas.microsoft.com/office/drawing/2014/main" id="{E98F5985-C8FF-4C36-873A-F2F56F1F7B60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46E4F27-345F-409F-80C8-9ADE916DF5D6}"/>
              </a:ext>
            </a:extLst>
          </p:cNvPr>
          <p:cNvGrpSpPr/>
          <p:nvPr/>
        </p:nvGrpSpPr>
        <p:grpSpPr>
          <a:xfrm>
            <a:off x="4657432" y="5525516"/>
            <a:ext cx="1233057" cy="475059"/>
            <a:chOff x="5246254" y="1494229"/>
            <a:chExt cx="1233057" cy="475059"/>
          </a:xfrm>
        </p:grpSpPr>
        <p:sp>
          <p:nvSpPr>
            <p:cNvPr id="78" name="Rectangle: Rounded Corners 13">
              <a:extLst>
                <a:ext uri="{FF2B5EF4-FFF2-40B4-BE49-F238E27FC236}">
                  <a16:creationId xmlns:a16="http://schemas.microsoft.com/office/drawing/2014/main" id="{589D12A7-480F-4695-9DDE-3B1C417D1386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79" name="Rectangle: Rounded Corners 13">
              <a:extLst>
                <a:ext uri="{FF2B5EF4-FFF2-40B4-BE49-F238E27FC236}">
                  <a16:creationId xmlns:a16="http://schemas.microsoft.com/office/drawing/2014/main" id="{AC8A4433-C658-498C-94AA-1C17ABB67675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0" name="Rectangle: Rounded Corners 13">
              <a:extLst>
                <a:ext uri="{FF2B5EF4-FFF2-40B4-BE49-F238E27FC236}">
                  <a16:creationId xmlns:a16="http://schemas.microsoft.com/office/drawing/2014/main" id="{C45C4F16-E858-4FFB-8C05-AD2A2C1C7523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C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F6CC1C-954C-42F6-A5F7-1E21BCDDCDED}"/>
              </a:ext>
            </a:extLst>
          </p:cNvPr>
          <p:cNvGrpSpPr/>
          <p:nvPr/>
        </p:nvGrpSpPr>
        <p:grpSpPr>
          <a:xfrm>
            <a:off x="6301508" y="5525516"/>
            <a:ext cx="1233057" cy="475059"/>
            <a:chOff x="5246254" y="1494229"/>
            <a:chExt cx="1233057" cy="475059"/>
          </a:xfrm>
        </p:grpSpPr>
        <p:sp>
          <p:nvSpPr>
            <p:cNvPr id="82" name="Rectangle: Rounded Corners 13">
              <a:extLst>
                <a:ext uri="{FF2B5EF4-FFF2-40B4-BE49-F238E27FC236}">
                  <a16:creationId xmlns:a16="http://schemas.microsoft.com/office/drawing/2014/main" id="{24D2168B-1066-442E-8909-1771B3BC41C7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3" name="Rectangle: Rounded Corners 13">
              <a:extLst>
                <a:ext uri="{FF2B5EF4-FFF2-40B4-BE49-F238E27FC236}">
                  <a16:creationId xmlns:a16="http://schemas.microsoft.com/office/drawing/2014/main" id="{2A780909-3EAA-4FA2-8263-DC6AC359F821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4" name="Rectangle: Rounded Corners 13">
              <a:extLst>
                <a:ext uri="{FF2B5EF4-FFF2-40B4-BE49-F238E27FC236}">
                  <a16:creationId xmlns:a16="http://schemas.microsoft.com/office/drawing/2014/main" id="{72C9CFD8-7940-48BD-938E-6EE7CF8E098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B8802-84A5-4116-BE04-8692EC2FC313}"/>
              </a:ext>
            </a:extLst>
          </p:cNvPr>
          <p:cNvGrpSpPr/>
          <p:nvPr/>
        </p:nvGrpSpPr>
        <p:grpSpPr>
          <a:xfrm>
            <a:off x="9289471" y="3486727"/>
            <a:ext cx="1233057" cy="475059"/>
            <a:chOff x="5246254" y="1494229"/>
            <a:chExt cx="1233057" cy="475059"/>
          </a:xfrm>
        </p:grpSpPr>
        <p:sp>
          <p:nvSpPr>
            <p:cNvPr id="86" name="Rectangle: Rounded Corners 13">
              <a:extLst>
                <a:ext uri="{FF2B5EF4-FFF2-40B4-BE49-F238E27FC236}">
                  <a16:creationId xmlns:a16="http://schemas.microsoft.com/office/drawing/2014/main" id="{000AC609-1E09-46B8-BB87-61AC196DF818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87" name="Rectangle: Rounded Corners 13">
              <a:extLst>
                <a:ext uri="{FF2B5EF4-FFF2-40B4-BE49-F238E27FC236}">
                  <a16:creationId xmlns:a16="http://schemas.microsoft.com/office/drawing/2014/main" id="{177BF61C-48A2-44CC-A743-161179399AD7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88" name="Rectangle: Rounded Corners 13">
              <a:extLst>
                <a:ext uri="{FF2B5EF4-FFF2-40B4-BE49-F238E27FC236}">
                  <a16:creationId xmlns:a16="http://schemas.microsoft.com/office/drawing/2014/main" id="{BBF026CC-FC86-408F-8876-DF7F204057BF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933328-F69C-49CD-9781-FD618A5DB445}"/>
              </a:ext>
            </a:extLst>
          </p:cNvPr>
          <p:cNvGrpSpPr/>
          <p:nvPr/>
        </p:nvGrpSpPr>
        <p:grpSpPr>
          <a:xfrm>
            <a:off x="8467433" y="5525515"/>
            <a:ext cx="1233057" cy="475059"/>
            <a:chOff x="5246254" y="1494229"/>
            <a:chExt cx="1233057" cy="475059"/>
          </a:xfrm>
        </p:grpSpPr>
        <p:sp>
          <p:nvSpPr>
            <p:cNvPr id="90" name="Rectangle: Rounded Corners 13">
              <a:extLst>
                <a:ext uri="{FF2B5EF4-FFF2-40B4-BE49-F238E27FC236}">
                  <a16:creationId xmlns:a16="http://schemas.microsoft.com/office/drawing/2014/main" id="{D5B3A1BA-EA71-4A4D-A996-C1AB8D52466B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B</a:t>
              </a:r>
            </a:p>
          </p:txBody>
        </p:sp>
        <p:sp>
          <p:nvSpPr>
            <p:cNvPr id="91" name="Rectangle: Rounded Corners 13">
              <a:extLst>
                <a:ext uri="{FF2B5EF4-FFF2-40B4-BE49-F238E27FC236}">
                  <a16:creationId xmlns:a16="http://schemas.microsoft.com/office/drawing/2014/main" id="{B05CE6FF-345D-475D-8B80-5FD3DD01754E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2" name="Rectangle: Rounded Corners 13">
              <a:extLst>
                <a:ext uri="{FF2B5EF4-FFF2-40B4-BE49-F238E27FC236}">
                  <a16:creationId xmlns:a16="http://schemas.microsoft.com/office/drawing/2014/main" id="{8D950D69-A4BE-403E-9668-3F4CBB537B3A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A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D91C514-72E8-4486-AC06-29F5CD80A21B}"/>
              </a:ext>
            </a:extLst>
          </p:cNvPr>
          <p:cNvGrpSpPr/>
          <p:nvPr/>
        </p:nvGrpSpPr>
        <p:grpSpPr>
          <a:xfrm>
            <a:off x="10111512" y="5525515"/>
            <a:ext cx="1233057" cy="475059"/>
            <a:chOff x="5246254" y="1494229"/>
            <a:chExt cx="1233057" cy="475059"/>
          </a:xfrm>
        </p:grpSpPr>
        <p:sp>
          <p:nvSpPr>
            <p:cNvPr id="94" name="Rectangle: Rounded Corners 13">
              <a:extLst>
                <a:ext uri="{FF2B5EF4-FFF2-40B4-BE49-F238E27FC236}">
                  <a16:creationId xmlns:a16="http://schemas.microsoft.com/office/drawing/2014/main" id="{5039A042-F60C-4EB6-8AE5-EF8F3E91E8E9}"/>
                </a:ext>
              </a:extLst>
            </p:cNvPr>
            <p:cNvSpPr/>
            <p:nvPr/>
          </p:nvSpPr>
          <p:spPr>
            <a:xfrm>
              <a:off x="5657273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A</a:t>
              </a:r>
            </a:p>
          </p:txBody>
        </p:sp>
        <p:sp>
          <p:nvSpPr>
            <p:cNvPr id="95" name="Rectangle: Rounded Corners 13">
              <a:extLst>
                <a:ext uri="{FF2B5EF4-FFF2-40B4-BE49-F238E27FC236}">
                  <a16:creationId xmlns:a16="http://schemas.microsoft.com/office/drawing/2014/main" id="{DAFE2129-5258-44D9-B23E-33CDEE241E48}"/>
                </a:ext>
              </a:extLst>
            </p:cNvPr>
            <p:cNvSpPr/>
            <p:nvPr/>
          </p:nvSpPr>
          <p:spPr>
            <a:xfrm>
              <a:off x="5246254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</a:rPr>
                <a:t>C</a:t>
              </a:r>
            </a:p>
          </p:txBody>
        </p:sp>
        <p:sp>
          <p:nvSpPr>
            <p:cNvPr id="96" name="Rectangle: Rounded Corners 13">
              <a:extLst>
                <a:ext uri="{FF2B5EF4-FFF2-40B4-BE49-F238E27FC236}">
                  <a16:creationId xmlns:a16="http://schemas.microsoft.com/office/drawing/2014/main" id="{5BCAB610-74F3-4D67-915B-491433A478D9}"/>
                </a:ext>
              </a:extLst>
            </p:cNvPr>
            <p:cNvSpPr/>
            <p:nvPr/>
          </p:nvSpPr>
          <p:spPr>
            <a:xfrm>
              <a:off x="6068292" y="1494229"/>
              <a:ext cx="411019" cy="475059"/>
            </a:xfrm>
            <a:prstGeom prst="roundRect">
              <a:avLst>
                <a:gd name="adj" fmla="val 5319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Consolas" pitchFamily="49" charset="0"/>
                </a:rPr>
                <a:t>B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45170-79D3-48DF-913C-7174558B55B6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 flipH="1">
            <a:off x="2697017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FFB416-0375-4718-84D6-9058C01605D1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6507018" y="1922999"/>
            <a:ext cx="2987963" cy="1563728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E712995-18D4-4215-8DFC-F230DCB7E7DF}"/>
              </a:ext>
            </a:extLst>
          </p:cNvPr>
          <p:cNvCxnSpPr>
            <a:cxnSpLocks/>
            <a:stCxn id="26" idx="2"/>
            <a:endCxn id="74" idx="0"/>
          </p:cNvCxnSpPr>
          <p:nvPr/>
        </p:nvCxnSpPr>
        <p:spPr>
          <a:xfrm>
            <a:off x="6095999" y="1922999"/>
            <a:ext cx="0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AutoShape 5">
            <a:extLst>
              <a:ext uri="{FF2B5EF4-FFF2-40B4-BE49-F238E27FC236}">
                <a16:creationId xmlns:a16="http://schemas.microsoft.com/office/drawing/2014/main" id="{6B04D31D-F1C1-4795-B8E6-D7BA7E222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4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AutoShape 5">
            <a:extLst>
              <a:ext uri="{FF2B5EF4-FFF2-40B4-BE49-F238E27FC236}">
                <a16:creationId xmlns:a16="http://schemas.microsoft.com/office/drawing/2014/main" id="{DDFB241D-EF2C-4F5A-BE0B-FDFCD635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961" y="2562362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AutoShape 5">
            <a:extLst>
              <a:ext uri="{FF2B5EF4-FFF2-40B4-BE49-F238E27FC236}">
                <a16:creationId xmlns:a16="http://schemas.microsoft.com/office/drawing/2014/main" id="{EA807B3C-78EC-44BB-BFFF-FD4C7F81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085" y="2560528"/>
            <a:ext cx="2035461" cy="461665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B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86C47FE-EA41-47C8-A631-389E30848D99}"/>
              </a:ext>
            </a:extLst>
          </p:cNvPr>
          <p:cNvCxnSpPr>
            <a:cxnSpLocks/>
          </p:cNvCxnSpPr>
          <p:nvPr/>
        </p:nvCxnSpPr>
        <p:spPr>
          <a:xfrm flipH="1">
            <a:off x="1258447" y="3959555"/>
            <a:ext cx="822039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BCB5C4-8DE8-45A8-A41E-D464159585FA}"/>
              </a:ext>
            </a:extLst>
          </p:cNvPr>
          <p:cNvCxnSpPr>
            <a:cxnSpLocks/>
          </p:cNvCxnSpPr>
          <p:nvPr/>
        </p:nvCxnSpPr>
        <p:spPr>
          <a:xfrm>
            <a:off x="2491502" y="3959555"/>
            <a:ext cx="822040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4C4A0F-7CAF-47CC-8EE4-878EF138192E}"/>
              </a:ext>
            </a:extLst>
          </p:cNvPr>
          <p:cNvCxnSpPr>
            <a:cxnSpLocks/>
          </p:cNvCxnSpPr>
          <p:nvPr/>
        </p:nvCxnSpPr>
        <p:spPr>
          <a:xfrm flipH="1">
            <a:off x="5068448" y="3961786"/>
            <a:ext cx="822038" cy="1563729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215509-3372-4FD6-8794-96FF1E7CD912}"/>
              </a:ext>
            </a:extLst>
          </p:cNvPr>
          <p:cNvCxnSpPr>
            <a:cxnSpLocks/>
          </p:cNvCxnSpPr>
          <p:nvPr/>
        </p:nvCxnSpPr>
        <p:spPr>
          <a:xfrm>
            <a:off x="6301502" y="3959555"/>
            <a:ext cx="822038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C4FDD03-416B-4D5A-BC33-011082765266}"/>
              </a:ext>
            </a:extLst>
          </p:cNvPr>
          <p:cNvCxnSpPr>
            <a:cxnSpLocks/>
          </p:cNvCxnSpPr>
          <p:nvPr/>
        </p:nvCxnSpPr>
        <p:spPr>
          <a:xfrm flipH="1">
            <a:off x="8878443" y="3959555"/>
            <a:ext cx="822036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FE00151-329C-4876-87C2-0C386FA29A22}"/>
              </a:ext>
            </a:extLst>
          </p:cNvPr>
          <p:cNvCxnSpPr>
            <a:cxnSpLocks/>
          </p:cNvCxnSpPr>
          <p:nvPr/>
        </p:nvCxnSpPr>
        <p:spPr>
          <a:xfrm>
            <a:off x="10111489" y="3959555"/>
            <a:ext cx="822043" cy="156596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AutoShape 5">
            <a:extLst>
              <a:ext uri="{FF2B5EF4-FFF2-40B4-BE49-F238E27FC236}">
                <a16:creationId xmlns:a16="http://schemas.microsoft.com/office/drawing/2014/main" id="{131B48B7-E79C-45BA-A54D-D4823E4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86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AutoShape 5">
            <a:extLst>
              <a:ext uri="{FF2B5EF4-FFF2-40B4-BE49-F238E27FC236}">
                <a16:creationId xmlns:a16="http://schemas.microsoft.com/office/drawing/2014/main" id="{37E89819-C64B-4A09-A8BC-461B1D3D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5004" y="4214596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C</a:t>
            </a:r>
          </a:p>
        </p:txBody>
      </p:sp>
      <p:sp>
        <p:nvSpPr>
          <p:cNvPr id="114" name="AutoShape 5">
            <a:extLst>
              <a:ext uri="{FF2B5EF4-FFF2-40B4-BE49-F238E27FC236}">
                <a16:creationId xmlns:a16="http://schemas.microsoft.com/office/drawing/2014/main" id="{960F2E16-62FF-4D2C-97E3-9C503934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8" y="4214596"/>
            <a:ext cx="1137371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AutoShape 5">
            <a:extLst>
              <a:ext uri="{FF2B5EF4-FFF2-40B4-BE49-F238E27FC236}">
                <a16:creationId xmlns:a16="http://schemas.microsoft.com/office/drawing/2014/main" id="{CE99EBDA-2C98-427C-80E0-BFF14950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599" y="4214596"/>
            <a:ext cx="1047708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A with C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5">
            <a:extLst>
              <a:ext uri="{FF2B5EF4-FFF2-40B4-BE49-F238E27FC236}">
                <a16:creationId xmlns:a16="http://schemas.microsoft.com/office/drawing/2014/main" id="{8F3DCE25-545A-4D68-8B11-605DFAA9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789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B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AutoShape 5">
            <a:extLst>
              <a:ext uri="{FF2B5EF4-FFF2-40B4-BE49-F238E27FC236}">
                <a16:creationId xmlns:a16="http://schemas.microsoft.com/office/drawing/2014/main" id="{08278266-2D82-4F01-AA22-455AB56E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206" y="4218264"/>
            <a:ext cx="1026310" cy="769441"/>
          </a:xfrm>
          <a:custGeom>
            <a:avLst/>
            <a:gdLst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-293314 w 1750295"/>
              <a:gd name="connsiteY18" fmla="*/ 546778 h 510778"/>
              <a:gd name="connsiteX19" fmla="*/ 0 w 1750295"/>
              <a:gd name="connsiteY19" fmla="*/ 297954 h 510778"/>
              <a:gd name="connsiteX20" fmla="*/ 0 w 1750295"/>
              <a:gd name="connsiteY20" fmla="*/ 85131 h 510778"/>
              <a:gd name="connsiteX0" fmla="*/ 0 w 1750295"/>
              <a:gd name="connsiteY0" fmla="*/ 85131 h 510778"/>
              <a:gd name="connsiteX1" fmla="*/ 85131 w 1750295"/>
              <a:gd name="connsiteY1" fmla="*/ 0 h 510778"/>
              <a:gd name="connsiteX2" fmla="*/ 291716 w 1750295"/>
              <a:gd name="connsiteY2" fmla="*/ 0 h 510778"/>
              <a:gd name="connsiteX3" fmla="*/ 291716 w 1750295"/>
              <a:gd name="connsiteY3" fmla="*/ 0 h 510778"/>
              <a:gd name="connsiteX4" fmla="*/ 729290 w 1750295"/>
              <a:gd name="connsiteY4" fmla="*/ 0 h 510778"/>
              <a:gd name="connsiteX5" fmla="*/ 1665164 w 1750295"/>
              <a:gd name="connsiteY5" fmla="*/ 0 h 510778"/>
              <a:gd name="connsiteX6" fmla="*/ 1750295 w 1750295"/>
              <a:gd name="connsiteY6" fmla="*/ 85131 h 510778"/>
              <a:gd name="connsiteX7" fmla="*/ 1750295 w 1750295"/>
              <a:gd name="connsiteY7" fmla="*/ 297954 h 510778"/>
              <a:gd name="connsiteX8" fmla="*/ 1750295 w 1750295"/>
              <a:gd name="connsiteY8" fmla="*/ 297954 h 510778"/>
              <a:gd name="connsiteX9" fmla="*/ 1750295 w 1750295"/>
              <a:gd name="connsiteY9" fmla="*/ 425648 h 510778"/>
              <a:gd name="connsiteX10" fmla="*/ 1750295 w 1750295"/>
              <a:gd name="connsiteY10" fmla="*/ 425647 h 510778"/>
              <a:gd name="connsiteX11" fmla="*/ 1665164 w 1750295"/>
              <a:gd name="connsiteY11" fmla="*/ 510778 h 510778"/>
              <a:gd name="connsiteX12" fmla="*/ 729290 w 1750295"/>
              <a:gd name="connsiteY12" fmla="*/ 510778 h 510778"/>
              <a:gd name="connsiteX13" fmla="*/ 291716 w 1750295"/>
              <a:gd name="connsiteY13" fmla="*/ 510778 h 510778"/>
              <a:gd name="connsiteX14" fmla="*/ 291716 w 1750295"/>
              <a:gd name="connsiteY14" fmla="*/ 510778 h 510778"/>
              <a:gd name="connsiteX15" fmla="*/ 85131 w 1750295"/>
              <a:gd name="connsiteY15" fmla="*/ 510778 h 510778"/>
              <a:gd name="connsiteX16" fmla="*/ 0 w 1750295"/>
              <a:gd name="connsiteY16" fmla="*/ 425647 h 510778"/>
              <a:gd name="connsiteX17" fmla="*/ 0 w 1750295"/>
              <a:gd name="connsiteY17" fmla="*/ 425648 h 510778"/>
              <a:gd name="connsiteX18" fmla="*/ 0 w 1750295"/>
              <a:gd name="connsiteY18" fmla="*/ 297954 h 510778"/>
              <a:gd name="connsiteX19" fmla="*/ 0 w 1750295"/>
              <a:gd name="connsiteY19" fmla="*/ 85131 h 51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0295" h="510778">
                <a:moveTo>
                  <a:pt x="0" y="85131"/>
                </a:moveTo>
                <a:cubicBezTo>
                  <a:pt x="0" y="38114"/>
                  <a:pt x="38114" y="0"/>
                  <a:pt x="85131" y="0"/>
                </a:cubicBezTo>
                <a:lnTo>
                  <a:pt x="291716" y="0"/>
                </a:lnTo>
                <a:lnTo>
                  <a:pt x="291716" y="0"/>
                </a:lnTo>
                <a:lnTo>
                  <a:pt x="729290" y="0"/>
                </a:lnTo>
                <a:lnTo>
                  <a:pt x="1665164" y="0"/>
                </a:lnTo>
                <a:cubicBezTo>
                  <a:pt x="1712181" y="0"/>
                  <a:pt x="1750295" y="38114"/>
                  <a:pt x="1750295" y="85131"/>
                </a:cubicBezTo>
                <a:lnTo>
                  <a:pt x="1750295" y="297954"/>
                </a:lnTo>
                <a:lnTo>
                  <a:pt x="1750295" y="297954"/>
                </a:lnTo>
                <a:lnTo>
                  <a:pt x="1750295" y="425648"/>
                </a:lnTo>
                <a:lnTo>
                  <a:pt x="1750295" y="425647"/>
                </a:lnTo>
                <a:cubicBezTo>
                  <a:pt x="1750295" y="472664"/>
                  <a:pt x="1712181" y="510778"/>
                  <a:pt x="1665164" y="510778"/>
                </a:cubicBezTo>
                <a:lnTo>
                  <a:pt x="729290" y="510778"/>
                </a:lnTo>
                <a:lnTo>
                  <a:pt x="291716" y="510778"/>
                </a:lnTo>
                <a:lnTo>
                  <a:pt x="291716" y="510778"/>
                </a:lnTo>
                <a:lnTo>
                  <a:pt x="85131" y="510778"/>
                </a:lnTo>
                <a:cubicBezTo>
                  <a:pt x="38114" y="510778"/>
                  <a:pt x="0" y="472664"/>
                  <a:pt x="0" y="425647"/>
                </a:cubicBezTo>
                <a:lnTo>
                  <a:pt x="0" y="425648"/>
                </a:lnTo>
                <a:lnTo>
                  <a:pt x="0" y="297954"/>
                </a:lnTo>
                <a:lnTo>
                  <a:pt x="0" y="85131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 B with A</a:t>
            </a:r>
            <a:endParaRPr lang="bg-BG" sz="2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379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7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F3A1-57AF-46E6-A758-8000FC307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Write a program that receives names on the first line and number of chairs on the second 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all the ways to fit whose people on the chairs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each combination on a separate line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06E7F-5E2A-4711-BDFF-DF9808B4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55145-4143-411D-825C-FCA43C376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59839" y="4523525"/>
            <a:ext cx="3422865" cy="975368"/>
          </a:xfrm>
        </p:spPr>
        <p:txBody>
          <a:bodyPr/>
          <a:lstStyle/>
          <a:p>
            <a:r>
              <a:rPr lang="en-US" dirty="0"/>
              <a:t>Peter, George, Amy</a:t>
            </a:r>
          </a:p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1A233-9F06-4071-8D3C-D7BB5CA3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Chairs</a:t>
            </a:r>
            <a:endParaRPr lang="bg-BG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894625-EEC9-451A-8ABD-2BA2E98EB6D8}"/>
              </a:ext>
            </a:extLst>
          </p:cNvPr>
          <p:cNvSpPr/>
          <p:nvPr/>
        </p:nvSpPr>
        <p:spPr bwMode="auto">
          <a:xfrm>
            <a:off x="5778629" y="4813246"/>
            <a:ext cx="509047" cy="3959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FD7DF2F-4CF0-4D17-AFFB-B8ADF05138F4}"/>
              </a:ext>
            </a:extLst>
          </p:cNvPr>
          <p:cNvSpPr txBox="1">
            <a:spLocks/>
          </p:cNvSpPr>
          <p:nvPr/>
        </p:nvSpPr>
        <p:spPr>
          <a:xfrm>
            <a:off x="6683601" y="4329786"/>
            <a:ext cx="2802907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Peter, George</a:t>
            </a:r>
            <a:endParaRPr lang="bg-BG" dirty="0"/>
          </a:p>
          <a:p>
            <a:r>
              <a:rPr lang="en-US" dirty="0"/>
              <a:t>Peter, Amy</a:t>
            </a:r>
            <a:endParaRPr lang="bg-BG" dirty="0"/>
          </a:p>
          <a:p>
            <a:r>
              <a:rPr lang="en-US" dirty="0"/>
              <a:t>George, Amy</a:t>
            </a:r>
          </a:p>
        </p:txBody>
      </p:sp>
    </p:spTree>
    <p:extLst>
      <p:ext uri="{BB962C8B-B14F-4D97-AF65-F5344CB8AC3E}">
        <p14:creationId xmlns:p14="http://schemas.microsoft.com/office/powerpoint/2010/main" val="40544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2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6140B18-D7C5-4B32-A713-41F8342618AF}"/>
              </a:ext>
            </a:extLst>
          </p:cNvPr>
          <p:cNvSpPr txBox="1">
            <a:spLocks/>
          </p:cNvSpPr>
          <p:nvPr/>
        </p:nvSpPr>
        <p:spPr>
          <a:xfrm>
            <a:off x="3229891" y="2315161"/>
            <a:ext cx="5203771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bg2"/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noProof="1"/>
              <a:t>def some_func(</a:t>
            </a:r>
            <a:r>
              <a:rPr lang="en-US" sz="2200" noProof="1">
                <a:solidFill>
                  <a:schemeClr val="accent1"/>
                </a:solidFill>
              </a:rPr>
              <a:t>*args</a:t>
            </a:r>
            <a:r>
              <a:rPr lang="en-US" sz="2200" noProof="1"/>
              <a:t>, </a:t>
            </a:r>
            <a:r>
              <a:rPr lang="en-US" sz="2200" noProof="1">
                <a:solidFill>
                  <a:schemeClr val="accent1"/>
                </a:solidFill>
              </a:rPr>
              <a:t>**kwargs</a:t>
            </a:r>
            <a:r>
              <a:rPr lang="en-US" sz="2200" noProof="1"/>
              <a:t>):</a:t>
            </a:r>
          </a:p>
          <a:p>
            <a:r>
              <a:rPr lang="en-US" sz="2200" noProof="1"/>
              <a:t>    pass</a:t>
            </a: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Diamond Partners</a:t>
            </a:r>
            <a:endParaRPr lang="bg-BG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53BB589-1A6C-4B19-B61B-D0593FBF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999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SoftUni Organizational Partners</a:t>
            </a:r>
            <a:endParaRPr lang="bg-B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63FC2026-4D8E-4EDE-AFD9-C6A2978F9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01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operation is called </a:t>
            </a:r>
            <a:r>
              <a:rPr lang="en-US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dirty="0"/>
              <a:t>We pack all the arguments into one </a:t>
            </a:r>
            <a:r>
              <a:rPr lang="en-US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dirty="0"/>
              <a:t>We use packing when we don't know how many </a:t>
            </a:r>
            <a:br>
              <a:rPr lang="en-US" dirty="0"/>
            </a:br>
            <a:r>
              <a:rPr lang="en-US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546737" y="1404000"/>
            <a:ext cx="5984521" cy="103904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81000" y="1972621"/>
            <a:ext cx="9404542" cy="313961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dirty="0"/>
              <a:t> allows you to pass </a:t>
            </a:r>
            <a:r>
              <a:rPr lang="en-US" b="1" dirty="0">
                <a:solidFill>
                  <a:schemeClr val="bg1"/>
                </a:solidFill>
              </a:rPr>
              <a:t>keyworded</a:t>
            </a:r>
            <a:r>
              <a:rPr lang="en-US" dirty="0"/>
              <a:t> variable </a:t>
            </a:r>
            <a:br>
              <a:rPr lang="en-US" dirty="0"/>
            </a:br>
            <a:r>
              <a:rPr lang="en-US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6000" y="2529000"/>
            <a:ext cx="7045707" cy="313961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also use </a:t>
            </a:r>
            <a:r>
              <a:rPr lang="en-US" b="1" dirty="0">
                <a:solidFill>
                  <a:schemeClr val="bg1"/>
                </a:solidFill>
              </a:rPr>
              <a:t>keyword</a:t>
            </a:r>
            <a:r>
              <a:rPr lang="en-US" dirty="0"/>
              <a:t> arguments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 if you want to use all three of these in argument types then </a:t>
            </a:r>
            <a:br>
              <a:rPr lang="en-US" dirty="0"/>
            </a:br>
            <a:r>
              <a:rPr lang="en-US" dirty="0"/>
              <a:t>the order 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6954811" y="2223426"/>
            <a:ext cx="3657600" cy="189877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368313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called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that can receive any amount of numbers as different parameters</a:t>
            </a:r>
          </a:p>
          <a:p>
            <a:r>
              <a:rPr lang="en-US" dirty="0"/>
              <a:t>The function should return the result of the multiplication of all of them</a:t>
            </a:r>
          </a:p>
          <a:p>
            <a:r>
              <a:rPr lang="en-US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622169" y="4720539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7223100" y="5368762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082636" y="4720538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236B1-00E1-4931-976A-4BE30CD62169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1da4528-fe13-414f-b133-a49aeaaa47f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1445</Words>
  <Application>Microsoft Office PowerPoint</Application>
  <PresentationFormat>Widescreen</PresentationFormat>
  <Paragraphs>271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Malgun Gothic (Body)</vt:lpstr>
      <vt:lpstr>Wingdings</vt:lpstr>
      <vt:lpstr>Wingdings 2</vt:lpstr>
      <vt:lpstr>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Recursion</vt:lpstr>
      <vt:lpstr>What is Recursion?</vt:lpstr>
      <vt:lpstr>Base Case and Recursive Case</vt:lpstr>
      <vt:lpstr>Example</vt:lpstr>
      <vt:lpstr>Problem: Character Combinations</vt:lpstr>
      <vt:lpstr>Solution: Character Combinations</vt:lpstr>
      <vt:lpstr>Explanation: Character Combinations</vt:lpstr>
      <vt:lpstr>Problem: Chairs</vt:lpstr>
      <vt:lpstr>Practice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16</cp:revision>
  <dcterms:created xsi:type="dcterms:W3CDTF">2018-05-23T13:08:44Z</dcterms:created>
  <dcterms:modified xsi:type="dcterms:W3CDTF">2020-01-29T10:51:53Z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