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300" r:id="rId29"/>
    <p:sldId id="3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86" y="1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8542FF-C0D2-48A0-820C-1CDD0EAFB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44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429D0EA-C6CF-4836-A897-8DA037C29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384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3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/>
          <a:lstStyle/>
          <a:p>
            <a:r>
              <a:rPr lang="en-US" dirty="0"/>
              <a:t>Creating a dictionary using dictionary comprehension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Form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476427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2426" y="189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</a:t>
            </a:r>
            <a:r>
              <a:rPr lang="en-US" dirty="0" err="1">
                <a:solidFill>
                  <a:schemeClr val="tx1"/>
                </a:solidFill>
              </a:rPr>
              <a:t>key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comprehensions are pretty similar to list </a:t>
            </a:r>
            <a:br>
              <a:rPr lang="en-US" dirty="0"/>
            </a:br>
            <a:r>
              <a:rPr lang="en-US" dirty="0"/>
              <a:t>comprehensions</a:t>
            </a:r>
          </a:p>
          <a:p>
            <a:r>
              <a:rPr lang="en-US" dirty="0"/>
              <a:t>The only difference is that set comprehensions use </a:t>
            </a:r>
            <a:br>
              <a:rPr lang="en-US" dirty="0"/>
            </a:br>
            <a:r>
              <a:rPr lang="en-US" dirty="0"/>
              <a:t>curly brackets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nums</a:t>
            </a:r>
            <a:r>
              <a:rPr lang="en-US" sz="2800" dirty="0">
                <a:solidFill>
                  <a:schemeClr val="tx1"/>
                </a:solidFill>
              </a:rPr>
              <a:t>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tx1"/>
                </a:solidFill>
              </a:rPr>
              <a:t>num</a:t>
            </a:r>
            <a:r>
              <a:rPr lang="en-US" sz="2800" dirty="0">
                <a:solidFill>
                  <a:schemeClr val="tx1"/>
                </a:solidFill>
              </a:rPr>
              <a:t> for </a:t>
            </a:r>
            <a:r>
              <a:rPr lang="en-US" sz="2800" dirty="0" err="1">
                <a:solidFill>
                  <a:schemeClr val="tx1"/>
                </a:solidFill>
              </a:rPr>
              <a:t>num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that receives a </a:t>
            </a:r>
            <a:r>
              <a:rPr lang="en-US" b="1" dirty="0"/>
              <a:t>list of characters</a:t>
            </a:r>
            <a:r>
              <a:rPr lang="en-US" dirty="0"/>
              <a:t> and creates a dictionary with each </a:t>
            </a:r>
            <a:r>
              <a:rPr lang="en-US" b="1" dirty="0"/>
              <a:t>character</a:t>
            </a:r>
            <a:r>
              <a:rPr lang="en-US" dirty="0"/>
              <a:t> as a </a:t>
            </a:r>
            <a:r>
              <a:rPr lang="en-US" b="1" dirty="0"/>
              <a:t>key</a:t>
            </a:r>
            <a:r>
              <a:rPr lang="en-US" dirty="0"/>
              <a:t> and its </a:t>
            </a:r>
            <a:r>
              <a:rPr lang="en-US" b="1" dirty="0"/>
              <a:t>ASCII</a:t>
            </a:r>
            <a:r>
              <a:rPr lang="en-US" dirty="0"/>
              <a:t> value as a </a:t>
            </a:r>
            <a:r>
              <a:rPr lang="en-US" b="1" dirty="0"/>
              <a:t>value</a:t>
            </a:r>
            <a:r>
              <a:rPr lang="en-US" dirty="0"/>
              <a:t>. Try solving that problem using </a:t>
            </a:r>
            <a:r>
              <a:rPr lang="en-US" b="1" dirty="0"/>
              <a:t>comprehensions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3924001"/>
            <a:ext cx="2135061" cy="618925"/>
          </a:xfrm>
        </p:spPr>
        <p:txBody>
          <a:bodyPr/>
          <a:lstStyle/>
          <a:p>
            <a:pPr algn="ctr"/>
            <a:r>
              <a:rPr lang="en-US" sz="26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ASCII Values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41604" y="3924001"/>
            <a:ext cx="5404396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{'a': 97, 'b': 98, 'c': 99}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95353" y="4108446"/>
            <a:ext cx="407193" cy="25003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621234" y="4932296"/>
            <a:ext cx="10949531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words = input().split(", ")</a:t>
            </a:r>
          </a:p>
          <a:p>
            <a:r>
              <a:rPr lang="en-US" sz="2600" dirty="0"/>
              <a:t>occurrences = {word: </a:t>
            </a:r>
            <a:r>
              <a:rPr lang="en-US" sz="2600" dirty="0" err="1">
                <a:solidFill>
                  <a:schemeClr val="bg1"/>
                </a:solidFill>
              </a:rPr>
              <a:t>ord</a:t>
            </a:r>
            <a:r>
              <a:rPr lang="en-US" sz="2600" dirty="0"/>
              <a:t>(word) for word in words}</a:t>
            </a:r>
          </a:p>
          <a:p>
            <a:r>
              <a:rPr lang="en-US" sz="2600" dirty="0"/>
              <a:t>print(occurrences)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a comprehension write a program that receives a text </a:t>
            </a:r>
            <a:br>
              <a:rPr lang="en-US" dirty="0"/>
            </a:br>
            <a:r>
              <a:rPr lang="en-US" dirty="0"/>
              <a:t>and removes all the vowels in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what has remained of the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Vowels are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'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 err="1"/>
              <a:t>ILovePython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4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LvPythn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882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117" y="1539000"/>
            <a:ext cx="11009765" cy="187927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</a:t>
            </a:r>
            <a:r>
              <a:rPr lang="en-US" sz="2600" dirty="0" err="1"/>
              <a:t>i</a:t>
            </a:r>
            <a:r>
              <a:rPr lang="en-US" sz="2600" dirty="0"/>
              <a:t>', 'o', 'A', 'U', 'E', 'I', 'O']</a:t>
            </a:r>
          </a:p>
          <a:p>
            <a:r>
              <a:rPr lang="en-US" sz="2600" dirty="0" err="1"/>
              <a:t>no_vowels</a:t>
            </a:r>
            <a:r>
              <a:rPr lang="en-US" sz="2600" dirty="0"/>
              <a:t>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no_vowels</a:t>
            </a:r>
            <a:r>
              <a:rPr lang="en-US" sz="26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44" y="2529000"/>
            <a:ext cx="5364000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3290" y="2438697"/>
            <a:ext cx="3405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 Comprehensions </a:t>
            </a:r>
            <a:r>
              <a:rPr lang="en-US" dirty="0"/>
              <a:t>are nothing but a list </a:t>
            </a:r>
            <a:br>
              <a:rPr lang="en-US" dirty="0"/>
            </a:br>
            <a:r>
              <a:rPr lang="en-US" dirty="0"/>
              <a:t>comprehension within another list comprehension</a:t>
            </a:r>
          </a:p>
          <a:p>
            <a:r>
              <a:rPr lang="en-US" dirty="0"/>
              <a:t>It is quite similar to nested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/>
              <a:t>Usually we use nested comprehensions when 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multidimensional lists</a:t>
            </a:r>
            <a:r>
              <a:rPr lang="en-US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r>
              <a:rPr lang="en-US" dirty="0"/>
              <a:t>Creating a matrix with numbers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59073" y="394470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range(3)]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a matrix and prints the flattened </a:t>
            </a:r>
            <a:br>
              <a:rPr lang="en-US" dirty="0"/>
            </a:br>
            <a:r>
              <a:rPr lang="en-US" dirty="0"/>
              <a:t>version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the flattened list of the matrix: [[1, 2], [3, 4]] will </a:t>
            </a:r>
            <a:br>
              <a:rPr lang="en-US" dirty="0"/>
            </a:br>
            <a:r>
              <a:rPr lang="en-US" dirty="0"/>
              <a:t>be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1000" y="1385926"/>
            <a:ext cx="11494566" cy="1768021"/>
          </a:xfrm>
        </p:spPr>
        <p:txBody>
          <a:bodyPr/>
          <a:lstStyle/>
          <a:p>
            <a:r>
              <a:rPr lang="en-US" dirty="0" err="1" smtClean="0"/>
              <a:t>rows_count</a:t>
            </a:r>
            <a:r>
              <a:rPr lang="en-US" dirty="0" smtClean="0"/>
              <a:t> </a:t>
            </a:r>
            <a:r>
              <a:rPr lang="en-US" dirty="0"/>
              <a:t>= int(input())</a:t>
            </a:r>
          </a:p>
          <a:p>
            <a:r>
              <a:rPr lang="en-US" dirty="0" smtClean="0"/>
              <a:t>matrix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 input().split(', ')) for _ </a:t>
            </a:r>
            <a:r>
              <a:rPr lang="en-US" dirty="0" smtClean="0"/>
              <a:t>in range(</a:t>
            </a:r>
            <a:r>
              <a:rPr lang="en-US" dirty="0" err="1" smtClean="0"/>
              <a:t>rows_count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/>
              <a:t> flattened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1" y="4200585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Tuple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numbers in the given range (inclusive) that are </a:t>
            </a:r>
            <a:br>
              <a:rPr lang="en-US" dirty="0"/>
            </a:br>
            <a:r>
              <a:rPr lang="en-US" dirty="0"/>
              <a:t>divisible by </a:t>
            </a:r>
            <a:r>
              <a:rPr lang="en-US" b="1" dirty="0" smtClean="0">
                <a:solidFill>
                  <a:schemeClr val="bg1"/>
                </a:solidFill>
              </a:rPr>
              <a:t>any</a:t>
            </a:r>
            <a:r>
              <a:rPr lang="en-US" dirty="0" smtClean="0"/>
              <a:t> of </a:t>
            </a:r>
            <a:r>
              <a:rPr lang="en-US" dirty="0"/>
              <a:t>the numbers from </a:t>
            </a:r>
            <a:r>
              <a:rPr lang="en-US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b="1" dirty="0" smtClean="0">
                <a:solidFill>
                  <a:schemeClr val="bg1"/>
                </a:solidFill>
              </a:rPr>
              <a:t>comprehensions</a:t>
            </a:r>
            <a:r>
              <a:rPr lang="en-US" dirty="0" smtClean="0"/>
              <a:t> </a:t>
            </a:r>
            <a:r>
              <a:rPr lang="en-US" dirty="0"/>
              <a:t>for this problem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6000" y="4320582"/>
            <a:ext cx="1115545" cy="1058339"/>
          </a:xfrm>
        </p:spPr>
        <p:txBody>
          <a:bodyPr/>
          <a:lstStyle/>
          <a:p>
            <a:r>
              <a:rPr lang="en-US" sz="2600" dirty="0"/>
              <a:t>4</a:t>
            </a:r>
            <a:r>
              <a:rPr lang="en-US" sz="2600" dirty="0" smtClean="0"/>
              <a:t>5</a:t>
            </a:r>
            <a:endParaRPr lang="en-US" sz="2600" dirty="0"/>
          </a:p>
          <a:p>
            <a:r>
              <a:rPr lang="en-US" sz="2600" dirty="0"/>
              <a:t>50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396281" y="4668652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212708" y="4530992"/>
            <a:ext cx="399559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5012" y="1449000"/>
            <a:ext cx="11054766" cy="2914938"/>
          </a:xfrm>
        </p:spPr>
        <p:txBody>
          <a:bodyPr/>
          <a:lstStyle/>
          <a:p>
            <a:r>
              <a:rPr lang="en-US" sz="2400" dirty="0"/>
              <a:t>start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end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numbers = [</a:t>
            </a:r>
            <a:r>
              <a:rPr lang="en-US" sz="2400" dirty="0" err="1"/>
              <a:t>num</a:t>
            </a:r>
            <a:r>
              <a:rPr lang="en-US" sz="2400" dirty="0"/>
              <a:t> for </a:t>
            </a:r>
            <a:r>
              <a:rPr lang="en-US" sz="2400" dirty="0" err="1"/>
              <a:t>num</a:t>
            </a:r>
            <a:r>
              <a:rPr lang="en-US" sz="2400" dirty="0"/>
              <a:t> in range(start, end + 1)]</a:t>
            </a:r>
          </a:p>
          <a:p>
            <a:r>
              <a:rPr lang="en-US" sz="2400" dirty="0" err="1"/>
              <a:t>numbers_one_to_ten</a:t>
            </a:r>
            <a:r>
              <a:rPr lang="en-US" sz="2400" dirty="0"/>
              <a:t> = [</a:t>
            </a:r>
            <a:r>
              <a:rPr lang="en-US" sz="2400" dirty="0" err="1"/>
              <a:t>num</a:t>
            </a:r>
            <a:r>
              <a:rPr lang="en-US" sz="2400" dirty="0"/>
              <a:t> for </a:t>
            </a:r>
            <a:r>
              <a:rPr lang="en-US" sz="2400" dirty="0" err="1"/>
              <a:t>num</a:t>
            </a:r>
            <a:r>
              <a:rPr lang="en-US" sz="2400" dirty="0"/>
              <a:t> in range(2, 11)]</a:t>
            </a:r>
          </a:p>
          <a:p>
            <a:r>
              <a:rPr lang="en-US" sz="2400" dirty="0"/>
              <a:t>filtered = [</a:t>
            </a:r>
            <a:r>
              <a:rPr lang="en-US" sz="2400" dirty="0" err="1"/>
              <a:t>num</a:t>
            </a:r>
            <a:r>
              <a:rPr lang="en-US" sz="2400" dirty="0"/>
              <a:t> for </a:t>
            </a:r>
            <a:r>
              <a:rPr lang="en-US" sz="2400" dirty="0" err="1"/>
              <a:t>num</a:t>
            </a:r>
            <a:r>
              <a:rPr lang="en-US" sz="2400" dirty="0"/>
              <a:t> in numbers if any([</a:t>
            </a:r>
            <a:r>
              <a:rPr lang="en-US" sz="2400" dirty="0" err="1"/>
              <a:t>num</a:t>
            </a:r>
            <a:r>
              <a:rPr lang="en-US" sz="2400" dirty="0"/>
              <a:t> % x == 0 for x in </a:t>
            </a:r>
            <a:r>
              <a:rPr lang="en-US" sz="2400" dirty="0" err="1"/>
              <a:t>numbers_one_to_ten</a:t>
            </a:r>
            <a:r>
              <a:rPr lang="en-US" sz="2400" dirty="0"/>
              <a:t>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21" y="378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26000" y="1553308"/>
            <a:ext cx="8390841" cy="5505086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>
              <a:lnSpc>
                <a:spcPct val="120000"/>
              </a:lnSpc>
            </a:pPr>
            <a:r>
              <a:rPr lang="en-US" sz="3400" dirty="0">
                <a:solidFill>
                  <a:schemeClr val="bg2"/>
                </a:solidFill>
              </a:rPr>
              <a:t>Comprehension is </a:t>
            </a:r>
            <a:r>
              <a:rPr lang="en-US" sz="3400" dirty="0">
                <a:solidFill>
                  <a:schemeClr val="bg2"/>
                </a:solidFill>
                <a:latin typeface="+mj-lt"/>
              </a:rPr>
              <a:t>short way to construct a </a:t>
            </a:r>
            <a:br>
              <a:rPr lang="en-US" sz="3400" dirty="0">
                <a:solidFill>
                  <a:schemeClr val="bg2"/>
                </a:solidFill>
                <a:latin typeface="+mj-lt"/>
              </a:rPr>
            </a:br>
            <a:r>
              <a:rPr lang="en-US" sz="3400" dirty="0">
                <a:solidFill>
                  <a:schemeClr val="bg2"/>
                </a:solidFill>
                <a:latin typeface="+mj-lt"/>
              </a:rPr>
              <a:t>new sequences</a:t>
            </a:r>
          </a:p>
          <a:p>
            <a:pPr marL="76153" indent="0">
              <a:lnSpc>
                <a:spcPct val="120000"/>
              </a:lnSpc>
              <a:buNone/>
            </a:pPr>
            <a:endParaRPr lang="en-US" sz="3400" dirty="0">
              <a:solidFill>
                <a:schemeClr val="bg2"/>
              </a:solidFill>
              <a:latin typeface="+mj-lt"/>
            </a:endParaRPr>
          </a:p>
          <a:p>
            <a:pPr marL="532765" indent="-457200">
              <a:lnSpc>
                <a:spcPct val="120000"/>
              </a:lnSpc>
            </a:pPr>
            <a:r>
              <a:rPr lang="fr-FR" sz="3400" dirty="0" err="1">
                <a:solidFill>
                  <a:schemeClr val="bg2"/>
                </a:solidFill>
                <a:latin typeface="+mj-lt"/>
              </a:rPr>
              <a:t>Easier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 </a:t>
            </a: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manipulation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better</a:t>
            </a:r>
            <a: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b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performance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, etc.</a:t>
            </a:r>
            <a:endParaRPr lang="fr-FR" sz="34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532765" indent="-457200">
              <a:lnSpc>
                <a:spcPct val="12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nested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comprehensions</a:t>
            </a:r>
            <a:r>
              <a:rPr lang="en-US" sz="3400" dirty="0">
                <a:solidFill>
                  <a:schemeClr val="bg2"/>
                </a:solidFill>
                <a:latin typeface="+mj-lt"/>
              </a:rPr>
              <a:t> when </a:t>
            </a:r>
            <a:br>
              <a:rPr lang="en-US" sz="3400" dirty="0">
                <a:solidFill>
                  <a:schemeClr val="bg2"/>
                </a:solidFill>
                <a:latin typeface="+mj-lt"/>
              </a:rPr>
            </a:br>
            <a:r>
              <a:rPr lang="en-US" sz="3400" dirty="0">
                <a:solidFill>
                  <a:schemeClr val="bg2"/>
                </a:solidFill>
                <a:latin typeface="+mj-lt"/>
              </a:rPr>
              <a:t>working with multidimensional lists</a:t>
            </a:r>
            <a:endParaRPr lang="en-US" sz="34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8" name="Text Placeholder Code Box">
            <a:extLst>
              <a:ext uri="{FF2B5EF4-FFF2-40B4-BE49-F238E27FC236}">
                <a16:creationId xmlns:a16="http://schemas.microsoft.com/office/drawing/2014/main" id="{FC9DBA23-20B6-43C5-96A7-194316ED362D}"/>
              </a:ext>
            </a:extLst>
          </p:cNvPr>
          <p:cNvSpPr txBox="1">
            <a:spLocks/>
          </p:cNvSpPr>
          <p:nvPr/>
        </p:nvSpPr>
        <p:spPr>
          <a:xfrm>
            <a:off x="1090676" y="2832049"/>
            <a:ext cx="6519622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bg2"/>
                </a:solidFill>
              </a:rPr>
              <a:t>filtered = [num for num in x if x % 2 == 0]</a:t>
            </a: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FB00FC4-7B2E-45B4-97F4-68F4F006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7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BF9A94E-9CD4-4C01-8E19-B3597CFC0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Comprehensions provide us with a </a:t>
            </a:r>
            <a:r>
              <a:rPr lang="en-US" b="1" dirty="0">
                <a:solidFill>
                  <a:schemeClr val="bg1"/>
                </a:solidFill>
              </a:rPr>
              <a:t>short </a:t>
            </a:r>
            <a:r>
              <a:rPr lang="en-US" dirty="0"/>
              <a:t>way to </a:t>
            </a:r>
            <a:r>
              <a:rPr lang="en-US" b="1" dirty="0">
                <a:solidFill>
                  <a:schemeClr val="bg1"/>
                </a:solidFill>
              </a:rPr>
              <a:t>construct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dirty="0"/>
              <a:t>Python supports the following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comprehensions: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Dictionary Comprehension</a:t>
            </a:r>
          </a:p>
          <a:p>
            <a:pPr lvl="1"/>
            <a:r>
              <a:rPr lang="en-US" dirty="0"/>
              <a:t>Set Comprehension</a:t>
            </a:r>
          </a:p>
          <a:p>
            <a:pPr lvl="1"/>
            <a:r>
              <a:rPr lang="en-US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 less memory</a:t>
            </a:r>
          </a:p>
          <a:p>
            <a:r>
              <a:rPr lang="en-US" dirty="0"/>
              <a:t>Shorter syntax</a:t>
            </a:r>
          </a:p>
          <a:p>
            <a:r>
              <a:rPr lang="en-US" dirty="0"/>
              <a:t>Easier data manipulation (lists, matrices, etc.)</a:t>
            </a:r>
          </a:p>
          <a:p>
            <a:r>
              <a:rPr lang="en-US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3963322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filtering even numbers from a list using </a:t>
            </a:r>
            <a:br>
              <a:rPr lang="en-US" dirty="0"/>
            </a:br>
            <a:r>
              <a:rPr lang="en-US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dirty="0"/>
              <a:t>Example of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35999" y="2259000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37636" y="5184000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List Comprehensions provide an elegant way to </a:t>
            </a:r>
            <a:br>
              <a:rPr lang="en-US" dirty="0"/>
            </a:br>
            <a:r>
              <a:rPr lang="en-US" dirty="0"/>
              <a:t>create new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Comprehensions can 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2" y="4566411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1153</Words>
  <Application>Microsoft Office PowerPoint</Application>
  <PresentationFormat>Widescreen</PresentationFormat>
  <Paragraphs>198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 Staneva</cp:lastModifiedBy>
  <cp:revision>32</cp:revision>
  <dcterms:created xsi:type="dcterms:W3CDTF">2018-05-23T13:08:44Z</dcterms:created>
  <dcterms:modified xsi:type="dcterms:W3CDTF">2020-01-24T11:27:01Z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