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4"/>
  </p:sldMasterIdLst>
  <p:notesMasterIdLst>
    <p:notesMasterId r:id="rId35"/>
  </p:notesMasterIdLst>
  <p:handoutMasterIdLst>
    <p:handoutMasterId r:id="rId36"/>
  </p:handoutMasterIdLst>
  <p:sldIdLst>
    <p:sldId id="274" r:id="rId5"/>
    <p:sldId id="276" r:id="rId6"/>
    <p:sldId id="492" r:id="rId7"/>
    <p:sldId id="503" r:id="rId8"/>
    <p:sldId id="504" r:id="rId9"/>
    <p:sldId id="261" r:id="rId10"/>
    <p:sldId id="262" r:id="rId11"/>
    <p:sldId id="507" r:id="rId12"/>
    <p:sldId id="508" r:id="rId13"/>
    <p:sldId id="509" r:id="rId14"/>
    <p:sldId id="510" r:id="rId15"/>
    <p:sldId id="511" r:id="rId16"/>
    <p:sldId id="522" r:id="rId17"/>
    <p:sldId id="512" r:id="rId18"/>
    <p:sldId id="513" r:id="rId19"/>
    <p:sldId id="277" r:id="rId20"/>
    <p:sldId id="278" r:id="rId21"/>
    <p:sldId id="516" r:id="rId22"/>
    <p:sldId id="517" r:id="rId23"/>
    <p:sldId id="518" r:id="rId24"/>
    <p:sldId id="519" r:id="rId25"/>
    <p:sldId id="523" r:id="rId26"/>
    <p:sldId id="521" r:id="rId27"/>
    <p:sldId id="496" r:id="rId28"/>
    <p:sldId id="349" r:id="rId29"/>
    <p:sldId id="401" r:id="rId30"/>
    <p:sldId id="490" r:id="rId31"/>
    <p:sldId id="491" r:id="rId32"/>
    <p:sldId id="493" r:id="rId33"/>
    <p:sldId id="405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AEF5740-B23A-47D4-990F-074364553AF4}">
          <p14:sldIdLst>
            <p14:sldId id="274"/>
            <p14:sldId id="276"/>
            <p14:sldId id="492"/>
          </p14:sldIdLst>
        </p14:section>
        <p14:section name="Stacks" id="{7353A5CB-F143-403B-BFBA-E9C83723E1E7}">
          <p14:sldIdLst>
            <p14:sldId id="503"/>
            <p14:sldId id="504"/>
            <p14:sldId id="261"/>
            <p14:sldId id="262"/>
            <p14:sldId id="507"/>
            <p14:sldId id="508"/>
            <p14:sldId id="509"/>
            <p14:sldId id="510"/>
            <p14:sldId id="511"/>
            <p14:sldId id="522"/>
          </p14:sldIdLst>
        </p14:section>
        <p14:section name="Queues" id="{5200FC9A-9B55-4070-BA4C-9506A6877635}">
          <p14:sldIdLst>
            <p14:sldId id="512"/>
            <p14:sldId id="513"/>
            <p14:sldId id="277"/>
            <p14:sldId id="278"/>
            <p14:sldId id="516"/>
            <p14:sldId id="517"/>
            <p14:sldId id="518"/>
            <p14:sldId id="519"/>
            <p14:sldId id="523"/>
            <p14:sldId id="521"/>
            <p14:sldId id="496"/>
          </p14:sldIdLst>
        </p14:section>
        <p14:section name="Conclusion" id="{FF81BD71-7D4B-4578-A94F-9AF177F9D6AB}">
          <p14:sldIdLst>
            <p14:sldId id="349"/>
            <p14:sldId id="401"/>
            <p14:sldId id="490"/>
            <p14:sldId id="491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677056-9E73-485E-975E-CCF8BCBB8B28}" v="11" dt="2019-11-25T12:50:28.125"/>
    <p1510:client id="{6513E67A-C0F9-FB34-ACF5-9A00555122BF}" v="4" dt="2019-11-25T13:54:21.322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15" y="86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oaatanasova" userId="63f01c8f-a50b-4279-b3c6-a33faf65220b" providerId="ADAL" clId="{01677056-9E73-485E-975E-CCF8BCBB8B28}"/>
    <pc:docChg chg="modSld">
      <pc:chgData name="antonoaatanasova" userId="63f01c8f-a50b-4279-b3c6-a33faf65220b" providerId="ADAL" clId="{01677056-9E73-485E-975E-CCF8BCBB8B28}" dt="2019-11-25T12:50:28.124" v="10"/>
      <pc:docMkLst>
        <pc:docMk/>
      </pc:docMkLst>
      <pc:sldChg chg="modSp">
        <pc:chgData name="antonoaatanasova" userId="63f01c8f-a50b-4279-b3c6-a33faf65220b" providerId="ADAL" clId="{01677056-9E73-485E-975E-CCF8BCBB8B28}" dt="2019-11-25T12:50:28.124" v="10"/>
        <pc:sldMkLst>
          <pc:docMk/>
          <pc:sldMk cId="3699630846" sldId="276"/>
        </pc:sldMkLst>
        <pc:spChg chg="mod">
          <ac:chgData name="antonoaatanasova" userId="63f01c8f-a50b-4279-b3c6-a33faf65220b" providerId="ADAL" clId="{01677056-9E73-485E-975E-CCF8BCBB8B28}" dt="2019-11-25T12:50:28.124" v="10"/>
          <ac:spMkLst>
            <pc:docMk/>
            <pc:sldMk cId="3699630846" sldId="276"/>
            <ac:spMk id="444419" creationId="{00000000-0000-0000-0000-000000000000}"/>
          </ac:spMkLst>
        </pc:spChg>
      </pc:sldChg>
    </pc:docChg>
  </pc:docChgLst>
  <pc:docChgLst>
    <pc:chgData name="antonoaatanasova" userId="S::a.atanasova@softuni.bg::63f01c8f-a50b-4279-b3c6-a33faf65220b" providerId="AD" clId="Web-{6513E67A-C0F9-FB34-ACF5-9A00555122BF}"/>
    <pc:docChg chg="modSld">
      <pc:chgData name="antonoaatanasova" userId="S::a.atanasova@softuni.bg::63f01c8f-a50b-4279-b3c6-a33faf65220b" providerId="AD" clId="Web-{6513E67A-C0F9-FB34-ACF5-9A00555122BF}" dt="2019-11-25T13:54:21.322" v="3" actId="20577"/>
      <pc:docMkLst>
        <pc:docMk/>
      </pc:docMkLst>
      <pc:sldChg chg="modSp">
        <pc:chgData name="antonoaatanasova" userId="S::a.atanasova@softuni.bg::63f01c8f-a50b-4279-b3c6-a33faf65220b" providerId="AD" clId="Web-{6513E67A-C0F9-FB34-ACF5-9A00555122BF}" dt="2019-11-25T13:54:21.322" v="2" actId="20577"/>
        <pc:sldMkLst>
          <pc:docMk/>
          <pc:sldMk cId="928238961" sldId="349"/>
        </pc:sldMkLst>
        <pc:spChg chg="mod">
          <ac:chgData name="antonoaatanasova" userId="S::a.atanasova@softuni.bg::63f01c8f-a50b-4279-b3c6-a33faf65220b" providerId="AD" clId="Web-{6513E67A-C0F9-FB34-ACF5-9A00555122BF}" dt="2019-11-25T13:54:21.322" v="2" actId="20577"/>
          <ac:spMkLst>
            <pc:docMk/>
            <pc:sldMk cId="928238961" sldId="349"/>
            <ac:spMk id="14" creationId="{0E49D336-45B6-44D3-97C4-E28F8DEA2022}"/>
          </ac:spMkLst>
        </pc:spChg>
      </pc:sldChg>
    </pc:docChg>
  </pc:docChgLst>
  <pc:docChgLst>
    <pc:chgData name="antonoaatanasova" userId="63f01c8f-a50b-4279-b3c6-a33faf65220b" providerId="ADAL" clId="{0DDE171E-CDCD-48CD-B39A-B31FF82C48CC}"/>
    <pc:docChg chg="modSld">
      <pc:chgData name="antonoaatanasova" userId="63f01c8f-a50b-4279-b3c6-a33faf65220b" providerId="ADAL" clId="{0DDE171E-CDCD-48CD-B39A-B31FF82C48CC}" dt="2019-11-20T12:36:27.076" v="59" actId="14100"/>
      <pc:docMkLst>
        <pc:docMk/>
      </pc:docMkLst>
      <pc:sldChg chg="modSp">
        <pc:chgData name="antonoaatanasova" userId="63f01c8f-a50b-4279-b3c6-a33faf65220b" providerId="ADAL" clId="{0DDE171E-CDCD-48CD-B39A-B31FF82C48CC}" dt="2019-11-20T12:24:12.413" v="3" actId="27636"/>
        <pc:sldMkLst>
          <pc:docMk/>
          <pc:sldMk cId="211063887" sldId="274"/>
        </pc:sldMkLst>
        <pc:spChg chg="mod">
          <ac:chgData name="antonoaatanasova" userId="63f01c8f-a50b-4279-b3c6-a33faf65220b" providerId="ADAL" clId="{0DDE171E-CDCD-48CD-B39A-B31FF82C48CC}" dt="2019-11-20T12:24:07.652" v="1" actId="20577"/>
          <ac:spMkLst>
            <pc:docMk/>
            <pc:sldMk cId="211063887" sldId="274"/>
            <ac:spMk id="2" creationId="{37F91798-9AD5-4209-8887-958029548481}"/>
          </ac:spMkLst>
        </pc:spChg>
        <pc:picChg chg="mod">
          <ac:chgData name="antonoaatanasova" userId="63f01c8f-a50b-4279-b3c6-a33faf65220b" providerId="ADAL" clId="{0DDE171E-CDCD-48CD-B39A-B31FF82C48CC}" dt="2019-11-20T12:24:12.413" v="3" actId="27636"/>
          <ac:picMkLst>
            <pc:docMk/>
            <pc:sldMk cId="211063887" sldId="274"/>
            <ac:picMk id="13" creationId="{00000000-0000-0000-0000-000000000000}"/>
          </ac:picMkLst>
        </pc:picChg>
      </pc:sldChg>
      <pc:sldChg chg="modSp">
        <pc:chgData name="antonoaatanasova" userId="63f01c8f-a50b-4279-b3c6-a33faf65220b" providerId="ADAL" clId="{0DDE171E-CDCD-48CD-B39A-B31FF82C48CC}" dt="2019-11-20T12:25:05.296" v="17" actId="20577"/>
        <pc:sldMkLst>
          <pc:docMk/>
          <pc:sldMk cId="3699630846" sldId="276"/>
        </pc:sldMkLst>
        <pc:spChg chg="mod">
          <ac:chgData name="antonoaatanasova" userId="63f01c8f-a50b-4279-b3c6-a33faf65220b" providerId="ADAL" clId="{0DDE171E-CDCD-48CD-B39A-B31FF82C48CC}" dt="2019-11-20T12:25:05.296" v="17" actId="20577"/>
          <ac:spMkLst>
            <pc:docMk/>
            <pc:sldMk cId="3699630846" sldId="276"/>
            <ac:spMk id="444419" creationId="{00000000-0000-0000-0000-000000000000}"/>
          </ac:spMkLst>
        </pc:spChg>
      </pc:sldChg>
      <pc:sldChg chg="modSp">
        <pc:chgData name="antonoaatanasova" userId="63f01c8f-a50b-4279-b3c6-a33faf65220b" providerId="ADAL" clId="{0DDE171E-CDCD-48CD-B39A-B31FF82C48CC}" dt="2019-11-20T12:36:27.076" v="59" actId="14100"/>
        <pc:sldMkLst>
          <pc:docMk/>
          <pc:sldMk cId="928238961" sldId="349"/>
        </pc:sldMkLst>
        <pc:spChg chg="mod">
          <ac:chgData name="antonoaatanasova" userId="63f01c8f-a50b-4279-b3c6-a33faf65220b" providerId="ADAL" clId="{0DDE171E-CDCD-48CD-B39A-B31FF82C48CC}" dt="2019-11-20T12:36:27.076" v="59" actId="14100"/>
          <ac:spMkLst>
            <pc:docMk/>
            <pc:sldMk cId="928238961" sldId="349"/>
            <ac:spMk id="14" creationId="{0E49D336-45B6-44D3-97C4-E28F8DEA2022}"/>
          </ac:spMkLst>
        </pc:spChg>
      </pc:sldChg>
      <pc:sldChg chg="modSp">
        <pc:chgData name="antonoaatanasova" userId="63f01c8f-a50b-4279-b3c6-a33faf65220b" providerId="ADAL" clId="{0DDE171E-CDCD-48CD-B39A-B31FF82C48CC}" dt="2019-11-20T12:25:26.104" v="18" actId="404"/>
        <pc:sldMkLst>
          <pc:docMk/>
          <pc:sldMk cId="1992452297" sldId="492"/>
        </pc:sldMkLst>
        <pc:spChg chg="mod">
          <ac:chgData name="antonoaatanasova" userId="63f01c8f-a50b-4279-b3c6-a33faf65220b" providerId="ADAL" clId="{0DDE171E-CDCD-48CD-B39A-B31FF82C48CC}" dt="2019-11-20T12:25:26.104" v="18" actId="404"/>
          <ac:spMkLst>
            <pc:docMk/>
            <pc:sldMk cId="1992452297" sldId="492"/>
            <ac:spMk id="8" creationId="{AA287FCE-0667-4256-B6C3-85EEA9B9995C}"/>
          </ac:spMkLst>
        </pc:spChg>
      </pc:sldChg>
      <pc:sldChg chg="modSp">
        <pc:chgData name="antonoaatanasova" userId="63f01c8f-a50b-4279-b3c6-a33faf65220b" providerId="ADAL" clId="{0DDE171E-CDCD-48CD-B39A-B31FF82C48CC}" dt="2019-11-20T12:30:13.295" v="27" actId="12"/>
        <pc:sldMkLst>
          <pc:docMk/>
          <pc:sldMk cId="2917864897" sldId="511"/>
        </pc:sldMkLst>
        <pc:spChg chg="mod">
          <ac:chgData name="antonoaatanasova" userId="63f01c8f-a50b-4279-b3c6-a33faf65220b" providerId="ADAL" clId="{0DDE171E-CDCD-48CD-B39A-B31FF82C48CC}" dt="2019-11-20T12:30:13.295" v="27" actId="12"/>
          <ac:spMkLst>
            <pc:docMk/>
            <pc:sldMk cId="2917864897" sldId="511"/>
            <ac:spMk id="2" creationId="{00000000-0000-0000-0000-000000000000}"/>
          </ac:spMkLst>
        </pc:spChg>
      </pc:sldChg>
      <pc:sldChg chg="modSp">
        <pc:chgData name="antonoaatanasova" userId="63f01c8f-a50b-4279-b3c6-a33faf65220b" providerId="ADAL" clId="{0DDE171E-CDCD-48CD-B39A-B31FF82C48CC}" dt="2019-11-20T12:31:00.561" v="30" actId="1076"/>
        <pc:sldMkLst>
          <pc:docMk/>
          <pc:sldMk cId="80098761" sldId="513"/>
        </pc:sldMkLst>
        <pc:spChg chg="mod">
          <ac:chgData name="antonoaatanasova" userId="63f01c8f-a50b-4279-b3c6-a33faf65220b" providerId="ADAL" clId="{0DDE171E-CDCD-48CD-B39A-B31FF82C48CC}" dt="2019-11-20T12:30:54.979" v="29" actId="14100"/>
          <ac:spMkLst>
            <pc:docMk/>
            <pc:sldMk cId="80098761" sldId="513"/>
            <ac:spMk id="5" creationId="{00000000-0000-0000-0000-000000000000}"/>
          </ac:spMkLst>
        </pc:spChg>
        <pc:picChg chg="mod">
          <ac:chgData name="antonoaatanasova" userId="63f01c8f-a50b-4279-b3c6-a33faf65220b" providerId="ADAL" clId="{0DDE171E-CDCD-48CD-B39A-B31FF82C48CC}" dt="2019-11-20T12:31:00.561" v="30" actId="1076"/>
          <ac:picMkLst>
            <pc:docMk/>
            <pc:sldMk cId="80098761" sldId="513"/>
            <ac:picMk id="6" creationId="{00000000-0000-0000-0000-000000000000}"/>
          </ac:picMkLst>
        </pc:picChg>
      </pc:sldChg>
      <pc:sldChg chg="modSp">
        <pc:chgData name="antonoaatanasova" userId="63f01c8f-a50b-4279-b3c6-a33faf65220b" providerId="ADAL" clId="{0DDE171E-CDCD-48CD-B39A-B31FF82C48CC}" dt="2019-11-20T12:32:15.646" v="36"/>
        <pc:sldMkLst>
          <pc:docMk/>
          <pc:sldMk cId="2395507461" sldId="516"/>
        </pc:sldMkLst>
        <pc:spChg chg="mod">
          <ac:chgData name="antonoaatanasova" userId="63f01c8f-a50b-4279-b3c6-a33faf65220b" providerId="ADAL" clId="{0DDE171E-CDCD-48CD-B39A-B31FF82C48CC}" dt="2019-11-20T12:32:15.646" v="36"/>
          <ac:spMkLst>
            <pc:docMk/>
            <pc:sldMk cId="2395507461" sldId="516"/>
            <ac:spMk id="6" creationId="{00000000-0000-0000-0000-000000000000}"/>
          </ac:spMkLst>
        </pc:spChg>
      </pc:sldChg>
      <pc:sldChg chg="modSp">
        <pc:chgData name="antonoaatanasova" userId="63f01c8f-a50b-4279-b3c6-a33faf65220b" providerId="ADAL" clId="{0DDE171E-CDCD-48CD-B39A-B31FF82C48CC}" dt="2019-11-20T12:32:29.497" v="37" actId="403"/>
        <pc:sldMkLst>
          <pc:docMk/>
          <pc:sldMk cId="1172953624" sldId="517"/>
        </pc:sldMkLst>
        <pc:spChg chg="mod">
          <ac:chgData name="antonoaatanasova" userId="63f01c8f-a50b-4279-b3c6-a33faf65220b" providerId="ADAL" clId="{0DDE171E-CDCD-48CD-B39A-B31FF82C48CC}" dt="2019-11-20T12:32:29.497" v="37" actId="403"/>
          <ac:spMkLst>
            <pc:docMk/>
            <pc:sldMk cId="1172953624" sldId="517"/>
            <ac:spMk id="7" creationId="{00000000-0000-0000-0000-000000000000}"/>
          </ac:spMkLst>
        </pc:spChg>
      </pc:sldChg>
      <pc:sldChg chg="modSp modAnim">
        <pc:chgData name="antonoaatanasova" userId="63f01c8f-a50b-4279-b3c6-a33faf65220b" providerId="ADAL" clId="{0DDE171E-CDCD-48CD-B39A-B31FF82C48CC}" dt="2019-11-20T12:33:36.943" v="52" actId="207"/>
        <pc:sldMkLst>
          <pc:docMk/>
          <pc:sldMk cId="2485392736" sldId="518"/>
        </pc:sldMkLst>
        <pc:spChg chg="mod">
          <ac:chgData name="antonoaatanasova" userId="63f01c8f-a50b-4279-b3c6-a33faf65220b" providerId="ADAL" clId="{0DDE171E-CDCD-48CD-B39A-B31FF82C48CC}" dt="2019-11-20T12:33:36.943" v="52" actId="207"/>
          <ac:spMkLst>
            <pc:docMk/>
            <pc:sldMk cId="2485392736" sldId="518"/>
            <ac:spMk id="2" creationId="{00000000-0000-0000-0000-000000000000}"/>
          </ac:spMkLst>
        </pc:spChg>
      </pc:sldChg>
      <pc:sldChg chg="modSp">
        <pc:chgData name="antonoaatanasova" userId="63f01c8f-a50b-4279-b3c6-a33faf65220b" providerId="ADAL" clId="{0DDE171E-CDCD-48CD-B39A-B31FF82C48CC}" dt="2019-11-20T12:35:58.188" v="56" actId="207"/>
        <pc:sldMkLst>
          <pc:docMk/>
          <pc:sldMk cId="861117895" sldId="520"/>
        </pc:sldMkLst>
        <pc:spChg chg="mod">
          <ac:chgData name="antonoaatanasova" userId="63f01c8f-a50b-4279-b3c6-a33faf65220b" providerId="ADAL" clId="{0DDE171E-CDCD-48CD-B39A-B31FF82C48CC}" dt="2019-11-20T12:35:58.188" v="56" actId="207"/>
          <ac:spMkLst>
            <pc:docMk/>
            <pc:sldMk cId="861117895" sldId="520"/>
            <ac:spMk id="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2.12.2019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/>
              <a:t>© SoftUni – </a:t>
            </a:r>
            <a:r>
              <a:rPr lang="en-US" sz="1100" u="sng">
                <a:hlinkClick r:id="rId2"/>
              </a:rPr>
              <a:t>https://softuni.org</a:t>
            </a:r>
            <a:r>
              <a:rPr lang="en-US" sz="110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2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00732314-CBBD-4598-95EF-8E73C10C64A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4486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CC8CECB-90DD-4223-A6C8-CA73176CF59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42379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56DA70F-5E3E-458A-8928-83CA71FF7D6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51549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21909F1-C483-4F3F-A629-61796C6C7B8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73230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AC2F8A35-11C0-4792-9977-7DD07454784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236387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BFF6C606-91BD-48B8-83FA-BE9294C0AAB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572114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21B36DD-FD63-4591-B88A-402B495938F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305451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580E744-A54D-4E92-8623-4CCE206E93A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326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Title</a:t>
            </a:r>
            <a:endParaRPr lang="en-US" altLang="ko-KR" noProof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36.png"/><Relationship Id="rId26" Type="http://schemas.openxmlformats.org/officeDocument/2006/relationships/image" Target="../media/image40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33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35.png"/><Relationship Id="rId20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39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32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29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34.png"/><Relationship Id="rId22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41.jpeg"/><Relationship Id="rId7" Type="http://schemas.openxmlformats.org/officeDocument/2006/relationships/image" Target="../media/image4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42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44.gi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5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Lists as Stacks and Queues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</a:p>
        </p:txBody>
      </p:sp>
      <p:pic>
        <p:nvPicPr>
          <p:cNvPr id="13" name="Picture 6" descr="Ð ÐµÐ·ÑÐ»ÑÐ°Ñ Ñ Ð¸Ð·Ð¾Ð±ÑÐ°Ð¶ÐµÐ½Ð¸Ðµ Ð·Ð° queue png"/>
          <p:cNvPicPr>
            <a:picLocks noChangeAspect="1" noChangeArrowheads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61014"/>
            <a:ext cx="2335970" cy="2335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063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Write a program that reads a string, reverses it using stacks and </a:t>
            </a:r>
            <a:br>
              <a:rPr lang="en-US" dirty="0"/>
            </a:br>
            <a:r>
              <a:rPr lang="en-US" dirty="0"/>
              <a:t>prints the result on the console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972101" y="4757025"/>
            <a:ext cx="3123727" cy="596960"/>
          </a:xfrm>
        </p:spPr>
        <p:txBody>
          <a:bodyPr/>
          <a:lstStyle/>
          <a:p>
            <a:r>
              <a:rPr lang="en-US"/>
              <a:t>Stacks and Queues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Reverse Strings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5304431" y="4899679"/>
            <a:ext cx="436728" cy="32072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5949762" y="4766094"/>
            <a:ext cx="3125999" cy="6055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err="1"/>
              <a:t>seueuQ</a:t>
            </a:r>
            <a:r>
              <a:rPr lang="en-US"/>
              <a:t> </a:t>
            </a:r>
            <a:r>
              <a:rPr lang="en-US" err="1"/>
              <a:t>dna</a:t>
            </a:r>
            <a:r>
              <a:rPr lang="en-US"/>
              <a:t> </a:t>
            </a:r>
            <a:r>
              <a:rPr lang="en-US" err="1"/>
              <a:t>skcatS</a:t>
            </a:r>
            <a:endParaRPr lang="en-US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2598549" y="3353447"/>
            <a:ext cx="2497279" cy="5878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 love Python</a:t>
            </a:r>
          </a:p>
        </p:txBody>
      </p:sp>
      <p:sp>
        <p:nvSpPr>
          <p:cNvPr id="9" name="Right Arrow 8"/>
          <p:cNvSpPr/>
          <p:nvPr/>
        </p:nvSpPr>
        <p:spPr bwMode="auto">
          <a:xfrm>
            <a:off x="5304431" y="3496101"/>
            <a:ext cx="436728" cy="32072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5949762" y="3362516"/>
            <a:ext cx="2497279" cy="5878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err="1"/>
              <a:t>nohtyP</a:t>
            </a:r>
            <a:r>
              <a:rPr lang="en-US"/>
              <a:t> </a:t>
            </a:r>
            <a:r>
              <a:rPr lang="en-US" err="1"/>
              <a:t>evol</a:t>
            </a:r>
            <a:r>
              <a:rPr lang="en-US"/>
              <a:t> I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E336D0EF-1C96-4C88-88A7-41C2A2879C9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420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669243" y="2068634"/>
            <a:ext cx="5899721" cy="3364355"/>
          </a:xfrm>
        </p:spPr>
        <p:txBody>
          <a:bodyPr/>
          <a:lstStyle/>
          <a:p>
            <a:r>
              <a:rPr lang="en-US" sz="2800" dirty="0"/>
              <a:t>text = list(input())</a:t>
            </a:r>
          </a:p>
          <a:p>
            <a:r>
              <a:rPr lang="en-US" sz="2800" dirty="0"/>
              <a:t>stack = []</a:t>
            </a:r>
          </a:p>
          <a:p>
            <a:endParaRPr lang="en-US" sz="2800" dirty="0"/>
          </a:p>
          <a:p>
            <a:r>
              <a:rPr lang="en-US" sz="2800" dirty="0"/>
              <a:t>for </a:t>
            </a:r>
            <a:r>
              <a:rPr lang="en-US" sz="2800" dirty="0" err="1"/>
              <a:t>i</a:t>
            </a:r>
            <a:r>
              <a:rPr lang="en-US" sz="2800" dirty="0"/>
              <a:t> in range(</a:t>
            </a:r>
            <a:r>
              <a:rPr lang="en-US" sz="2800" dirty="0" err="1"/>
              <a:t>len</a:t>
            </a:r>
            <a:r>
              <a:rPr lang="en-US" sz="2800" dirty="0"/>
              <a:t>(text)):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stack.</a:t>
            </a:r>
            <a:r>
              <a:rPr lang="en-US" sz="2800" dirty="0" err="1">
                <a:solidFill>
                  <a:schemeClr val="bg1"/>
                </a:solidFill>
              </a:rPr>
              <a:t>append</a:t>
            </a:r>
            <a:r>
              <a:rPr lang="en-US" sz="2800" dirty="0"/>
              <a:t>(</a:t>
            </a:r>
            <a:r>
              <a:rPr lang="en-US" sz="2800" dirty="0" err="1"/>
              <a:t>text.</a:t>
            </a:r>
            <a:r>
              <a:rPr lang="en-US" sz="2800" dirty="0" err="1">
                <a:solidFill>
                  <a:schemeClr val="bg1"/>
                </a:solidFill>
              </a:rPr>
              <a:t>pop</a:t>
            </a:r>
            <a:r>
              <a:rPr lang="en-US" sz="2800" dirty="0">
                <a:solidFill>
                  <a:schemeClr val="bg1"/>
                </a:solidFill>
              </a:rPr>
              <a:t>()</a:t>
            </a:r>
            <a:r>
              <a:rPr lang="en-US" sz="2800" dirty="0"/>
              <a:t>)</a:t>
            </a:r>
          </a:p>
          <a:p>
            <a:endParaRPr lang="en-US" sz="2800" dirty="0"/>
          </a:p>
          <a:p>
            <a:r>
              <a:rPr lang="en-US" sz="2800" dirty="0"/>
              <a:t>print("".join(stack))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Reverse Strings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345314A-27A6-4671-986B-13C35506E11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2050" name="Picture 2" descr="https://icon-library.net/images/reverse-icon-png/reverse-icon-png-26.jpg">
            <a:extLst>
              <a:ext uri="{FF2B5EF4-FFF2-40B4-BE49-F238E27FC236}">
                <a16:creationId xmlns:a16="http://schemas.microsoft.com/office/drawing/2014/main" id="{60BC8306-98CC-40DA-83B2-67A841EEE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8428" y="3978111"/>
            <a:ext cx="2142390" cy="2142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2062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Wingdings" panose="05000000000000000000" pitchFamily="2" charset="2"/>
              <a:buChar char="§"/>
            </a:pPr>
            <a:r>
              <a:rPr lang="en-US"/>
              <a:t>We are given an arithmetic expression with brackets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/>
              <a:t>Scan through the string and extract each sub-expression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/>
              <a:t>Print the result back at the terminal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470507" y="3494992"/>
            <a:ext cx="6236766" cy="587891"/>
          </a:xfrm>
        </p:spPr>
        <p:txBody>
          <a:bodyPr/>
          <a:lstStyle/>
          <a:p>
            <a:r>
              <a:rPr lang="en-US" dirty="0"/>
              <a:t>1 + (2 - (2 + 3) * 4 / (3 + 1)) * 5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Matching Brackets</a:t>
            </a:r>
          </a:p>
        </p:txBody>
      </p:sp>
      <p:sp>
        <p:nvSpPr>
          <p:cNvPr id="6" name="Down Arrow 5"/>
          <p:cNvSpPr/>
          <p:nvPr/>
        </p:nvSpPr>
        <p:spPr bwMode="auto">
          <a:xfrm>
            <a:off x="5227224" y="4271749"/>
            <a:ext cx="361666" cy="409433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2470507" y="4870048"/>
            <a:ext cx="6236766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(2 + 3)</a:t>
            </a:r>
          </a:p>
          <a:p>
            <a:r>
              <a:rPr lang="en-US"/>
              <a:t>(3 + 1)</a:t>
            </a:r>
          </a:p>
          <a:p>
            <a:r>
              <a:rPr lang="en-US"/>
              <a:t>(2 - (2 + 3) * 4 / (3 + 1))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CEBA48C-A0C0-4FB0-B524-83CB8EE9149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864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088954" y="1763053"/>
            <a:ext cx="8014091" cy="4269218"/>
          </a:xfrm>
        </p:spPr>
        <p:txBody>
          <a:bodyPr/>
          <a:lstStyle/>
          <a:p>
            <a:r>
              <a:rPr lang="en-US" sz="2800" dirty="0"/>
              <a:t>text = input()</a:t>
            </a:r>
          </a:p>
          <a:p>
            <a:r>
              <a:rPr lang="en-US" sz="2800" dirty="0"/>
              <a:t>brackets = []</a:t>
            </a:r>
          </a:p>
          <a:p>
            <a:endParaRPr lang="en-US" sz="2800" dirty="0"/>
          </a:p>
          <a:p>
            <a:r>
              <a:rPr lang="en-US" sz="2800" dirty="0"/>
              <a:t>for </a:t>
            </a:r>
            <a:r>
              <a:rPr lang="en-US" sz="2800" dirty="0" err="1"/>
              <a:t>i</a:t>
            </a:r>
            <a:r>
              <a:rPr lang="en-US" sz="2800" dirty="0"/>
              <a:t> in range(</a:t>
            </a:r>
            <a:r>
              <a:rPr lang="en-US" sz="2800" dirty="0" err="1"/>
              <a:t>len</a:t>
            </a:r>
            <a:r>
              <a:rPr lang="en-US" sz="2800" dirty="0"/>
              <a:t>(text)):</a:t>
            </a:r>
          </a:p>
          <a:p>
            <a:r>
              <a:rPr lang="en-US" sz="2800" dirty="0"/>
              <a:t>    if text[</a:t>
            </a:r>
            <a:r>
              <a:rPr lang="en-US" sz="2800" dirty="0" err="1"/>
              <a:t>i</a:t>
            </a:r>
            <a:r>
              <a:rPr lang="en-US" sz="2800" dirty="0"/>
              <a:t>] == "(":</a:t>
            </a:r>
          </a:p>
          <a:p>
            <a:r>
              <a:rPr lang="en-US" sz="2800" dirty="0"/>
              <a:t>        </a:t>
            </a:r>
            <a:r>
              <a:rPr lang="en-US" sz="2800" dirty="0" err="1"/>
              <a:t>brackets.append</a:t>
            </a:r>
            <a:r>
              <a:rPr lang="en-US" sz="2800" dirty="0"/>
              <a:t>(</a:t>
            </a:r>
            <a:r>
              <a:rPr lang="en-US" sz="2800" dirty="0" err="1"/>
              <a:t>i</a:t>
            </a:r>
            <a:r>
              <a:rPr lang="en-US" sz="2800" dirty="0"/>
              <a:t>)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elif</a:t>
            </a:r>
            <a:r>
              <a:rPr lang="en-US" sz="2800" dirty="0"/>
              <a:t> text[</a:t>
            </a:r>
            <a:r>
              <a:rPr lang="en-US" sz="2800" dirty="0" err="1"/>
              <a:t>i</a:t>
            </a:r>
            <a:r>
              <a:rPr lang="en-US" sz="2800" dirty="0"/>
              <a:t>] == ")":</a:t>
            </a:r>
          </a:p>
          <a:p>
            <a:r>
              <a:rPr lang="en-US" sz="2800" dirty="0"/>
              <a:t>        </a:t>
            </a:r>
            <a:r>
              <a:rPr lang="en-US" sz="2800" dirty="0" err="1"/>
              <a:t>start_index</a:t>
            </a:r>
            <a:r>
              <a:rPr lang="en-US" sz="2800" dirty="0"/>
              <a:t> = </a:t>
            </a:r>
            <a:r>
              <a:rPr lang="en-US" sz="2800" dirty="0" err="1"/>
              <a:t>brackets.pop</a:t>
            </a:r>
            <a:r>
              <a:rPr lang="en-US" sz="2800" dirty="0"/>
              <a:t>()</a:t>
            </a:r>
          </a:p>
          <a:p>
            <a:r>
              <a:rPr lang="en-US" sz="2800" dirty="0"/>
              <a:t>        print(text[</a:t>
            </a:r>
            <a:r>
              <a:rPr lang="en-US" sz="2800" dirty="0" err="1"/>
              <a:t>start_index:i</a:t>
            </a:r>
            <a:r>
              <a:rPr lang="bg-BG" sz="2800" dirty="0"/>
              <a:t> </a:t>
            </a:r>
            <a:r>
              <a:rPr lang="en-US" sz="2800" dirty="0"/>
              <a:t>+</a:t>
            </a:r>
            <a:r>
              <a:rPr lang="bg-BG" sz="2800" dirty="0"/>
              <a:t> </a:t>
            </a:r>
            <a:r>
              <a:rPr lang="en-US" sz="2800" dirty="0"/>
              <a:t>1])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Matching Brackets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340B8BC-965C-40DC-8F45-EEBDDED500E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21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40073CB-EE78-41D9-A538-B851938F7DF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Queues</a:t>
            </a:r>
          </a:p>
        </p:txBody>
      </p:sp>
      <p:pic>
        <p:nvPicPr>
          <p:cNvPr id="4" name="Picture 2" descr="Ð ÐµÐ·ÑÐ»ÑÐ°Ñ Ñ Ð¸Ð·Ð¾Ð±ÑÐ°Ð¶ÐµÐ½Ð¸Ðµ Ð·Ð° queue 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299"/>
                    </a14:imgEffect>
                    <a14:imgEffect>
                      <a14:saturation sat="197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7031" y="1499616"/>
            <a:ext cx="2264093" cy="2264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33A148E4-C4B2-4700-9669-8C47E25ED99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FIFO</a:t>
            </a:r>
          </a:p>
        </p:txBody>
      </p:sp>
    </p:spTree>
    <p:extLst>
      <p:ext uri="{BB962C8B-B14F-4D97-AF65-F5344CB8AC3E}">
        <p14:creationId xmlns:p14="http://schemas.microsoft.com/office/powerpoint/2010/main" val="972097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/>
          <a:lstStyle/>
          <a:p>
            <a:r>
              <a:rPr lang="en-US" dirty="0"/>
              <a:t>A queue is a </a:t>
            </a:r>
            <a:r>
              <a:rPr lang="en-US" b="1" dirty="0">
                <a:solidFill>
                  <a:schemeClr val="bg1"/>
                </a:solidFill>
              </a:rPr>
              <a:t>first-in first-out</a:t>
            </a:r>
            <a:r>
              <a:rPr lang="en-US" dirty="0"/>
              <a:t> (FIFO) abstract data type</a:t>
            </a:r>
          </a:p>
          <a:p>
            <a:r>
              <a:rPr lang="en-US" dirty="0"/>
              <a:t>We use them when we want things to happen in the </a:t>
            </a:r>
            <a:r>
              <a:rPr lang="en-US" b="1" dirty="0">
                <a:solidFill>
                  <a:schemeClr val="bg1"/>
                </a:solidFill>
              </a:rPr>
              <a:t>order</a:t>
            </a:r>
            <a:r>
              <a:rPr lang="en-US" dirty="0"/>
              <a:t> that they were </a:t>
            </a:r>
            <a:r>
              <a:rPr lang="en-US" b="1" dirty="0">
                <a:solidFill>
                  <a:schemeClr val="bg1"/>
                </a:solidFill>
              </a:rPr>
              <a:t>called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Queue?</a:t>
            </a:r>
          </a:p>
        </p:txBody>
      </p:sp>
      <p:pic>
        <p:nvPicPr>
          <p:cNvPr id="6" name="Picture 4" descr="https://upload.wikimedia.org/wikipedia/commons/thumb/5/52/Data_Queue.svg/1920px-Data_Queue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000" y="3766828"/>
            <a:ext cx="4188798" cy="2740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040E61E1-C192-4D27-A2E3-96526AE64A8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98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7"/>
          <p:cNvSpPr txBox="1">
            <a:spLocks/>
          </p:cNvSpPr>
          <p:nvPr/>
        </p:nvSpPr>
        <p:spPr>
          <a:xfrm>
            <a:off x="990601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-3</a:t>
            </a:r>
          </a:p>
          <a:p>
            <a:endParaRPr lang="en-US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990602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15</a:t>
            </a:r>
          </a:p>
          <a:p>
            <a:endParaRPr lang="en-US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990602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121</a:t>
            </a:r>
          </a:p>
          <a:p>
            <a:endParaRPr lang="en-US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078276" y="3363595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3</a:t>
            </a:r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9078276" y="3363595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2</a:t>
            </a:r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9078276" y="3366530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1</a:t>
            </a:r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9078276" y="3360660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0</a:t>
            </a:r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9078276" y="3357725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4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3581401" y="4086999"/>
            <a:ext cx="4686301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990601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5</a:t>
            </a:r>
          </a:p>
          <a:p>
            <a:endParaRPr lang="en-US" noProof="1"/>
          </a:p>
        </p:txBody>
      </p:sp>
      <p:sp>
        <p:nvSpPr>
          <p:cNvPr id="20" name="Title 3"/>
          <p:cNvSpPr txBox="1">
            <a:spLocks/>
          </p:cNvSpPr>
          <p:nvPr/>
        </p:nvSpPr>
        <p:spPr>
          <a:xfrm>
            <a:off x="7183752" y="3373435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</a:p>
        </p:txBody>
      </p:sp>
      <p:sp>
        <p:nvSpPr>
          <p:cNvPr id="25" name="Down Arrow 24"/>
          <p:cNvSpPr/>
          <p:nvPr/>
        </p:nvSpPr>
        <p:spPr bwMode="auto">
          <a:xfrm rot="16200000">
            <a:off x="6092297" y="2635378"/>
            <a:ext cx="83607" cy="6781800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19A4325-6F6F-49DC-BC3C-70A954DB0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Enqueue</a:t>
            </a:r>
          </a:p>
        </p:txBody>
      </p:sp>
    </p:spTree>
    <p:extLst>
      <p:ext uri="{BB962C8B-B14F-4D97-AF65-F5344CB8AC3E}">
        <p14:creationId xmlns:p14="http://schemas.microsoft.com/office/powerpoint/2010/main" val="4117059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90284E-7 4.81481E-6 L 0.50625 4.81481E-6 " pathEditMode="relative" rAng="0" ptsTypes="AA">
                                      <p:cBhvr>
                                        <p:cTn id="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06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4125 4.81481E-6 " pathEditMode="relative" rAng="0" ptsTypes="AA">
                                      <p:cBhvr>
                                        <p:cTn id="2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25" y="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90284E-7 4.81481E-6 L 0.3187 4.81481E-6 " pathEditMode="relative" rAng="0" ptsTypes="AA">
                                      <p:cBhvr>
                                        <p:cTn id="33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29" y="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90284E-7 4.81481E-6 L 0.23131 4.81481E-6 " pathEditMode="relative" rAng="0" ptsTypes="AA">
                                      <p:cBhvr>
                                        <p:cTn id="45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66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3" grpId="0" animBg="1"/>
      <p:bldP spid="23" grpId="1" animBg="1"/>
      <p:bldP spid="22" grpId="0" animBg="1"/>
      <p:bldP spid="22" grpId="1" animBg="1"/>
      <p:bldP spid="21" grpId="0" animBg="1"/>
      <p:bldP spid="21" grpId="1" animBg="1"/>
      <p:bldP spid="19" grpId="0" animBg="1"/>
      <p:bldP spid="29" grpId="0" animBg="1"/>
      <p:bldP spid="17" grpId="0" animBg="1"/>
      <p:bldP spid="17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7"/>
          <p:cNvSpPr txBox="1">
            <a:spLocks/>
          </p:cNvSpPr>
          <p:nvPr/>
        </p:nvSpPr>
        <p:spPr>
          <a:xfrm>
            <a:off x="9067800" y="3352800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4</a:t>
            </a:r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9078276" y="3352800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2</a:t>
            </a:r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078276" y="3352800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3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3581401" y="4086999"/>
            <a:ext cx="4686301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7163433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5</a:t>
            </a:r>
          </a:p>
          <a:p>
            <a:endParaRPr lang="en-US" noProof="1"/>
          </a:p>
        </p:txBody>
      </p:sp>
      <p:sp>
        <p:nvSpPr>
          <p:cNvPr id="20" name="Title 3"/>
          <p:cNvSpPr txBox="1">
            <a:spLocks/>
          </p:cNvSpPr>
          <p:nvPr/>
        </p:nvSpPr>
        <p:spPr>
          <a:xfrm>
            <a:off x="7183752" y="3373435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6019801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-3</a:t>
            </a:r>
          </a:p>
          <a:p>
            <a:endParaRPr lang="en-US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4876801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15</a:t>
            </a:r>
          </a:p>
          <a:p>
            <a:endParaRPr lang="en-US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3804921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121</a:t>
            </a:r>
          </a:p>
          <a:p>
            <a:endParaRPr lang="en-US" noProof="1"/>
          </a:p>
        </p:txBody>
      </p:sp>
      <p:sp>
        <p:nvSpPr>
          <p:cNvPr id="16" name="Down Arrow 15"/>
          <p:cNvSpPr/>
          <p:nvPr/>
        </p:nvSpPr>
        <p:spPr bwMode="auto">
          <a:xfrm rot="16200000">
            <a:off x="6092297" y="2635378"/>
            <a:ext cx="83607" cy="6781800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A8A3650-B85A-43C7-9D2D-DA6767456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Dequeue</a:t>
            </a:r>
          </a:p>
        </p:txBody>
      </p:sp>
    </p:spTree>
    <p:extLst>
      <p:ext uri="{BB962C8B-B14F-4D97-AF65-F5344CB8AC3E}">
        <p14:creationId xmlns:p14="http://schemas.microsoft.com/office/powerpoint/2010/main" val="597030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15625 4.81481E-6 " pathEditMode="relative" rAng="0" ptsTypes="AA">
                                      <p:cBhvr>
                                        <p:cTn id="6" dur="4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3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-1.11111E-6 L 0.09375 -1.11111E-6 " pathEditMode="relative" rAng="0" ptsTypes="AA">
                                      <p:cBhvr>
                                        <p:cTn id="14" dur="4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4.81481E-6 L 0.09375 4.81481E-6 " pathEditMode="relative" rAng="0" ptsTypes="AA">
                                      <p:cBhvr>
                                        <p:cTn id="16" dur="4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4.81481E-6 L 0.0875 4.81481E-6 " pathEditMode="relative" rAng="0" ptsTypes="AA">
                                      <p:cBhvr>
                                        <p:cTn id="18" dur="4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7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950"/>
                            </p:stCondLst>
                            <p:childTnLst>
                              <p:par>
                                <p:cTn id="2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450"/>
                            </p:stCondLst>
                            <p:childTnLst>
                              <p:par>
                                <p:cTn id="24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375 4.81481E-6 L 0.25 4.81481E-6 " pathEditMode="relative" rAng="0" ptsTypes="AA">
                                      <p:cBhvr>
                                        <p:cTn id="25" dur="4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3" y="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9375 4.81481E-6 L 0.1875 4.81481E-6 " pathEditMode="relative" rAng="0" ptsTypes="AA">
                                      <p:cBhvr>
                                        <p:cTn id="33" dur="4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875 4.81481E-6 L 0.18164 4.81481E-6 " pathEditMode="relative" rAng="0" ptsTypes="AA">
                                      <p:cBhvr>
                                        <p:cTn id="35" dur="4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0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400"/>
                            </p:stCondLst>
                            <p:childTnLst>
                              <p:par>
                                <p:cTn id="3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2" grpId="0" animBg="1"/>
      <p:bldP spid="23" grpId="0" animBg="1"/>
      <p:bldP spid="23" grpId="1" animBg="1"/>
      <p:bldP spid="17" grpId="0" animBg="1"/>
      <p:bldP spid="17" grpId="1" animBg="1"/>
      <p:bldP spid="26" grpId="0" animBg="1"/>
      <p:bldP spid="26" grpId="1" animBg="1"/>
      <p:bldP spid="26" grpId="2" animBg="1"/>
      <p:bldP spid="27" grpId="0" animBg="1"/>
      <p:bldP spid="27" grpId="1" animBg="1"/>
      <p:bldP spid="28" grpId="0" animBg="1"/>
      <p:bldP spid="28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136000" y="1109436"/>
            <a:ext cx="9984444" cy="5546589"/>
          </a:xfrm>
        </p:spPr>
        <p:txBody>
          <a:bodyPr/>
          <a:lstStyle/>
          <a:p>
            <a:r>
              <a:rPr lang="en-US" dirty="0"/>
              <a:t>It is possible to use a list as a queue, however they are not efficient for this purpose</a:t>
            </a:r>
          </a:p>
          <a:p>
            <a:r>
              <a:rPr lang="en-US" dirty="0"/>
              <a:t>Doing inserts or pops from the beginning of a list is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slow</a:t>
            </a:r>
          </a:p>
          <a:p>
            <a:r>
              <a:rPr lang="en-US" dirty="0"/>
              <a:t>That's why we use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collections.dequeue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</a:rPr>
              <a:t>We use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append()</a:t>
            </a:r>
            <a:r>
              <a:rPr lang="en-US" dirty="0">
                <a:solidFill>
                  <a:schemeClr val="tx2"/>
                </a:solidFill>
              </a:rPr>
              <a:t> to add to the queue and 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popleft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chemeClr val="tx2"/>
                </a:solidFill>
              </a:rPr>
              <a:t> to remove from the queue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Queues in Python 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DED28E8-BEFF-45B0-897E-3A103B4D8F7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507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80668" y="2057590"/>
            <a:ext cx="11430664" cy="3559730"/>
          </a:xfrm>
        </p:spPr>
        <p:txBody>
          <a:bodyPr/>
          <a:lstStyle/>
          <a:p>
            <a:r>
              <a:rPr lang="en-US" sz="2600" dirty="0"/>
              <a:t>from </a:t>
            </a:r>
            <a:r>
              <a:rPr lang="en-US" sz="2600" dirty="0">
                <a:solidFill>
                  <a:schemeClr val="bg1"/>
                </a:solidFill>
              </a:rPr>
              <a:t>collections</a:t>
            </a:r>
            <a:r>
              <a:rPr lang="en-US" sz="2600" dirty="0"/>
              <a:t> import </a:t>
            </a:r>
            <a:r>
              <a:rPr lang="en-US" sz="2600" dirty="0">
                <a:solidFill>
                  <a:schemeClr val="bg1"/>
                </a:solidFill>
              </a:rPr>
              <a:t>deque</a:t>
            </a:r>
          </a:p>
          <a:p>
            <a:r>
              <a:rPr lang="en-US" sz="2600" dirty="0"/>
              <a:t>queue = </a:t>
            </a:r>
            <a:r>
              <a:rPr lang="en-US" sz="2600" dirty="0">
                <a:solidFill>
                  <a:schemeClr val="bg1"/>
                </a:solidFill>
              </a:rPr>
              <a:t>deque</a:t>
            </a:r>
            <a:r>
              <a:rPr lang="en-US" sz="2600" dirty="0"/>
              <a:t>(["Eric", "John", "Michael"])</a:t>
            </a:r>
          </a:p>
          <a:p>
            <a:r>
              <a:rPr lang="en-US" sz="2600" dirty="0" err="1"/>
              <a:t>queue.append</a:t>
            </a:r>
            <a:r>
              <a:rPr lang="en-US" sz="2600" dirty="0"/>
              <a:t>("Terry")        </a:t>
            </a:r>
            <a:r>
              <a:rPr lang="en-US" sz="2600" i="1" dirty="0">
                <a:solidFill>
                  <a:schemeClr val="accent2"/>
                </a:solidFill>
              </a:rPr>
              <a:t># Terry arrives</a:t>
            </a:r>
          </a:p>
          <a:p>
            <a:r>
              <a:rPr lang="en-US" sz="2600" dirty="0" err="1"/>
              <a:t>queue.append</a:t>
            </a:r>
            <a:r>
              <a:rPr lang="en-US" sz="2600" dirty="0"/>
              <a:t>("Graham")       </a:t>
            </a:r>
            <a:r>
              <a:rPr lang="en-US" sz="2600" i="1" dirty="0">
                <a:solidFill>
                  <a:schemeClr val="accent2"/>
                </a:solidFill>
              </a:rPr>
              <a:t># Graham arrives</a:t>
            </a:r>
          </a:p>
          <a:p>
            <a:r>
              <a:rPr lang="en-US" sz="2600" dirty="0" err="1"/>
              <a:t>queue.popleft</a:t>
            </a:r>
            <a:r>
              <a:rPr lang="en-US" sz="2600" dirty="0"/>
              <a:t>()              </a:t>
            </a:r>
            <a:r>
              <a:rPr lang="en-US" sz="2600" i="1" dirty="0">
                <a:solidFill>
                  <a:schemeClr val="accent2"/>
                </a:solidFill>
              </a:rPr>
              <a:t># The first leaves: 'Eric'</a:t>
            </a:r>
          </a:p>
          <a:p>
            <a:r>
              <a:rPr lang="en-US" sz="2600" dirty="0" err="1"/>
              <a:t>queue.popleft</a:t>
            </a:r>
            <a:r>
              <a:rPr lang="en-US" sz="2600" dirty="0"/>
              <a:t>()              </a:t>
            </a:r>
            <a:r>
              <a:rPr lang="en-US" sz="2600" i="1" dirty="0">
                <a:solidFill>
                  <a:schemeClr val="accent2"/>
                </a:solidFill>
              </a:rPr>
              <a:t># The second leaves: 'John'</a:t>
            </a:r>
          </a:p>
          <a:p>
            <a:r>
              <a:rPr lang="en-US" sz="2600" dirty="0"/>
              <a:t>print(queue)                 </a:t>
            </a:r>
            <a:r>
              <a:rPr lang="en-US" sz="2600" i="1" dirty="0">
                <a:solidFill>
                  <a:schemeClr val="accent2"/>
                </a:solidFill>
              </a:rPr>
              <a:t># ['Michael', 'Terry', 'Graham']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Queues in Python: Example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36187B5-A3DC-4F27-A1D9-D1DB53430B4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953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Stacks</a:t>
            </a:r>
          </a:p>
          <a:p>
            <a:pPr lvl="1"/>
            <a:r>
              <a:rPr lang="en-US" sz="3000" dirty="0"/>
              <a:t>Creating Stacks</a:t>
            </a:r>
          </a:p>
          <a:p>
            <a:pPr lvl="1"/>
            <a:r>
              <a:rPr lang="en-US" sz="3000" dirty="0"/>
              <a:t>Adding Elements</a:t>
            </a:r>
          </a:p>
          <a:p>
            <a:pPr lvl="1"/>
            <a:r>
              <a:rPr lang="en-US" sz="3000" dirty="0"/>
              <a:t>Removing Elements</a:t>
            </a:r>
          </a:p>
          <a:p>
            <a:r>
              <a:rPr lang="en-US" sz="3200" dirty="0"/>
              <a:t>Queues</a:t>
            </a:r>
          </a:p>
          <a:p>
            <a:pPr lvl="1"/>
            <a:r>
              <a:rPr lang="en-US" sz="3000" dirty="0"/>
              <a:t>Creating Queues</a:t>
            </a:r>
          </a:p>
          <a:p>
            <a:pPr lvl="1"/>
            <a:r>
              <a:rPr lang="en-US" sz="3000" dirty="0"/>
              <a:t>Adding Elements</a:t>
            </a:r>
          </a:p>
          <a:p>
            <a:pPr lvl="1"/>
            <a:r>
              <a:rPr lang="en-US" sz="3000" dirty="0"/>
              <a:t>Removing Elements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Table of Contents</a:t>
            </a:r>
            <a:endParaRPr lang="bg-BG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0EA473C-B4E7-42F1-97D0-18D6E9ECB8A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630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Read an input with a name and adds it to a queue until </a:t>
            </a:r>
            <a:r>
              <a:rPr lang="en-US" b="1" dirty="0"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End</a:t>
            </a:r>
            <a:r>
              <a:rPr lang="en-US" b="1" dirty="0">
                <a:latin typeface="Consolas" panose="020B0609020204030204" pitchFamily="49" charset="0"/>
              </a:rPr>
              <a:t>"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If you receive </a:t>
            </a:r>
            <a:r>
              <a:rPr lang="en-US" b="1" dirty="0"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Paid</a:t>
            </a:r>
            <a:r>
              <a:rPr lang="en-US" b="1" dirty="0">
                <a:latin typeface="Consolas" panose="020B0609020204030204" pitchFamily="49" charset="0"/>
              </a:rPr>
              <a:t>"</a:t>
            </a:r>
            <a:r>
              <a:rPr lang="en-US" dirty="0"/>
              <a:t>, print</a:t>
            </a:r>
            <a:r>
              <a:rPr lang="en-US" b="1" dirty="0"/>
              <a:t> </a:t>
            </a:r>
            <a:r>
              <a:rPr lang="en-US" dirty="0"/>
              <a:t>every customer and empty the </a:t>
            </a:r>
            <a:br>
              <a:rPr lang="en-US" dirty="0"/>
            </a:br>
            <a:r>
              <a:rPr lang="en-US" dirty="0"/>
              <a:t>queue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When you receive </a:t>
            </a:r>
            <a:r>
              <a:rPr lang="en-US" b="1" dirty="0"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End</a:t>
            </a:r>
            <a:r>
              <a:rPr lang="en-US" b="1" dirty="0">
                <a:latin typeface="Consolas" panose="020B0609020204030204" pitchFamily="49" charset="0"/>
              </a:rPr>
              <a:t>"</a:t>
            </a:r>
            <a:r>
              <a:rPr lang="en-US" dirty="0"/>
              <a:t> print the remaining people in the </a:t>
            </a:r>
            <a:br>
              <a:rPr lang="en-US" dirty="0"/>
            </a:br>
            <a:r>
              <a:rPr lang="en-US" dirty="0"/>
              <a:t>format: 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{count} people remaining.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"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991775" y="4657296"/>
            <a:ext cx="1505162" cy="1750324"/>
          </a:xfrm>
        </p:spPr>
        <p:txBody>
          <a:bodyPr/>
          <a:lstStyle/>
          <a:p>
            <a:r>
              <a:rPr lang="en-US" dirty="0"/>
              <a:t>Anna</a:t>
            </a:r>
          </a:p>
          <a:p>
            <a:r>
              <a:rPr lang="en-US" dirty="0"/>
              <a:t>Michael</a:t>
            </a:r>
          </a:p>
          <a:p>
            <a:r>
              <a:rPr lang="en-US" dirty="0"/>
              <a:t>Simone</a:t>
            </a:r>
          </a:p>
          <a:p>
            <a:r>
              <a:rPr lang="en-US" dirty="0"/>
              <a:t>End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Supermarket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4731887" y="5351626"/>
            <a:ext cx="423081" cy="36166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5337103" y="5229665"/>
            <a:ext cx="3565820" cy="6055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3 people remaining.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7FA7C12-C232-4DAF-8C9D-4E4083FA2D9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392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385061" y="1345864"/>
            <a:ext cx="9421878" cy="5240190"/>
          </a:xfrm>
        </p:spPr>
        <p:txBody>
          <a:bodyPr/>
          <a:lstStyle/>
          <a:p>
            <a:r>
              <a:rPr lang="en-US" sz="2600" dirty="0"/>
              <a:t>from collections import deque</a:t>
            </a:r>
          </a:p>
          <a:p>
            <a:r>
              <a:rPr lang="en-US" sz="2600" dirty="0"/>
              <a:t>queue = </a:t>
            </a:r>
            <a:r>
              <a:rPr lang="en-US" sz="2600" dirty="0">
                <a:solidFill>
                  <a:schemeClr val="bg1"/>
                </a:solidFill>
              </a:rPr>
              <a:t>deque()</a:t>
            </a:r>
          </a:p>
          <a:p>
            <a:r>
              <a:rPr lang="en-US" sz="2600" dirty="0"/>
              <a:t>while True:</a:t>
            </a:r>
          </a:p>
          <a:p>
            <a:r>
              <a:rPr lang="en-US" sz="2600" dirty="0"/>
              <a:t>    command = input()</a:t>
            </a:r>
          </a:p>
          <a:p>
            <a:r>
              <a:rPr lang="en-US" sz="2600" dirty="0"/>
              <a:t>    if command == "Paid":</a:t>
            </a:r>
          </a:p>
          <a:p>
            <a:r>
              <a:rPr lang="en-US" sz="2600" dirty="0"/>
              <a:t>        while </a:t>
            </a:r>
            <a:r>
              <a:rPr lang="en-US" sz="2600" dirty="0" err="1"/>
              <a:t>len</a:t>
            </a:r>
            <a:r>
              <a:rPr lang="en-US" sz="2600" dirty="0"/>
              <a:t>(queue):</a:t>
            </a:r>
          </a:p>
          <a:p>
            <a:r>
              <a:rPr lang="en-US" sz="2600" dirty="0"/>
              <a:t>            print(</a:t>
            </a:r>
            <a:r>
              <a:rPr lang="en-US" sz="2600" dirty="0" err="1"/>
              <a:t>queue.</a:t>
            </a:r>
            <a:r>
              <a:rPr lang="en-US" sz="2600" dirty="0" err="1">
                <a:solidFill>
                  <a:schemeClr val="bg1"/>
                </a:solidFill>
              </a:rPr>
              <a:t>popleft</a:t>
            </a:r>
            <a:r>
              <a:rPr lang="en-US" sz="2600" dirty="0">
                <a:solidFill>
                  <a:schemeClr val="bg1"/>
                </a:solidFill>
              </a:rPr>
              <a:t>()</a:t>
            </a:r>
            <a:r>
              <a:rPr lang="en-US" sz="2600" dirty="0"/>
              <a:t>)</a:t>
            </a:r>
          </a:p>
          <a:p>
            <a:r>
              <a:rPr lang="en-US" sz="2600" dirty="0"/>
              <a:t>    </a:t>
            </a:r>
            <a:r>
              <a:rPr lang="en-US" sz="2600" dirty="0" err="1"/>
              <a:t>elif</a:t>
            </a:r>
            <a:r>
              <a:rPr lang="en-US" sz="2600" dirty="0"/>
              <a:t> command == "End":</a:t>
            </a:r>
          </a:p>
          <a:p>
            <a:r>
              <a:rPr lang="en-US" sz="2600" dirty="0"/>
              <a:t>        print(f"{</a:t>
            </a:r>
            <a:r>
              <a:rPr lang="en-US" sz="2600" dirty="0" err="1"/>
              <a:t>len</a:t>
            </a:r>
            <a:r>
              <a:rPr lang="en-US" sz="2600" dirty="0"/>
              <a:t>(queue)} people remaining.")</a:t>
            </a:r>
          </a:p>
          <a:p>
            <a:r>
              <a:rPr lang="en-US" sz="2600" dirty="0"/>
              <a:t>        break</a:t>
            </a:r>
          </a:p>
          <a:p>
            <a:r>
              <a:rPr lang="en-US" sz="2600" dirty="0"/>
              <a:t>    else:</a:t>
            </a:r>
          </a:p>
          <a:p>
            <a:r>
              <a:rPr lang="en-US" sz="2600" dirty="0"/>
              <a:t>        </a:t>
            </a:r>
            <a:r>
              <a:rPr lang="en-US" sz="2600" dirty="0" err="1"/>
              <a:t>queue.</a:t>
            </a:r>
            <a:r>
              <a:rPr lang="en-US" sz="2600" dirty="0" err="1">
                <a:solidFill>
                  <a:schemeClr val="bg1"/>
                </a:solidFill>
              </a:rPr>
              <a:t>append</a:t>
            </a:r>
            <a:r>
              <a:rPr lang="en-US" sz="2600" dirty="0"/>
              <a:t>(command)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Supermarket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E1B6A06-1DBF-4977-9428-8D45FCD8A4B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78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84137" y="1211571"/>
            <a:ext cx="11811097" cy="5185625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Read water quantity, people names / refill command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If the person can get water: </a:t>
            </a:r>
            <a:r>
              <a:rPr lang="en-US" b="1" dirty="0"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{person} got water</a:t>
            </a:r>
            <a:r>
              <a:rPr lang="en-US" b="1" dirty="0">
                <a:latin typeface="Consolas" panose="020B0609020204030204" pitchFamily="49" charset="0"/>
              </a:rPr>
              <a:t>"</a:t>
            </a:r>
            <a:endParaRPr lang="en-US" b="1" dirty="0">
              <a:latin typeface="+mj-lt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Otherwise: </a:t>
            </a:r>
            <a:br>
              <a:rPr lang="en-US" dirty="0"/>
            </a:br>
            <a:r>
              <a:rPr lang="en-US" b="1" dirty="0"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{person} must wait</a:t>
            </a:r>
            <a:r>
              <a:rPr lang="en-US" b="1" dirty="0">
                <a:latin typeface="Consolas" panose="020B0609020204030204" pitchFamily="49" charset="0"/>
              </a:rPr>
              <a:t>"</a:t>
            </a:r>
            <a:endParaRPr lang="en-US" dirty="0">
              <a:latin typeface="+mj-lt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At the end print how </a:t>
            </a:r>
            <a:br>
              <a:rPr lang="en-US" dirty="0"/>
            </a:br>
            <a:r>
              <a:rPr lang="en-US" dirty="0"/>
              <a:t>many liters are left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732016" y="2784018"/>
            <a:ext cx="1942075" cy="3841345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2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Peter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Amy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Start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2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refill 1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1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End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Water Dispenser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7919750" y="4415318"/>
            <a:ext cx="450376" cy="402609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8615785" y="3754843"/>
            <a:ext cx="2859207" cy="15353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Peter got water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Amy got water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0 liters left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37550F1-386C-431B-89F8-6FD5D8C25C0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889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41234" y="1757621"/>
            <a:ext cx="10709531" cy="3979845"/>
          </a:xfrm>
        </p:spPr>
        <p:txBody>
          <a:bodyPr/>
          <a:lstStyle/>
          <a:p>
            <a:r>
              <a:rPr lang="en-US" sz="2600" dirty="0"/>
              <a:t>create a queue</a:t>
            </a:r>
          </a:p>
          <a:p>
            <a:r>
              <a:rPr lang="en-US" sz="2600" dirty="0"/>
              <a:t>read command</a:t>
            </a:r>
          </a:p>
          <a:p>
            <a:r>
              <a:rPr lang="en-US" sz="2600" dirty="0"/>
              <a:t>while command != Start:</a:t>
            </a:r>
          </a:p>
          <a:p>
            <a:r>
              <a:rPr lang="en-US" sz="2600" dirty="0"/>
              <a:t>   append to queue and read new command</a:t>
            </a:r>
          </a:p>
          <a:p>
            <a:r>
              <a:rPr lang="en-US" sz="2600" dirty="0"/>
              <a:t>read command</a:t>
            </a:r>
          </a:p>
          <a:p>
            <a:r>
              <a:rPr lang="en-US" sz="2600" dirty="0"/>
              <a:t>while command != End:</a:t>
            </a:r>
          </a:p>
          <a:p>
            <a:r>
              <a:rPr lang="en-US" sz="2600" dirty="0"/>
              <a:t>   if command == refill: increase litters</a:t>
            </a:r>
          </a:p>
          <a:p>
            <a:r>
              <a:rPr lang="en-US" sz="2600" dirty="0"/>
              <a:t>   else: print message depending on the available litters</a:t>
            </a:r>
          </a:p>
          <a:p>
            <a:r>
              <a:rPr lang="en-US" sz="2600" dirty="0"/>
              <a:t>print left litters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Pseudocode: Water Dispenser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4658891-80B5-486F-AB27-7F6985FCA5B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793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9C4C0-9BE9-4352-8295-2521DF97AE2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Practice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9EC40B8-E3A7-4120-B9DD-58F061A371D9}"/>
              </a:ext>
            </a:extLst>
          </p:cNvPr>
          <p:cNvGrpSpPr/>
          <p:nvPr/>
        </p:nvGrpSpPr>
        <p:grpSpPr>
          <a:xfrm>
            <a:off x="4267200" y="349303"/>
            <a:ext cx="3657601" cy="4070979"/>
            <a:chOff x="4265613" y="394224"/>
            <a:chExt cx="3657600" cy="407097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8A7F4C0-13E0-42A7-A981-E741EE708D25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F045F15-B9C6-4B3B-BC0A-88325BD1B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18012" y="394224"/>
              <a:ext cx="3124201" cy="3835227"/>
            </a:xfrm>
            <a:prstGeom prst="rect">
              <a:avLst/>
            </a:prstGeom>
          </p:spPr>
        </p:pic>
      </p:grpSp>
      <p:sp>
        <p:nvSpPr>
          <p:cNvPr id="4" name="Subtitle 3">
            <a:extLst>
              <a:ext uri="{FF2B5EF4-FFF2-40B4-BE49-F238E27FC236}">
                <a16:creationId xmlns:a16="http://schemas.microsoft.com/office/drawing/2014/main" id="{0CCE0EB0-E7E4-4687-9A1C-98E44BB38B7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Live Exercise in Class (Lab)</a:t>
            </a:r>
          </a:p>
        </p:txBody>
      </p:sp>
    </p:spTree>
    <p:extLst>
      <p:ext uri="{BB962C8B-B14F-4D97-AF65-F5344CB8AC3E}">
        <p14:creationId xmlns:p14="http://schemas.microsoft.com/office/powerpoint/2010/main" val="329493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419225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15" name="Slide Number">
            <a:extLst>
              <a:ext uri="{FF2B5EF4-FFF2-40B4-BE49-F238E27FC236}">
                <a16:creationId xmlns:a16="http://schemas.microsoft.com/office/drawing/2014/main" id="{F688B251-29EF-4BC9-9193-4072363C25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8" y="1624023"/>
            <a:ext cx="11310619" cy="5100868"/>
          </a:xfrm>
        </p:spPr>
        <p:txBody>
          <a:bodyPr vert="horz" lIns="108000" tIns="36000" rIns="108000" bIns="36000" rtlCol="0" anchor="t"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>
              <a:lnSpc>
                <a:spcPct val="130000"/>
              </a:lnSpc>
            </a:pPr>
            <a:r>
              <a:rPr lang="en-US" sz="3400" dirty="0">
                <a:solidFill>
                  <a:schemeClr val="bg2"/>
                </a:solidFill>
              </a:rPr>
              <a:t>Stack</a:t>
            </a:r>
          </a:p>
          <a:p>
            <a:pPr marL="1123315" lvl="1">
              <a:lnSpc>
                <a:spcPct val="13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LIFO</a:t>
            </a:r>
            <a:r>
              <a:rPr lang="en-US" sz="32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data structure</a:t>
            </a:r>
            <a:endParaRPr lang="en-US" sz="3200" dirty="0">
              <a:solidFill>
                <a:schemeClr val="bg2"/>
              </a:solidFill>
              <a:cs typeface="Calibri"/>
            </a:endParaRPr>
          </a:p>
          <a:p>
            <a:pPr>
              <a:lnSpc>
                <a:spcPct val="130000"/>
              </a:lnSpc>
            </a:pPr>
            <a:r>
              <a:rPr lang="en-US" sz="3400" dirty="0">
                <a:solidFill>
                  <a:schemeClr val="bg2"/>
                </a:solidFill>
              </a:rPr>
              <a:t>Queue</a:t>
            </a:r>
          </a:p>
          <a:p>
            <a:pPr marL="1123315" lvl="1">
              <a:lnSpc>
                <a:spcPct val="13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FIFO</a:t>
            </a:r>
            <a:r>
              <a:rPr lang="en-US" sz="32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data structure</a:t>
            </a:r>
            <a:endParaRPr lang="en-US" sz="3200" dirty="0">
              <a:solidFill>
                <a:schemeClr val="bg2"/>
              </a:solidFill>
              <a:cs typeface="Calibri"/>
            </a:endParaRPr>
          </a:p>
          <a:p>
            <a:pPr>
              <a:lnSpc>
                <a:spcPct val="130000"/>
              </a:lnSpc>
            </a:pPr>
            <a:r>
              <a:rPr lang="en-US" sz="3400" dirty="0">
                <a:solidFill>
                  <a:schemeClr val="bg2"/>
                </a:solidFill>
              </a:rPr>
              <a:t>Stack and Queue in Python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Summary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238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>
                <a:solidFill>
                  <a:srgbClr val="234465"/>
                </a:solidFill>
              </a:rPr>
              <a:t>Questions?</a:t>
            </a:r>
            <a:endParaRPr lang="en-US" sz="8800"/>
          </a:p>
        </p:txBody>
      </p:sp>
    </p:spTree>
    <p:extLst>
      <p:ext uri="{BB962C8B-B14F-4D97-AF65-F5344CB8AC3E}">
        <p14:creationId xmlns:p14="http://schemas.microsoft.com/office/powerpoint/2010/main" val="1360826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chemeClr val="bg2"/>
                </a:solidFill>
              </a:rPr>
              <a:t>SoftUni Diamond Partners</a:t>
            </a:r>
            <a:endParaRPr lang="bg-BG">
              <a:solidFill>
                <a:schemeClr val="bg2"/>
              </a:solidFill>
            </a:endParaRPr>
          </a:p>
        </p:txBody>
      </p:sp>
      <p:pic>
        <p:nvPicPr>
          <p:cNvPr id="22" name="Infragistics">
            <a:hlinkClick r:id="rId3"/>
            <a:extLst>
              <a:ext uri="{FF2B5EF4-FFF2-40B4-BE49-F238E27FC236}">
                <a16:creationId xmlns:a16="http://schemas.microsoft.com/office/drawing/2014/main" id="{B144A31B-0A04-458F-A3E8-FB087C51810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38016" y="4484772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23" name="Indeavr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BCA470B5-EF7D-4607-9DBD-6D5DD869EA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50766" y="4484772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4" name="Netpeak" descr="Ð ÐµÐ·ÑÐ»ÑÐ°Ñ Ñ Ð¸Ð·Ð¾Ð±ÑÐ°Ð¶ÐµÐ½Ð¸Ðµ Ð·Ð° netpeak">
            <a:hlinkClick r:id="rId7"/>
            <a:extLst>
              <a:ext uri="{FF2B5EF4-FFF2-40B4-BE49-F238E27FC236}">
                <a16:creationId xmlns:a16="http://schemas.microsoft.com/office/drawing/2014/main" id="{331D262B-A4E1-444E-91F0-CD07329508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13044" y="2424248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Sotware Group" descr="Ð ÐµÐ·ÑÐ»ÑÐ°Ñ Ñ Ð¸Ð·Ð¾Ð±ÑÐ°Ð¶ÐµÐ½Ð¸Ðµ Ð·Ð° software group">
            <a:hlinkClick r:id="rId9"/>
            <a:extLst>
              <a:ext uri="{FF2B5EF4-FFF2-40B4-BE49-F238E27FC236}">
                <a16:creationId xmlns:a16="http://schemas.microsoft.com/office/drawing/2014/main" id="{82BEFF31-0390-4708-9B87-CD5CA29F05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50767" y="2424248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Telenor">
            <a:hlinkClick r:id="rId11"/>
            <a:extLst>
              <a:ext uri="{FF2B5EF4-FFF2-40B4-BE49-F238E27FC236}">
                <a16:creationId xmlns:a16="http://schemas.microsoft.com/office/drawing/2014/main" id="{C8FB8C63-59CB-4A45-8529-96F047E7DDA8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57834" y="1393986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XS">
            <a:hlinkClick r:id="rId13"/>
            <a:extLst>
              <a:ext uri="{FF2B5EF4-FFF2-40B4-BE49-F238E27FC236}">
                <a16:creationId xmlns:a16="http://schemas.microsoft.com/office/drawing/2014/main" id="{EE616F15-A212-4948-8C33-01A8B3540A1B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50766" y="1393986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SB Tech">
            <a:hlinkClick r:id="rId15"/>
            <a:extLst>
              <a:ext uri="{FF2B5EF4-FFF2-40B4-BE49-F238E27FC236}">
                <a16:creationId xmlns:a16="http://schemas.microsoft.com/office/drawing/2014/main" id="{26832791-E415-4416-8C24-87B330830339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590147" y="1393986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9" name="Postbank">
            <a:hlinkClick r:id="rId17"/>
            <a:extLst>
              <a:ext uri="{FF2B5EF4-FFF2-40B4-BE49-F238E27FC236}">
                <a16:creationId xmlns:a16="http://schemas.microsoft.com/office/drawing/2014/main" id="{786DE91B-5838-4ABB-9599-9B9D5A72C832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19373" y="3454510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0" name="SmartIT">
            <a:hlinkClick r:id="rId19"/>
            <a:extLst>
              <a:ext uri="{FF2B5EF4-FFF2-40B4-BE49-F238E27FC236}">
                <a16:creationId xmlns:a16="http://schemas.microsoft.com/office/drawing/2014/main" id="{EBCEF2BC-A3EC-41EB-A352-8F346A8B7942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50767" y="3454510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Codexio">
            <a:hlinkClick r:id="rId21"/>
            <a:extLst>
              <a:ext uri="{FF2B5EF4-FFF2-40B4-BE49-F238E27FC236}">
                <a16:creationId xmlns:a16="http://schemas.microsoft.com/office/drawing/2014/main" id="{6C36419A-8DCA-4C41-ACC6-107A967CC691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56727" y="3454510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093778" y="5515033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3" name="Picture 32">
            <a:hlinkClick r:id="rId25"/>
            <a:extLst>
              <a:ext uri="{FF2B5EF4-FFF2-40B4-BE49-F238E27FC236}">
                <a16:creationId xmlns:a16="http://schemas.microsoft.com/office/drawing/2014/main" id="{209EACB9-FC1D-4DCA-BC86-B0DD02312350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66674" y="5604118"/>
            <a:ext cx="6474561" cy="77429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4B7468C8-B049-456D-B9DF-3AD2C97CDF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537190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SoftUni Organizational Partners</a:t>
            </a:r>
            <a:endParaRPr lang="bg-BG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2" y="1832371"/>
            <a:ext cx="8227457" cy="4150196"/>
            <a:chOff x="1492446" y="2067924"/>
            <a:chExt cx="6811766" cy="3436077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C08C713-0228-4051-B23E-879B043121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2" name="Picture 11">
              <a:hlinkClick r:id="rId4"/>
              <a:extLst>
                <a:ext uri="{FF2B5EF4-FFF2-40B4-BE49-F238E27FC236}">
                  <a16:creationId xmlns:a16="http://schemas.microsoft.com/office/drawing/2014/main" id="{BFA766B8-8BBD-4F74-89B8-E81AF861C6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4" name="Picture 13">
              <a:hlinkClick r:id="rId6"/>
              <a:extLst>
                <a:ext uri="{FF2B5EF4-FFF2-40B4-BE49-F238E27FC236}">
                  <a16:creationId xmlns:a16="http://schemas.microsoft.com/office/drawing/2014/main" id="{0913EF2F-215E-4B4F-A9E0-2D7E3B0C57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6" name="Picture 15">
              <a:hlinkClick r:id="rId8"/>
              <a:extLst>
                <a:ext uri="{FF2B5EF4-FFF2-40B4-BE49-F238E27FC236}">
                  <a16:creationId xmlns:a16="http://schemas.microsoft.com/office/drawing/2014/main" id="{16A88256-1F6F-4AC2-AC84-DB3557011F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8" name="Slide Number">
            <a:extLst>
              <a:ext uri="{FF2B5EF4-FFF2-40B4-BE49-F238E27FC236}">
                <a16:creationId xmlns:a16="http://schemas.microsoft.com/office/drawing/2014/main" id="{2E54ED11-9DC7-4604-9FD3-5F116AA399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113569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/>
              <a:t>This course (slides, examples, demos, exercises, homework, documents, videos and other assets) is </a:t>
            </a:r>
            <a:r>
              <a:rPr lang="en-US" b="1"/>
              <a:t>copyrighted content</a:t>
            </a:r>
            <a:endParaRPr lang="en-US"/>
          </a:p>
          <a:p>
            <a:pPr>
              <a:lnSpc>
                <a:spcPct val="120000"/>
              </a:lnSpc>
            </a:pPr>
            <a:r>
              <a:rPr lang="en-US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/>
              <a:t>© SoftUni – </a:t>
            </a:r>
            <a:r>
              <a:rPr lang="en-US">
                <a:hlinkClick r:id="rId3"/>
              </a:rPr>
              <a:t>https://softuni.org</a:t>
            </a:r>
            <a:endParaRPr lang="en-US"/>
          </a:p>
          <a:p>
            <a:pPr>
              <a:lnSpc>
                <a:spcPct val="120000"/>
              </a:lnSpc>
            </a:pPr>
            <a:r>
              <a:rPr lang="en-US"/>
              <a:t>© Software University – </a:t>
            </a:r>
            <a:r>
              <a:rPr lang="en-US">
                <a:hlinkClick r:id="rId4"/>
              </a:rPr>
              <a:t>https://softuni.bg</a:t>
            </a:r>
            <a:endParaRPr lang="bg-BG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License</a:t>
            </a:r>
            <a:endParaRPr lang="bg-BG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CAE7D1C-5B81-45DE-9EC3-CC46966339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498711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8800" b="1" u="sng" dirty="0" smtClean="0">
                <a:solidFill>
                  <a:schemeClr val="bg1"/>
                </a:solidFill>
              </a:rPr>
              <a:t>sli.do</a:t>
            </a:r>
            <a:endParaRPr lang="en-US" sz="88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#python-advanced</a:t>
            </a:r>
            <a:endParaRPr lang="bg-BG" sz="11500" b="1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bg-BG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0753D4A-29B6-4134-BE9E-516DC1D130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992452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/>
              <a:t>Software University Foundation</a:t>
            </a:r>
            <a:endParaRPr lang="bg-BG" sz="320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/>
              <a:t>Software University Forums</a:t>
            </a:r>
          </a:p>
          <a:p>
            <a:pPr lvl="1"/>
            <a:r>
              <a:rPr lang="en-US" sz="300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Trainings @ Software University</a:t>
            </a:r>
            <a:r>
              <a:rPr lang="bg-BG"/>
              <a:t> (</a:t>
            </a:r>
            <a:r>
              <a:rPr lang="en-US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62193BD-FFB5-47FE-8578-FDA2549D3FB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193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9247B-7804-44F1-BCF4-022DBDDC6AD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Stacks</a:t>
            </a:r>
          </a:p>
        </p:txBody>
      </p:sp>
      <p:pic>
        <p:nvPicPr>
          <p:cNvPr id="7" name="Picture 2" descr="Ð ÐµÐ·ÑÐ»ÑÐ°Ñ Ñ Ð¸Ð·Ð¾Ð±ÑÐ°Ð¶ÐµÐ½Ð¸Ðµ Ð·Ð° stack png"/>
          <p:cNvPicPr>
            <a:picLocks noChangeAspect="1" noChangeArrowheads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525" y="1545336"/>
            <a:ext cx="2254949" cy="2254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itle 7">
            <a:extLst>
              <a:ext uri="{FF2B5EF4-FFF2-40B4-BE49-F238E27FC236}">
                <a16:creationId xmlns:a16="http://schemas.microsoft.com/office/drawing/2014/main" id="{B2B3A22E-CACB-4622-89DF-A97CFE619F2B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LIFO</a:t>
            </a:r>
          </a:p>
        </p:txBody>
      </p:sp>
    </p:spTree>
    <p:extLst>
      <p:ext uri="{BB962C8B-B14F-4D97-AF65-F5344CB8AC3E}">
        <p14:creationId xmlns:p14="http://schemas.microsoft.com/office/powerpoint/2010/main" val="862829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2750" y="1121143"/>
            <a:ext cx="9902483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list</a:t>
            </a:r>
            <a:r>
              <a:rPr lang="en-US" dirty="0"/>
              <a:t> structure of function calls and parameters</a:t>
            </a:r>
          </a:p>
          <a:p>
            <a:pPr>
              <a:buClr>
                <a:schemeClr val="tx1"/>
              </a:buClr>
            </a:pPr>
            <a:r>
              <a:rPr lang="en-US" dirty="0"/>
              <a:t>The process of adding data to a stack is referred to </a:t>
            </a:r>
            <a:br>
              <a:rPr lang="en-US" dirty="0"/>
            </a:br>
            <a:r>
              <a:rPr lang="en-US" dirty="0"/>
              <a:t>as a </a:t>
            </a:r>
            <a:r>
              <a:rPr lang="en-US" b="1" dirty="0">
                <a:solidFill>
                  <a:schemeClr val="bg1"/>
                </a:solidFill>
              </a:rPr>
              <a:t>"push"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Retrieving</a:t>
            </a:r>
            <a:r>
              <a:rPr lang="en-US" dirty="0"/>
              <a:t> data from a stack is called a </a:t>
            </a:r>
            <a:r>
              <a:rPr lang="en-US" b="1" dirty="0">
                <a:solidFill>
                  <a:schemeClr val="bg1"/>
                </a:solidFill>
              </a:rPr>
              <a:t>"pop"</a:t>
            </a:r>
          </a:p>
          <a:p>
            <a:pPr>
              <a:buClr>
                <a:schemeClr val="tx1"/>
              </a:buClr>
            </a:pPr>
            <a:r>
              <a:rPr lang="en-US" dirty="0"/>
              <a:t>Elements in a stack are added/removed from the </a:t>
            </a:r>
            <a:br>
              <a:rPr lang="en-US" dirty="0"/>
            </a:br>
            <a:r>
              <a:rPr lang="en-US" dirty="0"/>
              <a:t>top ("last in first, first out") or </a:t>
            </a:r>
            <a:r>
              <a:rPr lang="en-US" b="1" dirty="0">
                <a:solidFill>
                  <a:schemeClr val="bg1"/>
                </a:solidFill>
              </a:rPr>
              <a:t>LIFO</a:t>
            </a:r>
            <a:r>
              <a:rPr lang="en-US" dirty="0"/>
              <a:t> order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Stack?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DD9A383-4751-483B-ACF3-5E3AC2C0B2D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654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7"/>
          <p:cNvSpPr txBox="1">
            <a:spLocks/>
          </p:cNvSpPr>
          <p:nvPr/>
        </p:nvSpPr>
        <p:spPr>
          <a:xfrm>
            <a:off x="2120995" y="1496943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/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2115185" y="1496943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10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2115185" y="1500312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5</a:t>
            </a:r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685800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>
              <a:lnSpc>
                <a:spcPct val="90000"/>
              </a:lnSpc>
              <a:spcBef>
                <a:spcPct val="0"/>
              </a:spcBef>
            </a:pP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8534399" y="3325743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0</a:t>
            </a:r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6639875" y="3407023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</a:p>
        </p:txBody>
      </p:sp>
      <p:sp>
        <p:nvSpPr>
          <p:cNvPr id="16" name="Text Placeholder 7"/>
          <p:cNvSpPr txBox="1">
            <a:spLocks/>
          </p:cNvSpPr>
          <p:nvPr/>
        </p:nvSpPr>
        <p:spPr>
          <a:xfrm>
            <a:off x="8534399" y="3325743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1</a:t>
            </a:r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8534399" y="3325743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2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8534399" y="3325743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3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7477ADC-2665-4B66-8DED-B92DD16EA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 to a Stack</a:t>
            </a:r>
          </a:p>
        </p:txBody>
      </p:sp>
    </p:spTree>
    <p:extLst>
      <p:ext uri="{BB962C8B-B14F-4D97-AF65-F5344CB8AC3E}">
        <p14:creationId xmlns:p14="http://schemas.microsoft.com/office/powerpoint/2010/main" val="2652695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0117E-6 2.22222E-6 L 0.11773 2.22222E-6 C 0.16983 2.22222E-6 0.23547 0.14074 0.23547 0.25625 L 0.23547 0.51528 " pathEditMode="relative" rAng="0" ptsTypes="AAAA">
                                      <p:cBhvr>
                                        <p:cTn id="1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74" y="2576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50"/>
                            </p:stCondLst>
                            <p:childTnLst>
                              <p:par>
                                <p:cTn id="22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0117E-6 -4.81481E-6 L 0.11773 -4.81481E-6 C 0.1697 -4.81481E-6 0.23547 0.11343 0.23547 0.20625 L 0.23547 0.41528 " pathEditMode="relative" rAng="0" ptsTypes="AAAA">
                                      <p:cBhvr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74" y="20764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3217E-6 -4.81481E-6 L 0.11747 -4.81481E-6 C 0.16944 -4.81481E-6 0.23495 0.08542 0.23495 0.15602 L 0.23495 0.31528 " pathEditMode="relative" rAng="0" ptsTypes="AAAA">
                                      <p:cBhvr>
                                        <p:cTn id="3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48" y="15764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1" grpId="0" animBg="1"/>
      <p:bldP spid="11" grpId="1" animBg="1"/>
      <p:bldP spid="9" grpId="0" animBg="1"/>
      <p:bldP spid="9" grpId="1" animBg="1"/>
      <p:bldP spid="10" grpId="0" animBg="1"/>
      <p:bldP spid="16" grpId="0" animBg="1"/>
      <p:bldP spid="16" grpId="1" animBg="1"/>
      <p:bldP spid="17" grpId="0" animBg="1"/>
      <p:bldP spid="17" grpId="1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7"/>
          <p:cNvSpPr txBox="1">
            <a:spLocks/>
          </p:cNvSpPr>
          <p:nvPr/>
        </p:nvSpPr>
        <p:spPr>
          <a:xfrm>
            <a:off x="4984795" y="3656697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2</a:t>
            </a:r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4984796" y="4345218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10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4984797" y="5032623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5</a:t>
            </a:r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685800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>
              <a:lnSpc>
                <a:spcPct val="90000"/>
              </a:lnSpc>
              <a:spcBef>
                <a:spcPct val="0"/>
              </a:spcBef>
            </a:pP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Title 3"/>
          <p:cNvSpPr txBox="1">
            <a:spLocks/>
          </p:cNvSpPr>
          <p:nvPr/>
        </p:nvSpPr>
        <p:spPr>
          <a:xfrm>
            <a:off x="6639875" y="3407023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8534399" y="3325743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3</a:t>
            </a:r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8534399" y="3335439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1</a:t>
            </a:r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8534399" y="3325743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2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683416-67F2-4492-B296-0BF05FCEC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 from a Stack</a:t>
            </a:r>
          </a:p>
        </p:txBody>
      </p:sp>
    </p:spTree>
    <p:extLst>
      <p:ext uri="{BB962C8B-B14F-4D97-AF65-F5344CB8AC3E}">
        <p14:creationId xmlns:p14="http://schemas.microsoft.com/office/powerpoint/2010/main" val="576802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3.7037E-7 L -0.00052 -0.16019 C -0.00052 -0.23056 0.0775 -0.32014 0.14197 -0.32014 L 0.28745 -0.32014 " pathEditMode="relative" rAng="16200000" ptsTypes="AAAA">
                                      <p:cBhvr>
                                        <p:cTn id="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92" y="-1599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2.59259E-6 L -0.00052 -0.21041 C -0.00052 -0.30301 0.07867 -0.42222 0.14288 -0.42222 L 0.28732 -0.42222 " pathEditMode="relative" rAng="16200000" ptsTypes="AAAA">
                                      <p:cBhvr>
                                        <p:cTn id="1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92" y="-21111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1" grpId="0" animBg="1"/>
      <p:bldP spid="11" grpId="1" animBg="1"/>
      <p:bldP spid="24" grpId="0" animBg="1"/>
      <p:bldP spid="25" grpId="0" animBg="1"/>
      <p:bldP spid="26" grpId="0" animBg="1"/>
      <p:bldP spid="26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073896" y="1179000"/>
            <a:ext cx="10038897" cy="5546589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list</a:t>
            </a:r>
            <a:r>
              <a:rPr lang="en-US" dirty="0"/>
              <a:t> methods make it very easy to use a list as a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stack</a:t>
            </a:r>
          </a:p>
          <a:p>
            <a:r>
              <a:rPr lang="en-US" dirty="0"/>
              <a:t>To add an item to the top of the stack, use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append()</a:t>
            </a:r>
          </a:p>
          <a:p>
            <a:r>
              <a:rPr lang="en-US" dirty="0"/>
              <a:t>To retrieve an item from the top of the stack, use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pop()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Stacks in Python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7FC2AEF-4CE0-4CC5-BD28-EFF442A0873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406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1297924" y="1380053"/>
            <a:ext cx="6328359" cy="4269218"/>
          </a:xfrm>
        </p:spPr>
        <p:txBody>
          <a:bodyPr/>
          <a:lstStyle/>
          <a:p>
            <a:r>
              <a:rPr lang="en-US" sz="2800" dirty="0"/>
              <a:t>stack = [3, 4, 5]</a:t>
            </a:r>
          </a:p>
          <a:p>
            <a:r>
              <a:rPr lang="en-US" sz="2800" dirty="0" err="1"/>
              <a:t>stack.</a:t>
            </a:r>
            <a:r>
              <a:rPr lang="en-US" sz="2800" dirty="0" err="1">
                <a:solidFill>
                  <a:schemeClr val="bg1"/>
                </a:solidFill>
              </a:rPr>
              <a:t>append</a:t>
            </a:r>
            <a:r>
              <a:rPr lang="en-US" sz="2800" dirty="0"/>
              <a:t>(6)</a:t>
            </a:r>
          </a:p>
          <a:p>
            <a:r>
              <a:rPr lang="en-US" sz="2800" dirty="0" err="1"/>
              <a:t>stack.append</a:t>
            </a:r>
            <a:r>
              <a:rPr lang="en-US" sz="2800" dirty="0"/>
              <a:t>(7)</a:t>
            </a:r>
          </a:p>
          <a:p>
            <a:r>
              <a:rPr lang="en-US" sz="2800" dirty="0"/>
              <a:t>print(stack) </a:t>
            </a:r>
            <a:r>
              <a:rPr lang="en-US" sz="2800" i="1" dirty="0">
                <a:solidFill>
                  <a:schemeClr val="accent2"/>
                </a:solidFill>
              </a:rPr>
              <a:t># [3, 4, 5, 6, 7]</a:t>
            </a:r>
          </a:p>
          <a:p>
            <a:r>
              <a:rPr lang="en-US" sz="2800" dirty="0" err="1"/>
              <a:t>stack.</a:t>
            </a:r>
            <a:r>
              <a:rPr lang="en-US" sz="2800" dirty="0" err="1">
                <a:solidFill>
                  <a:schemeClr val="bg1"/>
                </a:solidFill>
              </a:rPr>
              <a:t>pop</a:t>
            </a:r>
            <a:r>
              <a:rPr lang="en-US" sz="2800" dirty="0"/>
              <a:t>()  </a:t>
            </a:r>
            <a:r>
              <a:rPr lang="en-US" sz="2800" i="1" dirty="0">
                <a:solidFill>
                  <a:schemeClr val="accent2"/>
                </a:solidFill>
              </a:rPr>
              <a:t># 7</a:t>
            </a:r>
          </a:p>
          <a:p>
            <a:r>
              <a:rPr lang="en-US" sz="2800" dirty="0"/>
              <a:t>print(stack) </a:t>
            </a:r>
            <a:r>
              <a:rPr lang="en-US" sz="2800" i="1" dirty="0">
                <a:solidFill>
                  <a:schemeClr val="accent2"/>
                </a:solidFill>
              </a:rPr>
              <a:t># [3, 4, 5, 6]</a:t>
            </a:r>
          </a:p>
          <a:p>
            <a:r>
              <a:rPr lang="en-US" sz="2800" dirty="0" err="1"/>
              <a:t>stack.pop</a:t>
            </a:r>
            <a:r>
              <a:rPr lang="en-US" sz="2800" dirty="0"/>
              <a:t>()  </a:t>
            </a:r>
            <a:r>
              <a:rPr lang="en-US" sz="2800" i="1" dirty="0">
                <a:solidFill>
                  <a:schemeClr val="accent2"/>
                </a:solidFill>
              </a:rPr>
              <a:t># 6</a:t>
            </a:r>
          </a:p>
          <a:p>
            <a:r>
              <a:rPr lang="en-US" sz="2800" dirty="0" err="1"/>
              <a:t>stack.pop</a:t>
            </a:r>
            <a:r>
              <a:rPr lang="en-US" sz="2800" dirty="0"/>
              <a:t>()  </a:t>
            </a:r>
            <a:r>
              <a:rPr lang="en-US" sz="2800" i="1" dirty="0">
                <a:solidFill>
                  <a:schemeClr val="accent2"/>
                </a:solidFill>
              </a:rPr>
              <a:t># 5</a:t>
            </a:r>
          </a:p>
          <a:p>
            <a:r>
              <a:rPr lang="en-US" sz="2800" dirty="0"/>
              <a:t>print(stack) </a:t>
            </a:r>
            <a:r>
              <a:rPr lang="en-US" sz="2800" i="1" dirty="0">
                <a:solidFill>
                  <a:schemeClr val="accent2"/>
                </a:solidFill>
              </a:rPr>
              <a:t># [3, 4]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Stacks in Python: Example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BFF7324-6617-4B64-A232-7981E3F4EAD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1028" name="Picture 4" descr="https://img.pngio.com/stack-png-3-png-image-stack-png-512_512.png">
            <a:extLst>
              <a:ext uri="{FF2B5EF4-FFF2-40B4-BE49-F238E27FC236}">
                <a16:creationId xmlns:a16="http://schemas.microsoft.com/office/drawing/2014/main" id="{1CC5A1D3-315C-492B-9E22-EED7FD9C3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1832" y="3780148"/>
            <a:ext cx="3144366" cy="3144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9822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461FD2BAC48847BF71EA25093C87E2" ma:contentTypeVersion="2" ma:contentTypeDescription="Create a new document." ma:contentTypeScope="" ma:versionID="2de9411e898187ae4fbc1c307cff5cee">
  <xsd:schema xmlns:xsd="http://www.w3.org/2001/XMLSchema" xmlns:xs="http://www.w3.org/2001/XMLSchema" xmlns:p="http://schemas.microsoft.com/office/2006/metadata/properties" xmlns:ns2="b1da4528-fe13-414f-b133-a49aeaaa47fa" targetNamespace="http://schemas.microsoft.com/office/2006/metadata/properties" ma:root="true" ma:fieldsID="f62062ac03ec282dc182e15a36aa4377" ns2:_="">
    <xsd:import namespace="b1da4528-fe13-414f-b133-a49aeaaa47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da4528-fe13-414f-b133-a49aeaaa47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66DA865-5C6B-4888-897A-02A06D062434}">
  <ds:schemaRefs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b1da4528-fe13-414f-b133-a49aeaaa47fa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0A418E2-2F68-4E50-9021-E119F41719C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27308B3-F487-4D56-B07B-F176FBB108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da4528-fe13-414f-b133-a49aeaaa47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</TotalTime>
  <Words>965</Words>
  <Application>Microsoft Office PowerPoint</Application>
  <PresentationFormat>Widescreen</PresentationFormat>
  <Paragraphs>246</Paragraphs>
  <Slides>30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Lists as Stacks and Queues</vt:lpstr>
      <vt:lpstr>Table of Contents</vt:lpstr>
      <vt:lpstr>Have a Question?</vt:lpstr>
      <vt:lpstr>Stacks</vt:lpstr>
      <vt:lpstr>What is a Stack?</vt:lpstr>
      <vt:lpstr>Push to a Stack</vt:lpstr>
      <vt:lpstr>Pop from a Stack</vt:lpstr>
      <vt:lpstr>Stacks in Python</vt:lpstr>
      <vt:lpstr>Stacks in Python: Example</vt:lpstr>
      <vt:lpstr>Problem: Reverse Strings</vt:lpstr>
      <vt:lpstr>Solution: Reverse Strings</vt:lpstr>
      <vt:lpstr>Problem: Matching Brackets</vt:lpstr>
      <vt:lpstr>Solution: Matching Brackets</vt:lpstr>
      <vt:lpstr>Queues</vt:lpstr>
      <vt:lpstr>What is Queue?</vt:lpstr>
      <vt:lpstr>Enqueue</vt:lpstr>
      <vt:lpstr>Dequeue</vt:lpstr>
      <vt:lpstr>Queues in Python </vt:lpstr>
      <vt:lpstr>Queues in Python: Example</vt:lpstr>
      <vt:lpstr>Problem: Supermarket</vt:lpstr>
      <vt:lpstr>Solution: Supermarket</vt:lpstr>
      <vt:lpstr>Problem: Water Dispenser</vt:lpstr>
      <vt:lpstr>Pseudocode: Water Dispenser</vt:lpstr>
      <vt:lpstr>Practice</vt:lpstr>
      <vt:lpstr>Summary</vt:lpstr>
      <vt:lpstr>Questions?</vt:lpstr>
      <vt:lpstr>SoftUni Diamond Partners</vt:lpstr>
      <vt:lpstr>SoftUni Organizational Partners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Advanced - Lists as Stacks and Queues</dc:title>
  <dc:subject>Python Advanced – Practical Training Course @ SoftUni</dc:subject>
  <dc:creator>Software University</dc:creator>
  <cp:keywords>python advanced;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Tanya Staneva</cp:lastModifiedBy>
  <cp:revision>19</cp:revision>
  <dcterms:created xsi:type="dcterms:W3CDTF">2018-05-23T13:08:44Z</dcterms:created>
  <dcterms:modified xsi:type="dcterms:W3CDTF">2019-12-02T15:08:35Z</dcterms:modified>
  <cp:category>python, programming, code, softuni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0x0101000D461FD2BAC48847BF71EA25093C87E2</vt:lpwstr>
  </property>
</Properties>
</file>