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300" r:id="rId34"/>
    <p:sldId id="3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5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531B423-6C0A-4811-BDED-E71517A3E5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745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AD3D501-5AD5-4149-94BD-B104157AF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618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1.png"/><Relationship Id="rId10" Type="http://schemas.openxmlformats.org/officeDocument/2006/relationships/image" Target="../media/image3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/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Write program that </a:t>
            </a:r>
            <a:r>
              <a:rPr lang="en-US" b="1" dirty="0">
                <a:solidFill>
                  <a:schemeClr val="bg1"/>
                </a:solidFill>
              </a:rPr>
              <a:t>reads a matrix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Sum </a:t>
            </a:r>
            <a:r>
              <a:rPr lang="en-US" sz="3200" dirty="0"/>
              <a:t>of all </a:t>
            </a:r>
            <a:r>
              <a:rPr lang="en-US" sz="3200" b="1" dirty="0">
                <a:solidFill>
                  <a:schemeClr val="bg1"/>
                </a:solidFill>
              </a:rPr>
              <a:t>matrix elements 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b="1" dirty="0" smtClean="0">
                <a:solidFill>
                  <a:schemeClr val="bg1"/>
                </a:solidFill>
              </a:rPr>
              <a:t>matrix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b="1" dirty="0">
                <a:solidFill>
                  <a:schemeClr val="bg1"/>
                </a:solidFill>
              </a:rPr>
              <a:t>[rows, columns] 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3757" y="4307731"/>
            <a:ext cx="33338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</a:t>
            </a:r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905250" y="5000625"/>
            <a:ext cx="561975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14874" y="4492621"/>
            <a:ext cx="6977108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753769" y="1386775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[0 for x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matrix</a:t>
            </a:r>
            <a:r>
              <a:rPr lang="en-US" dirty="0">
                <a:solidFill>
                  <a:schemeClr val="bg1"/>
                </a:solidFill>
              </a:rPr>
              <a:t>[row]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tx1"/>
                </a:solidFill>
              </a:rPr>
              <a:t>lines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# Print the matrix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an element in a two-dimensional list for example, you should give the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of the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with 3 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0731" y="2551700"/>
            <a:ext cx="7538767" cy="1039040"/>
          </a:xfrm>
        </p:spPr>
        <p:txBody>
          <a:bodyPr/>
          <a:lstStyle/>
          <a:p>
            <a:r>
              <a:rPr lang="en-US" sz="2600" dirty="0"/>
              <a:t>x = [[1, 2], [3, 4], [5, 6]]</a:t>
            </a:r>
          </a:p>
          <a:p>
            <a:r>
              <a:rPr lang="en-US" sz="2600" dirty="0"/>
              <a:t>print(x</a:t>
            </a:r>
            <a:r>
              <a:rPr lang="en-US" sz="2600" dirty="0">
                <a:solidFill>
                  <a:schemeClr val="bg1"/>
                </a:solidFill>
              </a:rPr>
              <a:t>[1][0]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9" y="4596110"/>
            <a:ext cx="7538769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[[[1, 2], [3, 4]], [[5, 6], [7, 8]]]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print(x</a:t>
            </a:r>
            <a:r>
              <a:rPr lang="en-US" sz="2600" dirty="0">
                <a:solidFill>
                  <a:schemeClr val="bg1"/>
                </a:solidFill>
              </a:rPr>
              <a:t>[0][1][1]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loops to traverse multidimensional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7659387" cy="3816787"/>
          </a:xfrm>
        </p:spPr>
        <p:txBody>
          <a:bodyPr/>
          <a:lstStyle/>
          <a:p>
            <a:r>
              <a:rPr lang="en-US" sz="2800" dirty="0"/>
              <a:t>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x[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print(x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comprehension to traverse multidimensional </a:t>
            </a:r>
            <a:r>
              <a:rPr lang="en-US" dirty="0" smtClean="0"/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 is </a:t>
            </a:r>
            <a:r>
              <a:rPr lang="en-US" b="1" dirty="0" smtClean="0">
                <a:solidFill>
                  <a:schemeClr val="bg1"/>
                </a:solidFill>
              </a:rPr>
              <a:t>bad practice </a:t>
            </a:r>
            <a:r>
              <a:rPr lang="en-US" dirty="0" smtClean="0"/>
              <a:t>to use comprehensions for</a:t>
            </a:r>
            <a:br>
              <a:rPr lang="en-US" dirty="0" smtClean="0"/>
            </a:br>
            <a:r>
              <a:rPr lang="en-US" dirty="0" smtClean="0"/>
              <a:t>multidimensional lists, since the code</a:t>
            </a:r>
            <a:br>
              <a:rPr lang="en-US" dirty="0" smtClean="0"/>
            </a:br>
            <a:r>
              <a:rPr lang="en-US" dirty="0" smtClean="0"/>
              <a:t>becomes </a:t>
            </a:r>
            <a:r>
              <a:rPr lang="en-US" b="1" dirty="0" smtClean="0">
                <a:solidFill>
                  <a:schemeClr val="bg1"/>
                </a:solidFill>
              </a:rPr>
              <a:t>messy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9019" y="1967635"/>
            <a:ext cx="7779946" cy="2007061"/>
          </a:xfrm>
        </p:spPr>
        <p:txBody>
          <a:bodyPr/>
          <a:lstStyle/>
          <a:p>
            <a:r>
              <a:rPr lang="en-US" sz="2800" dirty="0"/>
              <a:t>[print(num) for num in [j for j in 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65" y="3974696"/>
            <a:ext cx="2583854" cy="25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that read a matrix from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for each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dirty="0"/>
              <a:t>On first line you will get matrix rows</a:t>
            </a:r>
          </a:p>
          <a:p>
            <a:r>
              <a:rPr lang="en-US" dirty="0"/>
              <a:t>On the next rows lines, you will get elements for each column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961535" y="1366156"/>
            <a:ext cx="7944465" cy="5015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sizes = list(map(int, input().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chemeClr val="tx1"/>
                </a:solidFill>
              </a:rPr>
              <a:t>(", ")))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columns = </a:t>
            </a:r>
            <a:r>
              <a:rPr lang="en-US" dirty="0">
                <a:solidFill>
                  <a:schemeClr val="bg1"/>
                </a:solidFill>
              </a:rPr>
              <a:t>sizes[1]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 = </a:t>
            </a:r>
            <a:r>
              <a:rPr lang="en-US" dirty="0">
                <a:solidFill>
                  <a:schemeClr val="bg1"/>
                </a:solidFill>
              </a:rPr>
              <a:t>sizes[0]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[[0]*columns for row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matrix[row][column] = lines[column]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[0]*columns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sum[column] += matrix[row][column]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print(sum[column])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Increasing each value by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1" y="2069250"/>
            <a:ext cx="7685646" cy="2911924"/>
          </a:xfrm>
        </p:spPr>
        <p:txBody>
          <a:bodyPr/>
          <a:lstStyle/>
          <a:p>
            <a:r>
              <a:rPr lang="en-US" sz="2800" dirty="0"/>
              <a:t>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</a:t>
            </a:r>
            <a:r>
              <a:rPr lang="en-US" sz="2800" dirty="0" err="1"/>
              <a:t>len</a:t>
            </a:r>
            <a:r>
              <a:rPr lang="en-US" sz="2800" dirty="0"/>
              <a:t>(x)):</a:t>
            </a:r>
          </a:p>
          <a:p>
            <a:r>
              <a:rPr lang="en-US" sz="2800" dirty="0"/>
              <a:t>    for j in range(</a:t>
            </a:r>
            <a:r>
              <a:rPr lang="en-US" sz="2800" dirty="0" err="1"/>
              <a:t>len</a:t>
            </a:r>
            <a:r>
              <a:rPr lang="en-US" sz="2800" dirty="0"/>
              <a:t>(x[</a:t>
            </a:r>
            <a:r>
              <a:rPr lang="en-US" sz="2800" dirty="0" err="1"/>
              <a:t>i</a:t>
            </a:r>
            <a:r>
              <a:rPr lang="en-US" sz="2800" dirty="0"/>
              <a:t>])):</a:t>
            </a:r>
          </a:p>
          <a:p>
            <a:r>
              <a:rPr lang="en-US" sz="2800" dirty="0"/>
              <a:t>        x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finds the </a:t>
            </a:r>
            <a:r>
              <a:rPr lang="en-US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dirty="0"/>
              <a:t>On the </a:t>
            </a:r>
            <a:r>
              <a:rPr lang="en-US" b="1" dirty="0">
                <a:solidFill>
                  <a:schemeClr val="bg1"/>
                </a:solidFill>
              </a:rPr>
              <a:t>first line</a:t>
            </a:r>
            <a:r>
              <a:rPr lang="en-US" dirty="0"/>
              <a:t>, you are given the integer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- the size of the square matrix </a:t>
            </a:r>
          </a:p>
          <a:p>
            <a:pPr fontAlgn="base"/>
            <a:r>
              <a:rPr lang="en-US" dirty="0"/>
              <a:t>The next </a:t>
            </a:r>
            <a:r>
              <a:rPr lang="en-US" b="1" dirty="0">
                <a:solidFill>
                  <a:schemeClr val="bg1"/>
                </a:solidFill>
              </a:rPr>
              <a:t>N lines </a:t>
            </a:r>
            <a:r>
              <a:rPr lang="en-US" dirty="0"/>
              <a:t>holds the values for</a:t>
            </a:r>
            <a:r>
              <a:rPr lang="en-US" b="1" dirty="0">
                <a:solidFill>
                  <a:schemeClr val="bg1"/>
                </a:solidFill>
              </a:rPr>
              <a:t> every row </a:t>
            </a:r>
            <a:r>
              <a:rPr lang="en-US" dirty="0"/>
              <a:t>-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143544" y="1373794"/>
            <a:ext cx="9904911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matrix</a:t>
            </a:r>
            <a:r>
              <a:rPr lang="en-US" sz="2600" dirty="0">
                <a:solidFill>
                  <a:schemeClr val="bg1"/>
                </a:solidFill>
              </a:rPr>
              <a:t>[x][y]</a:t>
            </a:r>
            <a:r>
              <a:rPr lang="en-US" sz="26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sum_diagonal</a:t>
            </a:r>
            <a:r>
              <a:rPr lang="en-US" sz="2600" dirty="0">
                <a:solidFill>
                  <a:schemeClr val="tx1"/>
                </a:solidFill>
              </a:rPr>
              <a:t> = sum(matrix</a:t>
            </a:r>
            <a:r>
              <a:rPr lang="en-US" sz="2600" dirty="0">
                <a:solidFill>
                  <a:schemeClr val="bg1"/>
                </a:solidFill>
              </a:rPr>
              <a:t>[size - 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 - 1][size - 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 - 1]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sum_diagonal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 integer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, representing 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 of a </a:t>
            </a:r>
            <a:r>
              <a:rPr lang="en-US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dirty="0"/>
              <a:t>On the next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lines, you will receive rows of the matrix</a:t>
            </a:r>
          </a:p>
          <a:p>
            <a:r>
              <a:rPr lang="en-US" dirty="0"/>
              <a:t>Each row consists of ASCII characters. You will receive a symbol </a:t>
            </a:r>
          </a:p>
          <a:p>
            <a:r>
              <a:rPr lang="en-US" dirty="0"/>
              <a:t>Find the </a:t>
            </a:r>
            <a:r>
              <a:rPr lang="en-US" b="1" dirty="0">
                <a:solidFill>
                  <a:schemeClr val="bg1"/>
                </a:solidFill>
              </a:rPr>
              <a:t>first occurrence </a:t>
            </a:r>
            <a:r>
              <a:rPr lang="en-US" dirty="0"/>
              <a:t>of that symbol in the matrix and print its position in the format: </a:t>
            </a:r>
            <a:r>
              <a:rPr lang="en-US" b="1" dirty="0">
                <a:solidFill>
                  <a:schemeClr val="bg1"/>
                </a:solidFill>
              </a:rPr>
              <a:t>"({row}, {col})</a:t>
            </a:r>
            <a:r>
              <a:rPr lang="en-US" dirty="0"/>
              <a:t>"</a:t>
            </a:r>
          </a:p>
          <a:p>
            <a:r>
              <a:rPr lang="en-US" dirty="0"/>
              <a:t>If there is no such symbol print an error message </a:t>
            </a:r>
            <a:r>
              <a:rPr lang="en-US" b="1" dirty="0">
                <a:solidFill>
                  <a:schemeClr val="bg1"/>
                </a:solidFill>
              </a:rPr>
              <a:t>"{symbol} does not occur in the matrix</a:t>
            </a:r>
            <a:r>
              <a:rPr lang="en-US" dirty="0"/>
              <a:t>" 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98079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</a:t>
            </a: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[x].append(line[y])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</a:t>
            </a: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can also have sets inside of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or tuples in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 smtClean="0"/>
              <a:t>sets_of_numbers</a:t>
            </a:r>
            <a:r>
              <a:rPr lang="en-US" dirty="0" smtClean="0"/>
              <a:t> = [</a:t>
            </a:r>
          </a:p>
          <a:p>
            <a:r>
              <a:rPr lang="en-US" dirty="0"/>
              <a:t> </a:t>
            </a:r>
            <a:r>
              <a:rPr lang="en-US" dirty="0" smtClean="0"/>
              <a:t>   {1, 2, 3},</a:t>
            </a:r>
          </a:p>
          <a:p>
            <a:r>
              <a:rPr lang="en-US" dirty="0"/>
              <a:t> </a:t>
            </a:r>
            <a:r>
              <a:rPr lang="en-US" dirty="0" smtClean="0"/>
              <a:t>   {3, 4, 5}</a:t>
            </a:r>
            <a:endParaRPr lang="en-US" dirty="0"/>
          </a:p>
          <a:p>
            <a:r>
              <a:rPr lang="en-US" dirty="0" smtClean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tuples_collection</a:t>
            </a:r>
            <a:r>
              <a:rPr lang="en-US" dirty="0" smtClean="0"/>
              <a:t> = [</a:t>
            </a:r>
          </a:p>
          <a:p>
            <a:r>
              <a:rPr lang="en-US" dirty="0" smtClean="0"/>
              <a:t>    ("peter", "</a:t>
            </a:r>
            <a:r>
              <a:rPr lang="en-US" dirty="0" err="1" smtClean="0"/>
              <a:t>mary</a:t>
            </a:r>
            <a:r>
              <a:rPr lang="en-US" dirty="0" smtClean="0"/>
              <a:t>"),</a:t>
            </a:r>
          </a:p>
          <a:p>
            <a:r>
              <a:rPr lang="en-US" dirty="0" smtClean="0"/>
              <a:t>    (22, 19)</a:t>
            </a:r>
          </a:p>
          <a:p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can also quite often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or tuples as dictionary values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 smtClean="0"/>
              <a:t>students_and_grades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"peter": [4.50, 5.00, 4.95],</a:t>
            </a:r>
          </a:p>
          <a:p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anna</a:t>
            </a:r>
            <a:r>
              <a:rPr lang="en-US" dirty="0" smtClean="0"/>
              <a:t>": [6.00, 5.65, 5.80]</a:t>
            </a:r>
            <a:endParaRPr lang="en-US" dirty="0"/>
          </a:p>
          <a:p>
            <a:r>
              <a:rPr lang="en-US" dirty="0" smtClean="0"/>
              <a:t>}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words_and_characters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"bob":  ("b", "o", "b"),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anna</a:t>
            </a:r>
            <a:r>
              <a:rPr lang="en-US" dirty="0" smtClean="0"/>
              <a:t>": ("a", "n", "n", "a")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E00940B9-2875-4F5C-B5FB-236CB82E8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12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C37F97E-3EC3-4093-B5A6-833C7A1ED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97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There can be more than one additional </a:t>
            </a:r>
            <a:r>
              <a:rPr lang="en-US" b="1" dirty="0">
                <a:solidFill>
                  <a:schemeClr val="bg1"/>
                </a:solidFill>
              </a:rPr>
              <a:t>dimension</a:t>
            </a:r>
            <a:r>
              <a:rPr lang="en-US" dirty="0"/>
              <a:t> to lists </a:t>
            </a:r>
          </a:p>
          <a:p>
            <a:r>
              <a:rPr lang="en-US" dirty="0"/>
              <a:t>Multi-dimensional lists are the </a:t>
            </a:r>
            <a:r>
              <a:rPr lang="en-US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two-dimensional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cube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three-dimensional</a:t>
            </a:r>
            <a:r>
              <a:rPr lang="en-US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dealing with </a:t>
            </a:r>
            <a:r>
              <a:rPr lang="en-US" b="1" dirty="0">
                <a:solidFill>
                  <a:schemeClr val="bg1"/>
                </a:solidFill>
              </a:rPr>
              <a:t>graphics</a:t>
            </a:r>
            <a:r>
              <a:rPr lang="en-US" dirty="0"/>
              <a:t> (pixels on the screen are in a grid </a:t>
            </a:r>
            <a:br>
              <a:rPr lang="en-US" dirty="0"/>
            </a:br>
            <a:r>
              <a:rPr lang="en-US" dirty="0"/>
              <a:t>formation)</a:t>
            </a:r>
          </a:p>
          <a:p>
            <a:r>
              <a:rPr lang="en-US" dirty="0"/>
              <a:t>When working with </a:t>
            </a:r>
            <a:r>
              <a:rPr lang="en-US" b="1" dirty="0">
                <a:solidFill>
                  <a:schemeClr val="bg1"/>
                </a:solidFill>
              </a:rPr>
              <a:t>tabular</a:t>
            </a:r>
            <a:r>
              <a:rPr lang="en-US" dirty="0"/>
              <a:t> data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Other cases when you want </a:t>
            </a:r>
            <a:r>
              <a:rPr lang="en-US" b="1" dirty="0">
                <a:solidFill>
                  <a:schemeClr val="bg1"/>
                </a:solidFill>
              </a:rPr>
              <a:t>each item </a:t>
            </a:r>
            <a:r>
              <a:rPr lang="en-US" dirty="0"/>
              <a:t>of your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to be </a:t>
            </a:r>
            <a:br>
              <a:rPr lang="en-US" dirty="0"/>
            </a:br>
            <a:r>
              <a:rPr lang="en-US" dirty="0"/>
              <a:t>another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(Example:</a:t>
            </a:r>
            <a:r>
              <a:rPr lang="en-US" b="1" dirty="0"/>
              <a:t> </a:t>
            </a:r>
            <a:r>
              <a:rPr lang="en-US" dirty="0"/>
              <a:t>list of students, each of which has many </a:t>
            </a:r>
            <a:br>
              <a:rPr lang="en-US" dirty="0"/>
            </a:br>
            <a:r>
              <a:rPr lang="en-US" dirty="0"/>
              <a:t>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MD List with Zeros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4161" y="5965891"/>
            <a:ext cx="84581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[[0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range(2)]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4162" y="1807945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x.append</a:t>
            </a:r>
            <a:r>
              <a:rPr lang="en-US" sz="2600" dirty="0">
                <a:solidFill>
                  <a:schemeClr val="tx1"/>
                </a:solidFill>
              </a:rPr>
              <a:t>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b="1">
                <a:solidFill>
                  <a:schemeClr val="accent1"/>
                </a:solidFill>
              </a:rPr>
              <a:t>loop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Using </a:t>
            </a:r>
            <a:r>
              <a:rPr lang="en-US" b="1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94162" y="1770237"/>
            <a:ext cx="9023735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x.append</a:t>
            </a:r>
            <a:r>
              <a:rPr lang="en-US" sz="2600" dirty="0">
                <a:solidFill>
                  <a:schemeClr val="tx1"/>
                </a:solidFill>
              </a:rPr>
              <a:t>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94162" y="5391590"/>
            <a:ext cx="9023735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x = [[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range(1, 4)] for j in range(3)]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1473</Words>
  <Application>Microsoft Office PowerPoint</Application>
  <PresentationFormat>Widescreen</PresentationFormat>
  <Paragraphs>290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24</cp:revision>
  <dcterms:created xsi:type="dcterms:W3CDTF">2018-05-23T13:08:44Z</dcterms:created>
  <dcterms:modified xsi:type="dcterms:W3CDTF">2020-01-22T07:16:34Z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