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5"/>
  </p:notesMasterIdLst>
  <p:handoutMasterIdLst>
    <p:handoutMasterId r:id="rId26"/>
  </p:handoutMasterIdLst>
  <p:sldIdLst>
    <p:sldId id="647" r:id="rId3"/>
    <p:sldId id="395" r:id="rId4"/>
    <p:sldId id="623" r:id="rId5"/>
    <p:sldId id="648" r:id="rId6"/>
    <p:sldId id="628" r:id="rId7"/>
    <p:sldId id="629" r:id="rId8"/>
    <p:sldId id="633" r:id="rId9"/>
    <p:sldId id="634" r:id="rId10"/>
    <p:sldId id="631" r:id="rId11"/>
    <p:sldId id="637" r:id="rId12"/>
    <p:sldId id="639" r:id="rId13"/>
    <p:sldId id="641" r:id="rId14"/>
    <p:sldId id="640" r:id="rId15"/>
    <p:sldId id="636" r:id="rId16"/>
    <p:sldId id="635" r:id="rId17"/>
    <p:sldId id="649" r:id="rId18"/>
    <p:sldId id="421" r:id="rId19"/>
    <p:sldId id="650" r:id="rId20"/>
    <p:sldId id="643" r:id="rId21"/>
    <p:sldId id="642" r:id="rId22"/>
    <p:sldId id="651" r:id="rId23"/>
    <p:sldId id="652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F2AEBBA-3877-4F6E-8DAE-9B98BB7F6988}">
          <p14:sldIdLst>
            <p14:sldId id="647"/>
            <p14:sldId id="395"/>
            <p14:sldId id="623"/>
          </p14:sldIdLst>
        </p14:section>
        <p14:section name="Lambda Functions" id="{8512696A-C4B2-4799-BC28-8EC2882B90FD}">
          <p14:sldIdLst>
            <p14:sldId id="648"/>
            <p14:sldId id="628"/>
            <p14:sldId id="629"/>
            <p14:sldId id="633"/>
            <p14:sldId id="634"/>
            <p14:sldId id="631"/>
            <p14:sldId id="637"/>
            <p14:sldId id="639"/>
            <p14:sldId id="641"/>
            <p14:sldId id="640"/>
            <p14:sldId id="636"/>
            <p14:sldId id="635"/>
            <p14:sldId id="649"/>
          </p14:sldIdLst>
        </p14:section>
        <p14:section name="Conclusion" id="{D381C85F-8217-41F6-A48D-185145FF4A0E}">
          <p14:sldIdLst>
            <p14:sldId id="421"/>
            <p14:sldId id="650"/>
            <p14:sldId id="643"/>
            <p14:sldId id="642"/>
            <p14:sldId id="651"/>
            <p14:sldId id="6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BAB398"/>
    <a:srgbClr val="ADA485"/>
    <a:srgbClr val="F37D3B"/>
    <a:srgbClr val="FF6600"/>
    <a:srgbClr val="603A14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95" autoAdjust="0"/>
    <p:restoredTop sz="94595" autoAdjust="0"/>
  </p:normalViewPr>
  <p:slideViewPr>
    <p:cSldViewPr>
      <p:cViewPr varScale="1">
        <p:scale>
          <a:sx n="71" d="100"/>
          <a:sy n="71" d="100"/>
        </p:scale>
        <p:origin x="756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7/5/2019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8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367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278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47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2870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29101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41122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9108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28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1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7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1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7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0042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15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28604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34019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93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programming.info/english-intro-csharp-book/" TargetMode="External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hyperlink" Target="http://www.flaticon.com/" TargetMode="External"/><Relationship Id="rId4" Type="http://schemas.openxmlformats.org/officeDocument/2006/relationships/hyperlink" Target="http://creativecommons.org/licenses/by-sa/4.0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CE6C811A-01E0-4DCD-B2F7-05ED213B8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Lambda Functions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20F926A-252A-4AA9-BF19-9D6A7A79B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Functional Programming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18D2F1B-A35E-4A0D-94FA-D20DBE9241D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31641"/>
            <a:ext cx="2950749" cy="351754"/>
          </a:xfrm>
        </p:spPr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6B2B932-A25A-4338-856B-9EA17E8756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55795"/>
            <a:ext cx="2950749" cy="320720"/>
          </a:xfrm>
        </p:spPr>
        <p:txBody>
          <a:bodyPr/>
          <a:lstStyle/>
          <a:p>
            <a:r>
              <a:rPr lang="en-US" sz="1600" dirty="0">
                <a:hlinkClick r:id="rId2"/>
              </a:rPr>
              <a:t>http://softuni.bg</a:t>
            </a:r>
            <a:endParaRPr lang="en-US" sz="160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0AE34C2-8225-4860-9226-AA7978829C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92"/>
            <a:ext cx="2950749" cy="506412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1E956F9-5B46-4BD9-AA9D-EDF66833CC0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966"/>
            <a:ext cx="2950749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DEE4EA-A0F1-4362-A680-4D06E661394E}"/>
              </a:ext>
            </a:extLst>
          </p:cNvPr>
          <p:cNvGrpSpPr/>
          <p:nvPr/>
        </p:nvGrpSpPr>
        <p:grpSpPr>
          <a:xfrm>
            <a:off x="1217612" y="1953791"/>
            <a:ext cx="4191000" cy="2718414"/>
            <a:chOff x="8069640" y="3761503"/>
            <a:chExt cx="3376573" cy="2440899"/>
          </a:xfrm>
        </p:grpSpPr>
        <p:pic>
          <p:nvPicPr>
            <p:cNvPr id="18" name="Picture 2" descr="Image result for dictionary icon modern">
              <a:extLst>
                <a:ext uri="{FF2B5EF4-FFF2-40B4-BE49-F238E27FC236}">
                  <a16:creationId xmlns:a16="http://schemas.microsoft.com/office/drawing/2014/main" id="{B2DD2183-6C5A-4D42-BE32-06BDF8310B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7E9DC7B-116F-4D4D-BC26-965F937DB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E08C95A-2DF1-4667-B151-BFC8F162A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631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44DC-B69B-4DE6-8A2C-207AC629A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a collection’s items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ascending </a:t>
            </a:r>
            <a:r>
              <a:rPr lang="en-US" dirty="0"/>
              <a:t>order:</a:t>
            </a:r>
          </a:p>
          <a:p>
            <a:endParaRPr lang="en-US" dirty="0"/>
          </a:p>
          <a:p>
            <a:pPr>
              <a:spcAft>
                <a:spcPts val="4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reversed()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reverse</a:t>
            </a:r>
            <a:r>
              <a:rPr lang="en-US" dirty="0"/>
              <a:t> a collection: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7CFD2C-993A-4973-A298-7316FAA8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Programming: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sorted/reversed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12E1A-8C07-4CCF-B7EA-309ECEAE21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7512060-1653-4466-AE34-CB7A403CBE7A}"/>
              </a:ext>
            </a:extLst>
          </p:cNvPr>
          <p:cNvSpPr txBox="1">
            <a:spLocks/>
          </p:cNvSpPr>
          <p:nvPr/>
        </p:nvSpPr>
        <p:spPr>
          <a:xfrm>
            <a:off x="619400" y="1752600"/>
            <a:ext cx="109440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1"/>
                </a:solidFill>
                <a:effectLst/>
              </a:rPr>
              <a:t>nums</a:t>
            </a:r>
            <a:r>
              <a:rPr lang="en-US" sz="2800" dirty="0">
                <a:solidFill>
                  <a:schemeClr val="tx1"/>
                </a:solidFill>
                <a:effectLst/>
              </a:rPr>
              <a:t> = [14, 22, 5]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 err="1">
                <a:solidFill>
                  <a:schemeClr val="tx1"/>
                </a:solidFill>
                <a:effectLst/>
              </a:rPr>
              <a:t>sorted_nums</a:t>
            </a:r>
            <a:r>
              <a:rPr lang="en-US" sz="2800" dirty="0">
                <a:solidFill>
                  <a:schemeClr val="tx1"/>
                </a:solidFill>
                <a:effectLst/>
              </a:rPr>
              <a:t> = </a:t>
            </a:r>
            <a:r>
              <a:rPr lang="en-US" sz="2800" dirty="0">
                <a:solidFill>
                  <a:schemeClr val="bg1"/>
                </a:solidFill>
                <a:effectLst/>
              </a:rPr>
              <a:t>sorted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nums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800" i="1" dirty="0">
                <a:solidFill>
                  <a:schemeClr val="bg1"/>
                </a:solidFill>
                <a:effectLst/>
              </a:rPr>
              <a:t># [5, 14, 22]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2E424BD-F95E-4937-8C05-5EEFAB112154}"/>
              </a:ext>
            </a:extLst>
          </p:cNvPr>
          <p:cNvSpPr txBox="1">
            <a:spLocks/>
          </p:cNvSpPr>
          <p:nvPr/>
        </p:nvSpPr>
        <p:spPr>
          <a:xfrm>
            <a:off x="622412" y="4495800"/>
            <a:ext cx="109440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1"/>
                </a:solidFill>
                <a:effectLst/>
              </a:rPr>
              <a:t>nums</a:t>
            </a:r>
            <a:r>
              <a:rPr lang="en-US" sz="2800" dirty="0">
                <a:solidFill>
                  <a:schemeClr val="tx1"/>
                </a:solidFill>
                <a:effectLst/>
              </a:rPr>
              <a:t> = [1, 2, 3]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 err="1">
                <a:solidFill>
                  <a:schemeClr val="tx1"/>
                </a:solidFill>
                <a:effectLst/>
              </a:rPr>
              <a:t>sorted_nums</a:t>
            </a:r>
            <a:r>
              <a:rPr lang="en-US" sz="2800" dirty="0">
                <a:solidFill>
                  <a:schemeClr val="tx1"/>
                </a:solidFill>
                <a:effectLst/>
              </a:rPr>
              <a:t> = </a:t>
            </a:r>
            <a:r>
              <a:rPr lang="en-US" sz="2800" dirty="0">
                <a:solidFill>
                  <a:schemeClr val="bg1"/>
                </a:solidFill>
                <a:effectLst/>
              </a:rPr>
              <a:t>reversed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nums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800" i="1" dirty="0">
                <a:solidFill>
                  <a:schemeClr val="bg1"/>
                </a:solidFill>
                <a:effectLst/>
              </a:rPr>
              <a:t># [3, 2, 1]</a:t>
            </a:r>
          </a:p>
        </p:txBody>
      </p:sp>
    </p:spTree>
    <p:extLst>
      <p:ext uri="{BB962C8B-B14F-4D97-AF65-F5344CB8AC3E}">
        <p14:creationId xmlns:p14="http://schemas.microsoft.com/office/powerpoint/2010/main" val="93570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44DC-B69B-4DE6-8A2C-207AC629A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a dictionary by the </a:t>
            </a:r>
            <a:r>
              <a:rPr lang="en-US" b="1" dirty="0">
                <a:solidFill>
                  <a:schemeClr val="bg1"/>
                </a:solidFill>
              </a:rPr>
              <a:t>count</a:t>
            </a:r>
            <a:r>
              <a:rPr lang="en-US" dirty="0"/>
              <a:t> of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7CFD2C-993A-4973-A298-7316FAA8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Sorting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12E1A-8C07-4CCF-B7EA-309ECEAE21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7512060-1653-4466-AE34-CB7A403CBE7A}"/>
              </a:ext>
            </a:extLst>
          </p:cNvPr>
          <p:cNvSpPr txBox="1">
            <a:spLocks/>
          </p:cNvSpPr>
          <p:nvPr/>
        </p:nvSpPr>
        <p:spPr>
          <a:xfrm>
            <a:off x="622412" y="1825674"/>
            <a:ext cx="10944000" cy="43003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500" dirty="0" err="1">
                <a:solidFill>
                  <a:schemeClr val="tx1"/>
                </a:solidFill>
                <a:effectLst/>
              </a:rPr>
              <a:t>student_grades</a:t>
            </a:r>
            <a:r>
              <a:rPr lang="en-US" sz="2500" dirty="0">
                <a:solidFill>
                  <a:schemeClr val="tx1"/>
                </a:solidFill>
                <a:effectLst/>
              </a:rPr>
              <a:t> = {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    '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ivan</a:t>
            </a:r>
            <a:r>
              <a:rPr lang="en-US" sz="2500" dirty="0">
                <a:solidFill>
                  <a:schemeClr val="tx1"/>
                </a:solidFill>
                <a:effectLst/>
              </a:rPr>
              <a:t>': [3, 4],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    '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petar</a:t>
            </a:r>
            <a:r>
              <a:rPr lang="en-US" sz="2500" dirty="0">
                <a:solidFill>
                  <a:schemeClr val="tx1"/>
                </a:solidFill>
                <a:effectLst/>
              </a:rPr>
              <a:t>': [5, 2, 5],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    '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maria</a:t>
            </a:r>
            <a:r>
              <a:rPr lang="en-US" sz="2500" dirty="0">
                <a:solidFill>
                  <a:schemeClr val="tx1"/>
                </a:solidFill>
                <a:effectLst/>
              </a:rPr>
              <a:t>': [6, 6, 5, 6],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    '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gosho</a:t>
            </a:r>
            <a:r>
              <a:rPr lang="en-US" sz="2500" dirty="0">
                <a:solidFill>
                  <a:schemeClr val="tx1"/>
                </a:solidFill>
                <a:effectLst/>
              </a:rPr>
              <a:t>': [5, 6]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90000"/>
              </a:lnSpc>
            </a:pPr>
            <a:endParaRPr lang="en-US" sz="2500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sz="2500" dirty="0" err="1">
                <a:solidFill>
                  <a:schemeClr val="tx1"/>
                </a:solidFill>
                <a:effectLst/>
              </a:rPr>
              <a:t>sorted_grades</a:t>
            </a:r>
            <a:r>
              <a:rPr lang="en-US" sz="2500" dirty="0">
                <a:solidFill>
                  <a:schemeClr val="tx1"/>
                </a:solidFill>
                <a:effectLst/>
              </a:rPr>
              <a:t> = \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  sorted(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student_grades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.items</a:t>
            </a:r>
            <a:r>
              <a:rPr lang="en-US" sz="2500" dirty="0">
                <a:solidFill>
                  <a:schemeClr val="bg1"/>
                </a:solidFill>
                <a:effectLst/>
              </a:rPr>
              <a:t>()</a:t>
            </a:r>
            <a:r>
              <a:rPr lang="en-US" sz="2500" dirty="0">
                <a:solidFill>
                  <a:schemeClr val="tx1"/>
                </a:solidFill>
                <a:effectLst/>
              </a:rPr>
              <a:t>,</a:t>
            </a:r>
            <a:r>
              <a:rPr lang="en-US" sz="2500" dirty="0">
                <a:effectLst/>
              </a:rPr>
              <a:t> </a:t>
            </a:r>
            <a:r>
              <a:rPr lang="en-US" sz="2500" dirty="0">
                <a:solidFill>
                  <a:schemeClr val="bg1"/>
                </a:solidFill>
                <a:effectLst/>
              </a:rPr>
              <a:t>key=</a:t>
            </a:r>
            <a:r>
              <a:rPr lang="en-US" sz="2500" dirty="0">
                <a:solidFill>
                  <a:schemeClr val="tx1"/>
                </a:solidFill>
                <a:effectLst/>
              </a:rPr>
              <a:t>lambda 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kvp</a:t>
            </a:r>
            <a:r>
              <a:rPr lang="en-US" sz="2500" dirty="0">
                <a:solidFill>
                  <a:schemeClr val="tx1"/>
                </a:solidFill>
                <a:effectLst/>
              </a:rPr>
              <a:t>: 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len</a:t>
            </a:r>
            <a:r>
              <a:rPr lang="en-US" sz="2500" dirty="0">
                <a:solidFill>
                  <a:schemeClr val="tx1"/>
                </a:solidFill>
                <a:effectLst/>
              </a:rPr>
              <a:t>(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kvp</a:t>
            </a:r>
            <a:r>
              <a:rPr lang="en-US" sz="2500" dirty="0">
                <a:solidFill>
                  <a:schemeClr val="bg1"/>
                </a:solidFill>
                <a:effectLst/>
              </a:rPr>
              <a:t>[1]</a:t>
            </a:r>
            <a:r>
              <a:rPr lang="en-US" sz="2500" dirty="0">
                <a:solidFill>
                  <a:schemeClr val="tx1"/>
                </a:solidFill>
                <a:effectLst/>
              </a:rPr>
              <a:t>))</a:t>
            </a:r>
          </a:p>
          <a:p>
            <a:pPr>
              <a:lnSpc>
                <a:spcPct val="90000"/>
              </a:lnSpc>
            </a:pPr>
            <a:endParaRPr lang="en-US" sz="25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for name, grades in 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sorted_grades</a:t>
            </a:r>
            <a:r>
              <a:rPr lang="en-US" sz="2500" dirty="0">
                <a:solidFill>
                  <a:schemeClr val="tx1"/>
                </a:solidFill>
                <a:effectLst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    print('{}: {}'.format(name, grades))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3E523A08-792B-47BA-8C98-AD8A78E37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5403" y="2802384"/>
            <a:ext cx="3372035" cy="1243299"/>
          </a:xfrm>
          <a:prstGeom prst="wedgeRoundRectCallout">
            <a:avLst>
              <a:gd name="adj1" fmla="val 39525"/>
              <a:gd name="adj2" fmla="val 8953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Key-value pair with 2 elements</a:t>
            </a:r>
          </a:p>
        </p:txBody>
      </p:sp>
    </p:spTree>
    <p:extLst>
      <p:ext uri="{BB962C8B-B14F-4D97-AF65-F5344CB8AC3E}">
        <p14:creationId xmlns:p14="http://schemas.microsoft.com/office/powerpoint/2010/main" val="409232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44DC-B69B-4DE6-8A2C-207AC629A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dirty="0"/>
              <a:t> a dictionary by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dirty="0"/>
              <a:t> of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7CFD2C-993A-4973-A298-7316FAA8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Sorting (3)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12E1A-8C07-4CCF-B7EA-309ECEAE21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7512060-1653-4466-AE34-CB7A403CBE7A}"/>
              </a:ext>
            </a:extLst>
          </p:cNvPr>
          <p:cNvSpPr txBox="1">
            <a:spLocks/>
          </p:cNvSpPr>
          <p:nvPr/>
        </p:nvSpPr>
        <p:spPr>
          <a:xfrm>
            <a:off x="622412" y="1825674"/>
            <a:ext cx="10944000" cy="46466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500" dirty="0" err="1">
                <a:solidFill>
                  <a:schemeClr val="tx1"/>
                </a:solidFill>
                <a:effectLst/>
              </a:rPr>
              <a:t>student_grades</a:t>
            </a:r>
            <a:r>
              <a:rPr lang="en-US" sz="2500" dirty="0">
                <a:solidFill>
                  <a:schemeClr val="tx1"/>
                </a:solidFill>
                <a:effectLst/>
              </a:rPr>
              <a:t> = {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    '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ivan</a:t>
            </a:r>
            <a:r>
              <a:rPr lang="en-US" sz="2500" dirty="0">
                <a:solidFill>
                  <a:schemeClr val="tx1"/>
                </a:solidFill>
                <a:effectLst/>
              </a:rPr>
              <a:t>': [3, 4],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    '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petar</a:t>
            </a:r>
            <a:r>
              <a:rPr lang="en-US" sz="2500" dirty="0">
                <a:solidFill>
                  <a:schemeClr val="tx1"/>
                </a:solidFill>
                <a:effectLst/>
              </a:rPr>
              <a:t>': [5, 2, 5],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    '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maria</a:t>
            </a:r>
            <a:r>
              <a:rPr lang="en-US" sz="2500" dirty="0">
                <a:solidFill>
                  <a:schemeClr val="tx1"/>
                </a:solidFill>
                <a:effectLst/>
              </a:rPr>
              <a:t>': [6, 6, 5, 6],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    '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gosho</a:t>
            </a:r>
            <a:r>
              <a:rPr lang="en-US" sz="2500" dirty="0">
                <a:solidFill>
                  <a:schemeClr val="tx1"/>
                </a:solidFill>
                <a:effectLst/>
              </a:rPr>
              <a:t>': [5, 6]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90000"/>
              </a:lnSpc>
            </a:pPr>
            <a:endParaRPr lang="en-US" sz="2500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sz="2500" dirty="0" err="1">
                <a:solidFill>
                  <a:schemeClr val="tx1"/>
                </a:solidFill>
                <a:effectLst/>
              </a:rPr>
              <a:t>sorted_grades</a:t>
            </a:r>
            <a:r>
              <a:rPr lang="en-US" sz="2500" dirty="0">
                <a:solidFill>
                  <a:schemeClr val="tx1"/>
                </a:solidFill>
                <a:effectLst/>
              </a:rPr>
              <a:t> = \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    sorted(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student_grades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.items</a:t>
            </a:r>
            <a:r>
              <a:rPr lang="en-US" sz="2500" dirty="0">
                <a:solidFill>
                  <a:schemeClr val="bg1"/>
                </a:solidFill>
                <a:effectLst/>
              </a:rPr>
              <a:t>()</a:t>
            </a:r>
            <a:r>
              <a:rPr lang="en-US" sz="2500" dirty="0">
                <a:effectLst/>
              </a:rPr>
              <a:t>, 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2">
                    <a:lumMod val="75000"/>
                  </a:schemeClr>
                </a:solidFill>
                <a:effectLst/>
              </a:rPr>
              <a:t>           </a:t>
            </a:r>
            <a:r>
              <a:rPr lang="en-US" sz="2500" dirty="0">
                <a:solidFill>
                  <a:schemeClr val="bg1"/>
                </a:solidFill>
                <a:effectLst/>
              </a:rPr>
              <a:t>key=</a:t>
            </a:r>
            <a:r>
              <a:rPr lang="en-US" sz="2500" dirty="0">
                <a:solidFill>
                  <a:schemeClr val="tx1"/>
                </a:solidFill>
                <a:effectLst/>
              </a:rPr>
              <a:t>lambda</a:t>
            </a:r>
            <a:r>
              <a:rPr lang="en-US" sz="2500" dirty="0">
                <a:effectLst/>
              </a:rPr>
              <a:t> 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kvp</a:t>
            </a:r>
            <a:r>
              <a:rPr lang="en-US" sz="2500" dirty="0">
                <a:solidFill>
                  <a:schemeClr val="tx1"/>
                </a:solidFill>
                <a:effectLst/>
              </a:rPr>
              <a:t>: 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len</a:t>
            </a:r>
            <a:r>
              <a:rPr lang="en-US" sz="2500" dirty="0">
                <a:solidFill>
                  <a:schemeClr val="tx1"/>
                </a:solidFill>
                <a:effectLst/>
              </a:rPr>
              <a:t>(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kvp</a:t>
            </a:r>
            <a:r>
              <a:rPr lang="en-US" sz="2500" dirty="0">
                <a:solidFill>
                  <a:schemeClr val="bg1"/>
                </a:solidFill>
                <a:effectLst/>
              </a:rPr>
              <a:t>[1]</a:t>
            </a:r>
            <a:r>
              <a:rPr lang="en-US" sz="2500" dirty="0">
                <a:solidFill>
                  <a:schemeClr val="tx1"/>
                </a:solidFill>
                <a:effectLst/>
              </a:rPr>
              <a:t>))</a:t>
            </a:r>
          </a:p>
          <a:p>
            <a:pPr>
              <a:lnSpc>
                <a:spcPct val="90000"/>
              </a:lnSpc>
            </a:pPr>
            <a:endParaRPr lang="en-US" sz="2500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for name, grades in 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sorted_grades</a:t>
            </a:r>
            <a:r>
              <a:rPr lang="en-US" sz="2500" dirty="0">
                <a:solidFill>
                  <a:schemeClr val="tx1"/>
                </a:solidFill>
                <a:effectLst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    print('{}: {}'.format(name, grades))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3E523A08-792B-47BA-8C98-AD8A78E37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812" y="3352800"/>
            <a:ext cx="2895600" cy="990600"/>
          </a:xfrm>
          <a:prstGeom prst="wedgeRoundRectCallout">
            <a:avLst>
              <a:gd name="adj1" fmla="val -44986"/>
              <a:gd name="adj2" fmla="val 8811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Key-value</a:t>
            </a:r>
            <a:r>
              <a:rPr lang="en-US" sz="2800" noProof="1">
                <a:solidFill>
                  <a:srgbClr val="FFFFFF"/>
                </a:solidFill>
              </a:rPr>
              <a:t> pair with 2 elements</a:t>
            </a:r>
          </a:p>
        </p:txBody>
      </p:sp>
    </p:spTree>
    <p:extLst>
      <p:ext uri="{BB962C8B-B14F-4D97-AF65-F5344CB8AC3E}">
        <p14:creationId xmlns:p14="http://schemas.microsoft.com/office/powerpoint/2010/main" val="208634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44DC-B69B-4DE6-8A2C-207AC629A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dirty="0"/>
              <a:t> a dictionary by 2 or more criteria: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7CFD2C-993A-4973-A298-7316FAA8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Sorting (3)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12E1A-8C07-4CCF-B7EA-309ECEAE21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7512060-1653-4466-AE34-CB7A403CBE7A}"/>
              </a:ext>
            </a:extLst>
          </p:cNvPr>
          <p:cNvSpPr txBox="1">
            <a:spLocks/>
          </p:cNvSpPr>
          <p:nvPr/>
        </p:nvSpPr>
        <p:spPr>
          <a:xfrm>
            <a:off x="622412" y="1825674"/>
            <a:ext cx="10944000" cy="46466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500" dirty="0" err="1">
                <a:solidFill>
                  <a:schemeClr val="tx1"/>
                </a:solidFill>
                <a:effectLst/>
              </a:rPr>
              <a:t>student_grades</a:t>
            </a:r>
            <a:r>
              <a:rPr lang="en-US" sz="2500" dirty="0">
                <a:solidFill>
                  <a:schemeClr val="tx1"/>
                </a:solidFill>
                <a:effectLst/>
              </a:rPr>
              <a:t> = {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    'bob': [2, 2],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    '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petar</a:t>
            </a:r>
            <a:r>
              <a:rPr lang="en-US" sz="2500" dirty="0">
                <a:solidFill>
                  <a:schemeClr val="tx1"/>
                </a:solidFill>
                <a:effectLst/>
              </a:rPr>
              <a:t>': [5, 2, 5],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    '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maria</a:t>
            </a:r>
            <a:r>
              <a:rPr lang="en-US" sz="2500" dirty="0">
                <a:solidFill>
                  <a:schemeClr val="tx1"/>
                </a:solidFill>
                <a:effectLst/>
              </a:rPr>
              <a:t>': [6, 6, 5, 6],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    '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alex</a:t>
            </a:r>
            <a:r>
              <a:rPr lang="en-US" sz="2500" dirty="0">
                <a:solidFill>
                  <a:schemeClr val="tx1"/>
                </a:solidFill>
                <a:effectLst/>
              </a:rPr>
              <a:t>': [2, 2]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90000"/>
              </a:lnSpc>
            </a:pPr>
            <a:endParaRPr lang="en-US" sz="2500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sz="2500" dirty="0" err="1">
                <a:solidFill>
                  <a:schemeClr val="tx1"/>
                </a:solidFill>
                <a:effectLst/>
              </a:rPr>
              <a:t>sorted_grades</a:t>
            </a:r>
            <a:r>
              <a:rPr lang="en-US" sz="2500" dirty="0">
                <a:solidFill>
                  <a:schemeClr val="tx1"/>
                </a:solidFill>
                <a:effectLst/>
              </a:rPr>
              <a:t> = \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    sorted(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student_grades.items</a:t>
            </a:r>
            <a:r>
              <a:rPr lang="en-US" sz="2500" dirty="0">
                <a:solidFill>
                  <a:schemeClr val="tx1"/>
                </a:solidFill>
                <a:effectLst/>
              </a:rPr>
              <a:t>(),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effectLst/>
              </a:rPr>
              <a:t>           </a:t>
            </a:r>
            <a:r>
              <a:rPr lang="en-US" sz="2500" dirty="0">
                <a:solidFill>
                  <a:schemeClr val="bg1"/>
                </a:solidFill>
                <a:effectLst/>
              </a:rPr>
              <a:t>key</a:t>
            </a:r>
            <a:r>
              <a:rPr lang="en-US" sz="2500" dirty="0">
                <a:solidFill>
                  <a:schemeClr val="tx1"/>
                </a:solidFill>
                <a:effectLst/>
              </a:rPr>
              <a:t>=lambda 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kvp</a:t>
            </a:r>
            <a:r>
              <a:rPr lang="en-US" sz="2500" dirty="0">
                <a:solidFill>
                  <a:schemeClr val="tx1"/>
                </a:solidFill>
                <a:effectLst/>
              </a:rPr>
              <a:t>:</a:t>
            </a:r>
            <a:r>
              <a:rPr lang="en-US" sz="2500" dirty="0">
                <a:effectLst/>
              </a:rPr>
              <a:t> </a:t>
            </a:r>
            <a:r>
              <a:rPr lang="en-US" sz="2500" dirty="0">
                <a:solidFill>
                  <a:schemeClr val="bg1"/>
                </a:solidFill>
                <a:effectLst/>
              </a:rPr>
              <a:t>(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len</a:t>
            </a:r>
            <a:r>
              <a:rPr lang="en-US" sz="2500" dirty="0">
                <a:solidFill>
                  <a:schemeClr val="bg1"/>
                </a:solidFill>
                <a:effectLst/>
              </a:rPr>
              <a:t>(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kvp</a:t>
            </a:r>
            <a:r>
              <a:rPr lang="en-US" sz="2500" dirty="0">
                <a:solidFill>
                  <a:schemeClr val="bg1"/>
                </a:solidFill>
                <a:effectLst/>
              </a:rPr>
              <a:t>[1]), 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kvp</a:t>
            </a:r>
            <a:r>
              <a:rPr lang="en-US" sz="2500" dirty="0">
                <a:solidFill>
                  <a:schemeClr val="bg1"/>
                </a:solidFill>
                <a:effectLst/>
              </a:rPr>
              <a:t>[0])</a:t>
            </a:r>
            <a:r>
              <a:rPr lang="en-US" sz="2500" dirty="0">
                <a:solidFill>
                  <a:schemeClr val="tx1"/>
                </a:solidFill>
                <a:effectLst/>
              </a:rPr>
              <a:t>)</a:t>
            </a:r>
          </a:p>
          <a:p>
            <a:pPr>
              <a:lnSpc>
                <a:spcPct val="90000"/>
              </a:lnSpc>
            </a:pPr>
            <a:endParaRPr lang="en-US" sz="25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for name, grades in 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sorted_grades</a:t>
            </a:r>
            <a:r>
              <a:rPr lang="en-US" sz="2500" dirty="0">
                <a:solidFill>
                  <a:schemeClr val="tx1"/>
                </a:solidFill>
                <a:effectLst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    print('{}: {}'.format(name, grades))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3E523A08-792B-47BA-8C98-AD8A78E37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2" y="3087210"/>
            <a:ext cx="2715087" cy="1040416"/>
          </a:xfrm>
          <a:prstGeom prst="wedgeRoundRectCallout">
            <a:avLst>
              <a:gd name="adj1" fmla="val 4722"/>
              <a:gd name="adj2" fmla="val 11280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Sorts by length of values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56F2D1-79D8-447F-B620-8A2F21A36A63}"/>
              </a:ext>
            </a:extLst>
          </p:cNvPr>
          <p:cNvSpPr/>
          <p:nvPr/>
        </p:nvSpPr>
        <p:spPr>
          <a:xfrm>
            <a:off x="5484812" y="4952999"/>
            <a:ext cx="3650310" cy="409114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3D380AB4-57CD-445E-997F-DC1E8D72B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9984" y="3276803"/>
            <a:ext cx="3297027" cy="1111928"/>
          </a:xfrm>
          <a:prstGeom prst="wedgeRoundRectCallout">
            <a:avLst>
              <a:gd name="adj1" fmla="val -42903"/>
              <a:gd name="adj2" fmla="val 9744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length is the same, sorts by key</a:t>
            </a:r>
          </a:p>
        </p:txBody>
      </p:sp>
    </p:spTree>
    <p:extLst>
      <p:ext uri="{BB962C8B-B14F-4D97-AF65-F5344CB8AC3E}">
        <p14:creationId xmlns:p14="http://schemas.microsoft.com/office/powerpoint/2010/main" val="317118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44DC-B69B-4DE6-8A2C-207AC629A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2076199" cy="557040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zip()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to combine items at identical positions into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tuples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zip()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more than 2</a:t>
            </a:r>
            <a:r>
              <a:rPr lang="en-US" dirty="0"/>
              <a:t> </a:t>
            </a:r>
            <a:r>
              <a:rPr lang="en-US" noProof="1"/>
              <a:t>iterables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7CFD2C-993A-4973-A298-7316FAA8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zip()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12E1A-8C07-4CCF-B7EA-309ECEAE21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7512060-1653-4466-AE34-CB7A403CBE7A}"/>
              </a:ext>
            </a:extLst>
          </p:cNvPr>
          <p:cNvSpPr txBox="1">
            <a:spLocks/>
          </p:cNvSpPr>
          <p:nvPr/>
        </p:nvSpPr>
        <p:spPr>
          <a:xfrm>
            <a:off x="619400" y="1752600"/>
            <a:ext cx="10944000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coords_x = [1, 2, 3]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coords_y = [22, 14, 5]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zipped_coords =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zip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  <a:r>
              <a:rPr lang="en-US" sz="2800" dirty="0">
                <a:solidFill>
                  <a:schemeClr val="bg1"/>
                </a:solidFill>
                <a:effectLst/>
              </a:rPr>
              <a:t>coords_x, coords_y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800" i="1" dirty="0">
                <a:solidFill>
                  <a:schemeClr val="bg1"/>
                </a:solidFill>
                <a:effectLst/>
              </a:rPr>
              <a:t># [(1, 22), (2, 14), (3, 5)]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2E424BD-F95E-4937-8C05-5EEFAB112154}"/>
              </a:ext>
            </a:extLst>
          </p:cNvPr>
          <p:cNvSpPr txBox="1">
            <a:spLocks/>
          </p:cNvSpPr>
          <p:nvPr/>
        </p:nvSpPr>
        <p:spPr>
          <a:xfrm>
            <a:off x="619400" y="4959129"/>
            <a:ext cx="109440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coords_z = [46, 22, 45]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zipped_coords = </a:t>
            </a:r>
            <a:r>
              <a:rPr lang="en-US" sz="2800" dirty="0">
                <a:solidFill>
                  <a:schemeClr val="bg1"/>
                </a:solidFill>
                <a:effectLst/>
              </a:rPr>
              <a:t>zip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  <a:r>
              <a:rPr lang="en-US" sz="2800" dirty="0">
                <a:solidFill>
                  <a:schemeClr val="bg1"/>
                </a:solidFill>
                <a:effectLst/>
              </a:rPr>
              <a:t>coords_x, coords_y, coords_z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800" i="1" dirty="0">
                <a:solidFill>
                  <a:schemeClr val="bg1"/>
                </a:solidFill>
                <a:effectLst/>
              </a:rPr>
              <a:t># [(1, 22, 46), (2, 14, 22), (3, 5, 45)]</a:t>
            </a:r>
          </a:p>
        </p:txBody>
      </p:sp>
    </p:spTree>
    <p:extLst>
      <p:ext uri="{BB962C8B-B14F-4D97-AF65-F5344CB8AC3E}">
        <p14:creationId xmlns:p14="http://schemas.microsoft.com/office/powerpoint/2010/main" val="167098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5A656-59EE-4793-B45C-0DD4B5340E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like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dirty="0"/>
              <a:t> return </a:t>
            </a:r>
            <a:r>
              <a:rPr lang="en-US" b="1" dirty="0">
                <a:solidFill>
                  <a:schemeClr val="bg1"/>
                </a:solidFill>
              </a:rPr>
              <a:t>iterator </a:t>
            </a:r>
            <a:r>
              <a:rPr lang="en-US" dirty="0"/>
              <a:t>instead of a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</a:p>
          <a:p>
            <a:pPr marL="1025525" lvl="1" indent="-273050"/>
            <a:r>
              <a:rPr lang="en-US" dirty="0"/>
              <a:t>We </a:t>
            </a:r>
            <a:r>
              <a:rPr lang="en-US" b="1" dirty="0">
                <a:solidFill>
                  <a:schemeClr val="bg1"/>
                </a:solidFill>
              </a:rPr>
              <a:t>don’t </a:t>
            </a:r>
            <a:r>
              <a:rPr lang="en-US" dirty="0"/>
              <a:t>have access to the </a:t>
            </a:r>
            <a:r>
              <a:rPr lang="en-US" b="1" dirty="0">
                <a:solidFill>
                  <a:schemeClr val="bg1"/>
                </a:solidFill>
              </a:rPr>
              <a:t>entire collection</a:t>
            </a:r>
          </a:p>
          <a:p>
            <a:pPr marL="1025525" lvl="1" indent="-273050"/>
            <a:r>
              <a:rPr lang="en-US" dirty="0"/>
              <a:t>We only have access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next</a:t>
            </a:r>
            <a:r>
              <a:rPr lang="en-US" dirty="0"/>
              <a:t> element,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next()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materialize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iterator</a:t>
            </a:r>
            <a:r>
              <a:rPr lang="en-US" dirty="0"/>
              <a:t>, we need to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list()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6AD7AD-5F62-4C2C-AA46-C52B6085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Iterators and Materialization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E36C1E-15C4-47F1-8724-CDEAF63944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17441F-9B23-4063-99F5-101F61294648}"/>
              </a:ext>
            </a:extLst>
          </p:cNvPr>
          <p:cNvSpPr txBox="1">
            <a:spLocks/>
          </p:cNvSpPr>
          <p:nvPr/>
        </p:nvSpPr>
        <p:spPr>
          <a:xfrm>
            <a:off x="622412" y="3810000"/>
            <a:ext cx="10944000" cy="27099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nums = [1, 2, 3, 4, 5]</a:t>
            </a:r>
          </a:p>
          <a:p>
            <a:pPr>
              <a:lnSpc>
                <a:spcPct val="85000"/>
              </a:lnSpc>
            </a:pPr>
            <a:endParaRPr lang="en-US" sz="2800" dirty="0">
              <a:solidFill>
                <a:schemeClr val="tx1"/>
              </a:solidFill>
              <a:effectLst/>
            </a:endParaRP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even_nums = </a:t>
            </a:r>
            <a:r>
              <a:rPr lang="en-US" sz="2800" dirty="0">
                <a:solidFill>
                  <a:schemeClr val="bg1"/>
                </a:solidFill>
                <a:effectLst/>
              </a:rPr>
              <a:t>filter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  <a:r>
              <a:rPr lang="en-US" sz="2800" dirty="0">
                <a:solidFill>
                  <a:schemeClr val="bg1"/>
                </a:solidFill>
                <a:effectLst/>
              </a:rPr>
              <a:t>lambda e: e % 2 == 0</a:t>
            </a:r>
            <a:r>
              <a:rPr lang="en-US" sz="2800" dirty="0">
                <a:solidFill>
                  <a:schemeClr val="tx1"/>
                </a:solidFill>
                <a:effectLst/>
              </a:rPr>
              <a:t>,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nums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print(even_nums) </a:t>
            </a:r>
            <a:r>
              <a:rPr lang="en-US" sz="2800" i="1" dirty="0">
                <a:solidFill>
                  <a:schemeClr val="bg1"/>
                </a:solidFill>
                <a:effectLst/>
              </a:rPr>
              <a:t># &lt;filter object at 0x05AE10D0&gt;</a:t>
            </a:r>
          </a:p>
          <a:p>
            <a:pPr>
              <a:lnSpc>
                <a:spcPct val="85000"/>
              </a:lnSpc>
            </a:pPr>
            <a:endParaRPr lang="en-US" sz="2800" i="1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even_nums_list = list(even_nums)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print(even_nums) </a:t>
            </a:r>
            <a:r>
              <a:rPr lang="en-US" sz="2800" i="1" dirty="0">
                <a:solidFill>
                  <a:schemeClr val="bg1"/>
                </a:solidFill>
                <a:effectLst/>
              </a:rPr>
              <a:t># [2, 4]</a:t>
            </a:r>
          </a:p>
        </p:txBody>
      </p:sp>
    </p:spTree>
    <p:extLst>
      <p:ext uri="{BB962C8B-B14F-4D97-AF65-F5344CB8AC3E}">
        <p14:creationId xmlns:p14="http://schemas.microsoft.com/office/powerpoint/2010/main" val="115841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3B75E-6C16-4EEE-A3B3-AD68A9DB0D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Dictionaries and Lambda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8F334-4945-43AA-A92D-FBA192E581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Live Exercises in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707D73-9D70-40CE-8EAF-428CC296D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685800"/>
            <a:ext cx="2997648" cy="36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8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7885199" cy="55703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Dictionaries</a:t>
            </a:r>
            <a:r>
              <a:rPr lang="en-US" sz="3200" dirty="0"/>
              <a:t> hold { </a:t>
            </a:r>
            <a:r>
              <a:rPr lang="en-US" sz="3200" b="1" dirty="0">
                <a:solidFill>
                  <a:schemeClr val="bg1"/>
                </a:solidFill>
              </a:rPr>
              <a:t>key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value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dirty="0">
                <a:sym typeface="Wingdings" panose="05000000000000000000" pitchFamily="2" charset="2"/>
              </a:rPr>
              <a:t>} pairs</a:t>
            </a:r>
          </a:p>
          <a:p>
            <a:pPr marL="1209675" lvl="1" indent="-457200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.keys()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3000" dirty="0">
                <a:sym typeface="Wingdings" panose="05000000000000000000" pitchFamily="2" charset="2"/>
              </a:rPr>
              <a:t>holds a set of unique keys</a:t>
            </a:r>
          </a:p>
          <a:p>
            <a:pPr marL="1209675" lvl="1" indent="-457200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.values()</a:t>
            </a:r>
            <a:r>
              <a:rPr lang="en-US" sz="3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3000" dirty="0">
                <a:sym typeface="Wingdings" panose="05000000000000000000" pitchFamily="2" charset="2"/>
              </a:rPr>
              <a:t>holds a collection of values</a:t>
            </a:r>
          </a:p>
          <a:p>
            <a:pPr>
              <a:buClr>
                <a:schemeClr val="tx1"/>
              </a:buClr>
            </a:pPr>
            <a:r>
              <a:rPr lang="en-US" sz="3200" dirty="0">
                <a:sym typeface="Wingdings" panose="05000000000000000000" pitchFamily="2" charset="2"/>
              </a:rPr>
              <a:t>Solve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complicated tasks </a:t>
            </a:r>
            <a:r>
              <a:rPr lang="en-US" sz="3200" dirty="0">
                <a:sym typeface="Wingdings" panose="05000000000000000000" pitchFamily="2" charset="2"/>
              </a:rPr>
              <a:t>with</a:t>
            </a:r>
            <a:r>
              <a:rPr lang="en-US" sz="3200" b="1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little code </a:t>
            </a:r>
            <a:r>
              <a:rPr lang="en-US" sz="3200" dirty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sz="3200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sz="3200" dirty="0">
                <a:sym typeface="Wingdings" panose="05000000000000000000" pitchFamily="2" charset="2"/>
              </a:rPr>
              <a:t>using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Functional Programming </a:t>
            </a:r>
          </a:p>
          <a:p>
            <a:pPr marL="1209675" lvl="1" indent="-457200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filter</a:t>
            </a:r>
            <a:r>
              <a:rPr lang="en-US" sz="3000" dirty="0">
                <a:solidFill>
                  <a:schemeClr val="bg1"/>
                </a:solidFill>
                <a:sym typeface="Wingdings" panose="05000000000000000000" pitchFamily="2" charset="2"/>
              </a:rPr>
              <a:t>/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map</a:t>
            </a:r>
            <a:r>
              <a:rPr lang="en-US" sz="3000" dirty="0">
                <a:solidFill>
                  <a:schemeClr val="bg1"/>
                </a:solidFill>
                <a:sym typeface="Wingdings" panose="05000000000000000000" pitchFamily="2" charset="2"/>
              </a:rPr>
              <a:t>/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reduce</a:t>
            </a:r>
          </a:p>
          <a:p>
            <a:pPr marL="1209675" lvl="1" indent="-457200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zip</a:t>
            </a:r>
            <a:r>
              <a:rPr lang="en-US" sz="3000" dirty="0">
                <a:solidFill>
                  <a:schemeClr val="bg1"/>
                </a:solidFill>
                <a:sym typeface="Wingdings" panose="05000000000000000000" pitchFamily="2" charset="2"/>
              </a:rPr>
              <a:t>/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sorted</a:t>
            </a:r>
            <a:r>
              <a:rPr lang="en-US" sz="3000" dirty="0">
                <a:solidFill>
                  <a:schemeClr val="bg1"/>
                </a:solidFill>
                <a:sym typeface="Wingdings" panose="05000000000000000000" pitchFamily="2" charset="2"/>
              </a:rPr>
              <a:t>/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reverse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183C3B-6522-47DE-9E79-732FC258C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1688406"/>
            <a:ext cx="3429000" cy="293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709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stomShape 1">
            <a:extLst>
              <a:ext uri="{FF2B5EF4-FFF2-40B4-BE49-F238E27FC236}">
                <a16:creationId xmlns:a16="http://schemas.microsoft.com/office/drawing/2014/main" id="{E2E98CBD-D770-46A7-9374-6C513FE2110E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 err="1">
                <a:solidFill>
                  <a:schemeClr val="bg2"/>
                </a:solidFill>
                <a:latin typeface="Calibri"/>
                <a:ea typeface="Calibri"/>
              </a:rPr>
              <a:t>SoftUni</a:t>
            </a:r>
            <a:r>
              <a:rPr lang="en-US" sz="4000" b="1" strike="noStrike" spc="-1" dirty="0">
                <a:solidFill>
                  <a:schemeClr val="bg2"/>
                </a:solidFill>
                <a:latin typeface="Calibri"/>
                <a:ea typeface="Calibri"/>
              </a:rPr>
              <a:t> Diamond Partners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894D131A-D60A-4543-BCDB-164CF51A488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465680" y="3104280"/>
            <a:ext cx="4421160" cy="3322080"/>
          </a:xfrm>
          <a:prstGeom prst="rect">
            <a:avLst/>
          </a:prstGeom>
          <a:ln>
            <a:noFill/>
          </a:ln>
        </p:spPr>
      </p:pic>
      <p:pic>
        <p:nvPicPr>
          <p:cNvPr id="27" name="Picture 5">
            <a:extLst>
              <a:ext uri="{FF2B5EF4-FFF2-40B4-BE49-F238E27FC236}">
                <a16:creationId xmlns:a16="http://schemas.microsoft.com/office/drawing/2014/main" id="{1178616F-0481-4E88-9CB3-18DE6A22328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227440" y="1207440"/>
            <a:ext cx="3659400" cy="1575360"/>
          </a:xfrm>
          <a:prstGeom prst="rect">
            <a:avLst/>
          </a:prstGeom>
          <a:ln>
            <a:noFill/>
          </a:ln>
        </p:spPr>
      </p:pic>
      <p:pic>
        <p:nvPicPr>
          <p:cNvPr id="28" name="Picture 7">
            <a:extLst>
              <a:ext uri="{FF2B5EF4-FFF2-40B4-BE49-F238E27FC236}">
                <a16:creationId xmlns:a16="http://schemas.microsoft.com/office/drawing/2014/main" id="{C4CF2383-84C8-45B5-BEC8-EF763B5FE7D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57200" y="4961520"/>
            <a:ext cx="6675480" cy="1464840"/>
          </a:xfrm>
          <a:prstGeom prst="rect">
            <a:avLst/>
          </a:prstGeom>
          <a:ln>
            <a:noFill/>
          </a:ln>
        </p:spPr>
      </p:pic>
      <p:pic>
        <p:nvPicPr>
          <p:cNvPr id="29" name="Picture 9">
            <a:extLst>
              <a:ext uri="{FF2B5EF4-FFF2-40B4-BE49-F238E27FC236}">
                <a16:creationId xmlns:a16="http://schemas.microsoft.com/office/drawing/2014/main" id="{2EC945B6-933A-49B9-A7D2-EA8B26FE1495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4376160" y="1185840"/>
            <a:ext cx="3536280" cy="1596600"/>
          </a:xfrm>
          <a:prstGeom prst="rect">
            <a:avLst/>
          </a:prstGeom>
          <a:ln>
            <a:noFill/>
          </a:ln>
        </p:spPr>
      </p:pic>
      <p:pic>
        <p:nvPicPr>
          <p:cNvPr id="30" name="Picture 12">
            <a:extLst>
              <a:ext uri="{FF2B5EF4-FFF2-40B4-BE49-F238E27FC236}">
                <a16:creationId xmlns:a16="http://schemas.microsoft.com/office/drawing/2014/main" id="{9696862F-056F-4181-8DED-EB11B59245AE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453600" y="1164240"/>
            <a:ext cx="3607200" cy="1618200"/>
          </a:xfrm>
          <a:prstGeom prst="rect">
            <a:avLst/>
          </a:prstGeom>
          <a:ln>
            <a:noFill/>
          </a:ln>
        </p:spPr>
      </p:pic>
      <p:pic>
        <p:nvPicPr>
          <p:cNvPr id="31" name="Picture 14">
            <a:extLst>
              <a:ext uri="{FF2B5EF4-FFF2-40B4-BE49-F238E27FC236}">
                <a16:creationId xmlns:a16="http://schemas.microsoft.com/office/drawing/2014/main" id="{892DCE45-1975-4786-B23F-656B89ADC2F1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457200" y="3139560"/>
            <a:ext cx="6675480" cy="1464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971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0" lvl="0" indent="0">
              <a:spcBef>
                <a:spcPts val="1200"/>
              </a:spcBef>
              <a:buNone/>
            </a:pPr>
            <a:r>
              <a:rPr lang="en-US" dirty="0"/>
              <a:t>Lambda Functions and Functional </a:t>
            </a:r>
            <a:br>
              <a:rPr lang="en-US" dirty="0"/>
            </a:br>
            <a:r>
              <a:rPr lang="en-US" dirty="0"/>
              <a:t>Programming</a:t>
            </a:r>
          </a:p>
          <a:p>
            <a:pPr marL="760413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</a:p>
          <a:p>
            <a:pPr marL="760413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reduce()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zip()</a:t>
            </a:r>
          </a:p>
          <a:p>
            <a:pPr marL="712788" lvl="1" indent="-409575"/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B0598F86-5941-4048-825E-2C9B4ADDE9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7" name="Картина 10">
            <a:extLst>
              <a:ext uri="{FF2B5EF4-FFF2-40B4-BE49-F238E27FC236}">
                <a16:creationId xmlns:a16="http://schemas.microsoft.com/office/drawing/2014/main" id="{E773D883-7876-48F1-8A5F-90027A23C6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698" y="4556858"/>
            <a:ext cx="1448914" cy="1451036"/>
          </a:xfrm>
          <a:prstGeom prst="rect">
            <a:avLst/>
          </a:prstGeom>
        </p:spPr>
      </p:pic>
      <p:pic>
        <p:nvPicPr>
          <p:cNvPr id="9" name="Картина 12">
            <a:extLst>
              <a:ext uri="{FF2B5EF4-FFF2-40B4-BE49-F238E27FC236}">
                <a16:creationId xmlns:a16="http://schemas.microsoft.com/office/drawing/2014/main" id="{9B064D8B-AF05-4014-9ACE-0FF5121770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7943">
            <a:off x="7255877" y="2400740"/>
            <a:ext cx="1545890" cy="154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>
            <a:extLst>
              <a:ext uri="{FF2B5EF4-FFF2-40B4-BE49-F238E27FC236}">
                <a16:creationId xmlns:a16="http://schemas.microsoft.com/office/drawing/2014/main" id="{E5FE51B1-A519-472A-9D1C-B9A0923DE540}"/>
              </a:ext>
            </a:extLst>
          </p:cNvPr>
          <p:cNvSpPr/>
          <p:nvPr/>
        </p:nvSpPr>
        <p:spPr>
          <a:xfrm>
            <a:off x="190440" y="41400"/>
            <a:ext cx="9574560" cy="11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 err="1">
                <a:solidFill>
                  <a:schemeClr val="bg2"/>
                </a:solidFill>
                <a:latin typeface="Calibri"/>
                <a:ea typeface="Calibri"/>
              </a:rPr>
              <a:t>SoftUni</a:t>
            </a:r>
            <a:r>
              <a:rPr lang="en-US" sz="4000" b="1" strike="noStrike" spc="-1" dirty="0">
                <a:solidFill>
                  <a:schemeClr val="bg2"/>
                </a:solidFill>
                <a:latin typeface="Calibri"/>
                <a:ea typeface="Calibri"/>
              </a:rPr>
              <a:t> Diamond Partners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ECCB704C-B195-486D-892F-DD99C401A86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832000" y="1200600"/>
            <a:ext cx="6039360" cy="1313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13" name="Picture 444418">
            <a:extLst>
              <a:ext uri="{FF2B5EF4-FFF2-40B4-BE49-F238E27FC236}">
                <a16:creationId xmlns:a16="http://schemas.microsoft.com/office/drawing/2014/main" id="{30837402-6DD4-436D-82BC-AB5A87C0FDB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33160" y="2829600"/>
            <a:ext cx="6855480" cy="1599120"/>
          </a:xfrm>
          <a:prstGeom prst="rect">
            <a:avLst/>
          </a:prstGeom>
          <a:ln>
            <a:noFill/>
          </a:ln>
        </p:spPr>
      </p:pic>
      <p:pic>
        <p:nvPicPr>
          <p:cNvPr id="14" name="Picture 444420">
            <a:extLst>
              <a:ext uri="{FF2B5EF4-FFF2-40B4-BE49-F238E27FC236}">
                <a16:creationId xmlns:a16="http://schemas.microsoft.com/office/drawing/2014/main" id="{6B8761C9-2B5C-4008-B3F8-9BFBF1BF89D1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659000" y="4743720"/>
            <a:ext cx="4212720" cy="1766880"/>
          </a:xfrm>
          <a:prstGeom prst="rect">
            <a:avLst/>
          </a:prstGeom>
          <a:ln>
            <a:noFill/>
          </a:ln>
        </p:spPr>
      </p:pic>
      <p:pic>
        <p:nvPicPr>
          <p:cNvPr id="15" name="Picture 444422">
            <a:extLst>
              <a:ext uri="{FF2B5EF4-FFF2-40B4-BE49-F238E27FC236}">
                <a16:creationId xmlns:a16="http://schemas.microsoft.com/office/drawing/2014/main" id="{01D30C47-2E67-4A87-A3C8-9E7B486EA492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33160" y="4743720"/>
            <a:ext cx="6855480" cy="1766880"/>
          </a:xfrm>
          <a:prstGeom prst="rect">
            <a:avLst/>
          </a:prstGeom>
          <a:ln>
            <a:noFill/>
          </a:ln>
        </p:spPr>
      </p:pic>
      <p:pic>
        <p:nvPicPr>
          <p:cNvPr id="16" name="Picture 444424">
            <a:extLst>
              <a:ext uri="{FF2B5EF4-FFF2-40B4-BE49-F238E27FC236}">
                <a16:creationId xmlns:a16="http://schemas.microsoft.com/office/drawing/2014/main" id="{99FABFFF-4353-4C81-8C0B-8BB769160E1F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7663320" y="2829600"/>
            <a:ext cx="4210920" cy="1599120"/>
          </a:xfrm>
          <a:prstGeom prst="rect">
            <a:avLst/>
          </a:prstGeom>
          <a:ln>
            <a:noFill/>
          </a:ln>
        </p:spPr>
      </p:pic>
      <p:pic>
        <p:nvPicPr>
          <p:cNvPr id="17" name="Picture 444426">
            <a:extLst>
              <a:ext uri="{FF2B5EF4-FFF2-40B4-BE49-F238E27FC236}">
                <a16:creationId xmlns:a16="http://schemas.microsoft.com/office/drawing/2014/main" id="{B720F336-A457-4395-9DD1-11FCDD29A8B7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533160" y="1200600"/>
            <a:ext cx="5067000" cy="1313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902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E1E-F8A5-4F85-8C47-8323CF37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600" spc="-1" dirty="0">
                <a:ea typeface="Calibri"/>
              </a:rPr>
              <a:t>License</a:t>
            </a:r>
            <a:endParaRPr lang="en-US" sz="3600" b="0" spc="-1" dirty="0">
              <a:latin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A59D0-7D54-48CA-A8C7-B6D6C1CEBD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609480" indent="-524160">
              <a:spcBef>
                <a:spcPts val="666"/>
              </a:spcBef>
              <a:buClr>
                <a:schemeClr val="tx1"/>
              </a:buClr>
            </a:pPr>
            <a:r>
              <a:rPr lang="en-US" sz="3470" spc="-1" dirty="0">
                <a:ea typeface="Calibri"/>
              </a:rPr>
              <a:t>This course (slides, examples, demos, videos, homework, etc.)</a:t>
            </a:r>
            <a:r>
              <a:rPr lang="en-US" dirty="0"/>
              <a:t/>
            </a:r>
            <a:br>
              <a:rPr lang="en-US" dirty="0"/>
            </a:br>
            <a:r>
              <a:rPr lang="en-US" sz="3470" spc="-1" dirty="0">
                <a:ea typeface="Calibri"/>
              </a:rPr>
              <a:t>is licensed under the </a:t>
            </a:r>
            <a:r>
              <a:rPr lang="en-US" sz="3470" spc="-1" dirty="0">
                <a:solidFill>
                  <a:srgbClr val="FFFFFF"/>
                </a:solidFill>
                <a:ea typeface="Calibri"/>
              </a:rPr>
              <a:t>"</a:t>
            </a:r>
            <a:r>
              <a:rPr lang="en-US" sz="3470" u="sng" spc="-1" dirty="0">
                <a:solidFill>
                  <a:srgbClr val="0000FF"/>
                </a:solidFill>
                <a:ea typeface="Calibri"/>
                <a:hlinkClick r:id="rId2"/>
              </a:rPr>
              <a:t>Creative Commons Attribution-</a:t>
            </a:r>
            <a:r>
              <a:rPr lang="en-US" sz="3470" u="sng" spc="-1" dirty="0" err="1">
                <a:solidFill>
                  <a:srgbClr val="0000FF"/>
                </a:solidFill>
                <a:ea typeface="Calibri"/>
                <a:hlinkClick r:id="rId2"/>
              </a:rPr>
              <a:t>NonCommercial</a:t>
            </a:r>
            <a:r>
              <a:rPr lang="en-US" sz="3470" u="sng" spc="-1" dirty="0">
                <a:solidFill>
                  <a:srgbClr val="0000FF"/>
                </a:solidFill>
                <a:ea typeface="Calibri"/>
                <a:hlinkClick r:id="rId2"/>
              </a:rPr>
              <a:t>-</a:t>
            </a:r>
            <a:r>
              <a:rPr lang="en-US" sz="3470" u="sng" spc="-1" dirty="0" err="1">
                <a:solidFill>
                  <a:srgbClr val="0000FF"/>
                </a:solidFill>
                <a:ea typeface="Calibri"/>
                <a:hlinkClick r:id="rId2"/>
              </a:rPr>
              <a:t>ShareAlike</a:t>
            </a:r>
            <a:r>
              <a:rPr lang="en-US" sz="3470" u="sng" spc="-1" dirty="0">
                <a:solidFill>
                  <a:srgbClr val="0000FF"/>
                </a:solidFill>
                <a:ea typeface="Calibri"/>
                <a:hlinkClick r:id="rId2"/>
              </a:rPr>
              <a:t> 4.0 International</a:t>
            </a:r>
            <a:r>
              <a:rPr lang="en-US" sz="3470" spc="-1" dirty="0">
                <a:ea typeface="Calibri"/>
              </a:rPr>
              <a:t>" license</a:t>
            </a:r>
            <a:endParaRPr lang="en-US" sz="3470" spc="-1" dirty="0">
              <a:latin typeface="Arial"/>
            </a:endParaRPr>
          </a:p>
          <a:p>
            <a:pPr>
              <a:spcBef>
                <a:spcPts val="666"/>
              </a:spcBef>
              <a:buClr>
                <a:schemeClr val="tx1"/>
              </a:buClr>
            </a:pPr>
            <a:endParaRPr lang="en-US" sz="3470" spc="-1" dirty="0">
              <a:latin typeface="Arial"/>
            </a:endParaRPr>
          </a:p>
          <a:p>
            <a:pPr>
              <a:spcBef>
                <a:spcPts val="666"/>
              </a:spcBef>
              <a:buClr>
                <a:schemeClr val="tx1"/>
              </a:buClr>
            </a:pPr>
            <a:endParaRPr lang="en-US" sz="3470" spc="-1" dirty="0">
              <a:latin typeface="Arial"/>
            </a:endParaRPr>
          </a:p>
          <a:p>
            <a:pPr>
              <a:spcBef>
                <a:spcPts val="666"/>
              </a:spcBef>
              <a:buClr>
                <a:schemeClr val="tx1"/>
              </a:buClr>
            </a:pPr>
            <a:endParaRPr lang="en-US" sz="3470" spc="-1" dirty="0">
              <a:latin typeface="Arial"/>
            </a:endParaRPr>
          </a:p>
          <a:p>
            <a:pPr marL="609480" indent="-524160">
              <a:spcBef>
                <a:spcPts val="2401"/>
              </a:spcBef>
              <a:buClr>
                <a:schemeClr val="tx1"/>
              </a:buClr>
            </a:pPr>
            <a:r>
              <a:rPr lang="en-US" sz="2400" spc="-1" dirty="0">
                <a:ea typeface="Calibri"/>
              </a:rPr>
              <a:t>Attribution: this work may contain portions from</a:t>
            </a:r>
            <a:endParaRPr lang="en-US" sz="2400" spc="-1" dirty="0">
              <a:latin typeface="Arial"/>
            </a:endParaRPr>
          </a:p>
          <a:p>
            <a:pPr marL="1218960" lvl="1" indent="-464760">
              <a:spcBef>
                <a:spcPts val="666"/>
              </a:spcBef>
              <a:buClr>
                <a:schemeClr val="tx1"/>
              </a:buClr>
            </a:pPr>
            <a:r>
              <a:rPr lang="en-US" sz="2000" spc="-1" dirty="0">
                <a:solidFill>
                  <a:srgbClr val="FFFFFF"/>
                </a:solidFill>
                <a:ea typeface="Calibri"/>
              </a:rPr>
              <a:t>"</a:t>
            </a:r>
            <a:r>
              <a:rPr lang="en-US" sz="2000" u="sng" spc="-1" dirty="0">
                <a:solidFill>
                  <a:srgbClr val="0000FF"/>
                </a:solidFill>
                <a:ea typeface="Calibri"/>
                <a:hlinkClick r:id="rId3"/>
              </a:rPr>
              <a:t>Fundamentals of Computer Programming with C#</a:t>
            </a:r>
            <a:r>
              <a:rPr lang="en-US" sz="2000" spc="-1" dirty="0">
                <a:solidFill>
                  <a:srgbClr val="FFFFFF"/>
                </a:solidFill>
                <a:ea typeface="Calibri"/>
              </a:rPr>
              <a:t>" </a:t>
            </a:r>
            <a:r>
              <a:rPr lang="en-US" sz="2000" spc="-1" dirty="0">
                <a:ea typeface="Calibri"/>
              </a:rPr>
              <a:t>book by </a:t>
            </a:r>
            <a:r>
              <a:rPr lang="en-US" sz="2000" spc="-1" dirty="0" err="1">
                <a:ea typeface="Calibri"/>
              </a:rPr>
              <a:t>Svetlin</a:t>
            </a:r>
            <a:r>
              <a:rPr lang="en-US" sz="2000" spc="-1" dirty="0">
                <a:ea typeface="Calibri"/>
              </a:rPr>
              <a:t> </a:t>
            </a:r>
            <a:r>
              <a:rPr lang="en-US" sz="2000" spc="-1" dirty="0" err="1">
                <a:ea typeface="Calibri"/>
              </a:rPr>
              <a:t>Nakov</a:t>
            </a:r>
            <a:r>
              <a:rPr lang="en-US" sz="2000" spc="-1" dirty="0">
                <a:ea typeface="Calibri"/>
              </a:rPr>
              <a:t> &amp; Co. unde</a:t>
            </a:r>
            <a:r>
              <a:rPr lang="en-US" sz="2000" spc="-1" dirty="0">
                <a:solidFill>
                  <a:srgbClr val="FFFFFF"/>
                </a:solidFill>
                <a:ea typeface="Calibri"/>
              </a:rPr>
              <a:t>r </a:t>
            </a:r>
            <a:r>
              <a:rPr lang="en-US" sz="2000" u="sng" spc="-1" dirty="0">
                <a:solidFill>
                  <a:srgbClr val="0000FF"/>
                </a:solidFill>
                <a:ea typeface="Calibri"/>
                <a:hlinkClick r:id="rId4"/>
              </a:rPr>
              <a:t>CC-BY-SA</a:t>
            </a:r>
            <a:r>
              <a:rPr lang="en-US" sz="2000" spc="-1" dirty="0">
                <a:solidFill>
                  <a:srgbClr val="FFFFFF"/>
                </a:solidFill>
                <a:ea typeface="Calibri"/>
              </a:rPr>
              <a:t> </a:t>
            </a:r>
            <a:r>
              <a:rPr lang="en-US" sz="2000" spc="-1" dirty="0">
                <a:ea typeface="Calibri"/>
              </a:rPr>
              <a:t>license</a:t>
            </a:r>
            <a:endParaRPr lang="en-US" sz="2000" spc="-1" dirty="0">
              <a:latin typeface="Arial"/>
            </a:endParaRPr>
          </a:p>
          <a:p>
            <a:pPr marL="1218960" lvl="1" indent="-464760">
              <a:spcBef>
                <a:spcPts val="666"/>
              </a:spcBef>
              <a:buClr>
                <a:schemeClr val="tx1"/>
              </a:buClr>
            </a:pPr>
            <a:r>
              <a:rPr lang="en-US" sz="2000" spc="-1" dirty="0">
                <a:ea typeface="Calibri"/>
              </a:rPr>
              <a:t>Icons from </a:t>
            </a:r>
            <a:r>
              <a:rPr lang="en-US" sz="2000" u="sng" spc="-1" dirty="0">
                <a:solidFill>
                  <a:srgbClr val="0000FF"/>
                </a:solidFill>
                <a:ea typeface="Calibri"/>
                <a:hlinkClick r:id="rId5"/>
              </a:rPr>
              <a:t>http://www.flaticon.com/</a:t>
            </a:r>
            <a:r>
              <a:rPr lang="en-US" sz="2000" spc="-1" dirty="0">
                <a:solidFill>
                  <a:srgbClr val="FFFFFF"/>
                </a:solidFill>
                <a:ea typeface="Calibri"/>
              </a:rPr>
              <a:t> (</a:t>
            </a:r>
            <a:r>
              <a:rPr lang="en-US" sz="2000" spc="-1" dirty="0">
                <a:ea typeface="Calibri"/>
              </a:rPr>
              <a:t>credits: </a:t>
            </a:r>
            <a:r>
              <a:rPr lang="en-US" sz="2000" spc="-1" dirty="0" err="1">
                <a:ea typeface="Calibri"/>
              </a:rPr>
              <a:t>Freepik</a:t>
            </a:r>
            <a:r>
              <a:rPr lang="en-US" sz="2000" spc="-1" dirty="0">
                <a:ea typeface="Calibri"/>
              </a:rPr>
              <a:t>, </a:t>
            </a:r>
            <a:r>
              <a:rPr lang="en-US" sz="2000" spc="-1" dirty="0" err="1">
                <a:ea typeface="Calibri"/>
              </a:rPr>
              <a:t>Madebyoliver</a:t>
            </a:r>
            <a:r>
              <a:rPr lang="en-US" sz="2000" spc="-1" dirty="0">
                <a:ea typeface="Calibri"/>
              </a:rPr>
              <a:t>)</a:t>
            </a:r>
            <a:endParaRPr lang="en-US" sz="2000" spc="-1" dirty="0">
              <a:latin typeface="Arial"/>
            </a:endParaRPr>
          </a:p>
          <a:p>
            <a:pPr>
              <a:buClr>
                <a:schemeClr val="tx1"/>
              </a:buClr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D2363DD-B455-461E-AD34-8928693C1918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4418012" y="3242258"/>
            <a:ext cx="3170160" cy="11088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18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A10B-312D-4D25-90C3-F07507A8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pc="-1" dirty="0">
                <a:ea typeface="Calibri"/>
              </a:rPr>
              <a:t>Trainings @ Software </a:t>
            </a:r>
            <a:r>
              <a:rPr lang="en-US" sz="4000" spc="-1">
                <a:ea typeface="Calibri"/>
              </a:rPr>
              <a:t>University (</a:t>
            </a:r>
            <a:r>
              <a:rPr lang="en-US" sz="4000" spc="-1" noProof="1">
                <a:ea typeface="Calibri"/>
              </a:rPr>
              <a:t>SoftUni</a:t>
            </a:r>
            <a:r>
              <a:rPr lang="en-US" sz="4000" spc="-1">
                <a:ea typeface="Calibri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6E95F-F160-4BCC-9742-2972A73B6F5B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marL="457200" indent="-393120">
              <a:lnSpc>
                <a:spcPct val="100000"/>
              </a:lnSpc>
              <a:spcBef>
                <a:spcPts val="499"/>
              </a:spcBef>
              <a:buFont typeface="Noto Sans Symbols"/>
              <a:buChar char="▪"/>
            </a:pPr>
            <a:r>
              <a:rPr lang="en-US" sz="3200" spc="-1" dirty="0">
                <a:ea typeface="Calibri"/>
              </a:rPr>
              <a:t>Software University – High-Quality Education, </a:t>
            </a:r>
            <a:r>
              <a:rPr lang="bg-BG" sz="3200" spc="-1" dirty="0">
                <a:ea typeface="Calibri"/>
              </a:rPr>
              <a:t/>
            </a:r>
            <a:br>
              <a:rPr lang="bg-BG" sz="3200" spc="-1" dirty="0">
                <a:ea typeface="Calibri"/>
              </a:rPr>
            </a:br>
            <a:r>
              <a:rPr lang="en-US" sz="3200" spc="-1" dirty="0">
                <a:ea typeface="Calibri"/>
              </a:rPr>
              <a:t>Profession and Job for Software Developers</a:t>
            </a:r>
            <a:endParaRPr lang="en-US" sz="3200" spc="-1" dirty="0">
              <a:latin typeface="Arial"/>
            </a:endParaRPr>
          </a:p>
          <a:p>
            <a:pPr marL="914400" lvl="1" indent="-34848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2900" u="sng" spc="-1" dirty="0">
                <a:solidFill>
                  <a:srgbClr val="0000FF"/>
                </a:solidFill>
                <a:ea typeface="Calibri"/>
                <a:hlinkClick r:id="rId2"/>
              </a:rPr>
              <a:t>softuni.bg</a:t>
            </a:r>
            <a:r>
              <a:rPr lang="en-US" sz="2900" spc="-1" dirty="0">
                <a:solidFill>
                  <a:srgbClr val="FFFFFF"/>
                </a:solidFill>
                <a:ea typeface="Calibri"/>
              </a:rPr>
              <a:t> </a:t>
            </a:r>
            <a:endParaRPr lang="en-US" sz="2900" spc="-1" dirty="0">
              <a:latin typeface="Arial"/>
            </a:endParaRPr>
          </a:p>
          <a:p>
            <a:pPr marL="457200" indent="-393120">
              <a:lnSpc>
                <a:spcPct val="100000"/>
              </a:lnSpc>
              <a:spcBef>
                <a:spcPts val="499"/>
              </a:spcBef>
              <a:buFont typeface="Noto Sans Symbols"/>
              <a:buChar char="▪"/>
            </a:pPr>
            <a:r>
              <a:rPr lang="en-US" sz="3200" spc="-1" dirty="0">
                <a:ea typeface="Calibri"/>
              </a:rPr>
              <a:t>Software University Foundation</a:t>
            </a:r>
            <a:endParaRPr lang="en-US" sz="3200" spc="-1" dirty="0">
              <a:latin typeface="Arial"/>
            </a:endParaRPr>
          </a:p>
          <a:p>
            <a:pPr marL="914400" lvl="1" indent="-34848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3000" u="sng" spc="-1" dirty="0">
                <a:solidFill>
                  <a:srgbClr val="0000FF"/>
                </a:solidFill>
                <a:ea typeface="Calibri"/>
                <a:hlinkClick r:id="rId3"/>
              </a:rPr>
              <a:t>http://softuni.foundation/</a:t>
            </a:r>
            <a:endParaRPr lang="en-US" sz="3000" spc="-1" dirty="0">
              <a:latin typeface="Arial"/>
            </a:endParaRPr>
          </a:p>
          <a:p>
            <a:pPr marL="304920" lvl="1" indent="-30420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3200" spc="-1" dirty="0">
                <a:ea typeface="Calibri"/>
              </a:rPr>
              <a:t>Software University @ Facebook</a:t>
            </a:r>
            <a:endParaRPr lang="en-US" sz="3200" spc="-1" dirty="0">
              <a:latin typeface="Arial"/>
            </a:endParaRPr>
          </a:p>
          <a:p>
            <a:pPr marL="914400" lvl="1" indent="-34848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2900" u="sng" spc="-1" dirty="0">
                <a:solidFill>
                  <a:srgbClr val="0000FF"/>
                </a:solidFill>
                <a:ea typeface="Calibri"/>
                <a:hlinkClick r:id="rId4"/>
              </a:rPr>
              <a:t>facebook.com/</a:t>
            </a:r>
            <a:r>
              <a:rPr lang="en-US" sz="2900" u="sng" spc="-1" dirty="0" err="1">
                <a:solidFill>
                  <a:srgbClr val="0000FF"/>
                </a:solidFill>
                <a:ea typeface="Calibri"/>
                <a:hlinkClick r:id="rId4"/>
              </a:rPr>
              <a:t>SoftwareUniversity</a:t>
            </a:r>
            <a:endParaRPr lang="en-US" sz="2900" spc="-1" dirty="0">
              <a:latin typeface="Arial"/>
            </a:endParaRPr>
          </a:p>
          <a:p>
            <a:pPr marL="304920" lvl="1" indent="-30420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3200" spc="-1" dirty="0">
                <a:ea typeface="Calibri"/>
              </a:rPr>
              <a:t>Software University Forums</a:t>
            </a:r>
            <a:endParaRPr lang="en-US" sz="3200" spc="-1" dirty="0">
              <a:latin typeface="Arial"/>
            </a:endParaRPr>
          </a:p>
          <a:p>
            <a:pPr marL="609480" lvl="2" indent="-304200">
              <a:lnSpc>
                <a:spcPct val="100000"/>
              </a:lnSpc>
              <a:spcBef>
                <a:spcPts val="499"/>
              </a:spcBef>
              <a:buFont typeface="Noto Sans Symbols"/>
              <a:buChar char="▪"/>
            </a:pPr>
            <a:r>
              <a:rPr lang="en-US" sz="2800" u="sng" spc="-1" dirty="0">
                <a:solidFill>
                  <a:srgbClr val="0000FF"/>
                </a:solidFill>
                <a:ea typeface="Calibri"/>
                <a:hlinkClick r:id="rId5"/>
              </a:rPr>
              <a:t>forum.softuni.bg</a:t>
            </a:r>
            <a:endParaRPr lang="en-US" sz="2800" spc="-1" dirty="0">
              <a:latin typeface="Arial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39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90412" y="2286000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bg1"/>
                </a:solidFill>
              </a:rPr>
              <a:t>sli.do</a:t>
            </a:r>
            <a:r>
              <a:rPr lang="en-US" sz="6000" b="1" dirty="0">
                <a:solidFill>
                  <a:schemeClr val="bg1"/>
                </a:solidFill>
              </a:rPr>
              <a:t/>
            </a:r>
            <a:br>
              <a:rPr lang="en-US" sz="6000" b="1" dirty="0">
                <a:solidFill>
                  <a:schemeClr val="bg1"/>
                </a:solidFill>
              </a:rPr>
            </a:br>
            <a:r>
              <a:rPr lang="en-US" sz="12400" b="1" dirty="0"/>
              <a:t>#</a:t>
            </a:r>
            <a:r>
              <a:rPr lang="en-US" sz="12400" b="1" noProof="1"/>
              <a:t>python-fund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0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C053B-44AF-411F-9A06-3E8888AC2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8" y="4953000"/>
            <a:ext cx="10958928" cy="768084"/>
          </a:xfrm>
        </p:spPr>
        <p:txBody>
          <a:bodyPr/>
          <a:lstStyle/>
          <a:p>
            <a:r>
              <a:rPr lang="en-US" dirty="0"/>
              <a:t>Lambda and </a:t>
            </a:r>
            <a:br>
              <a:rPr lang="en-US" dirty="0"/>
            </a:br>
            <a:r>
              <a:rPr lang="en-US" dirty="0"/>
              <a:t>Functional Programming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C32C9B-BB3F-46F9-A0B2-26D0A1FB8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762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1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79F93-65E8-4EB5-9C47-8C55D1EA32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Quickly define a function with a return value 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one line</a:t>
            </a:r>
            <a:r>
              <a:rPr lang="en-US" dirty="0"/>
              <a:t>:</a:t>
            </a:r>
          </a:p>
          <a:p>
            <a:pPr>
              <a:spcAft>
                <a:spcPts val="3000"/>
              </a:spcAft>
            </a:pPr>
            <a:endParaRPr lang="en-US" dirty="0"/>
          </a:p>
          <a:p>
            <a:endParaRPr lang="en-US" dirty="0"/>
          </a:p>
          <a:p>
            <a:r>
              <a:rPr lang="en-US" dirty="0"/>
              <a:t>Lambda functions can be </a:t>
            </a:r>
            <a:r>
              <a:rPr lang="en-US" b="1" dirty="0">
                <a:solidFill>
                  <a:schemeClr val="bg1"/>
                </a:solidFill>
              </a:rPr>
              <a:t>anonymous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F57420-12DF-45F3-A24E-C07F6BA9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4A4C3F-D5DA-4F1B-89CD-8705818CBB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58A8E27-A5D3-48DC-8524-845CE6DE120B}"/>
              </a:ext>
            </a:extLst>
          </p:cNvPr>
          <p:cNvSpPr txBox="1">
            <a:spLocks/>
          </p:cNvSpPr>
          <p:nvPr/>
        </p:nvSpPr>
        <p:spPr>
          <a:xfrm>
            <a:off x="622412" y="1824223"/>
            <a:ext cx="60816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square = </a:t>
            </a:r>
            <a:r>
              <a:rPr lang="en-US" sz="2800" dirty="0">
                <a:solidFill>
                  <a:schemeClr val="bg1"/>
                </a:solidFill>
                <a:effectLst/>
              </a:rPr>
              <a:t>lambda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num</a:t>
            </a:r>
            <a:r>
              <a:rPr lang="en-US" sz="2800" dirty="0">
                <a:solidFill>
                  <a:schemeClr val="tx1"/>
                </a:solidFill>
                <a:effectLst/>
              </a:rPr>
              <a:t>: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num</a:t>
            </a:r>
            <a:r>
              <a:rPr lang="en-US" sz="2800" dirty="0">
                <a:solidFill>
                  <a:schemeClr val="tx1"/>
                </a:solidFill>
                <a:effectLst/>
              </a:rPr>
              <a:t> ** 2</a:t>
            </a:r>
            <a:endParaRPr lang="en-US" sz="2800" i="1" dirty="0">
              <a:solidFill>
                <a:schemeClr val="tx1"/>
              </a:solidFill>
              <a:effectLst/>
            </a:endParaRP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print(square(5))</a:t>
            </a:r>
            <a:r>
              <a:rPr lang="en-US" sz="2800" dirty="0">
                <a:effectLst/>
              </a:rPr>
              <a:t> </a:t>
            </a:r>
            <a:r>
              <a:rPr lang="en-US" sz="2800" i="1" dirty="0">
                <a:solidFill>
                  <a:schemeClr val="bg1"/>
                </a:solidFill>
                <a:effectLst/>
              </a:rPr>
              <a:t># 25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7A42CA7-4B27-449D-B249-1B7F584200B2}"/>
              </a:ext>
            </a:extLst>
          </p:cNvPr>
          <p:cNvSpPr txBox="1">
            <a:spLocks/>
          </p:cNvSpPr>
          <p:nvPr/>
        </p:nvSpPr>
        <p:spPr>
          <a:xfrm>
            <a:off x="7542212" y="1824223"/>
            <a:ext cx="40242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def square(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num</a:t>
            </a:r>
            <a:r>
              <a:rPr lang="en-US" sz="2800" dirty="0">
                <a:solidFill>
                  <a:schemeClr val="tx1"/>
                </a:solidFill>
                <a:effectLst/>
              </a:rPr>
              <a:t>):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return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num</a:t>
            </a:r>
            <a:r>
              <a:rPr lang="en-US" sz="2800" dirty="0">
                <a:solidFill>
                  <a:schemeClr val="tx1"/>
                </a:solidFill>
                <a:effectLst/>
              </a:rPr>
              <a:t> ** 2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print(square(5))</a:t>
            </a:r>
            <a:endParaRPr lang="en-US" sz="2800" i="1" dirty="0">
              <a:solidFill>
                <a:schemeClr val="tx1"/>
              </a:solidFill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559E340-3875-47D8-B578-D4B6A496C382}"/>
              </a:ext>
            </a:extLst>
          </p:cNvPr>
          <p:cNvSpPr txBox="1">
            <a:spLocks/>
          </p:cNvSpPr>
          <p:nvPr/>
        </p:nvSpPr>
        <p:spPr>
          <a:xfrm>
            <a:off x="622412" y="5715000"/>
            <a:ext cx="109440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print(</a:t>
            </a:r>
            <a:r>
              <a:rPr lang="en-US" sz="2800" dirty="0">
                <a:solidFill>
                  <a:schemeClr val="bg1"/>
                </a:solidFill>
                <a:effectLst/>
              </a:rPr>
              <a:t>(lambda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num</a:t>
            </a:r>
            <a:r>
              <a:rPr lang="en-US" sz="2800" dirty="0">
                <a:solidFill>
                  <a:schemeClr val="bg1"/>
                </a:solidFill>
                <a:effectLst/>
              </a:rPr>
              <a:t>: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num</a:t>
            </a:r>
            <a:r>
              <a:rPr lang="en-US" sz="2800" dirty="0">
                <a:solidFill>
                  <a:schemeClr val="bg1"/>
                </a:solidFill>
                <a:effectLst/>
              </a:rPr>
              <a:t> ** 2)(5)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  <a:r>
              <a:rPr lang="en-US" sz="2800" dirty="0">
                <a:effectLst/>
              </a:rPr>
              <a:t> </a:t>
            </a:r>
            <a:r>
              <a:rPr lang="en-US" sz="2800" i="1" dirty="0">
                <a:solidFill>
                  <a:schemeClr val="bg1"/>
                </a:solidFill>
                <a:effectLst/>
              </a:rPr>
              <a:t># 25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784F477C-7521-4344-B2CA-C1EA573D1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2" y="4273341"/>
            <a:ext cx="1678876" cy="886269"/>
          </a:xfrm>
          <a:prstGeom prst="wedgeRoundRectCallout">
            <a:avLst>
              <a:gd name="adj1" fmla="val -54610"/>
              <a:gd name="adj2" fmla="val 10374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function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6156373A-AC37-486D-9818-D6940FA8D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774" y="4273341"/>
            <a:ext cx="1678876" cy="886269"/>
          </a:xfrm>
          <a:prstGeom prst="wedgeRoundRectCallout">
            <a:avLst>
              <a:gd name="adj1" fmla="val -55140"/>
              <a:gd name="adj2" fmla="val 10073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097394-B1DD-4300-88C5-B6EBB6D0B16A}"/>
              </a:ext>
            </a:extLst>
          </p:cNvPr>
          <p:cNvSpPr txBox="1"/>
          <p:nvPr/>
        </p:nvSpPr>
        <p:spPr>
          <a:xfrm>
            <a:off x="6801549" y="2220091"/>
            <a:ext cx="6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42122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44DC-B69B-4DE6-8A2C-207AC629A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filter() </a:t>
            </a:r>
            <a:r>
              <a:rPr lang="en-US" dirty="0"/>
              <a:t>lets us filter any </a:t>
            </a:r>
            <a:r>
              <a:rPr lang="en-US" b="1" noProof="1">
                <a:solidFill>
                  <a:schemeClr val="bg1"/>
                </a:solidFill>
              </a:rPr>
              <a:t>iterable</a:t>
            </a:r>
            <a:r>
              <a:rPr lang="en-US" dirty="0"/>
              <a:t> by passing it through a </a:t>
            </a:r>
            <a:r>
              <a:rPr lang="en-US" dirty="0" err="1"/>
              <a:t>functio</a:t>
            </a:r>
            <a:r>
              <a:rPr lang="en-US" dirty="0"/>
              <a:t>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lambda</a:t>
            </a:r>
            <a:r>
              <a:rPr lang="en-US" dirty="0"/>
              <a:t>: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7CFD2C-993A-4973-A298-7316FAA8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filter()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12E1A-8C07-4CCF-B7EA-309ECEAE21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7512060-1653-4466-AE34-CB7A403CBE7A}"/>
              </a:ext>
            </a:extLst>
          </p:cNvPr>
          <p:cNvSpPr txBox="1">
            <a:spLocks/>
          </p:cNvSpPr>
          <p:nvPr/>
        </p:nvSpPr>
        <p:spPr>
          <a:xfrm>
            <a:off x="619400" y="1859190"/>
            <a:ext cx="109440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nums = [1, 2, 3, 4, 5]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def is_even(num):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return num % 2 == 0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even_nums = </a:t>
            </a:r>
            <a:r>
              <a:rPr lang="en-US" sz="2800" dirty="0">
                <a:solidFill>
                  <a:schemeClr val="bg1"/>
                </a:solidFill>
                <a:effectLst/>
              </a:rPr>
              <a:t>filter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  <a:r>
              <a:rPr lang="en-US" sz="2800" dirty="0">
                <a:solidFill>
                  <a:schemeClr val="bg1"/>
                </a:solidFill>
                <a:effectLst/>
              </a:rPr>
              <a:t>is_even</a:t>
            </a:r>
            <a:r>
              <a:rPr lang="en-US" sz="2800" dirty="0">
                <a:solidFill>
                  <a:schemeClr val="tx1"/>
                </a:solidFill>
                <a:effectLst/>
              </a:rPr>
              <a:t>,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nums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  <a:r>
              <a:rPr lang="en-US" sz="2800" dirty="0">
                <a:effectLst/>
              </a:rPr>
              <a:t> </a:t>
            </a:r>
            <a:r>
              <a:rPr lang="en-US" sz="2800" i="1" dirty="0">
                <a:solidFill>
                  <a:schemeClr val="bg1"/>
                </a:solidFill>
                <a:effectLst/>
              </a:rPr>
              <a:t># 2, 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47C275-165E-49E9-9BE5-051FCFCC3D25}"/>
              </a:ext>
            </a:extLst>
          </p:cNvPr>
          <p:cNvSpPr txBox="1">
            <a:spLocks/>
          </p:cNvSpPr>
          <p:nvPr/>
        </p:nvSpPr>
        <p:spPr>
          <a:xfrm>
            <a:off x="620875" y="5488680"/>
            <a:ext cx="1094400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even_nums = </a:t>
            </a:r>
            <a:r>
              <a:rPr lang="en-US" sz="2800" dirty="0">
                <a:solidFill>
                  <a:schemeClr val="bg1"/>
                </a:solidFill>
                <a:effectLst/>
              </a:rPr>
              <a:t>filter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  <a:r>
              <a:rPr lang="en-US" sz="2800" dirty="0">
                <a:solidFill>
                  <a:schemeClr val="bg1"/>
                </a:solidFill>
                <a:effectLst/>
              </a:rPr>
              <a:t>lambda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num: num % 2 == 0, nums)</a:t>
            </a:r>
          </a:p>
          <a:p>
            <a:r>
              <a:rPr lang="en-US" sz="2800" i="1" dirty="0">
                <a:solidFill>
                  <a:schemeClr val="bg1"/>
                </a:solidFill>
                <a:effectLst/>
              </a:rPr>
              <a:t># 2, 4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39465C0B-5003-4950-A206-4D82FB9B1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990" y="2142684"/>
            <a:ext cx="3744158" cy="1081871"/>
          </a:xfrm>
          <a:prstGeom prst="wedgeRoundRectCallout">
            <a:avLst>
              <a:gd name="adj1" fmla="val -43840"/>
              <a:gd name="adj2" fmla="val 11983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element passes through function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6A50155B-4FD2-46C3-B2CC-676918E84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5147" y="2883160"/>
            <a:ext cx="2043000" cy="889521"/>
          </a:xfrm>
          <a:prstGeom prst="wedgeRoundRectCallout">
            <a:avLst>
              <a:gd name="adj1" fmla="val -158031"/>
              <a:gd name="adj2" fmla="val 7978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 to process</a:t>
            </a:r>
          </a:p>
        </p:txBody>
      </p:sp>
    </p:spTree>
    <p:extLst>
      <p:ext uri="{BB962C8B-B14F-4D97-AF65-F5344CB8AC3E}">
        <p14:creationId xmlns:p14="http://schemas.microsoft.com/office/powerpoint/2010/main" val="135154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44DC-B69B-4DE6-8A2C-207AC629A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lets us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transform</a:t>
            </a:r>
            <a:r>
              <a:rPr lang="en-US" dirty="0"/>
              <a:t> each element in a list: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dirty="0"/>
              <a:t>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lambda</a:t>
            </a:r>
            <a:r>
              <a:rPr lang="en-US" dirty="0"/>
              <a:t>: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7CFD2C-993A-4973-A298-7316FAA8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map()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12E1A-8C07-4CCF-B7EA-309ECEAE21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7512060-1653-4466-AE34-CB7A403CBE7A}"/>
              </a:ext>
            </a:extLst>
          </p:cNvPr>
          <p:cNvSpPr txBox="1">
            <a:spLocks/>
          </p:cNvSpPr>
          <p:nvPr/>
        </p:nvSpPr>
        <p:spPr>
          <a:xfrm>
            <a:off x="619400" y="1899193"/>
            <a:ext cx="109440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1"/>
                </a:solidFill>
                <a:effectLst/>
              </a:rPr>
              <a:t>nums</a:t>
            </a:r>
            <a:r>
              <a:rPr lang="en-US" sz="2800" dirty="0">
                <a:solidFill>
                  <a:schemeClr val="tx1"/>
                </a:solidFill>
                <a:effectLst/>
              </a:rPr>
              <a:t> = [1, 2, 3]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def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increment_by_two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num</a:t>
            </a:r>
            <a:r>
              <a:rPr lang="en-US" sz="2800" dirty="0">
                <a:solidFill>
                  <a:schemeClr val="tx1"/>
                </a:solidFill>
                <a:effectLst/>
              </a:rPr>
              <a:t>):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return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num</a:t>
            </a:r>
            <a:r>
              <a:rPr lang="en-US" sz="2800" dirty="0">
                <a:solidFill>
                  <a:schemeClr val="tx1"/>
                </a:solidFill>
                <a:effectLst/>
              </a:rPr>
              <a:t> </a:t>
            </a:r>
            <a:r>
              <a:rPr lang="bg-BG" sz="2800" dirty="0">
                <a:solidFill>
                  <a:schemeClr val="tx1"/>
                </a:solidFill>
                <a:effectLst/>
              </a:rPr>
              <a:t>+</a:t>
            </a:r>
            <a:r>
              <a:rPr lang="en-US" sz="2800" dirty="0">
                <a:solidFill>
                  <a:schemeClr val="tx1"/>
                </a:solidFill>
                <a:effectLst/>
              </a:rPr>
              <a:t> 2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 err="1">
                <a:solidFill>
                  <a:schemeClr val="tx1"/>
                </a:solidFill>
                <a:effectLst/>
              </a:rPr>
              <a:t>even_nums</a:t>
            </a:r>
            <a:r>
              <a:rPr lang="en-US" sz="2800" dirty="0">
                <a:solidFill>
                  <a:schemeClr val="tx1"/>
                </a:solidFill>
                <a:effectLst/>
              </a:rPr>
              <a:t> = </a:t>
            </a:r>
            <a:r>
              <a:rPr lang="en-US" sz="2800" dirty="0">
                <a:solidFill>
                  <a:schemeClr val="bg1"/>
                </a:solidFill>
                <a:effectLst/>
              </a:rPr>
              <a:t>map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increment_by_two</a:t>
            </a:r>
            <a:r>
              <a:rPr lang="en-US" sz="2800" dirty="0">
                <a:solidFill>
                  <a:schemeClr val="tx1"/>
                </a:solidFill>
                <a:effectLst/>
              </a:rPr>
              <a:t>,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nums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  <a:r>
              <a:rPr lang="en-US" sz="2800" dirty="0">
                <a:effectLst/>
              </a:rPr>
              <a:t> </a:t>
            </a:r>
            <a:r>
              <a:rPr lang="en-US" sz="2800" i="1" dirty="0">
                <a:solidFill>
                  <a:schemeClr val="bg1"/>
                </a:solidFill>
                <a:effectLst/>
              </a:rPr>
              <a:t># 3, 5, 7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47C275-165E-49E9-9BE5-051FCFCC3D25}"/>
              </a:ext>
            </a:extLst>
          </p:cNvPr>
          <p:cNvSpPr txBox="1">
            <a:spLocks/>
          </p:cNvSpPr>
          <p:nvPr/>
        </p:nvSpPr>
        <p:spPr>
          <a:xfrm>
            <a:off x="619400" y="5465633"/>
            <a:ext cx="1094400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1"/>
                </a:solidFill>
                <a:effectLst/>
              </a:rPr>
              <a:t>even_nums</a:t>
            </a:r>
            <a:r>
              <a:rPr lang="en-US" sz="2800" dirty="0">
                <a:solidFill>
                  <a:schemeClr val="tx1"/>
                </a:solidFill>
                <a:effectLst/>
              </a:rPr>
              <a:t> =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map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  <a:r>
              <a:rPr lang="en-US" sz="2800" dirty="0">
                <a:solidFill>
                  <a:schemeClr val="bg1"/>
                </a:solidFill>
                <a:effectLst/>
              </a:rPr>
              <a:t>lambda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num</a:t>
            </a:r>
            <a:r>
              <a:rPr lang="en-US" sz="2800" dirty="0">
                <a:solidFill>
                  <a:schemeClr val="tx1"/>
                </a:solidFill>
                <a:effectLst/>
              </a:rPr>
              <a:t>: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num</a:t>
            </a:r>
            <a:r>
              <a:rPr lang="en-US" sz="2800" dirty="0">
                <a:solidFill>
                  <a:schemeClr val="tx1"/>
                </a:solidFill>
                <a:effectLst/>
              </a:rPr>
              <a:t> + 2,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nums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800" i="1" dirty="0">
                <a:solidFill>
                  <a:schemeClr val="bg1"/>
                </a:solidFill>
                <a:effectLst/>
              </a:rPr>
              <a:t># 2, 4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6A50155B-4FD2-46C3-B2CC-676918E84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6312" y="2006353"/>
            <a:ext cx="2902997" cy="1402672"/>
          </a:xfrm>
          <a:prstGeom prst="wedgeRoundRectCallout">
            <a:avLst>
              <a:gd name="adj1" fmla="val -48383"/>
              <a:gd name="adj2" fmla="val 8927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 element of nums passes through function</a:t>
            </a:r>
          </a:p>
        </p:txBody>
      </p:sp>
    </p:spTree>
    <p:extLst>
      <p:ext uri="{BB962C8B-B14F-4D97-AF65-F5344CB8AC3E}">
        <p14:creationId xmlns:p14="http://schemas.microsoft.com/office/powerpoint/2010/main" val="368539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44DC-B69B-4DE6-8A2C-207AC629A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to convert items to different types:</a:t>
            </a:r>
          </a:p>
          <a:p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map() </a:t>
            </a:r>
            <a:r>
              <a:rPr lang="en-US" dirty="0"/>
              <a:t>with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str.join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7CFD2C-993A-4973-A298-7316FAA8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map()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12E1A-8C07-4CCF-B7EA-309ECEAE21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7512060-1653-4466-AE34-CB7A403CBE7A}"/>
              </a:ext>
            </a:extLst>
          </p:cNvPr>
          <p:cNvSpPr txBox="1">
            <a:spLocks/>
          </p:cNvSpPr>
          <p:nvPr/>
        </p:nvSpPr>
        <p:spPr>
          <a:xfrm>
            <a:off x="626686" y="1900181"/>
            <a:ext cx="1094400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1"/>
                </a:solidFill>
                <a:effectLst/>
              </a:rPr>
              <a:t>nums</a:t>
            </a:r>
            <a:r>
              <a:rPr lang="en-US" sz="2800" dirty="0">
                <a:solidFill>
                  <a:schemeClr val="tx1"/>
                </a:solidFill>
                <a:effectLst/>
              </a:rPr>
              <a:t> = ['1', '2', '3']</a:t>
            </a:r>
          </a:p>
          <a:p>
            <a:r>
              <a:rPr lang="en-US" sz="2800" dirty="0" err="1">
                <a:solidFill>
                  <a:schemeClr val="tx1"/>
                </a:solidFill>
                <a:effectLst/>
              </a:rPr>
              <a:t>parsed_nums</a:t>
            </a:r>
            <a:r>
              <a:rPr lang="en-US" sz="2800" dirty="0">
                <a:solidFill>
                  <a:schemeClr val="tx1"/>
                </a:solidFill>
                <a:effectLst/>
              </a:rPr>
              <a:t> = </a:t>
            </a:r>
            <a:r>
              <a:rPr lang="en-US" sz="2800" dirty="0">
                <a:solidFill>
                  <a:schemeClr val="bg1"/>
                </a:solidFill>
                <a:effectLst/>
              </a:rPr>
              <a:t>map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int</a:t>
            </a:r>
            <a:r>
              <a:rPr lang="en-US" sz="2800" dirty="0">
                <a:solidFill>
                  <a:schemeClr val="tx1"/>
                </a:solidFill>
                <a:effectLst/>
              </a:rPr>
              <a:t>,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nums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  <a:r>
              <a:rPr lang="en-US" sz="2800" dirty="0">
                <a:effectLst/>
              </a:rPr>
              <a:t> </a:t>
            </a:r>
            <a:r>
              <a:rPr lang="en-US" sz="2800" i="1" dirty="0">
                <a:solidFill>
                  <a:schemeClr val="bg1"/>
                </a:solidFill>
                <a:effectLst/>
              </a:rPr>
              <a:t># 1, 2, 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47C275-165E-49E9-9BE5-051FCFCC3D25}"/>
              </a:ext>
            </a:extLst>
          </p:cNvPr>
          <p:cNvSpPr txBox="1">
            <a:spLocks/>
          </p:cNvSpPr>
          <p:nvPr/>
        </p:nvSpPr>
        <p:spPr>
          <a:xfrm>
            <a:off x="622412" y="4173151"/>
            <a:ext cx="109440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1"/>
                </a:solidFill>
                <a:effectLst/>
              </a:rPr>
              <a:t>nums</a:t>
            </a:r>
            <a:r>
              <a:rPr lang="en-US" sz="2800" dirty="0">
                <a:solidFill>
                  <a:schemeClr val="tx1"/>
                </a:solidFill>
                <a:effectLst/>
              </a:rPr>
              <a:t> = [1, 2, 3]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print(', '.join(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nums</a:t>
            </a:r>
            <a:r>
              <a:rPr lang="en-US" sz="2800" dirty="0">
                <a:solidFill>
                  <a:schemeClr val="tx1"/>
                </a:solidFill>
                <a:effectLst/>
              </a:rPr>
              <a:t>)) </a:t>
            </a:r>
            <a:r>
              <a:rPr lang="en-US" sz="2800" i="1" dirty="0">
                <a:solidFill>
                  <a:schemeClr val="bg1"/>
                </a:solidFill>
                <a:effectLst/>
              </a:rPr>
              <a:t># </a:t>
            </a:r>
            <a:r>
              <a:rPr lang="en-US" sz="2800" i="1" dirty="0" err="1">
                <a:solidFill>
                  <a:schemeClr val="bg1"/>
                </a:solidFill>
                <a:effectLst/>
              </a:rPr>
              <a:t>TypeError</a:t>
            </a:r>
            <a:endParaRPr lang="en-US" sz="2800" dirty="0">
              <a:solidFill>
                <a:schemeClr val="bg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print(', '.join(</a:t>
            </a:r>
            <a:r>
              <a:rPr lang="en-US" sz="2800" dirty="0">
                <a:solidFill>
                  <a:schemeClr val="bg1"/>
                </a:solidFill>
                <a:effectLst/>
              </a:rPr>
              <a:t>map(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str</a:t>
            </a:r>
            <a:r>
              <a:rPr lang="en-US" sz="2800" dirty="0">
                <a:solidFill>
                  <a:schemeClr val="bg1"/>
                </a:solidFill>
                <a:effectLst/>
              </a:rPr>
              <a:t>,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nums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))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6A50155B-4FD2-46C3-B2CC-676918E84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034" y="2983320"/>
            <a:ext cx="2895600" cy="1037915"/>
          </a:xfrm>
          <a:prstGeom prst="wedgeRoundRectCallout">
            <a:avLst>
              <a:gd name="adj1" fmla="val -93033"/>
              <a:gd name="adj2" fmla="val -5022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Passes through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int()</a:t>
            </a:r>
            <a:r>
              <a:rPr lang="en-US" sz="2800" b="1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noProof="1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4CA37805-7B8B-4371-A727-232AF6846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6246" y="4911149"/>
            <a:ext cx="3485965" cy="1062696"/>
          </a:xfrm>
          <a:prstGeom prst="wedgeRoundRectCallout">
            <a:avLst>
              <a:gd name="adj1" fmla="val -70741"/>
              <a:gd name="adj2" fmla="val 324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</a:t>
            </a:r>
            <a:r>
              <a:rPr lang="en-US" sz="2800" b="1" noProof="1">
                <a:solidFill>
                  <a:schemeClr val="bg1"/>
                </a:solidFill>
              </a:rPr>
              <a:t>ints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becomes list of </a:t>
            </a:r>
            <a:r>
              <a:rPr lang="en-US" sz="2800" b="1" noProof="1">
                <a:solidFill>
                  <a:schemeClr val="bg1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422569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44DC-B69B-4DE6-8A2C-207AC629A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998412" cy="5570400"/>
          </a:xfrm>
        </p:spPr>
        <p:txBody>
          <a:bodyPr/>
          <a:lstStyle/>
          <a:p>
            <a:r>
              <a:rPr lang="en-US" dirty="0"/>
              <a:t>Moved to </a:t>
            </a:r>
            <a:r>
              <a:rPr lang="en-US" b="1" dirty="0" err="1">
                <a:solidFill>
                  <a:schemeClr val="bg1"/>
                </a:solidFill>
              </a:rPr>
              <a:t>functools</a:t>
            </a:r>
            <a:r>
              <a:rPr lang="en-US" dirty="0"/>
              <a:t> library in Python 3</a:t>
            </a:r>
          </a:p>
          <a:p>
            <a:endParaRPr lang="en-US" dirty="0"/>
          </a:p>
          <a:p>
            <a:r>
              <a:rPr lang="en-US" dirty="0"/>
              <a:t>We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reduce()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apply an accumulating function over a list: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7CFD2C-993A-4973-A298-7316FAA8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reduce()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12E1A-8C07-4CCF-B7EA-309ECEAE21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F96635-86C6-447D-A830-602FE9F5FCAB}"/>
              </a:ext>
            </a:extLst>
          </p:cNvPr>
          <p:cNvSpPr txBox="1">
            <a:spLocks/>
          </p:cNvSpPr>
          <p:nvPr/>
        </p:nvSpPr>
        <p:spPr>
          <a:xfrm>
            <a:off x="622412" y="1824223"/>
            <a:ext cx="109440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from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functools</a:t>
            </a:r>
            <a:r>
              <a:rPr lang="en-US" sz="2800" dirty="0">
                <a:solidFill>
                  <a:schemeClr val="tx1"/>
                </a:solidFill>
                <a:effectLst/>
              </a:rPr>
              <a:t> import reduce</a:t>
            </a:r>
            <a:endParaRPr lang="en-US" sz="2800" i="1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48BD82A-2983-466E-9CEC-695CFB9F6974}"/>
              </a:ext>
            </a:extLst>
          </p:cNvPr>
          <p:cNvSpPr txBox="1">
            <a:spLocks/>
          </p:cNvSpPr>
          <p:nvPr/>
        </p:nvSpPr>
        <p:spPr>
          <a:xfrm>
            <a:off x="622412" y="3360005"/>
            <a:ext cx="109440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1"/>
                </a:solidFill>
                <a:effectLst/>
              </a:rPr>
              <a:t>nums</a:t>
            </a:r>
            <a:r>
              <a:rPr lang="en-US" sz="2800" dirty="0">
                <a:solidFill>
                  <a:schemeClr val="tx1"/>
                </a:solidFill>
                <a:effectLst/>
              </a:rPr>
              <a:t> = [1, 2, 3, 4, 5]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 err="1">
                <a:solidFill>
                  <a:schemeClr val="tx1"/>
                </a:solidFill>
                <a:effectLst/>
              </a:rPr>
              <a:t>nums_sum</a:t>
            </a:r>
            <a:r>
              <a:rPr lang="en-US" sz="2800" dirty="0">
                <a:solidFill>
                  <a:schemeClr val="tx1"/>
                </a:solidFill>
                <a:effectLst/>
              </a:rPr>
              <a:t> = </a:t>
            </a:r>
            <a:r>
              <a:rPr lang="en-US" sz="2800" dirty="0">
                <a:solidFill>
                  <a:schemeClr val="bg1"/>
                </a:solidFill>
                <a:effectLst/>
              </a:rPr>
              <a:t>reduce</a:t>
            </a:r>
            <a:r>
              <a:rPr lang="en-US" sz="2800" dirty="0">
                <a:solidFill>
                  <a:schemeClr val="tx1"/>
                </a:solidFill>
                <a:effectLst/>
              </a:rPr>
              <a:t>(lambda </a:t>
            </a:r>
            <a:r>
              <a:rPr lang="en-US" sz="2800" dirty="0">
                <a:solidFill>
                  <a:schemeClr val="bg1"/>
                </a:solidFill>
                <a:effectLst/>
              </a:rPr>
              <a:t>a, b</a:t>
            </a:r>
            <a:r>
              <a:rPr lang="en-US" sz="2800" dirty="0">
                <a:solidFill>
                  <a:schemeClr val="tx1"/>
                </a:solidFill>
                <a:effectLst/>
              </a:rPr>
              <a:t>: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a + b</a:t>
            </a:r>
            <a:r>
              <a:rPr lang="en-US" sz="2800" dirty="0">
                <a:solidFill>
                  <a:schemeClr val="tx1"/>
                </a:solidFill>
                <a:effectLst/>
              </a:rPr>
              <a:t>,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nums</a:t>
            </a:r>
            <a:r>
              <a:rPr lang="en-US" sz="2800" dirty="0">
                <a:solidFill>
                  <a:schemeClr val="tx1"/>
                </a:solidFill>
                <a:effectLst/>
              </a:rPr>
              <a:t>) </a:t>
            </a:r>
            <a:r>
              <a:rPr lang="en-US" sz="2800" i="1" dirty="0">
                <a:solidFill>
                  <a:schemeClr val="bg1"/>
                </a:solidFill>
                <a:effectLst/>
              </a:rPr>
              <a:t># 15</a:t>
            </a:r>
          </a:p>
          <a:p>
            <a:r>
              <a:rPr lang="en-US" sz="2800" dirty="0" err="1">
                <a:solidFill>
                  <a:schemeClr val="tx1"/>
                </a:solidFill>
                <a:effectLst/>
              </a:rPr>
              <a:t>nums_product</a:t>
            </a:r>
            <a:r>
              <a:rPr lang="en-US" sz="2800" dirty="0">
                <a:solidFill>
                  <a:schemeClr val="tx1"/>
                </a:solidFill>
                <a:effectLst/>
              </a:rPr>
              <a:t> = </a:t>
            </a:r>
            <a:r>
              <a:rPr lang="en-US" sz="2800" dirty="0">
                <a:solidFill>
                  <a:schemeClr val="bg1"/>
                </a:solidFill>
                <a:effectLst/>
              </a:rPr>
              <a:t>reduce</a:t>
            </a:r>
            <a:r>
              <a:rPr lang="en-US" sz="2800" dirty="0">
                <a:solidFill>
                  <a:schemeClr val="tx1"/>
                </a:solidFill>
                <a:effectLst/>
              </a:rPr>
              <a:t>(lambda </a:t>
            </a:r>
            <a:r>
              <a:rPr lang="en-US" sz="2800" dirty="0">
                <a:solidFill>
                  <a:schemeClr val="bg1"/>
                </a:solidFill>
                <a:effectLst/>
              </a:rPr>
              <a:t>a, b</a:t>
            </a:r>
            <a:r>
              <a:rPr lang="en-US" sz="2800" dirty="0">
                <a:solidFill>
                  <a:schemeClr val="tx1"/>
                </a:solidFill>
                <a:effectLst/>
              </a:rPr>
              <a:t>: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a * b</a:t>
            </a:r>
            <a:r>
              <a:rPr lang="en-US" sz="2800" dirty="0">
                <a:solidFill>
                  <a:schemeClr val="tx1"/>
                </a:solidFill>
                <a:effectLst/>
              </a:rPr>
              <a:t>,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nums</a:t>
            </a:r>
            <a:r>
              <a:rPr lang="en-US" sz="2800" dirty="0">
                <a:solidFill>
                  <a:schemeClr val="tx1"/>
                </a:solidFill>
                <a:effectLst/>
              </a:rPr>
              <a:t>) </a:t>
            </a:r>
            <a:r>
              <a:rPr lang="en-US" sz="2800" i="1" dirty="0">
                <a:solidFill>
                  <a:schemeClr val="bg1"/>
                </a:solidFill>
                <a:effectLst/>
              </a:rPr>
              <a:t># 120</a:t>
            </a:r>
          </a:p>
        </p:txBody>
      </p:sp>
    </p:spTree>
    <p:extLst>
      <p:ext uri="{BB962C8B-B14F-4D97-AF65-F5344CB8AC3E}">
        <p14:creationId xmlns:p14="http://schemas.microsoft.com/office/powerpoint/2010/main" val="28451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1029</Words>
  <Application>Microsoft Office PowerPoint</Application>
  <PresentationFormat>Custom</PresentationFormat>
  <Paragraphs>211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맑은 고딕</vt:lpstr>
      <vt:lpstr>Arial</vt:lpstr>
      <vt:lpstr>Calibri</vt:lpstr>
      <vt:lpstr>Consolas</vt:lpstr>
      <vt:lpstr>Noto Sans Symbols</vt:lpstr>
      <vt:lpstr>Wingdings</vt:lpstr>
      <vt:lpstr>Wingdings 2</vt:lpstr>
      <vt:lpstr>1_SoftUni3_1</vt:lpstr>
      <vt:lpstr>Functional Programming</vt:lpstr>
      <vt:lpstr>Table of Contents</vt:lpstr>
      <vt:lpstr>Questions?</vt:lpstr>
      <vt:lpstr>PowerPoint Presentation</vt:lpstr>
      <vt:lpstr>Lambda Functions</vt:lpstr>
      <vt:lpstr>Functional Programming: filter()</vt:lpstr>
      <vt:lpstr>Functional Programming: map()</vt:lpstr>
      <vt:lpstr>Functional Programming: map() (2)</vt:lpstr>
      <vt:lpstr>Functional Programming: reduce()</vt:lpstr>
      <vt:lpstr>Functional Programming: sorted/reversed</vt:lpstr>
      <vt:lpstr>Custom Sorting</vt:lpstr>
      <vt:lpstr>Custom Sorting (3)</vt:lpstr>
      <vt:lpstr>Custom Sorting (3)</vt:lpstr>
      <vt:lpstr>Functional Programming: zip()</vt:lpstr>
      <vt:lpstr>On Iterators and Materialization</vt:lpstr>
      <vt:lpstr>PowerPoint Presentation</vt:lpstr>
      <vt:lpstr>Summary</vt:lpstr>
      <vt:lpstr>PowerPoint Presentation</vt:lpstr>
      <vt:lpstr>PowerPoint Presentation</vt:lpstr>
      <vt:lpstr>PowerPoint Presentation</vt:lpstr>
      <vt:lpstr>License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</dc:title>
  <dc:subject>Programming Fundamentals Course</dc:subject>
  <dc:creator/>
  <cp:keywords>Python,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2019-07-04T23:11:53Z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