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2"/>
  </p:sldMasterIdLst>
  <p:notesMasterIdLst>
    <p:notesMasterId r:id="rId24"/>
  </p:notesMasterIdLst>
  <p:handoutMasterIdLst>
    <p:handoutMasterId r:id="rId25"/>
  </p:handoutMasterIdLst>
  <p:sldIdLst>
    <p:sldId id="686" r:id="rId3"/>
    <p:sldId id="659" r:id="rId4"/>
    <p:sldId id="650" r:id="rId5"/>
    <p:sldId id="690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91" r:id="rId18"/>
    <p:sldId id="692" r:id="rId19"/>
    <p:sldId id="693" r:id="rId20"/>
    <p:sldId id="694" r:id="rId21"/>
    <p:sldId id="680" r:id="rId22"/>
    <p:sldId id="69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>
      <p:cViewPr varScale="1">
        <p:scale>
          <a:sx n="71" d="100"/>
          <a:sy n="71" d="100"/>
        </p:scale>
        <p:origin x="58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59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09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2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10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1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7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906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87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9A2-7B4A-4D0C-9C01-7DD6986C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1" dirty="0" smtClean="0"/>
              <a:t>Dictionaries</a:t>
            </a:r>
            <a:endParaRPr lang="en-US" sz="5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EA06-EE80-4D29-924A-F848D7B4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601"/>
              </a:spcAft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3A50-99D7-4D63-A434-ECEF4B489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2538"/>
            <a:ext cx="2950749" cy="349959"/>
          </a:xfrm>
        </p:spPr>
        <p:txBody>
          <a:bodyPr/>
          <a:lstStyle/>
          <a:p>
            <a:r>
              <a:rPr lang="en-US" sz="1800" spc="-1" dirty="0">
                <a:solidFill>
                  <a:schemeClr val="tx1"/>
                </a:solidFill>
              </a:rPr>
              <a:t>Software University</a:t>
            </a:r>
            <a:endParaRPr lang="en-US" sz="1800" b="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3DDAA-A600-4CCC-BBFB-4ED2789CF9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6597"/>
            <a:ext cx="2950749" cy="319117"/>
          </a:xfrm>
        </p:spPr>
        <p:txBody>
          <a:bodyPr/>
          <a:lstStyle/>
          <a:p>
            <a:r>
              <a:rPr lang="en-US" sz="1600" u="sng" spc="-1" dirty="0">
                <a:solidFill>
                  <a:srgbClr val="F6C781"/>
                </a:solidFill>
                <a:hlinkClick r:id="rId2"/>
              </a:rPr>
              <a:t>http://softuni.bg</a:t>
            </a:r>
            <a:endParaRPr lang="en-US" sz="1600" b="0" spc="-1" dirty="0">
              <a:latin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9E414-E8EB-4B12-876E-3095C99883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908988"/>
            <a:ext cx="2950749" cy="442420"/>
          </a:xfrm>
        </p:spPr>
        <p:txBody>
          <a:bodyPr/>
          <a:lstStyle/>
          <a:p>
            <a:r>
              <a:rPr lang="en-US" sz="2400" spc="-1" noProof="1"/>
              <a:t>SoftUni Team</a:t>
            </a:r>
            <a:endParaRPr lang="en-US" sz="2400" b="0" spc="-1" noProof="1">
              <a:latin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A018D0-A9CC-4B28-9C6F-6846438D5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9928"/>
            <a:ext cx="2950749" cy="442420"/>
          </a:xfrm>
        </p:spPr>
        <p:txBody>
          <a:bodyPr/>
          <a:lstStyle/>
          <a:p>
            <a:r>
              <a:rPr lang="en-US" sz="2400" spc="-1" dirty="0"/>
              <a:t>Technical Trainers</a:t>
            </a:r>
            <a:endParaRPr lang="en-US" sz="24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D21F3-2482-47B3-91A9-E00794311C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6686" y="2333842"/>
            <a:ext cx="5500800" cy="229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A9D9241-937B-44A0-9932-9DB2045A216F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onsolas"/>
              </a:rPr>
              <a:t>Find key / value: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has_key()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(fast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onsolas"/>
              </a:rPr>
              <a:t>key 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in dict.values()</a:t>
            </a:r>
            <a:r>
              <a:rPr lang="en-US" sz="3200" b="0" strike="noStrike" spc="-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– checks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is present in the dictionary (slow operation)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.get(</a:t>
            </a:r>
            <a:r>
              <a:rPr lang="en-US" sz="3200" b="0" strike="noStrike" spc="-1" dirty="0">
                <a:latin typeface="Consolas"/>
              </a:rPr>
              <a:t>key, default=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None)</a:t>
            </a:r>
            <a:r>
              <a:rPr lang="en-US" sz="3200" b="1" strike="noStrike" spc="-1" dirty="0">
                <a:latin typeface="Consolas"/>
              </a:rPr>
              <a:t> – </a:t>
            </a:r>
            <a:r>
              <a:rPr lang="en-US" sz="3200" b="0" strike="noStrike" spc="-1" dirty="0">
                <a:latin typeface="Consolas"/>
              </a:rPr>
              <a:t>check if a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key</a:t>
            </a:r>
            <a:r>
              <a:rPr lang="en-US" sz="3200" b="0" strike="noStrike" spc="-1" dirty="0">
                <a:latin typeface="Consolas"/>
              </a:rPr>
              <a:t> is present in the dictionary and </a:t>
            </a:r>
            <a:r>
              <a:rPr lang="en-US" sz="3200" b="0" strike="noStrike" spc="-1" noProof="1">
                <a:latin typeface="Consolas"/>
              </a:rPr>
              <a:t>ouputs</a:t>
            </a:r>
            <a:r>
              <a:rPr lang="en-US" sz="3200" b="0" strike="noStrike" spc="-1" dirty="0">
                <a:latin typeface="Consolas"/>
              </a:rPr>
              <a:t>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value</a:t>
            </a:r>
            <a:r>
              <a:rPr lang="en-US" sz="3200" b="0" strike="noStrike" spc="-1" dirty="0">
                <a:latin typeface="Consolas"/>
              </a:rPr>
              <a:t> (or returns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default</a:t>
            </a:r>
            <a:r>
              <a:rPr lang="en-US" sz="3200" b="0" strike="noStrike" spc="-1" dirty="0">
                <a:latin typeface="Consolas"/>
              </a:rPr>
              <a:t> value)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39DF7C8-C364-4E9E-AB27-E6F59724D72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B6326D1-EF27-4F8D-85F2-F80E45138AE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61EB3D3-3C62-497F-B49D-F40650429559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F1B3393-05FE-4FB1-BC29-E2E80097284D}"/>
              </a:ext>
            </a:extLst>
          </p:cNvPr>
          <p:cNvSpPr/>
          <p:nvPr/>
        </p:nvSpPr>
        <p:spPr>
          <a:xfrm>
            <a:off x="4003920" y="3657600"/>
            <a:ext cx="3961800" cy="199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826053A-3842-491E-91A6-FDFAE9B960D7}"/>
              </a:ext>
            </a:extLst>
          </p:cNvPr>
          <p:cNvSpPr/>
          <p:nvPr/>
        </p:nvSpPr>
        <p:spPr>
          <a:xfrm>
            <a:off x="601812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22FF149-252A-470F-8AEB-0975BE46AF95}"/>
              </a:ext>
            </a:extLst>
          </p:cNvPr>
          <p:cNvSpPr/>
          <p:nvPr/>
        </p:nvSpPr>
        <p:spPr>
          <a:xfrm>
            <a:off x="403704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1A0234E-9915-43D8-A2F0-BBC4296EC9BF}"/>
              </a:ext>
            </a:extLst>
          </p:cNvPr>
          <p:cNvSpPr/>
          <p:nvPr/>
        </p:nvSpPr>
        <p:spPr>
          <a:xfrm>
            <a:off x="403632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3A37825-119C-4A58-A580-04E3844874B4}"/>
              </a:ext>
            </a:extLst>
          </p:cNvPr>
          <p:cNvSpPr/>
          <p:nvPr/>
        </p:nvSpPr>
        <p:spPr>
          <a:xfrm>
            <a:off x="601740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D384D8EF-3D92-4162-BBF2-070DC9982DF0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D1C22CA-1722-457D-AD52-A89655A1047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C6EAAFFB-3BE3-4A7F-977A-7E960113FC9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Iterating through Dictionaries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1515B76D-51C9-4536-9F55-239844E51ECB}"/>
              </a:ext>
            </a:extLst>
          </p:cNvPr>
          <p:cNvSpPr/>
          <p:nvPr/>
        </p:nvSpPr>
        <p:spPr>
          <a:xfrm>
            <a:off x="40363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3D8D16D4-A7E0-4E48-8B23-AE9E74403220}"/>
              </a:ext>
            </a:extLst>
          </p:cNvPr>
          <p:cNvSpPr/>
          <p:nvPr/>
        </p:nvSpPr>
        <p:spPr>
          <a:xfrm>
            <a:off x="601740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0881-456-987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6943AC06-89D5-4203-A35A-73943D00DE42}"/>
              </a:ext>
            </a:extLst>
          </p:cNvPr>
          <p:cNvSpPr/>
          <p:nvPr/>
        </p:nvSpPr>
        <p:spPr>
          <a:xfrm>
            <a:off x="40363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89D3127-A9CC-4BAB-974E-127607EFFD71}"/>
              </a:ext>
            </a:extLst>
          </p:cNvPr>
          <p:cNvSpPr/>
          <p:nvPr/>
        </p:nvSpPr>
        <p:spPr>
          <a:xfrm>
            <a:off x="601740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CDFFEDE2-542E-49AC-AAF2-1C23573E8488}"/>
              </a:ext>
            </a:extLst>
          </p:cNvPr>
          <p:cNvSpPr/>
          <p:nvPr/>
        </p:nvSpPr>
        <p:spPr>
          <a:xfrm>
            <a:off x="4036320" y="3738240"/>
            <a:ext cx="3961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Dictionary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7454F975-FB10-4BD7-B0A9-C54A27754F63}"/>
              </a:ext>
            </a:extLst>
          </p:cNvPr>
          <p:cNvSpPr/>
          <p:nvPr/>
        </p:nvSpPr>
        <p:spPr>
          <a:xfrm>
            <a:off x="403632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815CC45F-558F-4FA9-8C0A-1ECC87BC3B3D}"/>
              </a:ext>
            </a:extLst>
          </p:cNvPr>
          <p:cNvSpPr/>
          <p:nvPr/>
        </p:nvSpPr>
        <p:spPr>
          <a:xfrm>
            <a:off x="601740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5">
            <a:extLst>
              <a:ext uri="{FF2B5EF4-FFF2-40B4-BE49-F238E27FC236}">
                <a16:creationId xmlns:a16="http://schemas.microsoft.com/office/drawing/2014/main" id="{1D73BEC5-47F0-4928-A20D-EACF1A99A609}"/>
              </a:ext>
            </a:extLst>
          </p:cNvPr>
          <p:cNvSpPr/>
          <p:nvPr/>
        </p:nvSpPr>
        <p:spPr>
          <a:xfrm>
            <a:off x="403632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id="{7167A85A-7932-4B3E-BD47-0B92945D0BA3}"/>
              </a:ext>
            </a:extLst>
          </p:cNvPr>
          <p:cNvSpPr/>
          <p:nvPr/>
        </p:nvSpPr>
        <p:spPr>
          <a:xfrm>
            <a:off x="601740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+359-899-55-592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id="{D69A0098-ABB0-408A-B025-D8DA3EA450B8}"/>
              </a:ext>
            </a:extLst>
          </p:cNvPr>
          <p:cNvSpPr/>
          <p:nvPr/>
        </p:nvSpPr>
        <p:spPr>
          <a:xfrm>
            <a:off x="2187360" y="1749600"/>
            <a:ext cx="744336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Live Demo</a:t>
            </a:r>
            <a:endParaRPr lang="en-US" sz="6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id="{B40E2903-0586-4FD6-92C8-C99BC48D0FB5}"/>
              </a:ext>
            </a:extLst>
          </p:cNvPr>
          <p:cNvSpPr/>
          <p:nvPr/>
        </p:nvSpPr>
        <p:spPr>
          <a:xfrm>
            <a:off x="403704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Alice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id="{D721EA37-8635-4675-9C3A-580AAE97B424}"/>
              </a:ext>
            </a:extLst>
          </p:cNvPr>
          <p:cNvSpPr/>
          <p:nvPr/>
        </p:nvSpPr>
        <p:spPr>
          <a:xfrm>
            <a:off x="601812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+359-899-55-592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id="{28D2FEAF-2C77-41CF-869F-6686C18B9001}"/>
              </a:ext>
            </a:extLst>
          </p:cNvPr>
          <p:cNvSpPr/>
          <p:nvPr/>
        </p:nvSpPr>
        <p:spPr>
          <a:xfrm>
            <a:off x="403704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Pesho</a:t>
            </a:r>
            <a:endParaRPr lang="en-US" sz="1800" b="0" strike="noStrike" spc="-1" noProof="1">
              <a:latin typeface="Arial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C235A95C-14C8-4AEE-B045-E65D1E08335D}"/>
              </a:ext>
            </a:extLst>
          </p:cNvPr>
          <p:cNvSpPr/>
          <p:nvPr/>
        </p:nvSpPr>
        <p:spPr>
          <a:xfrm>
            <a:off x="60181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id="{E9F09FC0-0FE7-4823-947A-923533707358}"/>
              </a:ext>
            </a:extLst>
          </p:cNvPr>
          <p:cNvSpPr/>
          <p:nvPr/>
        </p:nvSpPr>
        <p:spPr>
          <a:xfrm>
            <a:off x="60181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Calibri"/>
                <a:ea typeface="DejaVu Sans"/>
              </a:rPr>
              <a:t>0881-456-987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BFE93FB6-D604-48C8-94FE-B5191F1EF5BC}"/>
              </a:ext>
            </a:extLst>
          </p:cNvPr>
          <p:cNvSpPr/>
          <p:nvPr/>
        </p:nvSpPr>
        <p:spPr>
          <a:xfrm>
            <a:off x="4037040" y="46922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noProof="1">
                <a:latin typeface="Calibri"/>
                <a:ea typeface="DejaVu Sans"/>
              </a:rPr>
              <a:t>Gosho</a:t>
            </a:r>
            <a:endParaRPr lang="en-US" sz="1800" b="0" strike="noStrike" spc="-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1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3.7037E-6 L -0.49518 0.12569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3.7037E-6 L -0.43892 0.12384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2.59259E-6 L -0.49518 0.05926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2.59259E-6 L -0.43892 0.05926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-4.07407E-6 L -0.43892 -0.0074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-4.07407E-6 L -0.49518 -0.0074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D0D934D-A057-4CE2-8888-81935645675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B29D685-E723-44C6-A952-C172B50809A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87C6AA2-DFDD-4FC7-B0A7-61D9437132B0}"/>
              </a:ext>
            </a:extLst>
          </p:cNvPr>
          <p:cNvSpPr/>
          <p:nvPr/>
        </p:nvSpPr>
        <p:spPr>
          <a:xfrm>
            <a:off x="190440" y="11131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300" b="0" strike="noStrike" spc="-1" dirty="0">
                <a:latin typeface="Calibri"/>
              </a:rPr>
              <a:t>Write a program to extract from given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sequence of words </a:t>
            </a:r>
            <a:r>
              <a:rPr lang="en-US" sz="3300" b="0" strike="noStrike" spc="-1" dirty="0">
                <a:latin typeface="Calibri"/>
              </a:rPr>
              <a:t>all elements that present in it </a:t>
            </a:r>
            <a:r>
              <a:rPr lang="en-US" sz="3300" b="1" strike="noStrike" spc="-1" dirty="0">
                <a:solidFill>
                  <a:schemeClr val="bg1"/>
                </a:solidFill>
                <a:latin typeface="Calibri"/>
              </a:rPr>
              <a:t>odd number of times </a:t>
            </a:r>
            <a:r>
              <a:rPr lang="en-US" sz="3300" b="0" strike="noStrike" spc="-1" dirty="0">
                <a:latin typeface="Calibri"/>
              </a:rPr>
              <a:t>(case-insensitive)</a:t>
            </a:r>
            <a:endParaRPr lang="en-US" sz="33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Words are given in a single line,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space</a:t>
            </a:r>
            <a:r>
              <a:rPr lang="en-US" sz="3100" b="0" strike="noStrike" spc="-1" dirty="0">
                <a:latin typeface="Calibri"/>
              </a:rPr>
              <a:t> separated</a:t>
            </a:r>
            <a:endParaRPr lang="en-US" sz="31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latin typeface="Calibri"/>
              </a:rPr>
              <a:t>Print the result elements in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lowercase</a:t>
            </a:r>
            <a:r>
              <a:rPr lang="en-US" sz="3100" b="0" strike="noStrike" spc="-1" dirty="0">
                <a:latin typeface="Calibri"/>
              </a:rPr>
              <a:t>, in their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100" b="0" strike="noStrike" spc="-1" dirty="0">
                <a:latin typeface="Calibri"/>
              </a:rPr>
              <a:t> of </a:t>
            </a:r>
            <a:r>
              <a:rPr lang="en-US" sz="3100" b="1" strike="noStrike" spc="-1" dirty="0">
                <a:solidFill>
                  <a:schemeClr val="bg1"/>
                </a:solidFill>
                <a:latin typeface="Calibri"/>
              </a:rPr>
              <a:t>appearance</a:t>
            </a:r>
            <a:endParaRPr lang="en-US" sz="31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</a:pPr>
            <a:endParaRPr lang="en-US" sz="31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868C33B-3044-4F4F-87FE-2B3DCDBE0E3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E312E21-0411-4AA2-A3E7-A423EE597C63}"/>
              </a:ext>
            </a:extLst>
          </p:cNvPr>
          <p:cNvSpPr/>
          <p:nvPr/>
        </p:nvSpPr>
        <p:spPr>
          <a:xfrm>
            <a:off x="981000" y="370944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 C# PHP </a:t>
            </a:r>
            <a:r>
              <a:rPr lang="en-US" sz="2800" b="1" strike="noStrike" spc="-1" noProof="1">
                <a:latin typeface="Consolas"/>
                <a:ea typeface="DejaVu Sans"/>
              </a:rPr>
              <a:t>PHP</a:t>
            </a:r>
            <a:r>
              <a:rPr lang="en-US" sz="2800" b="1" strike="noStrike" spc="-1" dirty="0">
                <a:latin typeface="Consolas"/>
                <a:ea typeface="DejaVu Sans"/>
              </a:rPr>
              <a:t> JAVA C java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9884970-FA35-460C-A3C4-2087068BAA74}"/>
              </a:ext>
            </a:extLst>
          </p:cNvPr>
          <p:cNvSpPr/>
          <p:nvPr/>
        </p:nvSpPr>
        <p:spPr>
          <a:xfrm>
            <a:off x="7494480" y="385092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2DD4C73-5066-4C61-B01B-B971AFE34971}"/>
              </a:ext>
            </a:extLst>
          </p:cNvPr>
          <p:cNvSpPr/>
          <p:nvPr/>
        </p:nvSpPr>
        <p:spPr>
          <a:xfrm>
            <a:off x="8064720" y="370944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java, c#,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BD2AE9AD-2060-401C-9BA8-A7626D9600CB}"/>
              </a:ext>
            </a:extLst>
          </p:cNvPr>
          <p:cNvSpPr/>
          <p:nvPr/>
        </p:nvSpPr>
        <p:spPr>
          <a:xfrm>
            <a:off x="981000" y="454752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5 5 hi pi HO Hi 5 ho 3 hi pi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98F3528C-6DE8-4FCC-9DCA-FE10CE2C9CA6}"/>
              </a:ext>
            </a:extLst>
          </p:cNvPr>
          <p:cNvSpPr/>
          <p:nvPr/>
        </p:nvSpPr>
        <p:spPr>
          <a:xfrm>
            <a:off x="7494480" y="468900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12B334AC-104F-4197-943B-23FB06DF7A86}"/>
              </a:ext>
            </a:extLst>
          </p:cNvPr>
          <p:cNvSpPr/>
          <p:nvPr/>
        </p:nvSpPr>
        <p:spPr>
          <a:xfrm>
            <a:off x="8064720" y="454752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5, hi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4DAA5862-3E52-4278-8086-F11640C6DBA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60477F34-1818-4683-B176-660C18E9E3A9}"/>
              </a:ext>
            </a:extLst>
          </p:cNvPr>
          <p:cNvSpPr/>
          <p:nvPr/>
        </p:nvSpPr>
        <p:spPr>
          <a:xfrm>
            <a:off x="981000" y="538380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SQL xx a xx a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</a:t>
            </a:r>
            <a:r>
              <a:rPr lang="en-US" sz="2800" b="1" strike="noStrike" spc="-1" dirty="0" err="1">
                <a:latin typeface="Consolas"/>
                <a:ea typeface="DejaVu Sans"/>
              </a:rPr>
              <a:t>a</a:t>
            </a:r>
            <a:r>
              <a:rPr lang="en-US" sz="2800" b="1" strike="noStrike" spc="-1" dirty="0">
                <a:latin typeface="Consolas"/>
                <a:ea typeface="DejaVu Sans"/>
              </a:rPr>
              <a:t> XX c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8A91E455-8D68-4E2E-80A6-A0444CA3C412}"/>
              </a:ext>
            </a:extLst>
          </p:cNvPr>
          <p:cNvSpPr/>
          <p:nvPr/>
        </p:nvSpPr>
        <p:spPr>
          <a:xfrm>
            <a:off x="7494480" y="552528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4D970A2-478C-457A-922A-3DAACD9D0DF2}"/>
              </a:ext>
            </a:extLst>
          </p:cNvPr>
          <p:cNvSpPr/>
          <p:nvPr/>
        </p:nvSpPr>
        <p:spPr>
          <a:xfrm>
            <a:off x="8064720" y="538380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a, </a:t>
            </a:r>
            <a:r>
              <a:rPr lang="en-US" sz="2800" b="1" strike="noStrike" spc="-1" dirty="0" err="1">
                <a:latin typeface="Consolas"/>
                <a:ea typeface="DejaVu Sans"/>
              </a:rPr>
              <a:t>sql</a:t>
            </a:r>
            <a:r>
              <a:rPr lang="en-US" sz="2800" b="1" strike="noStrike" spc="-1" dirty="0">
                <a:latin typeface="Consolas"/>
                <a:ea typeface="DejaVu Sans"/>
              </a:rPr>
              <a:t>, xx, c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1BCF31C-E4E9-4603-99FB-6FAF6BBDCB8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243306F8-1AA9-4A2C-B8B3-074C2D7F06B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E574D4B-A0C0-4E54-9F4B-38AD600E4D0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Odd Occurrences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BC335AC-8A71-4266-85C2-0BDA22AF117B}"/>
              </a:ext>
            </a:extLst>
          </p:cNvPr>
          <p:cNvSpPr/>
          <p:nvPr/>
        </p:nvSpPr>
        <p:spPr>
          <a:xfrm>
            <a:off x="824040" y="1208880"/>
            <a:ext cx="10527480" cy="498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line = input().lower()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words = line.split(' ')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counts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word in words: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if word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400" b="1" strike="noStrike" spc="-1" noProof="1">
                <a:latin typeface="Consolas"/>
                <a:ea typeface="DejaVu Sans"/>
              </a:rPr>
              <a:t>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else: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 noProof="1">
                <a:latin typeface="Consolas"/>
                <a:ea typeface="DejaVu Sans"/>
              </a:rPr>
              <a:t>word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 noProof="1">
                <a:latin typeface="Consolas"/>
                <a:ea typeface="DejaVu Sans"/>
              </a:rPr>
              <a:t> =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r>
              <a:rPr lang="en-US" sz="2400" b="1" strike="noStrike" spc="-1" noProof="1">
                <a:latin typeface="Consolas"/>
                <a:ea typeface="DejaVu Sans"/>
              </a:rPr>
              <a:t>;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results = []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for key, value in counts:</a:t>
            </a:r>
            <a:endParaRPr lang="en-US" sz="24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noProof="1">
                <a:latin typeface="Consolas"/>
                <a:ea typeface="DejaVu Sans"/>
              </a:rPr>
              <a:t>  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TODO: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add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to </a:t>
            </a:r>
            <a:r>
              <a:rPr lang="en-US" sz="2400" b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results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if </a:t>
            </a:r>
            <a:r>
              <a:rPr lang="en-US" sz="24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 </a:t>
            </a:r>
            <a:r>
              <a:rPr lang="en-US" sz="2400" b="1" i="1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is odd</a:t>
            </a:r>
            <a:endParaRPr lang="en-US" sz="24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noProof="1">
                <a:latin typeface="Consolas"/>
                <a:ea typeface="DejaVu Sans"/>
              </a:rPr>
              <a:t>print(", ".join(results))</a:t>
            </a:r>
            <a:endParaRPr lang="en-US" sz="24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240F62A-E5AA-410F-8FAD-6B2A0712E889}"/>
              </a:ext>
            </a:extLst>
          </p:cNvPr>
          <p:cNvSpPr/>
          <p:nvPr/>
        </p:nvSpPr>
        <p:spPr>
          <a:xfrm>
            <a:off x="7846920" y="1447920"/>
            <a:ext cx="3199680" cy="1919520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counts[word]</a:t>
            </a:r>
            <a:r>
              <a:rPr lang="en-US" sz="2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holds how many times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words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81F4FEA-28A3-4356-9346-F21BF2E31371}"/>
              </a:ext>
            </a:extLst>
          </p:cNvPr>
          <p:cNvSpPr/>
          <p:nvPr/>
        </p:nvSpPr>
        <p:spPr>
          <a:xfrm>
            <a:off x="760320" y="632016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2315439A-190E-40AF-8727-7335FC4C081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D4AB8D62-DF5E-4554-929E-55A46DA95A2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A4CDF49-8B1F-4D1E-8DBA-7B7528112EAE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Read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list of real numbers</a:t>
            </a:r>
            <a:r>
              <a:rPr lang="en-US" sz="3400" b="0" strike="noStrike" spc="-1" dirty="0">
                <a:latin typeface="Calibri"/>
              </a:rPr>
              <a:t> and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print them in ascending </a:t>
            </a:r>
            <a:br>
              <a:rPr lang="en-US" sz="3400" b="1" strike="noStrike" spc="-1" dirty="0">
                <a:solidFill>
                  <a:schemeClr val="bg1"/>
                </a:solidFill>
                <a:latin typeface="Calibri"/>
              </a:rPr>
            </a:b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order</a:t>
            </a:r>
            <a:r>
              <a:rPr lang="en-US" sz="3400" b="0" strike="noStrike" spc="-1" dirty="0">
                <a:latin typeface="Calibri"/>
              </a:rPr>
              <a:t> along with their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number of occurrences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E62D469-E650-415D-A174-283815B55F0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Problem: Count Real Numbers 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2E8A828-B373-4E54-96F7-7A555A6DE9D4}"/>
              </a:ext>
            </a:extLst>
          </p:cNvPr>
          <p:cNvSpPr/>
          <p:nvPr/>
        </p:nvSpPr>
        <p:spPr>
          <a:xfrm>
            <a:off x="748440" y="2707920"/>
            <a:ext cx="335196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8 2.5 2.5 8 2.5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9000B3D-836E-4627-AFB8-03AA72EA4E01}"/>
              </a:ext>
            </a:extLst>
          </p:cNvPr>
          <p:cNvSpPr/>
          <p:nvPr/>
        </p:nvSpPr>
        <p:spPr>
          <a:xfrm>
            <a:off x="748440" y="3907440"/>
            <a:ext cx="3351960" cy="107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2.5 -&gt; 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8 -&gt;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821A83F-9E53-4982-9AFD-39C8761D38E9}"/>
              </a:ext>
            </a:extLst>
          </p:cNvPr>
          <p:cNvSpPr/>
          <p:nvPr/>
        </p:nvSpPr>
        <p:spPr>
          <a:xfrm>
            <a:off x="2272320" y="344952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22291A27-86E1-427E-8B7D-32B811B47B55}"/>
              </a:ext>
            </a:extLst>
          </p:cNvPr>
          <p:cNvSpPr/>
          <p:nvPr/>
        </p:nvSpPr>
        <p:spPr>
          <a:xfrm>
            <a:off x="4634640" y="2707920"/>
            <a:ext cx="3041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1.5 5 1.5 3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64B18E5-2791-48CC-8B55-D4D49EADF709}"/>
              </a:ext>
            </a:extLst>
          </p:cNvPr>
          <p:cNvSpPr/>
          <p:nvPr/>
        </p:nvSpPr>
        <p:spPr>
          <a:xfrm>
            <a:off x="4650480" y="3907440"/>
            <a:ext cx="302472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1.5 -&gt;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3 -&gt;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5 -&gt;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5D2B6DAA-6A16-4BB0-BF19-2A60745711C7}"/>
              </a:ext>
            </a:extLst>
          </p:cNvPr>
          <p:cNvSpPr/>
          <p:nvPr/>
        </p:nvSpPr>
        <p:spPr>
          <a:xfrm>
            <a:off x="60030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F28BF42E-22E7-447E-B987-CA4AF2E43C2D}"/>
              </a:ext>
            </a:extLst>
          </p:cNvPr>
          <p:cNvSpPr/>
          <p:nvPr/>
        </p:nvSpPr>
        <p:spPr>
          <a:xfrm>
            <a:off x="8203320" y="2707920"/>
            <a:ext cx="326592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-2 0.33 0.33 2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8386A9F8-9F1B-4D3C-B32A-CFBC5CC75EF1}"/>
              </a:ext>
            </a:extLst>
          </p:cNvPr>
          <p:cNvSpPr/>
          <p:nvPr/>
        </p:nvSpPr>
        <p:spPr>
          <a:xfrm>
            <a:off x="8219160" y="3907440"/>
            <a:ext cx="324828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-2 -&gt; 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0.33 -&gt; 2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2 -&gt; 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DDF4FC10-323E-44D8-A238-CDA1B6DDD70E}"/>
              </a:ext>
            </a:extLst>
          </p:cNvPr>
          <p:cNvSpPr/>
          <p:nvPr/>
        </p:nvSpPr>
        <p:spPr>
          <a:xfrm>
            <a:off x="96912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83651620-1B6B-482B-9F53-6A8DE60AF176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5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5A40AE5-BDE1-41E3-ACD8-67600C1D1A8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8CBFC26-0E5C-4FA6-8951-F396AA62F5A2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5213C1E-0B82-445D-A91A-A3DABC304EB7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Solution: Count Real Numbers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C88342-9CCD-4F30-8992-D1713A444D61}"/>
              </a:ext>
            </a:extLst>
          </p:cNvPr>
          <p:cNvSpPr/>
          <p:nvPr/>
        </p:nvSpPr>
        <p:spPr>
          <a:xfrm>
            <a:off x="900360" y="1181520"/>
            <a:ext cx="10374840" cy="4287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nums = list(map(float, input().split(' ')))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counts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num in nums: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if num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in</a:t>
            </a:r>
            <a:r>
              <a:rPr lang="en-US" sz="2800" b="1" strike="noStrike" spc="-1" noProof="1">
                <a:latin typeface="Consolas"/>
                <a:ea typeface="DejaVu Sans"/>
              </a:rPr>
              <a:t> counts: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+= 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else: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  counts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num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1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 noProof="1">
                <a:latin typeface="Consolas"/>
                <a:ea typeface="DejaVu Sans"/>
              </a:rPr>
              <a:t>for num in sorted(counts.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)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 print("{} -&gt; {}".format(num, counts[num]))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071BE58-740F-4381-BFBC-0EA00608954A}"/>
              </a:ext>
            </a:extLst>
          </p:cNvPr>
          <p:cNvSpPr/>
          <p:nvPr/>
        </p:nvSpPr>
        <p:spPr>
          <a:xfrm>
            <a:off x="7846920" y="1905120"/>
            <a:ext cx="3597480" cy="152316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counts[num]</a:t>
            </a:r>
            <a:r>
              <a:rPr lang="en-US" sz="2800" b="0" strike="noStrike" spc="-1" noProof="1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will hold how many times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</a:t>
            </a:r>
            <a:r>
              <a:rPr lang="en-US" sz="2800" b="0" strike="noStrike" spc="-1" noProof="1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28358DF-E5E9-4BDB-834B-082A7B478A1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8D4A-78B5-4EBB-BE36-87D899CDA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Associative Arrays and Lists</a:t>
            </a:r>
            <a:endParaRPr lang="en-US" sz="5400" b="0" spc="-1" dirty="0"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15EF0-C7B2-4AF9-8D5D-F8922BDC2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spc="197" dirty="0">
                <a:solidFill>
                  <a:schemeClr val="bg1"/>
                </a:solidFill>
              </a:rPr>
              <a:t>Live Exercises in Class</a:t>
            </a:r>
            <a:endParaRPr lang="en-US" sz="40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23D1-B490-4050-BEE5-D03A09BAD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135179-2562-48F4-99A9-72ACC4AC25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37280" y="866880"/>
            <a:ext cx="3523320" cy="363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D261-2BAF-459D-B0C0-0BC7B921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3D9-2B13-4121-B3A0-415CC5B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C9798F-14DC-4CB5-A7A4-66B0F7F4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25089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EAC61-CF5C-4B78-A73D-1252253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5C4A-186A-4D4A-9DAF-271F9DD1E2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118459E8-D266-4595-91D1-C82C9366D3FD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Table of Contents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BD022A9-D276-45A6-ABA3-6BDBAB8CAEAE}"/>
              </a:ext>
            </a:extLst>
          </p:cNvPr>
          <p:cNvSpPr/>
          <p:nvPr/>
        </p:nvSpPr>
        <p:spPr>
          <a:xfrm>
            <a:off x="188640" y="115092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3400" b="0" strike="noStrike" spc="-1" dirty="0" smtClean="0">
                <a:latin typeface="Calibri"/>
                <a:ea typeface="Microsoft YaHei"/>
              </a:rPr>
              <a:t>. 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  <a:ea typeface="Microsoft YaHei"/>
              </a:rPr>
              <a:t>Dictionaries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Mapping Keys to Values</a:t>
            </a:r>
            <a:endParaRPr lang="en-US" sz="3200" b="0" strike="noStrike" spc="-1" dirty="0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alibri"/>
                <a:ea typeface="Microsoft YaHei"/>
              </a:rPr>
              <a:t> Dictionary methods </a:t>
            </a:r>
          </a:p>
          <a:p>
            <a:pPr marL="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45000"/>
            </a:pPr>
            <a:r>
              <a:rPr lang="en-US" sz="3200" spc="-1" dirty="0">
                <a:latin typeface="Calibri"/>
                <a:ea typeface="Microsoft YaHei"/>
              </a:rPr>
              <a:t>     </a:t>
            </a:r>
            <a:r>
              <a:rPr lang="en-US" sz="3200" spc="-1" dirty="0" smtClean="0">
                <a:latin typeface="Calibri"/>
                <a:ea typeface="Microsoft YaHei"/>
              </a:rPr>
              <a:t>*  </a:t>
            </a:r>
            <a:r>
              <a:rPr lang="en-US" sz="3200" b="0" strike="noStrike" spc="-1" dirty="0">
                <a:latin typeface="Calibri"/>
                <a:ea typeface="Microsoft YaHei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  <a:ea typeface="Microsoft YaHei"/>
              </a:rPr>
              <a:t>in</a:t>
            </a:r>
            <a:r>
              <a:rPr lang="en-US" sz="3200" b="0" strike="noStrike" spc="-1" dirty="0">
                <a:latin typeface="Calibri"/>
                <a:ea typeface="Microsoft YaHei"/>
              </a:rPr>
              <a:t>, etc.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904859A-7F5F-4FDB-9DDB-8E59CEFCB9C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3F0A771-A0EF-4F0A-99DB-2289BFF315D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C1AD31A-94BC-4D68-8CE8-9C065263B4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46920" y="1870200"/>
            <a:ext cx="3428280" cy="4420800"/>
          </a:xfrm>
          <a:prstGeom prst="rect">
            <a:avLst/>
          </a:prstGeom>
          <a:ln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E5C6F3E-46AD-4036-BDD3-12FFE88FD8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04320" y="1447920"/>
            <a:ext cx="118800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78FA-D1CB-4F06-B70D-F3FCFE9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B87D-E4D7-4B7B-8BC4-9B0C693FF19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en-US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2"/>
              </a:rPr>
              <a:t>softuni.bg</a:t>
            </a:r>
            <a:r>
              <a:rPr lang="en-US" sz="2900" spc="-1" dirty="0"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/>
              <a:t>#</a:t>
            </a:r>
            <a:r>
              <a:rPr lang="en-US" sz="11300" b="1" noProof="1"/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A176D-33D9-4EF1-8E9F-C979D448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b="0" spc="-1" dirty="0" smtClean="0">
                <a:latin typeface="Arial"/>
              </a:rPr>
              <a:t>Dictionaries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29E89-144F-4AE0-AC36-C12CB45B89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7B5B23B-FF4A-42AA-B365-697DFA0C247F}"/>
              </a:ext>
            </a:extLst>
          </p:cNvPr>
          <p:cNvSpPr/>
          <p:nvPr/>
        </p:nvSpPr>
        <p:spPr>
          <a:xfrm>
            <a:off x="190440" y="10666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Associative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arrays</a:t>
            </a:r>
            <a:r>
              <a:rPr lang="en-US" sz="3400" b="0" strike="noStrike" spc="-1" dirty="0">
                <a:latin typeface="Calibri"/>
              </a:rPr>
              <a:t> are arrays indexed by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keys</a:t>
            </a:r>
            <a:endParaRPr lang="en-US" sz="34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Not by the numbers 0, 1, 2, … (like traditional arrays)</a:t>
            </a:r>
            <a:endParaRPr lang="en-US" sz="3200" b="0" strike="noStrike" spc="-1" dirty="0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Hold a set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pairs</a:t>
            </a:r>
            <a:r>
              <a:rPr lang="en-US" sz="3400" b="0" strike="noStrike" spc="-1" dirty="0"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{key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solidFill>
                  <a:schemeClr val="bg1"/>
                </a:solidFill>
                <a:latin typeface="Wingdings"/>
              </a:rPr>
              <a:t>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value}</a:t>
            </a:r>
            <a:endParaRPr lang="en-US" sz="3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5BAD094-C275-4587-9B26-3D2131B954F6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Associative Arrays (Maps, Dictionaries)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36563D2-C20D-4FD5-93A0-FC96019FAA3F}"/>
              </a:ext>
            </a:extLst>
          </p:cNvPr>
          <p:cNvGrpSpPr/>
          <p:nvPr/>
        </p:nvGrpSpPr>
        <p:grpSpPr>
          <a:xfrm>
            <a:off x="6206400" y="3143520"/>
            <a:ext cx="5485680" cy="3438960"/>
            <a:chOff x="6206400" y="3143520"/>
            <a:chExt cx="5485680" cy="343896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E96B4E2E-B24B-4F6B-B7C2-22BD3B0E8CCC}"/>
                </a:ext>
              </a:extLst>
            </p:cNvPr>
            <p:cNvSpPr/>
            <p:nvPr/>
          </p:nvSpPr>
          <p:spPr>
            <a:xfrm>
              <a:off x="6206400" y="3143520"/>
              <a:ext cx="548568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Associative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9BCB95EC-D133-4271-AE4A-552988DBBBC9}"/>
                </a:ext>
              </a:extLst>
            </p:cNvPr>
            <p:cNvSpPr/>
            <p:nvPr/>
          </p:nvSpPr>
          <p:spPr>
            <a:xfrm>
              <a:off x="6206400" y="3931920"/>
              <a:ext cx="548568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9" name="Table 6">
              <a:extLst>
                <a:ext uri="{FF2B5EF4-FFF2-40B4-BE49-F238E27FC236}">
                  <a16:creationId xmlns:a16="http://schemas.microsoft.com/office/drawing/2014/main" id="{D096F7AD-C7CF-4AF0-A56F-AB481536A5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241963"/>
                </p:ext>
              </p:extLst>
            </p:nvPr>
          </p:nvGraphicFramePr>
          <p:xfrm>
            <a:off x="6532920" y="4600800"/>
            <a:ext cx="4856400" cy="1981680"/>
          </p:xfrm>
          <a:graphic>
            <a:graphicData uri="http://schemas.openxmlformats.org/drawingml/2006/table">
              <a:tbl>
                <a:tblPr/>
                <a:tblGrid>
                  <a:gridCol w="2330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5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John1 Smith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+1-555-8976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Lisa Smith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+1-555-1234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Sam Doe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+1-555-5030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316FCA85-EC57-4895-BAF4-6B80B4E6EC88}"/>
                </a:ext>
              </a:extLst>
            </p:cNvPr>
            <p:cNvSpPr/>
            <p:nvPr/>
          </p:nvSpPr>
          <p:spPr>
            <a:xfrm>
              <a:off x="6541560" y="4035240"/>
              <a:ext cx="231156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7BCB7764-CFA0-42EF-AED4-3997FE97A5CF}"/>
                </a:ext>
              </a:extLst>
            </p:cNvPr>
            <p:cNvSpPr/>
            <p:nvPr/>
          </p:nvSpPr>
          <p:spPr>
            <a:xfrm>
              <a:off x="8868600" y="4039920"/>
              <a:ext cx="2513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22941F88-FC66-4056-B2CD-B678F2B9ABBC}"/>
              </a:ext>
            </a:extLst>
          </p:cNvPr>
          <p:cNvGrpSpPr/>
          <p:nvPr/>
        </p:nvGrpSpPr>
        <p:grpSpPr>
          <a:xfrm>
            <a:off x="479520" y="3151080"/>
            <a:ext cx="5358600" cy="3310560"/>
            <a:chOff x="479520" y="3151080"/>
            <a:chExt cx="5358600" cy="3310560"/>
          </a:xfrm>
        </p:grpSpPr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C296620B-61DE-4D88-9BBF-8CB1D9704E76}"/>
                </a:ext>
              </a:extLst>
            </p:cNvPr>
            <p:cNvSpPr/>
            <p:nvPr/>
          </p:nvSpPr>
          <p:spPr>
            <a:xfrm>
              <a:off x="479520" y="3151080"/>
              <a:ext cx="535860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Traditional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2AF018AF-7CCF-46E6-B2A1-4B58DDD4B1E9}"/>
                </a:ext>
              </a:extLst>
            </p:cNvPr>
            <p:cNvSpPr/>
            <p:nvPr/>
          </p:nvSpPr>
          <p:spPr>
            <a:xfrm>
              <a:off x="479520" y="3931920"/>
              <a:ext cx="535860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233EE7AB-F63D-4BE7-84EB-496EBDB5F046}"/>
                </a:ext>
              </a:extLst>
            </p:cNvPr>
            <p:cNvSpPr/>
            <p:nvPr/>
          </p:nvSpPr>
          <p:spPr>
            <a:xfrm>
              <a:off x="1902240" y="4604040"/>
              <a:ext cx="3393360" cy="501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700" b="1" strike="noStrike" spc="-1" dirty="0">
                  <a:latin typeface="Consolas"/>
                  <a:ea typeface="DejaVu Sans"/>
                </a:rPr>
                <a:t>0   1   2   3   4</a:t>
              </a:r>
              <a:endParaRPr lang="en-US" sz="2700" b="0" strike="noStrike" spc="-1" dirty="0">
                <a:latin typeface="Arial"/>
              </a:endParaRPr>
            </a:p>
          </p:txBody>
        </p:sp>
        <p:graphicFrame>
          <p:nvGraphicFramePr>
            <p:cNvPr id="16" name="Table 13">
              <a:extLst>
                <a:ext uri="{FF2B5EF4-FFF2-40B4-BE49-F238E27FC236}">
                  <a16:creationId xmlns:a16="http://schemas.microsoft.com/office/drawing/2014/main" id="{34C1E19D-8E41-4615-8EA6-0F641115F8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3409126"/>
                </p:ext>
              </p:extLst>
            </p:nvPr>
          </p:nvGraphicFramePr>
          <p:xfrm>
            <a:off x="1680480" y="5166360"/>
            <a:ext cx="3858480" cy="638280"/>
          </p:xfrm>
          <a:graphic>
            <a:graphicData uri="http://schemas.openxmlformats.org/drawingml/2006/table">
              <a:tbl>
                <a:tblPr/>
                <a:tblGrid>
                  <a:gridCol w="7714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25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28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-3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12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chemeClr val="tx1"/>
                            </a:solidFill>
                            <a:latin typeface="Consolas"/>
                          </a:rPr>
                          <a:t>408</a:t>
                        </a:r>
                        <a:endParaRPr lang="en-US" sz="2800" b="0" strike="noStrike" spc="-1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 dirty="0">
                            <a:solidFill>
                              <a:schemeClr val="tx1"/>
                            </a:solidFill>
                            <a:latin typeface="Consolas"/>
                          </a:rPr>
                          <a:t>33</a:t>
                        </a:r>
                        <a:endParaRPr lang="en-US" sz="2800" b="0" strike="noStrike" spc="-1" dirty="0">
                          <a:solidFill>
                            <a:schemeClr val="tx1"/>
                          </a:solidFill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A4A2AEEE-84D3-46C8-8F66-6E510BCC806C}"/>
                </a:ext>
              </a:extLst>
            </p:cNvPr>
            <p:cNvSpPr/>
            <p:nvPr/>
          </p:nvSpPr>
          <p:spPr>
            <a:xfrm>
              <a:off x="586440" y="460728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key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id="{EC608287-D197-4554-8045-3A3469C3713F}"/>
                </a:ext>
              </a:extLst>
            </p:cNvPr>
            <p:cNvSpPr/>
            <p:nvPr/>
          </p:nvSpPr>
          <p:spPr>
            <a:xfrm>
              <a:off x="586440" y="524052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 dirty="0">
                  <a:latin typeface="Calibri"/>
                  <a:ea typeface="DejaVu Sans"/>
                </a:rPr>
                <a:t>value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19" name="CustomShape 16">
            <a:extLst>
              <a:ext uri="{FF2B5EF4-FFF2-40B4-BE49-F238E27FC236}">
                <a16:creationId xmlns:a16="http://schemas.microsoft.com/office/drawing/2014/main" id="{8D056A72-8360-47A4-94D7-AACADEAB2EE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57ACFE-F7F5-48F4-95A2-C6E47DAB775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9F5965D-1D9D-4EB5-90F8-87DF1F3456A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 Example – Phonebook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FA12F8D-04C7-4B63-A524-EC6AF2F98459}"/>
              </a:ext>
            </a:extLst>
          </p:cNvPr>
          <p:cNvSpPr/>
          <p:nvPr/>
        </p:nvSpPr>
        <p:spPr>
          <a:xfrm>
            <a:off x="222221" y="1295400"/>
            <a:ext cx="10791000" cy="486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"John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"+1-555-8976"</a:t>
            </a:r>
            <a:r>
              <a:rPr dirty="0"/>
              <a:t/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 </a:t>
            </a:r>
            <a:r>
              <a:rPr lang="en-US" sz="3000" b="1" strike="noStrike" spc="-1" dirty="0">
                <a:latin typeface="Consolas"/>
                <a:ea typeface="DejaVu Sans"/>
              </a:rPr>
              <a:t>= "+1-555-1234"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"+1-555-5030"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</a:t>
            </a:r>
            <a:r>
              <a:rPr lang="en-US" sz="3000" b="1" strike="noStrike" spc="-1" dirty="0">
                <a:latin typeface="Consolas"/>
                <a:ea typeface="DejaVu Sans"/>
              </a:rPr>
              <a:t>v"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"+359-899-555-592"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latin typeface="Consolas"/>
                <a:ea typeface="DejaVu Sans"/>
              </a:rPr>
              <a:t>phonebook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 dirty="0">
                <a:latin typeface="Consolas"/>
                <a:ea typeface="DejaVu Sans"/>
              </a:rPr>
              <a:t> = "+359-2-981-9819" </a:t>
            </a:r>
            <a:r>
              <a:rPr lang="en-US" sz="3000" b="1" strike="noStrike" spc="-1" dirty="0">
                <a:solidFill>
                  <a:schemeClr val="accent2"/>
                </a:solidFill>
                <a:latin typeface="Calibri"/>
                <a:ea typeface="DejaVu Sans"/>
              </a:rPr>
              <a:t>// Replace</a:t>
            </a:r>
            <a:endParaRPr lang="en-US" sz="3000" b="0" strike="noStrike" spc="-1" dirty="0">
              <a:solidFill>
                <a:schemeClr val="accent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noProof="1">
                <a:latin typeface="Consolas"/>
                <a:ea typeface="DejaVu Sans"/>
              </a:rPr>
              <a:t>phonebook.</a:t>
            </a:r>
            <a:r>
              <a:rPr lang="en-US" sz="30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</a:t>
            </a:r>
            <a:r>
              <a:rPr lang="en-US" sz="3000" b="1" strike="noStrike" spc="-1" dirty="0">
                <a:latin typeface="Consolas"/>
                <a:ea typeface="DejaVu Sans"/>
              </a:rPr>
              <a:t>("John Smith", None)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for</a:t>
            </a:r>
            <a:r>
              <a:rPr lang="en-US" sz="3000" b="1" strike="noStrike" spc="-1" dirty="0">
                <a:latin typeface="Consolas"/>
                <a:ea typeface="DejaVu Sans"/>
              </a:rPr>
              <a:t> key, value in phonebook: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print("{0} --&gt; {1}".format(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key</a:t>
            </a:r>
            <a:r>
              <a:rPr lang="en-US" sz="3000" b="1" strike="noStrike" spc="-1" dirty="0">
                <a:latin typeface="Consolas"/>
                <a:ea typeface="DejaVu Sans"/>
              </a:rPr>
              <a:t>,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value</a:t>
            </a:r>
            <a:r>
              <a:rPr lang="en-US" sz="3000" b="1" strike="noStrike" spc="-1" dirty="0">
                <a:latin typeface="Consolas"/>
                <a:ea typeface="DejaVu Sans"/>
              </a:rPr>
              <a:t>))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FD0DE1C-157A-4AD2-AFE9-F8F6F32E1DCB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35230B5-E1EE-41CA-B5FE-8A597F9BC61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C0B5E98-89B1-44DE-9D04-1E447EE3B93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5DE49C2E-ADE5-4706-8110-6FADBFEFFE6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9DAF91-A445-4140-80EB-059EA5EE456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Dictionaries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Uses a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hash-table</a:t>
            </a:r>
            <a:r>
              <a:rPr lang="en-US" sz="3200" b="0" strike="noStrike" spc="-1" dirty="0">
                <a:latin typeface="Calibri"/>
              </a:rPr>
              <a:t> +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list</a:t>
            </a:r>
            <a:r>
              <a:rPr lang="en-US" sz="3200" b="0" strike="noStrike" spc="-1" dirty="0">
                <a:latin typeface="Calibri"/>
              </a:rPr>
              <a:t>  or a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balanced search tree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latin typeface="Calibri"/>
              </a:rPr>
              <a:t>Keep the keys in their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order of addition</a:t>
            </a:r>
            <a:endParaRPr lang="en-US" sz="32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69DFC7C-F47E-441D-9E33-C4E66F434321}"/>
              </a:ext>
            </a:extLst>
          </p:cNvPr>
          <p:cNvSpPr/>
          <p:nvPr/>
        </p:nvSpPr>
        <p:spPr>
          <a:xfrm>
            <a:off x="188640" y="76320"/>
            <a:ext cx="957672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BC6F4850-B181-4354-B3AC-8D070051B307}"/>
              </a:ext>
            </a:extLst>
          </p:cNvPr>
          <p:cNvSpPr/>
          <p:nvPr/>
        </p:nvSpPr>
        <p:spPr>
          <a:xfrm>
            <a:off x="713160" y="3429000"/>
            <a:ext cx="10791000" cy="295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phonebook =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{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"John Smith“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"+1-555-8976",</a:t>
            </a:r>
            <a:r>
              <a:rPr dirty="0"/>
              <a:t/>
            </a:r>
            <a:br>
              <a:rPr dirty="0"/>
            </a:br>
            <a:r>
              <a:rPr lang="en-US" sz="3000" b="1" strike="noStrike" spc="-1" dirty="0">
                <a:latin typeface="Consolas"/>
                <a:ea typeface="DejaVu Sans"/>
              </a:rPr>
              <a:t>    "Lisa Smith"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"+1-555-1234",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"Sam Doe"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"+1-555-5030",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latin typeface="Consolas"/>
                <a:ea typeface="DejaVu Sans"/>
              </a:rPr>
              <a:t>    "</a:t>
            </a:r>
            <a:r>
              <a:rPr lang="en-US" sz="3000" b="1" strike="noStrike" spc="-1" noProof="1">
                <a:latin typeface="Consolas"/>
                <a:ea typeface="DejaVu Sans"/>
              </a:rPr>
              <a:t>Nakov</a:t>
            </a:r>
            <a:r>
              <a:rPr lang="en-US" sz="3000" b="1" strike="noStrike" spc="-1" dirty="0">
                <a:latin typeface="Consolas"/>
                <a:ea typeface="DejaVu Sans"/>
              </a:rPr>
              <a:t>"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 dirty="0">
                <a:latin typeface="Consolas"/>
                <a:ea typeface="DejaVu Sans"/>
              </a:rPr>
              <a:t> "+359-899-555-592" 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}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1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BFB58A9-1052-43E8-BE17-5EC4D8C6AC0C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400" b="1" strike="noStrike" spc="-1" dirty="0">
                <a:latin typeface="Consolas"/>
              </a:rPr>
              <a:t> </a:t>
            </a:r>
            <a:r>
              <a:rPr lang="en-US" sz="3400" b="0" strike="noStrike" spc="-1" dirty="0">
                <a:latin typeface="Calibri"/>
              </a:rPr>
              <a:t>– returns the number of key-value pairs</a:t>
            </a: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.keys()</a:t>
            </a:r>
            <a:r>
              <a:rPr lang="en-US" sz="3400" b="0" strike="noStrike" spc="-1" dirty="0">
                <a:latin typeface="Calibri"/>
              </a:rPr>
              <a:t> – </a:t>
            </a:r>
            <a:r>
              <a:rPr lang="en-US" sz="3600" b="0" strike="noStrike" spc="-1" dirty="0">
                <a:latin typeface="Calibri"/>
              </a:rPr>
              <a:t> returns list of keys</a:t>
            </a: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571500" indent="-5715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0" strike="noStrike" spc="-1" dirty="0">
              <a:latin typeface="Arial"/>
            </a:endParaRPr>
          </a:p>
          <a:p>
            <a:pPr marL="45792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.values()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– a collection of all values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8B95D63-9AF0-4E86-BABA-4B84C2D13C8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C688B8A-CE6A-43F8-9CEB-C35F7D0A523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E6A1055-100B-434C-A426-D241BA76EE32}"/>
              </a:ext>
            </a:extLst>
          </p:cNvPr>
          <p:cNvSpPr/>
          <p:nvPr/>
        </p:nvSpPr>
        <p:spPr>
          <a:xfrm>
            <a:off x="836640" y="2743200"/>
            <a:ext cx="10514880" cy="142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 =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for key in 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 noProof="1">
                <a:latin typeface="Consolas"/>
                <a:ea typeface="DejaVu Sans"/>
              </a:rPr>
              <a:t>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print(key)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302A5AC-6D3F-46DB-8107-DF6E53C8385E}"/>
              </a:ext>
            </a:extLst>
          </p:cNvPr>
          <p:cNvSpPr/>
          <p:nvPr/>
        </p:nvSpPr>
        <p:spPr>
          <a:xfrm>
            <a:off x="836640" y="5141035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print(", ".join(</a:t>
            </a: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values</a:t>
            </a:r>
            <a:r>
              <a:rPr lang="en-US" sz="2800" b="1" strike="noStrike" spc="-1" dirty="0">
                <a:latin typeface="Consolas"/>
                <a:ea typeface="DejaVu Sans"/>
              </a:rPr>
              <a:t>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E102CD7-C959-462E-B0CB-D2B6290A82C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63157E2-1F59-4343-84CC-640A7C4ABCC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1C6BB0F-F839-4879-A75A-283EAA4119A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50EC3B5-783A-4ECD-A26A-15CCAD264572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onsolas"/>
              </a:rPr>
              <a:t>Basic operations:</a:t>
            </a:r>
            <a:endParaRPr lang="en-US" sz="34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operator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[] – get/set</a:t>
            </a:r>
            <a:r>
              <a:rPr lang="en-US" sz="3200" b="0" strike="noStrike" spc="-1" dirty="0">
                <a:latin typeface="Consolas"/>
              </a:rPr>
              <a:t> 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.pop() – remove </a:t>
            </a:r>
            <a:r>
              <a:rPr lang="en-US" sz="3200" b="0" strike="noStrike" spc="-1" dirty="0">
                <a:latin typeface="Consolas"/>
              </a:rPr>
              <a:t>value for key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  <a:p>
            <a:pPr marL="8359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.clear() – clear</a:t>
            </a:r>
            <a:r>
              <a:rPr lang="en-US" sz="3200" b="1" strike="noStrike" spc="-1" dirty="0">
                <a:latin typeface="Consolas"/>
              </a:rPr>
              <a:t> </a:t>
            </a:r>
            <a:r>
              <a:rPr lang="en-US" sz="3200" b="0" strike="noStrike" spc="-1" dirty="0">
                <a:latin typeface="Consolas"/>
              </a:rPr>
              <a:t>dictionary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C42DEE-51A2-4D23-A7F4-B6A1C87CA823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Dictionaries: Functionality (2)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864BE8F-62CF-4F51-878D-F9929D51812D}"/>
              </a:ext>
            </a:extLst>
          </p:cNvPr>
          <p:cNvSpPr/>
          <p:nvPr/>
        </p:nvSpPr>
        <p:spPr>
          <a:xfrm>
            <a:off x="912960" y="2441046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print(dict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 noProof="1">
                <a:latin typeface="Consolas"/>
                <a:ea typeface="DejaVu Sans"/>
              </a:rPr>
              <a:t>))</a:t>
            </a:r>
            <a:endParaRPr lang="en-US" sz="2800" b="0" strike="noStrike" spc="-1" noProof="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F49A210A-439D-4AB9-8C7E-AB657ACB24E1}"/>
              </a:ext>
            </a:extLst>
          </p:cNvPr>
          <p:cNvSpPr/>
          <p:nvPr/>
        </p:nvSpPr>
        <p:spPr>
          <a:xfrm>
            <a:off x="912960" y="355302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dict.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pop(</a:t>
            </a:r>
            <a:r>
              <a:rPr lang="en-US" sz="2800" b="1" strike="noStrike" spc="-1" noProof="1">
                <a:latin typeface="Consolas"/>
                <a:ea typeface="DejaVu Sans"/>
              </a:rPr>
              <a:t>'key'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,</a:t>
            </a:r>
            <a:r>
              <a:rPr lang="en-US" sz="2800" b="1" strike="noStrike" spc="-1" noProof="1">
                <a:latin typeface="Consolas"/>
                <a:ea typeface="DejaVu Sans"/>
              </a:rPr>
              <a:t> None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EC426750-6ADE-403F-8801-4847EB503B7F}"/>
              </a:ext>
            </a:extLst>
          </p:cNvPr>
          <p:cNvSpPr/>
          <p:nvPr/>
        </p:nvSpPr>
        <p:spPr>
          <a:xfrm>
            <a:off x="4037012" y="3553020"/>
            <a:ext cx="1065960" cy="57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latin typeface="Calibri"/>
                <a:ea typeface="DejaVu Sans"/>
              </a:rPr>
              <a:t>None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01D1517D-14DB-4C19-A5DF-DA35A3D8E92A}"/>
              </a:ext>
            </a:extLst>
          </p:cNvPr>
          <p:cNvSpPr/>
          <p:nvPr/>
        </p:nvSpPr>
        <p:spPr>
          <a:xfrm>
            <a:off x="912960" y="484911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dict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.clear()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0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714</Words>
  <Application>Microsoft Office PowerPoint</Application>
  <PresentationFormat>Custom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맑은 고딕</vt:lpstr>
      <vt:lpstr>Microsoft YaHei</vt:lpstr>
      <vt:lpstr>Arial</vt:lpstr>
      <vt:lpstr>Calibri</vt:lpstr>
      <vt:lpstr>Consolas</vt:lpstr>
      <vt:lpstr>DejaVu Sans</vt:lpstr>
      <vt:lpstr>Noto Sans Symbols</vt:lpstr>
      <vt:lpstr>Wingdings</vt:lpstr>
      <vt:lpstr>Wingdings 2</vt:lpstr>
      <vt:lpstr>1_SoftUni3_1</vt:lpstr>
      <vt:lpstr>Dictionaries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Softuni Diamond Partners</vt:lpstr>
      <vt:lpstr>PowerPoint Presentation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2019-06-20T22:06:15Z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