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4"/>
  </p:sldMasterIdLst>
  <p:notesMasterIdLst>
    <p:notesMasterId r:id="rId34"/>
  </p:notesMasterIdLst>
  <p:handoutMasterIdLst>
    <p:handoutMasterId r:id="rId35"/>
  </p:handoutMasterIdLst>
  <p:sldIdLst>
    <p:sldId id="503" r:id="rId5"/>
    <p:sldId id="276" r:id="rId6"/>
    <p:sldId id="492" r:id="rId7"/>
    <p:sldId id="507" r:id="rId8"/>
    <p:sldId id="508" r:id="rId9"/>
    <p:sldId id="528" r:id="rId10"/>
    <p:sldId id="533" r:id="rId11"/>
    <p:sldId id="534" r:id="rId12"/>
    <p:sldId id="535" r:id="rId13"/>
    <p:sldId id="536" r:id="rId14"/>
    <p:sldId id="537" r:id="rId15"/>
    <p:sldId id="538" r:id="rId16"/>
    <p:sldId id="539" r:id="rId17"/>
    <p:sldId id="540" r:id="rId18"/>
    <p:sldId id="541" r:id="rId19"/>
    <p:sldId id="510" r:id="rId20"/>
    <p:sldId id="530" r:id="rId21"/>
    <p:sldId id="511" r:id="rId22"/>
    <p:sldId id="527" r:id="rId23"/>
    <p:sldId id="513" r:id="rId24"/>
    <p:sldId id="514" r:id="rId25"/>
    <p:sldId id="515" r:id="rId26"/>
    <p:sldId id="516" r:id="rId27"/>
    <p:sldId id="349" r:id="rId28"/>
    <p:sldId id="401" r:id="rId29"/>
    <p:sldId id="490" r:id="rId30"/>
    <p:sldId id="491" r:id="rId31"/>
    <p:sldId id="493" r:id="rId32"/>
    <p:sldId id="405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503"/>
            <p14:sldId id="276"/>
            <p14:sldId id="492"/>
          </p14:sldIdLst>
        </p14:section>
        <p14:section name="What is Polymoprhism" id="{7DF6A072-B928-4111-9BCB-6DF25E33FA97}">
          <p14:sldIdLst>
            <p14:sldId id="507"/>
            <p14:sldId id="508"/>
            <p14:sldId id="528"/>
          </p14:sldIdLst>
        </p14:section>
        <p14:section name="Polymorphism with Abstraction and Inheritance" id="{576459D9-3EC2-462F-840D-E47F13EA7DCA}">
          <p14:sldIdLst>
            <p14:sldId id="533"/>
            <p14:sldId id="534"/>
            <p14:sldId id="535"/>
            <p14:sldId id="536"/>
            <p14:sldId id="537"/>
            <p14:sldId id="538"/>
            <p14:sldId id="539"/>
            <p14:sldId id="540"/>
            <p14:sldId id="541"/>
          </p14:sldIdLst>
        </p14:section>
        <p14:section name="Polymorphism with Functions" id="{38169DE5-44A2-4506-8DDC-01C0E33FF000}">
          <p14:sldIdLst>
            <p14:sldId id="510"/>
            <p14:sldId id="530"/>
            <p14:sldId id="511"/>
            <p14:sldId id="527"/>
            <p14:sldId id="513"/>
            <p14:sldId id="514"/>
            <p14:sldId id="515"/>
            <p14:sldId id="516"/>
          </p14:sldIdLst>
        </p14:section>
        <p14:section name="Conclusion" id="{E19D07F1-86E2-47E9-B2AB-7ADC4F89DC12}">
          <p14:sldIdLst>
            <p14:sldId id="349"/>
            <p14:sldId id="401"/>
            <p14:sldId id="490"/>
            <p14:sldId id="491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B4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712390-69CC-DDAA-37CC-6538CCF49C01}" v="15" dt="2020-03-16T07:20:26.262"/>
    <p1510:client id="{D2CF928A-12DB-2B41-6CE1-4159E75526C3}" v="60" dt="2020-03-16T09:47:21.890"/>
    <p1510:client id="{FBEC73BC-78F3-8A05-2173-EDFFFBAE443A}" v="67" dt="2019-11-28T11:37:42.623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12" autoAdjust="0"/>
    <p:restoredTop sz="95214" autoAdjust="0"/>
  </p:normalViewPr>
  <p:slideViewPr>
    <p:cSldViewPr showGuides="1">
      <p:cViewPr varScale="1">
        <p:scale>
          <a:sx n="97" d="100"/>
          <a:sy n="97" d="100"/>
        </p:scale>
        <p:origin x="90" y="68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16.3.2020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54D6516-9CC1-4493-A2E3-B2CCC2456BB3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AC1A616-39F7-4D90-A521-962C4018BF2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6731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E799E-74BB-4BC5-94DA-716438FE32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16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9667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0385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7435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D11C3-9FCD-4EAE-876D-E766924FAF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75F0223-87E3-4C05-91AA-A011DFE044FF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7E49F29-3F5C-4DB2-AA79-A17D5A6A902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374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11" Type="http://schemas.openxmlformats.org/officeDocument/2006/relationships/image" Target="../media/image4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13" Type="http://schemas.openxmlformats.org/officeDocument/2006/relationships/image" Target="../media/image6.pn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12" Type="http://schemas.openxmlformats.org/officeDocument/2006/relationships/image" Target="../media/image22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9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E5FB9786-2F22-4339-8306-56C8F3C4CF7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DCD8ED94-B01A-4384-B961-F82AA7330009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406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37AABB59-31A6-4993-A8C1-98EDA9A968C0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6C291558-79E4-4EEA-8C69-BD1EBBB6FF1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591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03B0F891-CEA9-4423-895C-5B66323F974C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2239254B-B205-4350-AA9A-23F52C094733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3EB06082-498F-4C59-9F02-7EDDCCDB5EC3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C05A21F7-5C92-4252-A10A-8534F120AA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DB82FAAB-79E3-43BD-9A8A-0AF9FD5838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FF2EA320-531A-47E0-A299-190798822FE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2FAD4218-1CFD-4CAE-AB8D-F05DA4BC8E6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98F1AB29-7A45-4A93-93F1-644003B84D7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B020AA3C-0505-4516-B5A7-7C4EC3660CD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A6580102-6E5C-456B-A76A-18575488E19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5423B928-E445-40D9-A509-62015E7EB83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DFB64A14-61CE-4D0F-8CE0-E8977D0903B8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5ED52923-F106-449B-B044-2E503E6733C1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AA6A98A4-0076-47BA-B25B-246DC5A94DE3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80C77AB4-5D18-40B0-AA62-787DC21BC515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3B669C4B-1039-42F5-A331-FE3C97E0C09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7A7B79D6-822A-433B-B140-4347EB55867F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0221AAC1-BA17-4845-8496-B85A8E7F8E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7F8AB569-047B-4554-8271-8FE4E299E13D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709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6004144E-132A-474B-8914-57C24C29623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F81A37E6-325A-4308-AB3D-BBCBED5621CE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52C07A7D-8BDA-4AFD-92C8-78470AFBEABD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887B24E1-5E9A-402A-864A-504E4572CBD1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E7DEB2F2-8041-416E-8BAF-0C2F4FDFC45F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066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997818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F4781768-F33A-4E6D-9558-4557DA6BFA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B2C2ABF4-E8B0-4206-AD52-0ADE22BDD5A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658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C6A61ADB-12BF-489D-BDEB-8F50FB08EE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105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5B2C5B53-820F-44B4-8375-9B2B8A521AD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991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62C90128-BCD3-4AEB-AEDE-436371ABA9CC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12F111C6-485D-48AC-9AC2-77FBCB49DB4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76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AB59FDF9-3C05-4B14-8B6E-0D2CD055A74F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12BBC213-A4C2-407F-8371-129765EB0EE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217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CC40F08D-32FD-42E8-9D53-CFC130060CE9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BF01980F-C66E-4C10-AED4-E2E9D65CCA4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898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A87E6D45-3194-450C-B1AA-61CAAE43F9E7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ACC8B95F-7CE5-4507-8CF7-AAC82A7DB92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54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F8289E3A-C82E-4109-9127-6EEECB2EDAC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579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hyperlink" Target="http://www.postbank.bg/" TargetMode="External"/><Relationship Id="rId18" Type="http://schemas.openxmlformats.org/officeDocument/2006/relationships/image" Target="../media/image36.png"/><Relationship Id="rId26" Type="http://schemas.openxmlformats.org/officeDocument/2006/relationships/image" Target="../media/image40.png"/><Relationship Id="rId3" Type="http://schemas.openxmlformats.org/officeDocument/2006/relationships/hyperlink" Target="https://www.superhosting.bg/?gclid=CjwKCAjw5fzrBRASEiwAD2OSV2HM9vD3KXFwexq_hE27VNo1Gx0yBWBbYg7Ef677GKVaQu7Vn2bX7hoCIkoQAvD_BwE" TargetMode="External"/><Relationship Id="rId21" Type="http://schemas.openxmlformats.org/officeDocument/2006/relationships/hyperlink" Target="http://www.telenor.bg/" TargetMode="External"/><Relationship Id="rId7" Type="http://schemas.openxmlformats.org/officeDocument/2006/relationships/hyperlink" Target="http://www.infragistics.com/" TargetMode="External"/><Relationship Id="rId12" Type="http://schemas.openxmlformats.org/officeDocument/2006/relationships/image" Target="../media/image33.png"/><Relationship Id="rId17" Type="http://schemas.openxmlformats.org/officeDocument/2006/relationships/hyperlink" Target="https://netpeak.bg/" TargetMode="External"/><Relationship Id="rId25" Type="http://schemas.openxmlformats.org/officeDocument/2006/relationships/hyperlink" Target="http://www.xs-software.com/" TargetMode="External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35.png"/><Relationship Id="rId20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jpeg"/><Relationship Id="rId11" Type="http://schemas.openxmlformats.org/officeDocument/2006/relationships/hyperlink" Target="https://motion-software.com/" TargetMode="External"/><Relationship Id="rId24" Type="http://schemas.openxmlformats.org/officeDocument/2006/relationships/image" Target="../media/image39.png"/><Relationship Id="rId5" Type="http://schemas.openxmlformats.org/officeDocument/2006/relationships/hyperlink" Target="https://stemo.bg/en/" TargetMode="External"/><Relationship Id="rId15" Type="http://schemas.openxmlformats.org/officeDocument/2006/relationships/hyperlink" Target="http://smartit.bg/" TargetMode="External"/><Relationship Id="rId23" Type="http://schemas.openxmlformats.org/officeDocument/2006/relationships/hyperlink" Target="https://www.sbtech.com/" TargetMode="External"/><Relationship Id="rId10" Type="http://schemas.openxmlformats.org/officeDocument/2006/relationships/image" Target="../media/image32.png"/><Relationship Id="rId19" Type="http://schemas.openxmlformats.org/officeDocument/2006/relationships/hyperlink" Target="https://www.softwaregroup.com/" TargetMode="External"/><Relationship Id="rId4" Type="http://schemas.openxmlformats.org/officeDocument/2006/relationships/image" Target="../media/image29.png"/><Relationship Id="rId9" Type="http://schemas.openxmlformats.org/officeDocument/2006/relationships/hyperlink" Target="https://www.indeavr.com/en" TargetMode="External"/><Relationship Id="rId14" Type="http://schemas.openxmlformats.org/officeDocument/2006/relationships/image" Target="../media/image34.png"/><Relationship Id="rId22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41.jpeg"/><Relationship Id="rId7" Type="http://schemas.openxmlformats.org/officeDocument/2006/relationships/image" Target="../media/image4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42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44.gi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5.png"/><Relationship Id="rId4" Type="http://schemas.openxmlformats.org/officeDocument/2006/relationships/hyperlink" Target="https://softuni.bg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https://softuni.org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182" y="1753272"/>
            <a:ext cx="11083636" cy="1315728"/>
          </a:xfrm>
        </p:spPr>
        <p:txBody>
          <a:bodyPr/>
          <a:lstStyle/>
          <a:p>
            <a:r>
              <a:rPr lang="en-US" dirty="0"/>
              <a:t>Having Multiple Forms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182" y="321501"/>
            <a:ext cx="11083636" cy="1315727"/>
          </a:xfrm>
        </p:spPr>
        <p:txBody>
          <a:bodyPr>
            <a:normAutofit fontScale="90000"/>
          </a:bodyPr>
          <a:lstStyle/>
          <a:p>
            <a:r>
              <a:rPr lang="en-US" dirty="0"/>
              <a:t>Polymorphism, Duck-typing and </a:t>
            </a:r>
            <a:br>
              <a:rPr lang="en-US" dirty="0"/>
            </a:br>
            <a:r>
              <a:rPr lang="en-US" dirty="0"/>
              <a:t>Abstract classes</a:t>
            </a:r>
          </a:p>
        </p:txBody>
      </p:sp>
      <p:pic>
        <p:nvPicPr>
          <p:cNvPr id="1026" name="Picture 2" descr="Резултат с изображение за polymorphism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19" y="2636167"/>
            <a:ext cx="2615394" cy="1661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363" indent="-360363">
              <a:buFont typeface="Wingdings" panose="05000000000000000000" pitchFamily="2" charset="2"/>
              <a:buChar char="§"/>
            </a:pPr>
            <a:r>
              <a:rPr lang="en-US" dirty="0"/>
              <a:t>Python, doesn't have true abstract classes and methods</a:t>
            </a:r>
          </a:p>
          <a:p>
            <a:pPr marL="969582" lvl="1" indent="-360363">
              <a:buFont typeface="Wingdings" panose="05000000000000000000" pitchFamily="2" charset="2"/>
              <a:buChar char="§"/>
            </a:pPr>
            <a:r>
              <a:rPr lang="en-US" sz="3200" dirty="0"/>
              <a:t>It can be achieved, but it is ugly</a:t>
            </a:r>
          </a:p>
          <a:p>
            <a:pPr marL="802957" lvl="1" indent="-360045"/>
            <a:endParaRPr lang="en-US" sz="315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95A0293-5596-4D69-9090-5E5E1B35A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1000" y="2580309"/>
            <a:ext cx="10949531" cy="4075191"/>
          </a:xfrm>
        </p:spPr>
        <p:txBody>
          <a:bodyPr/>
          <a:lstStyle/>
          <a:p>
            <a:r>
              <a:rPr lang="en-US" dirty="0"/>
              <a:t>class Shape:</a:t>
            </a:r>
          </a:p>
          <a:p>
            <a:r>
              <a:rPr lang="en-US" dirty="0"/>
              <a:t>    def __</a:t>
            </a:r>
            <a:r>
              <a:rPr lang="en-US" dirty="0" err="1"/>
              <a:t>init</a:t>
            </a:r>
            <a:r>
              <a:rPr lang="en-US" dirty="0"/>
              <a:t>__(self):</a:t>
            </a:r>
          </a:p>
          <a:p>
            <a:r>
              <a:rPr lang="en-US" dirty="0"/>
              <a:t>        if type(self) == Shape:</a:t>
            </a:r>
          </a:p>
          <a:p>
            <a:r>
              <a:rPr lang="en-US" dirty="0"/>
              <a:t>            raise </a:t>
            </a:r>
            <a:r>
              <a:rPr lang="en-US" dirty="0" err="1"/>
              <a:t>TypeError</a:t>
            </a:r>
            <a:r>
              <a:rPr lang="en-US" dirty="0"/>
              <a:t>('This is an abstract class')</a:t>
            </a:r>
          </a:p>
          <a:p>
            <a:endParaRPr lang="en-US" dirty="0"/>
          </a:p>
          <a:p>
            <a:r>
              <a:rPr lang="en-US" dirty="0"/>
              <a:t>    def area(self):</a:t>
            </a:r>
          </a:p>
          <a:p>
            <a:r>
              <a:rPr lang="en-US" dirty="0"/>
              <a:t>        raise </a:t>
            </a:r>
            <a:r>
              <a:rPr lang="en-US" dirty="0" err="1"/>
              <a:t>TypeError</a:t>
            </a:r>
            <a:r>
              <a:rPr lang="en-US" dirty="0"/>
              <a:t>('This is an abstract class')</a:t>
            </a:r>
          </a:p>
          <a:p>
            <a:endParaRPr lang="en-US" dirty="0"/>
          </a:p>
          <a:p>
            <a:r>
              <a:rPr lang="en-US" dirty="0"/>
              <a:t>    def perimeter(self):</a:t>
            </a:r>
          </a:p>
          <a:p>
            <a:r>
              <a:rPr lang="en-US" dirty="0"/>
              <a:t>        raise </a:t>
            </a:r>
            <a:r>
              <a:rPr lang="en-US" dirty="0" err="1"/>
              <a:t>TypeError</a:t>
            </a:r>
            <a:r>
              <a:rPr lang="en-US" dirty="0"/>
              <a:t>('This is an abstract class')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Abstract classes in Python</a:t>
            </a:r>
          </a:p>
        </p:txBody>
      </p:sp>
    </p:spTree>
    <p:extLst>
      <p:ext uri="{BB962C8B-B14F-4D97-AF65-F5344CB8AC3E}">
        <p14:creationId xmlns:p14="http://schemas.microsoft.com/office/powerpoint/2010/main" val="128504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2B0E636-72EF-4DC4-A500-0FEEEFA14D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60363" indent="-360363">
              <a:buFont typeface="Wingdings" panose="05000000000000000000" pitchFamily="2" charset="2"/>
              <a:buChar char="§"/>
            </a:pPr>
            <a:r>
              <a:rPr lang="en-US" dirty="0"/>
              <a:t>Abstract-class infrastructure can be implemented using the Abstract Base Classes (ABCs) module</a:t>
            </a:r>
          </a:p>
          <a:p>
            <a:pPr marL="969582" lvl="1" indent="-360363">
              <a:buFont typeface="Wingdings" panose="05000000000000000000" pitchFamily="2" charset="2"/>
              <a:buChar char="§"/>
            </a:pPr>
            <a:r>
              <a:rPr lang="en-US" dirty="0"/>
              <a:t>This module is called </a:t>
            </a:r>
            <a:r>
              <a:rPr lang="en-US" noProof="1"/>
              <a:t>abc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Abstract classes with ABC module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C143C61D-3E5E-42C4-AD42-125302BA7F52}"/>
              </a:ext>
            </a:extLst>
          </p:cNvPr>
          <p:cNvSpPr txBox="1">
            <a:spLocks/>
          </p:cNvSpPr>
          <p:nvPr/>
        </p:nvSpPr>
        <p:spPr>
          <a:xfrm>
            <a:off x="696000" y="3294001"/>
            <a:ext cx="4785668" cy="32502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class Shape: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    def __</a:t>
            </a:r>
            <a:r>
              <a:rPr lang="en-US" sz="2000" dirty="0" err="1"/>
              <a:t>init</a:t>
            </a:r>
            <a:r>
              <a:rPr lang="en-US" sz="2000" dirty="0"/>
              <a:t>__(self):</a:t>
            </a:r>
          </a:p>
          <a:p>
            <a:r>
              <a:rPr lang="en-US" sz="2000" dirty="0"/>
              <a:t>        if type(self) == Shape:</a:t>
            </a:r>
          </a:p>
          <a:p>
            <a:r>
              <a:rPr lang="en-US" sz="2000" dirty="0"/>
              <a:t>            raise </a:t>
            </a:r>
            <a:r>
              <a:rPr lang="en-US" sz="2000" dirty="0" err="1"/>
              <a:t>TypeError</a:t>
            </a:r>
            <a:r>
              <a:rPr lang="en-US" sz="2000" dirty="0"/>
              <a:t>('…')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    def area(self):</a:t>
            </a:r>
          </a:p>
          <a:p>
            <a:r>
              <a:rPr lang="en-US" sz="2000" dirty="0"/>
              <a:t>        raise </a:t>
            </a:r>
            <a:r>
              <a:rPr lang="en-US" sz="2000" dirty="0" err="1"/>
              <a:t>TypeError</a:t>
            </a:r>
            <a:r>
              <a:rPr lang="en-US" sz="2000" dirty="0"/>
              <a:t>('…')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    def perimeter(self):</a:t>
            </a:r>
          </a:p>
          <a:p>
            <a:r>
              <a:rPr lang="en-US" sz="2000" dirty="0"/>
              <a:t>        raise </a:t>
            </a:r>
            <a:r>
              <a:rPr lang="en-US" sz="2000" dirty="0" err="1"/>
              <a:t>TypeError</a:t>
            </a:r>
            <a:r>
              <a:rPr lang="en-US" sz="2000" dirty="0"/>
              <a:t>('…')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81F46783-72E1-4617-B43C-BD0970B107AF}"/>
              </a:ext>
            </a:extLst>
          </p:cNvPr>
          <p:cNvSpPr/>
          <p:nvPr/>
        </p:nvSpPr>
        <p:spPr bwMode="auto">
          <a:xfrm>
            <a:off x="5758871" y="4514143"/>
            <a:ext cx="498856" cy="810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87007486-6823-4E71-908E-2B042EC2B237}"/>
              </a:ext>
            </a:extLst>
          </p:cNvPr>
          <p:cNvSpPr txBox="1">
            <a:spLocks/>
          </p:cNvSpPr>
          <p:nvPr/>
        </p:nvSpPr>
        <p:spPr>
          <a:xfrm>
            <a:off x="6505381" y="3294000"/>
            <a:ext cx="5496118" cy="32502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1"/>
                </a:solidFill>
                <a:latin typeface="Consolas"/>
              </a:rPr>
              <a:t>from </a:t>
            </a:r>
            <a:r>
              <a:rPr lang="en-US" sz="2000" dirty="0" err="1">
                <a:solidFill>
                  <a:schemeClr val="bg1"/>
                </a:solidFill>
                <a:latin typeface="Consolas"/>
              </a:rPr>
              <a:t>abc</a:t>
            </a:r>
            <a:r>
              <a:rPr lang="en-US" sz="2000" dirty="0">
                <a:solidFill>
                  <a:schemeClr val="bg1"/>
                </a:solidFill>
                <a:latin typeface="Consolas"/>
              </a:rPr>
              <a:t> import ABC, </a:t>
            </a:r>
            <a:r>
              <a:rPr lang="en-US" sz="2000" dirty="0" err="1">
                <a:solidFill>
                  <a:schemeClr val="bg1"/>
                </a:solidFill>
                <a:latin typeface="Consolas"/>
              </a:rPr>
              <a:t>abstractmethod</a:t>
            </a:r>
            <a:endParaRPr lang="en-US" sz="2000" dirty="0">
              <a:solidFill>
                <a:schemeClr val="bg1"/>
              </a:solidFill>
              <a:latin typeface="Consolas"/>
            </a:endParaRPr>
          </a:p>
          <a:p>
            <a:pPr>
              <a:spcBef>
                <a:spcPts val="1200"/>
              </a:spcBef>
            </a:pPr>
            <a:r>
              <a:rPr lang="en-US" sz="2000" dirty="0"/>
              <a:t>class Shape(ABC):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    @</a:t>
            </a:r>
            <a:r>
              <a:rPr lang="en-US" sz="2000" dirty="0" err="1"/>
              <a:t>abstractmethod</a:t>
            </a:r>
            <a:endParaRPr lang="en-US" sz="2000" dirty="0"/>
          </a:p>
          <a:p>
            <a:r>
              <a:rPr lang="en-US" sz="2000" dirty="0"/>
              <a:t>    def area(self):</a:t>
            </a:r>
          </a:p>
          <a:p>
            <a:r>
              <a:rPr lang="en-US" sz="2000" dirty="0"/>
              <a:t>        pass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    @</a:t>
            </a:r>
            <a:r>
              <a:rPr lang="en-US" sz="2000" dirty="0" err="1"/>
              <a:t>abstractmethod</a:t>
            </a:r>
            <a:endParaRPr lang="en-US" sz="2000" dirty="0"/>
          </a:p>
          <a:p>
            <a:r>
              <a:rPr lang="en-US" sz="2000" dirty="0"/>
              <a:t>    def perimeter(self):</a:t>
            </a:r>
          </a:p>
          <a:p>
            <a:r>
              <a:rPr lang="en-US" sz="2000" dirty="0"/>
              <a:t>        pass</a:t>
            </a:r>
          </a:p>
        </p:txBody>
      </p:sp>
    </p:spTree>
    <p:extLst>
      <p:ext uri="{BB962C8B-B14F-4D97-AF65-F5344CB8AC3E}">
        <p14:creationId xmlns:p14="http://schemas.microsoft.com/office/powerpoint/2010/main" val="869267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B730A9-0147-444D-B959-C65BA06E98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1235" y="1931154"/>
            <a:ext cx="10379766" cy="4075191"/>
          </a:xfrm>
        </p:spPr>
        <p:txBody>
          <a:bodyPr vert="horz" wrap="square" lIns="144000" tIns="108000" rIns="144000" bIns="108000" rtlCol="0" anchor="t">
            <a:spAutoFit/>
          </a:bodyPr>
          <a:lstStyle/>
          <a:p>
            <a:r>
              <a:rPr lang="en-US" sz="2350" dirty="0">
                <a:solidFill>
                  <a:schemeClr val="bg1"/>
                </a:solidFill>
                <a:latin typeface="Consolas"/>
              </a:rPr>
              <a:t>from </a:t>
            </a:r>
            <a:r>
              <a:rPr lang="en-US" sz="2350" dirty="0" err="1">
                <a:solidFill>
                  <a:schemeClr val="bg1"/>
                </a:solidFill>
                <a:latin typeface="Consolas"/>
              </a:rPr>
              <a:t>abc</a:t>
            </a:r>
            <a:r>
              <a:rPr lang="en-US" sz="2350" dirty="0">
                <a:solidFill>
                  <a:schemeClr val="bg1"/>
                </a:solidFill>
                <a:latin typeface="Consolas"/>
              </a:rPr>
              <a:t> import ABC, abstractmethod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sz="2350" dirty="0">
                <a:latin typeface="Consolas"/>
              </a:rPr>
              <a:t>class Animal(</a:t>
            </a:r>
            <a:r>
              <a:rPr lang="en-US" sz="2350" dirty="0">
                <a:solidFill>
                  <a:schemeClr val="bg1"/>
                </a:solidFill>
                <a:latin typeface="Consolas"/>
              </a:rPr>
              <a:t>ABC</a:t>
            </a:r>
            <a:r>
              <a:rPr lang="en-US" sz="2350" dirty="0">
                <a:latin typeface="Consolas"/>
              </a:rPr>
              <a:t>):</a:t>
            </a:r>
          </a:p>
          <a:p>
            <a:r>
              <a:rPr lang="en-US" sz="2350" dirty="0">
                <a:latin typeface="Consolas"/>
              </a:rPr>
              <a:t>    def __</a:t>
            </a:r>
            <a:r>
              <a:rPr lang="en-US" sz="2350" dirty="0" err="1">
                <a:latin typeface="Consolas"/>
              </a:rPr>
              <a:t>init</a:t>
            </a:r>
            <a:r>
              <a:rPr lang="en-US" sz="2350" dirty="0">
                <a:latin typeface="Consolas"/>
              </a:rPr>
              <a:t>__(self, name):</a:t>
            </a:r>
          </a:p>
          <a:p>
            <a:r>
              <a:rPr lang="en-US" sz="2350" dirty="0">
                <a:latin typeface="Consolas"/>
              </a:rPr>
              <a:t>        self.name = name</a:t>
            </a:r>
          </a:p>
          <a:p>
            <a:r>
              <a:rPr lang="en-US" sz="2350" dirty="0">
                <a:latin typeface="Consolas"/>
              </a:rPr>
              <a:t>    </a:t>
            </a:r>
            <a:endParaRPr lang="en-US" sz="2350" dirty="0"/>
          </a:p>
          <a:p>
            <a:r>
              <a:rPr lang="en-US" sz="2350" dirty="0">
                <a:latin typeface="Consolas"/>
              </a:rPr>
              <a:t>    </a:t>
            </a:r>
            <a:r>
              <a:rPr lang="en-US" sz="2350" dirty="0">
                <a:solidFill>
                  <a:schemeClr val="bg1"/>
                </a:solidFill>
                <a:latin typeface="Consolas"/>
              </a:rPr>
              <a:t>@</a:t>
            </a:r>
            <a:r>
              <a:rPr lang="en-US" sz="2350" dirty="0" err="1">
                <a:solidFill>
                  <a:schemeClr val="bg1"/>
                </a:solidFill>
                <a:latin typeface="Consolas"/>
              </a:rPr>
              <a:t>abstractmethod</a:t>
            </a:r>
            <a:endParaRPr lang="en-US" sz="2350" dirty="0">
              <a:solidFill>
                <a:schemeClr val="bg1"/>
              </a:solidFill>
              <a:latin typeface="Consolas"/>
            </a:endParaRPr>
          </a:p>
          <a:p>
            <a:r>
              <a:rPr lang="en-US" sz="2350" dirty="0">
                <a:latin typeface="Consolas"/>
              </a:rPr>
              <a:t>    def sound(self):</a:t>
            </a:r>
          </a:p>
          <a:p>
            <a:r>
              <a:rPr lang="en-US" sz="2350" dirty="0">
                <a:latin typeface="Consolas"/>
              </a:rPr>
              <a:t>        raise </a:t>
            </a:r>
            <a:r>
              <a:rPr lang="en-US" sz="2350" dirty="0" err="1">
                <a:latin typeface="Consolas"/>
              </a:rPr>
              <a:t>NotImplementedError</a:t>
            </a:r>
            <a:r>
              <a:rPr lang="en-US" sz="2350" dirty="0">
                <a:latin typeface="Consolas"/>
              </a:rPr>
              <a:t>("Subclass must implement")</a:t>
            </a:r>
          </a:p>
          <a:p>
            <a:endParaRPr lang="en-US" dirty="0"/>
          </a:p>
          <a:p>
            <a:r>
              <a:rPr lang="en-US" sz="2350" i="1" dirty="0">
                <a:solidFill>
                  <a:schemeClr val="accent2"/>
                </a:solidFill>
                <a:latin typeface="Consolas"/>
              </a:rPr>
              <a:t># Continues on next slide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Abstract classes with ABC module</a:t>
            </a: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4386000" y="3519000"/>
            <a:ext cx="4230000" cy="1055608"/>
          </a:xfrm>
          <a:prstGeom prst="wedgeRoundRectCallout">
            <a:avLst>
              <a:gd name="adj1" fmla="val -55839"/>
              <a:gd name="adj2" fmla="val -915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dirty="0">
                <a:solidFill>
                  <a:srgbClr val="FFFFFF"/>
                </a:solidFill>
              </a:rPr>
              <a:t>Decorator function that makes a method abstract</a:t>
            </a: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3982395" y="2270829"/>
            <a:ext cx="4657500" cy="578882"/>
          </a:xfrm>
          <a:prstGeom prst="wedgeRoundRectCallout">
            <a:avLst>
              <a:gd name="adj1" fmla="val -54233"/>
              <a:gd name="adj2" fmla="val 246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dirty="0">
                <a:solidFill>
                  <a:srgbClr val="FFFFFF"/>
                </a:solidFill>
              </a:rPr>
              <a:t>Defining an Abstract Class</a:t>
            </a:r>
          </a:p>
        </p:txBody>
      </p:sp>
    </p:spTree>
    <p:extLst>
      <p:ext uri="{BB962C8B-B14F-4D97-AF65-F5344CB8AC3E}">
        <p14:creationId xmlns:p14="http://schemas.microsoft.com/office/powerpoint/2010/main" val="2247975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491000" y="1377306"/>
            <a:ext cx="4350010" cy="3705411"/>
          </a:xfrm>
        </p:spPr>
        <p:txBody>
          <a:bodyPr/>
          <a:lstStyle/>
          <a:p>
            <a:r>
              <a:rPr lang="en-US" dirty="0"/>
              <a:t>cat = Cat("Willy")</a:t>
            </a:r>
          </a:p>
          <a:p>
            <a:r>
              <a:rPr lang="en-US" dirty="0" err="1"/>
              <a:t>cat.sound</a:t>
            </a:r>
            <a:r>
              <a:rPr lang="en-US" dirty="0"/>
              <a:t>()</a:t>
            </a:r>
          </a:p>
          <a:p>
            <a:r>
              <a:rPr lang="en-US" dirty="0"/>
              <a:t>dog = Dog("Willy")</a:t>
            </a:r>
          </a:p>
          <a:p>
            <a:r>
              <a:rPr lang="en-US" dirty="0" err="1"/>
              <a:t>dog.sound</a:t>
            </a:r>
            <a:r>
              <a:rPr lang="en-US" dirty="0"/>
              <a:t>()</a:t>
            </a:r>
          </a:p>
          <a:p>
            <a:r>
              <a:rPr lang="en-US" dirty="0"/>
              <a:t>animal = Animal("Willy")</a:t>
            </a:r>
          </a:p>
          <a:p>
            <a:r>
              <a:rPr lang="en-US" dirty="0" err="1"/>
              <a:t>animal.sound</a:t>
            </a:r>
            <a:r>
              <a:rPr lang="en-US" dirty="0"/>
              <a:t>()</a:t>
            </a:r>
          </a:p>
          <a:p>
            <a:r>
              <a:rPr lang="en-US" i="1" dirty="0">
                <a:solidFill>
                  <a:schemeClr val="accent2"/>
                </a:solidFill>
              </a:rPr>
              <a:t># Meow!</a:t>
            </a:r>
          </a:p>
          <a:p>
            <a:r>
              <a:rPr lang="en-US" i="1" dirty="0">
                <a:solidFill>
                  <a:schemeClr val="accent2"/>
                </a:solidFill>
              </a:rPr>
              <a:t># Bark!</a:t>
            </a:r>
          </a:p>
          <a:p>
            <a:r>
              <a:rPr lang="en-US" i="1" dirty="0">
                <a:solidFill>
                  <a:schemeClr val="accent2"/>
                </a:solidFill>
              </a:rPr>
              <a:t># Error!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Abstract classes with ABC module</a:t>
            </a: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4116000" y="3458857"/>
            <a:ext cx="2340000" cy="1055608"/>
          </a:xfrm>
          <a:prstGeom prst="wedgeRoundRectCallout">
            <a:avLst>
              <a:gd name="adj1" fmla="val -59849"/>
              <a:gd name="adj2" fmla="val 266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dirty="0">
                <a:solidFill>
                  <a:srgbClr val="FFFFFF"/>
                </a:solidFill>
              </a:rPr>
              <a:t>Inherit the Abstract Class</a:t>
            </a: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4251000" y="5451392"/>
            <a:ext cx="2802798" cy="1055608"/>
          </a:xfrm>
          <a:prstGeom prst="wedgeRoundRectCallout">
            <a:avLst>
              <a:gd name="adj1" fmla="val -58864"/>
              <a:gd name="adj2" fmla="val -121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dirty="0">
                <a:solidFill>
                  <a:srgbClr val="FFFFFF"/>
                </a:solidFill>
              </a:rPr>
              <a:t>Implement the Abstract method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0EBC7A3-C817-4C1F-9942-3C0897C37A00}"/>
              </a:ext>
            </a:extLst>
          </p:cNvPr>
          <p:cNvSpPr txBox="1">
            <a:spLocks/>
          </p:cNvSpPr>
          <p:nvPr/>
        </p:nvSpPr>
        <p:spPr>
          <a:xfrm>
            <a:off x="409316" y="1269375"/>
            <a:ext cx="5700010" cy="52376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class Dog(</a:t>
            </a:r>
            <a:r>
              <a:rPr lang="en-US" dirty="0">
                <a:solidFill>
                  <a:schemeClr val="bg1"/>
                </a:solidFill>
              </a:rPr>
              <a:t>Animal</a:t>
            </a:r>
            <a:r>
              <a:rPr lang="en-US" dirty="0"/>
              <a:t>):</a:t>
            </a:r>
          </a:p>
          <a:p>
            <a:r>
              <a:rPr lang="en-US" dirty="0"/>
              <a:t>    def __</a:t>
            </a:r>
            <a:r>
              <a:rPr lang="en-US" dirty="0" err="1"/>
              <a:t>init</a:t>
            </a:r>
            <a:r>
              <a:rPr lang="en-US" dirty="0"/>
              <a:t>__(self, name):</a:t>
            </a:r>
          </a:p>
          <a:p>
            <a:r>
              <a:rPr lang="en-US" dirty="0"/>
              <a:t>        super().__</a:t>
            </a:r>
            <a:r>
              <a:rPr lang="en-US" dirty="0" err="1"/>
              <a:t>init</a:t>
            </a:r>
            <a:r>
              <a:rPr lang="en-US" dirty="0"/>
              <a:t>__(name)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def sound(self):</a:t>
            </a:r>
          </a:p>
          <a:p>
            <a:r>
              <a:rPr lang="en-US" dirty="0"/>
              <a:t>        print("Bark!")</a:t>
            </a:r>
          </a:p>
          <a:p>
            <a:endParaRPr lang="en-US" dirty="0"/>
          </a:p>
          <a:p>
            <a:r>
              <a:rPr lang="en-US" dirty="0"/>
              <a:t>class Cat(</a:t>
            </a:r>
            <a:r>
              <a:rPr lang="en-US" dirty="0">
                <a:solidFill>
                  <a:schemeClr val="bg1"/>
                </a:solidFill>
              </a:rPr>
              <a:t>Animal</a:t>
            </a:r>
            <a:r>
              <a:rPr lang="en-US" dirty="0"/>
              <a:t>):</a:t>
            </a:r>
          </a:p>
          <a:p>
            <a:r>
              <a:rPr lang="en-US" dirty="0"/>
              <a:t>    def __</a:t>
            </a:r>
            <a:r>
              <a:rPr lang="en-US" dirty="0" err="1"/>
              <a:t>init</a:t>
            </a:r>
            <a:r>
              <a:rPr lang="en-US" dirty="0"/>
              <a:t>__(self, name):</a:t>
            </a:r>
          </a:p>
          <a:p>
            <a:r>
              <a:rPr lang="en-US" dirty="0"/>
              <a:t>        super().__</a:t>
            </a:r>
            <a:r>
              <a:rPr lang="en-US" dirty="0" err="1"/>
              <a:t>init</a:t>
            </a:r>
            <a:r>
              <a:rPr lang="en-US" dirty="0"/>
              <a:t>__(name)</a:t>
            </a:r>
          </a:p>
          <a:p>
            <a:endParaRPr lang="en-US" dirty="0"/>
          </a:p>
          <a:p>
            <a:r>
              <a:rPr lang="en-US" dirty="0"/>
              <a:t>    def sound(self):</a:t>
            </a:r>
          </a:p>
          <a:p>
            <a:r>
              <a:rPr lang="en-US" dirty="0"/>
              <a:t>        print("Meow!")</a:t>
            </a:r>
          </a:p>
        </p:txBody>
      </p:sp>
    </p:spTree>
    <p:extLst>
      <p:ext uri="{BB962C8B-B14F-4D97-AF65-F5344CB8AC3E}">
        <p14:creationId xmlns:p14="http://schemas.microsoft.com/office/powerpoint/2010/main" val="2206748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 animBg="1"/>
      <p:bldP spid="5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Create an abstract class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Shape</a:t>
            </a:r>
            <a:r>
              <a:rPr lang="en-US" dirty="0"/>
              <a:t> with abstract methods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calculate_area</a:t>
            </a:r>
            <a:r>
              <a:rPr lang="en-US" sz="3200" noProof="1"/>
              <a:t> </a:t>
            </a:r>
            <a:r>
              <a:rPr lang="en-US" noProof="1"/>
              <a:t>and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calculate_perimeter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Create classes that implement the methods: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Circle</a:t>
            </a:r>
            <a:r>
              <a:rPr lang="en-US" dirty="0"/>
              <a:t> - receives </a:t>
            </a:r>
            <a:r>
              <a:rPr lang="en-US" b="1" dirty="0">
                <a:solidFill>
                  <a:schemeClr val="bg1"/>
                </a:solidFill>
              </a:rPr>
              <a:t>radius</a:t>
            </a:r>
            <a:r>
              <a:rPr lang="en-US" dirty="0"/>
              <a:t> upon initialization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Rectangle</a:t>
            </a:r>
            <a:r>
              <a:rPr lang="en-US" dirty="0"/>
              <a:t> - receives </a:t>
            </a:r>
            <a:r>
              <a:rPr lang="en-US" b="1" dirty="0">
                <a:solidFill>
                  <a:schemeClr val="bg1"/>
                </a:solidFill>
              </a:rPr>
              <a:t>height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width</a:t>
            </a:r>
            <a:r>
              <a:rPr lang="en-US" dirty="0"/>
              <a:t> upon initialization 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fields</a:t>
            </a:r>
            <a:r>
              <a:rPr lang="en-US" dirty="0"/>
              <a:t> of Circle and Rectangle should be </a:t>
            </a:r>
            <a:r>
              <a:rPr lang="en-US" b="1" dirty="0">
                <a:solidFill>
                  <a:schemeClr val="bg1"/>
                </a:solidFill>
              </a:rPr>
              <a:t>private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Wrap all your classes in one class called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Solution</a:t>
            </a:r>
            <a:endParaRPr lang="en-US" dirty="0">
              <a:latin typeface="+mj-lt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Shapes</a:t>
            </a:r>
          </a:p>
        </p:txBody>
      </p:sp>
    </p:spTree>
    <p:extLst>
      <p:ext uri="{BB962C8B-B14F-4D97-AF65-F5344CB8AC3E}">
        <p14:creationId xmlns:p14="http://schemas.microsoft.com/office/powerpoint/2010/main" val="179656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B517E3-E917-4878-B25D-0DEC8F8E5E0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1001" y="1269375"/>
            <a:ext cx="7470000" cy="4850147"/>
          </a:xfrm>
        </p:spPr>
        <p:txBody>
          <a:bodyPr vert="horz" wrap="square" lIns="144000" tIns="108000" rIns="144000" bIns="108000" rtlCol="0" anchor="t">
            <a:spAutoFit/>
          </a:bodyPr>
          <a:lstStyle/>
          <a:p>
            <a:r>
              <a:rPr lang="en-US" sz="2350" dirty="0">
                <a:solidFill>
                  <a:schemeClr val="bg1"/>
                </a:solidFill>
                <a:latin typeface="Consolas"/>
              </a:rPr>
              <a:t>from </a:t>
            </a:r>
            <a:r>
              <a:rPr lang="en-US" sz="2350" dirty="0" err="1">
                <a:solidFill>
                  <a:schemeClr val="bg1"/>
                </a:solidFill>
                <a:latin typeface="Consolas"/>
              </a:rPr>
              <a:t>abc</a:t>
            </a:r>
            <a:r>
              <a:rPr lang="en-US" sz="2350" dirty="0">
                <a:solidFill>
                  <a:schemeClr val="bg1"/>
                </a:solidFill>
                <a:latin typeface="Consolas"/>
              </a:rPr>
              <a:t> import ABC, </a:t>
            </a:r>
            <a:r>
              <a:rPr lang="en-US" sz="2350" dirty="0" err="1">
                <a:solidFill>
                  <a:schemeClr val="bg1"/>
                </a:solidFill>
                <a:latin typeface="Consolas"/>
              </a:rPr>
              <a:t>abstractmethod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sz="2350" dirty="0">
                <a:latin typeface="Consolas"/>
              </a:rPr>
              <a:t>from math import pi</a:t>
            </a:r>
          </a:p>
          <a:p>
            <a:endParaRPr lang="en-US" dirty="0"/>
          </a:p>
          <a:p>
            <a:r>
              <a:rPr lang="en-US" sz="2350" dirty="0">
                <a:latin typeface="Consolas"/>
              </a:rPr>
              <a:t>class Shape(</a:t>
            </a:r>
            <a:r>
              <a:rPr lang="en-US" sz="2350" dirty="0">
                <a:solidFill>
                  <a:schemeClr val="bg1"/>
                </a:solidFill>
                <a:latin typeface="Consolas"/>
              </a:rPr>
              <a:t>ABC</a:t>
            </a:r>
            <a:r>
              <a:rPr lang="en-US" sz="2350" dirty="0">
                <a:latin typeface="Consolas"/>
              </a:rPr>
              <a:t>):</a:t>
            </a:r>
          </a:p>
          <a:p>
            <a:r>
              <a:rPr lang="en-US" sz="2350" dirty="0">
                <a:latin typeface="Consolas"/>
              </a:rPr>
              <a:t>    </a:t>
            </a:r>
            <a:r>
              <a:rPr lang="en-US" sz="2350" dirty="0">
                <a:solidFill>
                  <a:schemeClr val="bg1"/>
                </a:solidFill>
                <a:latin typeface="Consolas"/>
              </a:rPr>
              <a:t>@</a:t>
            </a:r>
            <a:r>
              <a:rPr lang="en-US" sz="2350" dirty="0" err="1">
                <a:solidFill>
                  <a:schemeClr val="bg1"/>
                </a:solidFill>
                <a:latin typeface="Consolas"/>
              </a:rPr>
              <a:t>abstractmethod</a:t>
            </a:r>
            <a:endParaRPr lang="en-US" sz="2350" dirty="0">
              <a:solidFill>
                <a:schemeClr val="bg1"/>
              </a:solidFill>
              <a:latin typeface="Consolas"/>
            </a:endParaRPr>
          </a:p>
          <a:p>
            <a:r>
              <a:rPr lang="en-US" sz="2350" dirty="0">
                <a:latin typeface="Consolas"/>
              </a:rPr>
              <a:t>    def </a:t>
            </a:r>
            <a:r>
              <a:rPr lang="en-US" sz="2350" dirty="0" err="1">
                <a:latin typeface="Consolas"/>
              </a:rPr>
              <a:t>calculate_perimeter</a:t>
            </a:r>
            <a:r>
              <a:rPr lang="en-US" sz="2350" dirty="0">
                <a:latin typeface="Consolas"/>
              </a:rPr>
              <a:t>(self):</a:t>
            </a:r>
          </a:p>
          <a:p>
            <a:r>
              <a:rPr lang="en-US" sz="2350" dirty="0">
                <a:latin typeface="Consolas"/>
              </a:rPr>
              <a:t>        pass</a:t>
            </a:r>
          </a:p>
          <a:p>
            <a:r>
              <a:rPr lang="en-US" sz="2350" dirty="0">
                <a:latin typeface="Consolas"/>
              </a:rPr>
              <a:t>        </a:t>
            </a:r>
            <a:endParaRPr lang="en-US" sz="2350" dirty="0"/>
          </a:p>
          <a:p>
            <a:r>
              <a:rPr lang="en-US" sz="2350" dirty="0">
                <a:latin typeface="Consolas"/>
              </a:rPr>
              <a:t>    </a:t>
            </a:r>
            <a:r>
              <a:rPr lang="en-US" sz="2350" dirty="0">
                <a:solidFill>
                  <a:schemeClr val="bg1"/>
                </a:solidFill>
                <a:latin typeface="Consolas"/>
              </a:rPr>
              <a:t>@</a:t>
            </a:r>
            <a:r>
              <a:rPr lang="en-US" sz="2350" dirty="0" err="1">
                <a:solidFill>
                  <a:schemeClr val="bg1"/>
                </a:solidFill>
                <a:latin typeface="Consolas"/>
              </a:rPr>
              <a:t>abstractmethod</a:t>
            </a:r>
            <a:endParaRPr lang="en-US" sz="2350" dirty="0">
              <a:solidFill>
                <a:schemeClr val="bg1"/>
              </a:solidFill>
              <a:latin typeface="Consolas"/>
            </a:endParaRPr>
          </a:p>
          <a:p>
            <a:r>
              <a:rPr lang="en-US" sz="2350" dirty="0">
                <a:latin typeface="Consolas"/>
              </a:rPr>
              <a:t>    def </a:t>
            </a:r>
            <a:r>
              <a:rPr lang="en-US" sz="2350" dirty="0" err="1">
                <a:latin typeface="Consolas"/>
              </a:rPr>
              <a:t>calculate_area</a:t>
            </a:r>
            <a:r>
              <a:rPr lang="en-US" sz="2350" dirty="0">
                <a:latin typeface="Consolas"/>
              </a:rPr>
              <a:t>(self):</a:t>
            </a:r>
          </a:p>
          <a:p>
            <a:r>
              <a:rPr lang="en-US" sz="2350" dirty="0">
                <a:latin typeface="Consolas"/>
              </a:rPr>
              <a:t>        pass</a:t>
            </a:r>
          </a:p>
          <a:p>
            <a:r>
              <a:rPr lang="en-US" sz="2350" i="1" dirty="0">
                <a:solidFill>
                  <a:schemeClr val="accent2"/>
                </a:solidFill>
                <a:latin typeface="Consolas"/>
              </a:rPr>
              <a:t># TODO: Implement Circle and Rectangle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Shapes</a:t>
            </a:r>
          </a:p>
        </p:txBody>
      </p:sp>
    </p:spTree>
    <p:extLst>
      <p:ext uri="{BB962C8B-B14F-4D97-AF65-F5344CB8AC3E}">
        <p14:creationId xmlns:p14="http://schemas.microsoft.com/office/powerpoint/2010/main" val="2767497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Duck-typing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000" y="1359000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712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AA0F5F0A-204F-48F6-91C1-0283BA18E7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86766" y="1121143"/>
            <a:ext cx="9499234" cy="5546589"/>
          </a:xfrm>
        </p:spPr>
        <p:txBody>
          <a:bodyPr>
            <a:normAutofit/>
          </a:bodyPr>
          <a:lstStyle/>
          <a:p>
            <a:r>
              <a:rPr lang="bg-BG" dirty="0"/>
              <a:t>"</a:t>
            </a:r>
            <a:r>
              <a:rPr lang="en-US" dirty="0"/>
              <a:t>If it looks like a duck and quacks like a duck, it</a:t>
            </a:r>
            <a:r>
              <a:rPr lang="bg-BG" dirty="0"/>
              <a:t>'</a:t>
            </a:r>
            <a:r>
              <a:rPr lang="en-US" dirty="0"/>
              <a:t>s a duck</a:t>
            </a:r>
            <a:r>
              <a:rPr lang="bg-BG" dirty="0"/>
              <a:t>"</a:t>
            </a:r>
            <a:endParaRPr lang="en-US" dirty="0"/>
          </a:p>
          <a:p>
            <a:pPr lvl="1"/>
            <a:r>
              <a:rPr lang="en-US" dirty="0"/>
              <a:t>i.e. we don't care about objects' types, but whether they have the methods we need</a:t>
            </a:r>
            <a:endParaRPr lang="bg-BG" dirty="0"/>
          </a:p>
          <a:p>
            <a:r>
              <a:rPr lang="en-US" dirty="0"/>
              <a:t>All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len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cares about is whether the passed object has an override of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__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len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__</a:t>
            </a:r>
            <a:r>
              <a:rPr lang="en-US" dirty="0"/>
              <a:t> method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Duck-typing Definition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57F66B74-74E1-460D-8885-FBCFABAAEEFE}"/>
              </a:ext>
            </a:extLst>
          </p:cNvPr>
          <p:cNvSpPr txBox="1">
            <a:spLocks/>
          </p:cNvSpPr>
          <p:nvPr/>
        </p:nvSpPr>
        <p:spPr>
          <a:xfrm>
            <a:off x="6996000" y="4827294"/>
            <a:ext cx="4715737" cy="19576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600" b="1" i="1" noProof="1" smtClean="0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803275" indent="-360363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255713" indent="-360363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1700213" indent="-352425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058988" indent="-26670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1200"/>
              </a:spcBef>
            </a:pPr>
            <a:r>
              <a:rPr lang="en-US" sz="2000" i="0" dirty="0">
                <a:solidFill>
                  <a:schemeClr val="tx1"/>
                </a:solidFill>
              </a:rPr>
              <a:t>print(</a:t>
            </a:r>
            <a:r>
              <a:rPr lang="en-US" sz="2000" i="0" dirty="0" err="1">
                <a:solidFill>
                  <a:schemeClr val="tx1"/>
                </a:solidFill>
              </a:rPr>
              <a:t>len</a:t>
            </a:r>
            <a:r>
              <a:rPr lang="en-US" sz="2000" i="0" dirty="0">
                <a:solidFill>
                  <a:schemeClr val="tx1"/>
                </a:solidFill>
              </a:rPr>
              <a:t>("peter")) </a:t>
            </a:r>
            <a:r>
              <a:rPr lang="en-US" sz="2000" dirty="0"/>
              <a:t># 5</a:t>
            </a:r>
          </a:p>
          <a:p>
            <a:pPr>
              <a:spcBef>
                <a:spcPts val="1200"/>
              </a:spcBef>
            </a:pPr>
            <a:r>
              <a:rPr lang="en-US" sz="2000" i="0" dirty="0">
                <a:solidFill>
                  <a:schemeClr val="tx1"/>
                </a:solidFill>
              </a:rPr>
              <a:t>print(</a:t>
            </a:r>
            <a:r>
              <a:rPr lang="en-US" sz="2000" i="0" dirty="0" err="1">
                <a:solidFill>
                  <a:schemeClr val="tx1"/>
                </a:solidFill>
              </a:rPr>
              <a:t>len</a:t>
            </a:r>
            <a:r>
              <a:rPr lang="en-US" sz="2000" i="0" dirty="0">
                <a:solidFill>
                  <a:schemeClr val="tx1"/>
                </a:solidFill>
              </a:rPr>
              <a:t>([10, 20, 30])) </a:t>
            </a:r>
            <a:r>
              <a:rPr lang="en-US" sz="2000" dirty="0"/>
              <a:t># 3</a:t>
            </a:r>
          </a:p>
          <a:p>
            <a:pPr>
              <a:spcBef>
                <a:spcPts val="1200"/>
              </a:spcBef>
            </a:pPr>
            <a:r>
              <a:rPr lang="en-US" sz="2000" i="0" dirty="0">
                <a:solidFill>
                  <a:schemeClr val="tx1"/>
                </a:solidFill>
              </a:rPr>
              <a:t>print(</a:t>
            </a:r>
            <a:r>
              <a:rPr lang="en-US" sz="2000" i="0" dirty="0" err="1">
                <a:solidFill>
                  <a:schemeClr val="tx1"/>
                </a:solidFill>
              </a:rPr>
              <a:t>MyClass</a:t>
            </a:r>
            <a:r>
              <a:rPr lang="en-US" sz="2000" i="0" dirty="0">
                <a:solidFill>
                  <a:schemeClr val="tx1"/>
                </a:solidFill>
              </a:rPr>
              <a:t>(4)) </a:t>
            </a:r>
            <a:r>
              <a:rPr lang="en-US" sz="2000" dirty="0"/>
              <a:t># 4</a:t>
            </a:r>
          </a:p>
          <a:p>
            <a:pPr>
              <a:spcBef>
                <a:spcPts val="1200"/>
              </a:spcBef>
            </a:pPr>
            <a:r>
              <a:rPr lang="en-US" sz="2000" i="0" dirty="0">
                <a:solidFill>
                  <a:schemeClr val="tx1"/>
                </a:solidFill>
              </a:rPr>
              <a:t>print(</a:t>
            </a:r>
            <a:r>
              <a:rPr lang="en-US" sz="2000" i="0" dirty="0" err="1">
                <a:solidFill>
                  <a:schemeClr val="tx1"/>
                </a:solidFill>
              </a:rPr>
              <a:t>MyClass</a:t>
            </a:r>
            <a:r>
              <a:rPr lang="en-US" sz="2000" i="0" dirty="0">
                <a:solidFill>
                  <a:schemeClr val="tx1"/>
                </a:solidFill>
              </a:rPr>
              <a:t>(3)) </a:t>
            </a:r>
            <a:r>
              <a:rPr lang="en-US" sz="2000" dirty="0"/>
              <a:t># 3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D75FD3B5-FAC6-4A40-9335-420C473E9D08}"/>
              </a:ext>
            </a:extLst>
          </p:cNvPr>
          <p:cNvSpPr txBox="1">
            <a:spLocks/>
          </p:cNvSpPr>
          <p:nvPr/>
        </p:nvSpPr>
        <p:spPr>
          <a:xfrm>
            <a:off x="2001000" y="4816269"/>
            <a:ext cx="4715737" cy="19730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600" b="1" i="1" noProof="1" smtClean="0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803275" indent="-360363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255713" indent="-360363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1700213" indent="-352425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058988" indent="-26670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000" i="0" dirty="0">
                <a:solidFill>
                  <a:schemeClr val="tx1"/>
                </a:solidFill>
              </a:rPr>
              <a:t>class </a:t>
            </a:r>
            <a:r>
              <a:rPr lang="en-US" sz="2000" i="0" dirty="0" err="1">
                <a:solidFill>
                  <a:schemeClr val="tx1"/>
                </a:solidFill>
              </a:rPr>
              <a:t>MyClass</a:t>
            </a:r>
            <a:r>
              <a:rPr lang="en-US" sz="2000" i="0" dirty="0">
                <a:solidFill>
                  <a:schemeClr val="tx1"/>
                </a:solidFill>
              </a:rPr>
              <a:t>:</a:t>
            </a:r>
          </a:p>
          <a:p>
            <a:r>
              <a:rPr lang="en-US" sz="2000" i="0" dirty="0">
                <a:solidFill>
                  <a:schemeClr val="tx1"/>
                </a:solidFill>
              </a:rPr>
              <a:t>    def __</a:t>
            </a:r>
            <a:r>
              <a:rPr lang="en-US" sz="2000" i="0" dirty="0" err="1">
                <a:solidFill>
                  <a:schemeClr val="tx1"/>
                </a:solidFill>
              </a:rPr>
              <a:t>init</a:t>
            </a:r>
            <a:r>
              <a:rPr lang="en-US" sz="2000" i="0" dirty="0">
                <a:solidFill>
                  <a:schemeClr val="tx1"/>
                </a:solidFill>
              </a:rPr>
              <a:t>__(self, size):</a:t>
            </a:r>
          </a:p>
          <a:p>
            <a:r>
              <a:rPr lang="en-US" sz="2000" i="0" dirty="0">
                <a:solidFill>
                  <a:schemeClr val="tx1"/>
                </a:solidFill>
              </a:rPr>
              <a:t>        </a:t>
            </a:r>
            <a:r>
              <a:rPr lang="en-US" sz="2000" i="0" dirty="0" err="1">
                <a:solidFill>
                  <a:schemeClr val="tx1"/>
                </a:solidFill>
              </a:rPr>
              <a:t>self.size</a:t>
            </a:r>
            <a:r>
              <a:rPr lang="en-US" sz="2000" i="0" dirty="0">
                <a:solidFill>
                  <a:schemeClr val="tx1"/>
                </a:solidFill>
              </a:rPr>
              <a:t> = size</a:t>
            </a:r>
          </a:p>
          <a:p>
            <a:pPr>
              <a:spcBef>
                <a:spcPts val="1200"/>
              </a:spcBef>
            </a:pPr>
            <a:r>
              <a:rPr lang="en-US" sz="2000" i="0" dirty="0">
                <a:solidFill>
                  <a:schemeClr val="tx1"/>
                </a:solidFill>
              </a:rPr>
              <a:t>    def __</a:t>
            </a:r>
            <a:r>
              <a:rPr lang="en-US" sz="2000" i="0" dirty="0" err="1">
                <a:solidFill>
                  <a:schemeClr val="tx1"/>
                </a:solidFill>
              </a:rPr>
              <a:t>len</a:t>
            </a:r>
            <a:r>
              <a:rPr lang="en-US" sz="2000" i="0" dirty="0">
                <a:solidFill>
                  <a:schemeClr val="tx1"/>
                </a:solidFill>
              </a:rPr>
              <a:t>__(self):</a:t>
            </a:r>
          </a:p>
          <a:p>
            <a:r>
              <a:rPr lang="en-US" sz="2000" i="0" dirty="0">
                <a:solidFill>
                  <a:schemeClr val="tx1"/>
                </a:solidFill>
              </a:rPr>
              <a:t>        return </a:t>
            </a:r>
            <a:r>
              <a:rPr lang="en-US" sz="2000" i="0" dirty="0" err="1">
                <a:solidFill>
                  <a:schemeClr val="tx1"/>
                </a:solidFill>
              </a:rPr>
              <a:t>self.size</a:t>
            </a:r>
            <a:endParaRPr lang="en-US" sz="2000" i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2352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 create two classes: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Cat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Dog</a:t>
            </a:r>
          </a:p>
          <a:p>
            <a:r>
              <a:rPr lang="en-US" dirty="0"/>
              <a:t>They will both have function called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sound()</a:t>
            </a:r>
            <a:r>
              <a:rPr lang="en-US" dirty="0"/>
              <a:t> that will print different strings depending on the animal</a:t>
            </a:r>
          </a:p>
          <a:p>
            <a:r>
              <a:rPr lang="en-US" dirty="0"/>
              <a:t>We can create a method that calls the sound method, no matter of what the animal is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Duck-typing</a:t>
            </a: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A6AE89FD-E22F-4CC8-A570-9C6695670D45}"/>
              </a:ext>
            </a:extLst>
          </p:cNvPr>
          <p:cNvSpPr txBox="1">
            <a:spLocks/>
          </p:cNvSpPr>
          <p:nvPr/>
        </p:nvSpPr>
        <p:spPr>
          <a:xfrm>
            <a:off x="11753030" y="6552000"/>
            <a:ext cx="367414" cy="2970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BF067CD-8E6B-4360-9AA8-C5DF2A48A6D1}" type="slidenum">
              <a:rPr lang="en-US" sz="1000" smtClean="0"/>
              <a:pPr algn="r"/>
              <a:t>18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37411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B2F40E-7697-4751-AD08-1C27EEEDBD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6000" y="1989000"/>
            <a:ext cx="6239766" cy="3302480"/>
          </a:xfrm>
        </p:spPr>
        <p:txBody>
          <a:bodyPr/>
          <a:lstStyle/>
          <a:p>
            <a:r>
              <a:rPr lang="en-US" sz="2400" dirty="0"/>
              <a:t>def </a:t>
            </a:r>
            <a:r>
              <a:rPr lang="en-US" sz="2400" dirty="0" err="1">
                <a:solidFill>
                  <a:schemeClr val="bg1"/>
                </a:solidFill>
              </a:rPr>
              <a:t>makeSound</a:t>
            </a:r>
            <a:r>
              <a:rPr lang="en-US" sz="2400" dirty="0"/>
              <a:t>(</a:t>
            </a:r>
            <a:r>
              <a:rPr lang="en-US" sz="2400" dirty="0" err="1"/>
              <a:t>animalType</a:t>
            </a:r>
            <a:r>
              <a:rPr lang="en-US" sz="2400" dirty="0"/>
              <a:t>):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animalType.</a:t>
            </a:r>
            <a:r>
              <a:rPr lang="en-US" sz="2400" dirty="0" err="1">
                <a:solidFill>
                  <a:schemeClr val="bg1"/>
                </a:solidFill>
              </a:rPr>
              <a:t>sound</a:t>
            </a:r>
            <a:r>
              <a:rPr lang="en-US" sz="2400" dirty="0"/>
              <a:t>()</a:t>
            </a:r>
          </a:p>
          <a:p>
            <a:endParaRPr lang="en-US" sz="2400" dirty="0"/>
          </a:p>
          <a:p>
            <a:r>
              <a:rPr lang="en-US" sz="2400" dirty="0" err="1"/>
              <a:t>catObj</a:t>
            </a:r>
            <a:r>
              <a:rPr lang="en-US" sz="2400" dirty="0"/>
              <a:t> = Cat()</a:t>
            </a:r>
          </a:p>
          <a:p>
            <a:r>
              <a:rPr lang="en-US" sz="2400" dirty="0" err="1"/>
              <a:t>dogObj</a:t>
            </a:r>
            <a:r>
              <a:rPr lang="en-US" sz="2400" dirty="0"/>
              <a:t> = Dog()</a:t>
            </a:r>
          </a:p>
          <a:p>
            <a:r>
              <a:rPr lang="en-US" sz="2400" dirty="0" err="1"/>
              <a:t>makeSound</a:t>
            </a:r>
            <a:r>
              <a:rPr lang="en-US" sz="2400" dirty="0"/>
              <a:t>(</a:t>
            </a:r>
            <a:r>
              <a:rPr lang="en-US" sz="2400" dirty="0" err="1"/>
              <a:t>catObj</a:t>
            </a:r>
            <a:r>
              <a:rPr lang="en-US" sz="2400" dirty="0"/>
              <a:t>) </a:t>
            </a:r>
            <a:r>
              <a:rPr lang="en-US" sz="2400" i="1" dirty="0">
                <a:solidFill>
                  <a:schemeClr val="accent2"/>
                </a:solidFill>
              </a:rPr>
              <a:t># "Meow!"</a:t>
            </a:r>
          </a:p>
          <a:p>
            <a:r>
              <a:rPr lang="en-US" sz="2400" dirty="0" err="1"/>
              <a:t>makeSound</a:t>
            </a:r>
            <a:r>
              <a:rPr lang="en-US" sz="2400" dirty="0"/>
              <a:t>(</a:t>
            </a:r>
            <a:r>
              <a:rPr lang="en-US" sz="2400" dirty="0" err="1"/>
              <a:t>dogObj</a:t>
            </a:r>
            <a:r>
              <a:rPr lang="en-US" sz="2400" dirty="0"/>
              <a:t>) </a:t>
            </a:r>
            <a:r>
              <a:rPr lang="en-US" sz="2400" i="1" dirty="0">
                <a:solidFill>
                  <a:schemeClr val="accent2"/>
                </a:solidFill>
              </a:rPr>
              <a:t># "Woof </a:t>
            </a:r>
            <a:r>
              <a:rPr lang="en-US" sz="2400" i="1" dirty="0" err="1">
                <a:solidFill>
                  <a:schemeClr val="accent2"/>
                </a:solidFill>
              </a:rPr>
              <a:t>woof</a:t>
            </a:r>
            <a:r>
              <a:rPr lang="en-US" sz="2400" i="1" dirty="0">
                <a:solidFill>
                  <a:schemeClr val="accent2"/>
                </a:solidFill>
              </a:rPr>
              <a:t>!"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Duck-typing</a:t>
            </a: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4341000" y="2704068"/>
            <a:ext cx="2520000" cy="1055608"/>
          </a:xfrm>
          <a:prstGeom prst="wedgeRoundRectCallout">
            <a:avLst>
              <a:gd name="adj1" fmla="val -34852"/>
              <a:gd name="adj2" fmla="val -6211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Works for both classes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902C9CD0-3B79-4CC9-8DC6-91E16C6A03B6}"/>
              </a:ext>
            </a:extLst>
          </p:cNvPr>
          <p:cNvSpPr txBox="1">
            <a:spLocks/>
          </p:cNvSpPr>
          <p:nvPr/>
        </p:nvSpPr>
        <p:spPr>
          <a:xfrm>
            <a:off x="6950470" y="1989000"/>
            <a:ext cx="4905530" cy="291493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class Cat:</a:t>
            </a:r>
          </a:p>
          <a:p>
            <a:r>
              <a:rPr lang="en-US" sz="2400" dirty="0"/>
              <a:t>    def sound(self):</a:t>
            </a:r>
          </a:p>
          <a:p>
            <a:r>
              <a:rPr lang="en-US" sz="2400" dirty="0"/>
              <a:t>        print("Meow!")</a:t>
            </a:r>
          </a:p>
          <a:p>
            <a:endParaRPr lang="en-US" sz="2400" dirty="0"/>
          </a:p>
          <a:p>
            <a:r>
              <a:rPr lang="en-US" sz="2400" dirty="0"/>
              <a:t>class Dog:</a:t>
            </a:r>
          </a:p>
          <a:p>
            <a:r>
              <a:rPr lang="en-US" sz="2400" dirty="0"/>
              <a:t>    def sound(self):</a:t>
            </a:r>
          </a:p>
          <a:p>
            <a:r>
              <a:rPr lang="en-US" sz="2400" dirty="0"/>
              <a:t>        print("Woof woof!")</a:t>
            </a:r>
          </a:p>
        </p:txBody>
      </p:sp>
    </p:spTree>
    <p:extLst>
      <p:ext uri="{BB962C8B-B14F-4D97-AF65-F5344CB8AC3E}">
        <p14:creationId xmlns:p14="http://schemas.microsoft.com/office/powerpoint/2010/main" val="3566994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0404" y="1371604"/>
            <a:ext cx="9669213" cy="5207396"/>
          </a:xfrm>
        </p:spPr>
        <p:txBody>
          <a:bodyPr>
            <a:normAutofit/>
          </a:bodyPr>
          <a:lstStyle/>
          <a:p>
            <a:r>
              <a:rPr lang="en-US" dirty="0"/>
              <a:t>What is Polymorphism?</a:t>
            </a:r>
          </a:p>
          <a:p>
            <a:r>
              <a:rPr lang="en-US" dirty="0"/>
              <a:t>Abstract classes and methods</a:t>
            </a:r>
          </a:p>
          <a:p>
            <a:pPr lvl="1"/>
            <a:r>
              <a:rPr lang="en-US" dirty="0"/>
              <a:t>Definition of Abstraction</a:t>
            </a:r>
          </a:p>
          <a:p>
            <a:pPr lvl="1"/>
            <a:r>
              <a:rPr lang="en-US" dirty="0"/>
              <a:t>Creating Abstract Classes</a:t>
            </a:r>
          </a:p>
          <a:p>
            <a:pPr lvl="1"/>
            <a:r>
              <a:rPr lang="en-US" dirty="0"/>
              <a:t>Abstract classes with the ABC module</a:t>
            </a:r>
          </a:p>
          <a:p>
            <a:r>
              <a:rPr lang="en-US" dirty="0"/>
              <a:t>What is duck-typing?</a:t>
            </a:r>
          </a:p>
          <a:p>
            <a:endParaRPr lang="en-US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Create a function called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execute</a:t>
            </a:r>
            <a:r>
              <a:rPr lang="en-US" dirty="0"/>
              <a:t> that receives a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  <a:r>
              <a:rPr lang="en-US" dirty="0"/>
              <a:t> as first argument and then </a:t>
            </a:r>
            <a:r>
              <a:rPr lang="en-US" b="1" dirty="0">
                <a:solidFill>
                  <a:schemeClr val="bg1"/>
                </a:solidFill>
              </a:rPr>
              <a:t>all the other arguments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Return the </a:t>
            </a:r>
            <a:r>
              <a:rPr lang="en-US" b="1" dirty="0">
                <a:solidFill>
                  <a:schemeClr val="bg1"/>
                </a:solidFill>
              </a:rPr>
              <a:t>result</a:t>
            </a:r>
            <a:r>
              <a:rPr lang="en-US" dirty="0"/>
              <a:t> of the execution of the passed function with that arguments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Execute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000" y="3042866"/>
            <a:ext cx="3645000" cy="3460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389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4D2155-5A74-4EEE-9804-231627B6FE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26000" y="1449000"/>
            <a:ext cx="10575000" cy="4467542"/>
          </a:xfrm>
        </p:spPr>
        <p:txBody>
          <a:bodyPr/>
          <a:lstStyle/>
          <a:p>
            <a:r>
              <a:rPr lang="en-US" sz="2200" dirty="0"/>
              <a:t>def execute(</a:t>
            </a:r>
            <a:r>
              <a:rPr lang="en-US" sz="2200" dirty="0" err="1">
                <a:solidFill>
                  <a:schemeClr val="bg1"/>
                </a:solidFill>
              </a:rPr>
              <a:t>func</a:t>
            </a:r>
            <a:r>
              <a:rPr lang="en-US" sz="2200" dirty="0"/>
              <a:t>, </a:t>
            </a:r>
            <a:r>
              <a:rPr lang="en-US" sz="2200" dirty="0">
                <a:solidFill>
                  <a:schemeClr val="bg1"/>
                </a:solidFill>
              </a:rPr>
              <a:t>*</a:t>
            </a:r>
            <a:r>
              <a:rPr lang="en-US" sz="2200" dirty="0" err="1">
                <a:solidFill>
                  <a:schemeClr val="bg1"/>
                </a:solidFill>
              </a:rPr>
              <a:t>args</a:t>
            </a:r>
            <a:r>
              <a:rPr lang="en-US" sz="2200" dirty="0"/>
              <a:t>):</a:t>
            </a:r>
          </a:p>
          <a:p>
            <a:r>
              <a:rPr lang="en-US" sz="2200" dirty="0"/>
              <a:t>    return </a:t>
            </a:r>
            <a:r>
              <a:rPr lang="en-US" sz="2200" dirty="0" err="1">
                <a:solidFill>
                  <a:schemeClr val="bg1"/>
                </a:solidFill>
              </a:rPr>
              <a:t>func</a:t>
            </a:r>
            <a:r>
              <a:rPr lang="en-US" sz="2200" dirty="0">
                <a:solidFill>
                  <a:schemeClr val="bg1"/>
                </a:solidFill>
              </a:rPr>
              <a:t>(*</a:t>
            </a:r>
            <a:r>
              <a:rPr lang="en-US" sz="2200" dirty="0" err="1">
                <a:solidFill>
                  <a:schemeClr val="bg1"/>
                </a:solidFill>
              </a:rPr>
              <a:t>args</a:t>
            </a:r>
            <a:r>
              <a:rPr lang="en-US" sz="2200" dirty="0">
                <a:solidFill>
                  <a:schemeClr val="bg1"/>
                </a:solidFill>
              </a:rPr>
              <a:t>)</a:t>
            </a:r>
          </a:p>
          <a:p>
            <a:endParaRPr lang="en-US" sz="2200" dirty="0"/>
          </a:p>
          <a:p>
            <a:r>
              <a:rPr lang="en-US" sz="2200" i="1" dirty="0">
                <a:solidFill>
                  <a:schemeClr val="accent2"/>
                </a:solidFill>
              </a:rPr>
              <a:t># Test Code</a:t>
            </a:r>
          </a:p>
          <a:p>
            <a:r>
              <a:rPr lang="en-US" sz="2200" dirty="0"/>
              <a:t>def </a:t>
            </a:r>
            <a:r>
              <a:rPr lang="en-US" sz="2200" dirty="0" err="1"/>
              <a:t>say_hello</a:t>
            </a:r>
            <a:r>
              <a:rPr lang="en-US" sz="2200" dirty="0"/>
              <a:t>(name, </a:t>
            </a:r>
            <a:r>
              <a:rPr lang="en-US" sz="2200" dirty="0" err="1"/>
              <a:t>my_name</a:t>
            </a:r>
            <a:r>
              <a:rPr lang="en-US" sz="2200" dirty="0"/>
              <a:t>):</a:t>
            </a:r>
          </a:p>
          <a:p>
            <a:r>
              <a:rPr lang="en-US" sz="2200" dirty="0"/>
              <a:t>    print(</a:t>
            </a:r>
            <a:r>
              <a:rPr lang="en-US" sz="2200" dirty="0" err="1"/>
              <a:t>f"Hello</a:t>
            </a:r>
            <a:r>
              <a:rPr lang="en-US" sz="2200" dirty="0"/>
              <a:t>, {name}, I am {</a:t>
            </a:r>
            <a:r>
              <a:rPr lang="en-US" sz="2200" dirty="0" err="1"/>
              <a:t>my_name</a:t>
            </a:r>
            <a:r>
              <a:rPr lang="en-US" sz="2200" dirty="0"/>
              <a:t>}")</a:t>
            </a:r>
          </a:p>
          <a:p>
            <a:endParaRPr lang="en-US" sz="2200" dirty="0"/>
          </a:p>
          <a:p>
            <a:r>
              <a:rPr lang="en-US" sz="2200" dirty="0"/>
              <a:t>def </a:t>
            </a:r>
            <a:r>
              <a:rPr lang="en-US" sz="2200" dirty="0" err="1"/>
              <a:t>say_bye</a:t>
            </a:r>
            <a:r>
              <a:rPr lang="en-US" sz="2200" dirty="0"/>
              <a:t>(name):</a:t>
            </a:r>
          </a:p>
          <a:p>
            <a:r>
              <a:rPr lang="en-US" sz="2200" dirty="0"/>
              <a:t>    print(</a:t>
            </a:r>
            <a:r>
              <a:rPr lang="en-US" sz="2200" dirty="0" err="1"/>
              <a:t>f"Bye</a:t>
            </a:r>
            <a:r>
              <a:rPr lang="en-US" sz="2200" dirty="0"/>
              <a:t>, {name}")</a:t>
            </a:r>
          </a:p>
          <a:p>
            <a:endParaRPr lang="en-US" sz="2200" dirty="0"/>
          </a:p>
          <a:p>
            <a:r>
              <a:rPr lang="en-US" sz="2200" dirty="0"/>
              <a:t>execute(</a:t>
            </a:r>
            <a:r>
              <a:rPr lang="en-US" sz="2200" dirty="0" err="1"/>
              <a:t>say_hello</a:t>
            </a:r>
            <a:r>
              <a:rPr lang="en-US" sz="2200" dirty="0"/>
              <a:t>, "Peter", "George") </a:t>
            </a:r>
            <a:r>
              <a:rPr lang="en-US" sz="2200" i="1" dirty="0">
                <a:solidFill>
                  <a:schemeClr val="accent2"/>
                </a:solidFill>
              </a:rPr>
              <a:t># Hello, Peter, I am George</a:t>
            </a:r>
          </a:p>
          <a:p>
            <a:r>
              <a:rPr lang="en-US" sz="2200" dirty="0"/>
              <a:t>execute(</a:t>
            </a:r>
            <a:r>
              <a:rPr lang="en-US" sz="2200" dirty="0" err="1"/>
              <a:t>say_bye</a:t>
            </a:r>
            <a:r>
              <a:rPr lang="en-US" sz="2200" dirty="0"/>
              <a:t>, "Peter")             </a:t>
            </a:r>
            <a:r>
              <a:rPr lang="en-US" sz="2200" i="1" dirty="0">
                <a:solidFill>
                  <a:schemeClr val="accent2"/>
                </a:solidFill>
              </a:rPr>
              <a:t># Bye, Peter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Execute</a:t>
            </a:r>
          </a:p>
        </p:txBody>
      </p:sp>
    </p:spTree>
    <p:extLst>
      <p:ext uri="{BB962C8B-B14F-4D97-AF65-F5344CB8AC3E}">
        <p14:creationId xmlns:p14="http://schemas.microsoft.com/office/powerpoint/2010/main" val="3896180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95281" y="2747517"/>
            <a:ext cx="5760000" cy="2690133"/>
          </a:xfrm>
        </p:spPr>
        <p:txBody>
          <a:bodyPr/>
          <a:lstStyle/>
          <a:p>
            <a:r>
              <a:rPr lang="en-US" sz="2200" i="1" dirty="0">
                <a:solidFill>
                  <a:schemeClr val="accent2"/>
                </a:solidFill>
              </a:rPr>
              <a:t># Test Code</a:t>
            </a:r>
          </a:p>
          <a:p>
            <a:r>
              <a:rPr lang="en-US" sz="2200" dirty="0"/>
              <a:t>class Guitar:</a:t>
            </a:r>
          </a:p>
          <a:p>
            <a:r>
              <a:rPr lang="en-US" sz="2200" dirty="0"/>
              <a:t>    </a:t>
            </a:r>
            <a:r>
              <a:rPr lang="en-US" sz="2200" dirty="0" err="1"/>
              <a:t>def</a:t>
            </a:r>
            <a:r>
              <a:rPr lang="en-US" sz="2200" dirty="0"/>
              <a:t> play(self):</a:t>
            </a:r>
          </a:p>
          <a:p>
            <a:r>
              <a:rPr lang="en-US" sz="2200" dirty="0"/>
              <a:t>        print("playing the guitar")</a:t>
            </a:r>
          </a:p>
          <a:p>
            <a:endParaRPr lang="en-US" sz="2200" dirty="0"/>
          </a:p>
          <a:p>
            <a:r>
              <a:rPr lang="en-US" sz="2200" dirty="0"/>
              <a:t>guitar = Guitar()</a:t>
            </a:r>
          </a:p>
          <a:p>
            <a:r>
              <a:rPr lang="en-US" sz="2200" dirty="0" err="1"/>
              <a:t>play_instrument</a:t>
            </a:r>
            <a:r>
              <a:rPr lang="en-US" sz="2200" dirty="0"/>
              <a:t>(guitar)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Create a method called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play_instrument</a:t>
            </a:r>
            <a:r>
              <a:rPr lang="en-US" dirty="0"/>
              <a:t> which will receive an instance of an instrument and will print it's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play()</a:t>
            </a:r>
            <a:r>
              <a:rPr lang="en-US" dirty="0"/>
              <a:t> method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Instruments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6298438" y="2747517"/>
            <a:ext cx="5703160" cy="270648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i="1" dirty="0">
                <a:solidFill>
                  <a:schemeClr val="accent2"/>
                </a:solidFill>
              </a:rPr>
              <a:t># Test Code</a:t>
            </a:r>
          </a:p>
          <a:p>
            <a:r>
              <a:rPr lang="en-US" sz="2200" dirty="0"/>
              <a:t>class Piano:</a:t>
            </a:r>
          </a:p>
          <a:p>
            <a:r>
              <a:rPr lang="en-US" sz="2200" dirty="0"/>
              <a:t>    </a:t>
            </a:r>
            <a:r>
              <a:rPr lang="en-US" sz="2200" dirty="0" err="1"/>
              <a:t>def</a:t>
            </a:r>
            <a:r>
              <a:rPr lang="en-US" sz="2200" dirty="0"/>
              <a:t> play(self):</a:t>
            </a:r>
          </a:p>
          <a:p>
            <a:r>
              <a:rPr lang="en-US" sz="2200" dirty="0"/>
              <a:t>        print("playing the piano")</a:t>
            </a:r>
          </a:p>
          <a:p>
            <a:endParaRPr lang="en-US" sz="2200" dirty="0"/>
          </a:p>
          <a:p>
            <a:r>
              <a:rPr lang="en-US" sz="2200" dirty="0"/>
              <a:t>piano = Piano()</a:t>
            </a:r>
          </a:p>
          <a:p>
            <a:r>
              <a:rPr lang="en-US" sz="2200" dirty="0" err="1"/>
              <a:t>play_instrument</a:t>
            </a:r>
            <a:r>
              <a:rPr lang="en-US" sz="2200" dirty="0"/>
              <a:t>(piano)</a:t>
            </a:r>
          </a:p>
        </p:txBody>
      </p:sp>
    </p:spTree>
    <p:extLst>
      <p:ext uri="{BB962C8B-B14F-4D97-AF65-F5344CB8AC3E}">
        <p14:creationId xmlns:p14="http://schemas.microsoft.com/office/powerpoint/2010/main" val="81759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704E5E2-4807-4528-B752-32FAA58519C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8970" y="1449000"/>
            <a:ext cx="6419766" cy="4078333"/>
          </a:xfrm>
        </p:spPr>
        <p:txBody>
          <a:bodyPr/>
          <a:lstStyle/>
          <a:p>
            <a:r>
              <a:rPr lang="en-US" sz="2400" dirty="0"/>
              <a:t>def </a:t>
            </a:r>
            <a:r>
              <a:rPr lang="en-US" sz="2400" dirty="0" err="1"/>
              <a:t>play_instrument</a:t>
            </a:r>
            <a:r>
              <a:rPr lang="en-US" sz="2400" dirty="0"/>
              <a:t>(</a:t>
            </a:r>
            <a:r>
              <a:rPr lang="en-US" sz="2400" dirty="0">
                <a:solidFill>
                  <a:schemeClr val="bg1"/>
                </a:solidFill>
              </a:rPr>
              <a:t>instrument</a:t>
            </a:r>
            <a:r>
              <a:rPr lang="en-US" sz="2400" dirty="0"/>
              <a:t>):</a:t>
            </a:r>
          </a:p>
          <a:p>
            <a:r>
              <a:rPr lang="en-US" sz="2400" dirty="0"/>
              <a:t>    return </a:t>
            </a:r>
            <a:r>
              <a:rPr lang="en-US" sz="2400" dirty="0" err="1">
                <a:solidFill>
                  <a:schemeClr val="bg1"/>
                </a:solidFill>
              </a:rPr>
              <a:t>instrument.play</a:t>
            </a:r>
            <a:r>
              <a:rPr lang="en-US" sz="2400" dirty="0">
                <a:solidFill>
                  <a:schemeClr val="bg1"/>
                </a:solidFill>
              </a:rPr>
              <a:t>()</a:t>
            </a:r>
          </a:p>
          <a:p>
            <a:endParaRPr lang="en-US" sz="2400" dirty="0"/>
          </a:p>
          <a:p>
            <a:r>
              <a:rPr lang="en-US" sz="2400" i="1" dirty="0">
                <a:solidFill>
                  <a:schemeClr val="accent2"/>
                </a:solidFill>
              </a:rPr>
              <a:t># Test Code</a:t>
            </a:r>
          </a:p>
          <a:p>
            <a:r>
              <a:rPr lang="en-US" sz="2400" dirty="0"/>
              <a:t>class Piano:</a:t>
            </a:r>
          </a:p>
          <a:p>
            <a:r>
              <a:rPr lang="en-US" sz="2400" dirty="0"/>
              <a:t>    def play(self):</a:t>
            </a:r>
          </a:p>
          <a:p>
            <a:r>
              <a:rPr lang="en-US" sz="2400" dirty="0"/>
              <a:t>        print("playing the piano")</a:t>
            </a:r>
          </a:p>
          <a:p>
            <a:endParaRPr lang="en-US" sz="2400" dirty="0"/>
          </a:p>
          <a:p>
            <a:r>
              <a:rPr lang="en-US" sz="2400" dirty="0"/>
              <a:t>piano = Piano()</a:t>
            </a:r>
          </a:p>
          <a:p>
            <a:r>
              <a:rPr lang="en-US" sz="2400" dirty="0" err="1"/>
              <a:t>play_instrument</a:t>
            </a:r>
            <a:r>
              <a:rPr lang="en-US" sz="2400" dirty="0"/>
              <a:t>(piano)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Instruments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8301" y="1736557"/>
            <a:ext cx="4164729" cy="391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691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190597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9DE5559F-55C2-47F1-A321-B593B1EC63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8" y="1676785"/>
            <a:ext cx="8446247" cy="4681077"/>
          </a:xfrm>
        </p:spPr>
        <p:txBody>
          <a:bodyPr vert="horz" lIns="108000" tIns="36000" rIns="108000" bIns="36000" rtlCol="0" anchor="t"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457200" indent="-457200">
              <a:buClr>
                <a:schemeClr val="bg2"/>
              </a:buClr>
            </a:pPr>
            <a:r>
              <a:rPr lang="en-US" sz="335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Polymorphism</a:t>
            </a:r>
            <a:r>
              <a:rPr lang="en-US" sz="3350" dirty="0"/>
              <a:t> means same function name being uses for different types</a:t>
            </a:r>
          </a:p>
          <a:p>
            <a:pPr marL="457200" indent="-457200">
              <a:buClr>
                <a:schemeClr val="bg2"/>
              </a:buClr>
            </a:pPr>
            <a:r>
              <a:rPr lang="en-US" sz="3350" dirty="0"/>
              <a:t>Through </a:t>
            </a:r>
            <a:r>
              <a:rPr lang="en-US" sz="335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abstraction</a:t>
            </a:r>
            <a:r>
              <a:rPr lang="en-US" sz="3350" dirty="0"/>
              <a:t>, we hide all but the relevant data about an object </a:t>
            </a:r>
          </a:p>
          <a:p>
            <a:pPr marL="457200" indent="-457200">
              <a:buClr>
                <a:schemeClr val="bg2"/>
              </a:buClr>
            </a:pPr>
            <a:r>
              <a:rPr lang="en-US" sz="3350" dirty="0"/>
              <a:t>Abstract classes may </a:t>
            </a:r>
            <a:r>
              <a:rPr lang="en-US" sz="335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not be instantiated</a:t>
            </a:r>
            <a:r>
              <a:rPr lang="en-US" sz="3350" dirty="0"/>
              <a:t>, and require subclasses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51645" y="3924000"/>
            <a:ext cx="2315076" cy="2505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">
            <a:extLst>
              <a:ext uri="{FF2B5EF4-FFF2-40B4-BE49-F238E27FC236}">
                <a16:creationId xmlns:a16="http://schemas.microsoft.com/office/drawing/2014/main" id="{1DA59687-2AA3-446B-9C8E-9FD7874E63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SoftUni Diamond Partners</a:t>
            </a:r>
            <a:endParaRPr lang="bg-BG" dirty="0">
              <a:solidFill>
                <a:schemeClr val="bg2"/>
              </a:solidFill>
            </a:endParaRPr>
          </a:p>
        </p:txBody>
      </p:sp>
      <p:pic>
        <p:nvPicPr>
          <p:cNvPr id="33" name="Superhosting">
            <a:hlinkClick r:id="rId3"/>
            <a:extLst>
              <a:ext uri="{FF2B5EF4-FFF2-40B4-BE49-F238E27FC236}">
                <a16:creationId xmlns:a16="http://schemas.microsoft.com/office/drawing/2014/main" id="{209EACB9-FC1D-4DCA-BC86-B0DD023123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6674" y="5669707"/>
            <a:ext cx="6474561" cy="77429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2" name="Stemo">
            <a:hlinkClick r:id="rId5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093778" y="5580622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22" name="Infragistics">
            <a:hlinkClick r:id="rId7"/>
            <a:extLst>
              <a:ext uri="{FF2B5EF4-FFF2-40B4-BE49-F238E27FC236}">
                <a16:creationId xmlns:a16="http://schemas.microsoft.com/office/drawing/2014/main" id="{B144A31B-0A04-458F-A3E8-FB087C51810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38016" y="4550361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23" name="Indeavr" descr="Ð ÐµÐ·ÑÐ»ÑÐ°Ñ Ñ Ð¸Ð·Ð¾Ð±ÑÐ°Ð¶ÐµÐ½Ð¸Ðµ Ð·Ð° indeavr">
            <a:hlinkClick r:id="rId9"/>
            <a:extLst>
              <a:ext uri="{FF2B5EF4-FFF2-40B4-BE49-F238E27FC236}">
                <a16:creationId xmlns:a16="http://schemas.microsoft.com/office/drawing/2014/main" id="{BCA470B5-EF7D-4607-9DBD-6D5DD869EA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50766" y="4550361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Motion Software">
            <a:hlinkClick r:id="rId11"/>
            <a:extLst>
              <a:ext uri="{FF2B5EF4-FFF2-40B4-BE49-F238E27FC236}">
                <a16:creationId xmlns:a16="http://schemas.microsoft.com/office/drawing/2014/main" id="{6C36419A-8DCA-4C41-ACC6-107A967CC691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56727" y="3520099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9" name="Postbank">
            <a:hlinkClick r:id="rId13"/>
            <a:extLst>
              <a:ext uri="{FF2B5EF4-FFF2-40B4-BE49-F238E27FC236}">
                <a16:creationId xmlns:a16="http://schemas.microsoft.com/office/drawing/2014/main" id="{786DE91B-5838-4ABB-9599-9B9D5A72C832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19373" y="3520099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0" name="SmartIT">
            <a:hlinkClick r:id="rId15"/>
            <a:extLst>
              <a:ext uri="{FF2B5EF4-FFF2-40B4-BE49-F238E27FC236}">
                <a16:creationId xmlns:a16="http://schemas.microsoft.com/office/drawing/2014/main" id="{EBCEF2BC-A3EC-41EB-A352-8F346A8B7942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50767" y="3520099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4" name="Netpeak" descr="Ð ÐµÐ·ÑÐ»ÑÐ°Ñ Ñ Ð¸Ð·Ð¾Ð±ÑÐ°Ð¶ÐµÐ½Ð¸Ðµ Ð·Ð° netpeak">
            <a:hlinkClick r:id="rId17"/>
            <a:extLst>
              <a:ext uri="{FF2B5EF4-FFF2-40B4-BE49-F238E27FC236}">
                <a16:creationId xmlns:a16="http://schemas.microsoft.com/office/drawing/2014/main" id="{331D262B-A4E1-444E-91F0-CD07329508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13044" y="2489837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Sotware Group" descr="Ð ÐµÐ·ÑÐ»ÑÐ°Ñ Ñ Ð¸Ð·Ð¾Ð±ÑÐ°Ð¶ÐµÐ½Ð¸Ðµ Ð·Ð° software group">
            <a:hlinkClick r:id="rId19"/>
            <a:extLst>
              <a:ext uri="{FF2B5EF4-FFF2-40B4-BE49-F238E27FC236}">
                <a16:creationId xmlns:a16="http://schemas.microsoft.com/office/drawing/2014/main" id="{82BEFF31-0390-4708-9B87-CD5CA29F05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50767" y="2489837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Telenor">
            <a:hlinkClick r:id="rId21"/>
            <a:extLst>
              <a:ext uri="{FF2B5EF4-FFF2-40B4-BE49-F238E27FC236}">
                <a16:creationId xmlns:a16="http://schemas.microsoft.com/office/drawing/2014/main" id="{C8FB8C63-59CB-4A45-8529-96F047E7DDA8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57834" y="1459575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SB Tech">
            <a:hlinkClick r:id="rId23"/>
            <a:extLst>
              <a:ext uri="{FF2B5EF4-FFF2-40B4-BE49-F238E27FC236}">
                <a16:creationId xmlns:a16="http://schemas.microsoft.com/office/drawing/2014/main" id="{26832791-E415-4416-8C24-87B330830339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590147" y="1459575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XS Software">
            <a:hlinkClick r:id="rId25"/>
            <a:extLst>
              <a:ext uri="{FF2B5EF4-FFF2-40B4-BE49-F238E27FC236}">
                <a16:creationId xmlns:a16="http://schemas.microsoft.com/office/drawing/2014/main" id="{EE616F15-A212-4948-8C33-01A8B3540A1B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50766" y="1459575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582614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DF5E34AF-7064-4957-9286-B7A58DFE74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SoftUni Organizational Partners</a:t>
            </a:r>
            <a:endParaRPr lang="bg-BG" dirty="0"/>
          </a:p>
        </p:txBody>
      </p:sp>
      <p:grpSp>
        <p:nvGrpSpPr>
          <p:cNvPr id="9" name="Group Logos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2" y="1933804"/>
            <a:ext cx="8227457" cy="4150196"/>
            <a:chOff x="1492446" y="2067924"/>
            <a:chExt cx="6811766" cy="3436077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C08C713-0228-4051-B23E-879B043121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2" name="Picture 11">
              <a:hlinkClick r:id="rId4"/>
              <a:extLst>
                <a:ext uri="{FF2B5EF4-FFF2-40B4-BE49-F238E27FC236}">
                  <a16:creationId xmlns:a16="http://schemas.microsoft.com/office/drawing/2014/main" id="{BFA766B8-8BBD-4F74-89B8-E81AF861C6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4" name="Picture 13">
              <a:hlinkClick r:id="rId6"/>
              <a:extLst>
                <a:ext uri="{FF2B5EF4-FFF2-40B4-BE49-F238E27FC236}">
                  <a16:creationId xmlns:a16="http://schemas.microsoft.com/office/drawing/2014/main" id="{0913EF2F-215E-4B4F-A9E0-2D7E3B0C57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6" name="Picture 15">
              <a:hlinkClick r:id="rId8"/>
              <a:extLst>
                <a:ext uri="{FF2B5EF4-FFF2-40B4-BE49-F238E27FC236}">
                  <a16:creationId xmlns:a16="http://schemas.microsoft.com/office/drawing/2014/main" id="{16A88256-1F6F-4AC2-AC84-DB3557011F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293583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D631DD5F-C231-483F-BA1E-043A13D94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u="sng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#python-advanced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60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Definition and Examples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What is Polymorphism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2" y="1584000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045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AA0F5F0A-204F-48F6-91C1-0283BA18E7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86766" y="1121143"/>
            <a:ext cx="9499234" cy="5546589"/>
          </a:xfrm>
        </p:spPr>
        <p:txBody>
          <a:bodyPr>
            <a:normAutofit/>
          </a:bodyPr>
          <a:lstStyle/>
          <a:p>
            <a:r>
              <a:rPr lang="en-US" dirty="0"/>
              <a:t>Polymorphism is based on the Greek words Poly (</a:t>
            </a:r>
            <a:r>
              <a:rPr lang="en-US" b="1" dirty="0">
                <a:solidFill>
                  <a:schemeClr val="bg1"/>
                </a:solidFill>
              </a:rPr>
              <a:t>many</a:t>
            </a:r>
            <a:r>
              <a:rPr lang="en-US" dirty="0"/>
              <a:t>) and morphism (</a:t>
            </a:r>
            <a:r>
              <a:rPr lang="en-US" b="1" dirty="0">
                <a:solidFill>
                  <a:schemeClr val="bg1"/>
                </a:solidFill>
              </a:rPr>
              <a:t>forms</a:t>
            </a:r>
            <a:r>
              <a:rPr lang="en-US" dirty="0"/>
              <a:t>)</a:t>
            </a:r>
          </a:p>
          <a:p>
            <a:r>
              <a:rPr lang="en-US" dirty="0"/>
              <a:t>In software engineering</a:t>
            </a:r>
            <a:r>
              <a:rPr lang="bg-BG" dirty="0"/>
              <a:t>, </a:t>
            </a:r>
            <a:r>
              <a:rPr lang="en-US" dirty="0"/>
              <a:t>polymorphism means the usage of an objects though the interface of their base class</a:t>
            </a:r>
          </a:p>
          <a:p>
            <a:pPr lvl="1"/>
            <a:r>
              <a:rPr lang="en-US" dirty="0"/>
              <a:t>i.e. </a:t>
            </a:r>
            <a:r>
              <a:rPr lang="en-US" sz="3400" b="1" dirty="0">
                <a:solidFill>
                  <a:schemeClr val="bg1"/>
                </a:solidFill>
              </a:rPr>
              <a:t>Circle inherits Shape</a:t>
            </a:r>
            <a:r>
              <a:rPr lang="en-US" dirty="0"/>
              <a:t>, so a circle instance can be used from an instance of type Shape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 Definition</a:t>
            </a:r>
          </a:p>
        </p:txBody>
      </p:sp>
    </p:spTree>
    <p:extLst>
      <p:ext uri="{BB962C8B-B14F-4D97-AF65-F5344CB8AC3E}">
        <p14:creationId xmlns:p14="http://schemas.microsoft.com/office/powerpoint/2010/main" val="1231711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Polymorphism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23D96FC5-5A88-48CC-AF62-72FBA59A73C1}"/>
              </a:ext>
            </a:extLst>
          </p:cNvPr>
          <p:cNvSpPr txBox="1">
            <a:spLocks/>
          </p:cNvSpPr>
          <p:nvPr/>
        </p:nvSpPr>
        <p:spPr>
          <a:xfrm>
            <a:off x="471000" y="4399083"/>
            <a:ext cx="7608924" cy="13637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def </a:t>
            </a:r>
            <a:r>
              <a:rPr lang="en-US" sz="2400" dirty="0" err="1"/>
              <a:t>print_shape</a:t>
            </a:r>
            <a:r>
              <a:rPr lang="en-US" sz="2400" dirty="0"/>
              <a:t>(s: Shape):</a:t>
            </a:r>
          </a:p>
          <a:p>
            <a:r>
              <a:rPr lang="en-US" sz="2400" dirty="0"/>
              <a:t>    print(</a:t>
            </a:r>
            <a:r>
              <a:rPr lang="en-US" sz="2400" dirty="0" err="1"/>
              <a:t>f'Perimeter</a:t>
            </a:r>
            <a:r>
              <a:rPr lang="en-US" sz="2400" dirty="0"/>
              <a:t>: {</a:t>
            </a:r>
            <a:r>
              <a:rPr lang="en-US" sz="2400" dirty="0" err="1"/>
              <a:t>s.perimeter</a:t>
            </a:r>
            <a:r>
              <a:rPr lang="en-US" sz="2400" dirty="0"/>
              <a:t>()}')</a:t>
            </a:r>
          </a:p>
          <a:p>
            <a:r>
              <a:rPr lang="en-US" sz="2400" dirty="0"/>
              <a:t>    print(</a:t>
            </a:r>
            <a:r>
              <a:rPr lang="en-US" sz="2400" dirty="0" err="1"/>
              <a:t>f'Area</a:t>
            </a:r>
            <a:r>
              <a:rPr lang="en-US" sz="2400" dirty="0"/>
              <a:t>: {</a:t>
            </a:r>
            <a:r>
              <a:rPr lang="en-US" sz="2400" dirty="0" err="1"/>
              <a:t>s.area</a:t>
            </a:r>
            <a:r>
              <a:rPr lang="en-US" sz="2400" dirty="0"/>
              <a:t>()}')</a:t>
            </a:r>
          </a:p>
        </p:txBody>
      </p:sp>
      <p:sp>
        <p:nvSpPr>
          <p:cNvPr id="12" name="Rounded Rectangular Callout 6">
            <a:extLst>
              <a:ext uri="{FF2B5EF4-FFF2-40B4-BE49-F238E27FC236}">
                <a16:creationId xmlns:a16="http://schemas.microsoft.com/office/drawing/2014/main" id="{7BE9EFF7-287B-4A23-B600-646991F73816}"/>
              </a:ext>
            </a:extLst>
          </p:cNvPr>
          <p:cNvSpPr/>
          <p:nvPr/>
        </p:nvSpPr>
        <p:spPr bwMode="auto">
          <a:xfrm>
            <a:off x="8436000" y="2214000"/>
            <a:ext cx="3268533" cy="919401"/>
          </a:xfrm>
          <a:prstGeom prst="wedgeRoundRectCallout">
            <a:avLst>
              <a:gd name="adj1" fmla="val -66565"/>
              <a:gd name="adj2" fmla="val 4376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Circle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implements 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Shape</a:t>
            </a:r>
          </a:p>
        </p:txBody>
      </p:sp>
      <p:sp>
        <p:nvSpPr>
          <p:cNvPr id="13" name="Rounded Rectangular Callout 6">
            <a:extLst>
              <a:ext uri="{FF2B5EF4-FFF2-40B4-BE49-F238E27FC236}">
                <a16:creationId xmlns:a16="http://schemas.microsoft.com/office/drawing/2014/main" id="{3F1D61B2-1677-415F-A15D-4C006ECA5821}"/>
              </a:ext>
            </a:extLst>
          </p:cNvPr>
          <p:cNvSpPr/>
          <p:nvPr/>
        </p:nvSpPr>
        <p:spPr bwMode="auto">
          <a:xfrm>
            <a:off x="8438268" y="3784587"/>
            <a:ext cx="3266266" cy="919401"/>
          </a:xfrm>
          <a:prstGeom prst="wedgeRoundRectCallout">
            <a:avLst>
              <a:gd name="adj1" fmla="val -66565"/>
              <a:gd name="adj2" fmla="val 4376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print_shape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expects a 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Shape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object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6167993B-88DE-4BB3-9ABB-6FFEDE4F1D69}"/>
              </a:ext>
            </a:extLst>
          </p:cNvPr>
          <p:cNvSpPr txBox="1">
            <a:spLocks/>
          </p:cNvSpPr>
          <p:nvPr/>
        </p:nvSpPr>
        <p:spPr>
          <a:xfrm>
            <a:off x="471000" y="5912888"/>
            <a:ext cx="7608924" cy="58814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/>
              <a:t>print_shape</a:t>
            </a:r>
            <a:r>
              <a:rPr lang="en-US" sz="2400" dirty="0"/>
              <a:t>(Circle(3))</a:t>
            </a:r>
          </a:p>
        </p:txBody>
      </p:sp>
      <p:sp>
        <p:nvSpPr>
          <p:cNvPr id="15" name="Rounded Rectangular Callout 6">
            <a:extLst>
              <a:ext uri="{FF2B5EF4-FFF2-40B4-BE49-F238E27FC236}">
                <a16:creationId xmlns:a16="http://schemas.microsoft.com/office/drawing/2014/main" id="{4928C171-14FC-4746-A1D5-600DBFFF0D11}"/>
              </a:ext>
            </a:extLst>
          </p:cNvPr>
          <p:cNvSpPr/>
          <p:nvPr/>
        </p:nvSpPr>
        <p:spPr bwMode="auto">
          <a:xfrm>
            <a:off x="8438268" y="5298392"/>
            <a:ext cx="3266266" cy="919401"/>
          </a:xfrm>
          <a:prstGeom prst="wedgeRoundRectCallout">
            <a:avLst>
              <a:gd name="adj1" fmla="val -66565"/>
              <a:gd name="adj2" fmla="val 4376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Call </a:t>
            </a:r>
            <a:r>
              <a:rPr lang="en-US" sz="24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print_shape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with a 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Circle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object</a:t>
            </a:r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A0BF6529-F4DC-465D-AC9A-69374FC164B3}"/>
              </a:ext>
            </a:extLst>
          </p:cNvPr>
          <p:cNvSpPr txBox="1">
            <a:spLocks/>
          </p:cNvSpPr>
          <p:nvPr/>
        </p:nvSpPr>
        <p:spPr>
          <a:xfrm>
            <a:off x="471000" y="1179000"/>
            <a:ext cx="7608924" cy="306882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class Circle(Shape):</a:t>
            </a:r>
          </a:p>
          <a:p>
            <a:r>
              <a:rPr lang="en-US" sz="2400" dirty="0"/>
              <a:t>    def __</a:t>
            </a:r>
            <a:r>
              <a:rPr lang="en-US" sz="2400" dirty="0" err="1"/>
              <a:t>init</a:t>
            </a:r>
            <a:r>
              <a:rPr lang="en-US" sz="2400" dirty="0"/>
              <a:t>__(</a:t>
            </a:r>
            <a:r>
              <a:rPr lang="en-US" sz="2400" dirty="0" err="1"/>
              <a:t>self,radius</a:t>
            </a:r>
            <a:r>
              <a:rPr lang="en-US" sz="2400" dirty="0"/>
              <a:t>):</a:t>
            </a:r>
          </a:p>
          <a:p>
            <a:r>
              <a:rPr lang="en-US" sz="2400" dirty="0"/>
              <a:t>        </a:t>
            </a:r>
            <a:r>
              <a:rPr lang="en-US" sz="2400" i="1" dirty="0">
                <a:solidFill>
                  <a:schemeClr val="accent2"/>
                </a:solidFill>
              </a:rPr>
              <a:t># implementation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    def area(self):</a:t>
            </a:r>
          </a:p>
          <a:p>
            <a:r>
              <a:rPr lang="en-US" sz="2400" dirty="0"/>
              <a:t>        </a:t>
            </a:r>
            <a:r>
              <a:rPr lang="en-US" sz="2400" i="1" dirty="0">
                <a:solidFill>
                  <a:schemeClr val="accent2"/>
                </a:solidFill>
              </a:rPr>
              <a:t># implementation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    def perimeter(self):</a:t>
            </a:r>
          </a:p>
          <a:p>
            <a:r>
              <a:rPr lang="en-US" sz="2400" dirty="0"/>
              <a:t>        </a:t>
            </a:r>
            <a:r>
              <a:rPr lang="en-US" sz="2400" i="1" dirty="0">
                <a:solidFill>
                  <a:schemeClr val="accent2"/>
                </a:solidFill>
              </a:rPr>
              <a:t>#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420506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sz="quarter" idx="10"/>
          </p:nvPr>
        </p:nvSpPr>
        <p:spPr>
          <a:xfrm>
            <a:off x="615109" y="4704824"/>
            <a:ext cx="10961783" cy="1604175"/>
          </a:xfrm>
        </p:spPr>
        <p:txBody>
          <a:bodyPr/>
          <a:lstStyle/>
          <a:p>
            <a:r>
              <a:rPr lang="en-US" dirty="0"/>
              <a:t>Implementing strong-type polymorphism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2" y="1629000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362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/>
          <a:lstStyle/>
          <a:p>
            <a:r>
              <a:rPr lang="en-US" dirty="0"/>
              <a:t>In object-oriented programming, abstraction is one of </a:t>
            </a:r>
            <a:r>
              <a:rPr lang="en-US" b="1" dirty="0">
                <a:solidFill>
                  <a:schemeClr val="bg1"/>
                </a:solidFill>
              </a:rPr>
              <a:t>three central principles</a:t>
            </a:r>
          </a:p>
          <a:p>
            <a:r>
              <a:rPr lang="en-US" dirty="0"/>
              <a:t>Through abstraction</a:t>
            </a:r>
          </a:p>
          <a:p>
            <a:pPr lvl="1"/>
            <a:r>
              <a:rPr lang="en-US" dirty="0"/>
              <a:t>We hide all but the relevant data about an object to </a:t>
            </a:r>
            <a:r>
              <a:rPr lang="en-US" b="1" dirty="0">
                <a:solidFill>
                  <a:schemeClr val="bg1"/>
                </a:solidFill>
              </a:rPr>
              <a:t>reduce complexity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increase efficiency</a:t>
            </a:r>
          </a:p>
          <a:p>
            <a:pPr lvl="1"/>
            <a:r>
              <a:rPr lang="en-US" dirty="0"/>
              <a:t>Implementation details are hidden and must be accessed explicitly</a:t>
            </a:r>
          </a:p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Word about Abstraction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C4322483-75C5-46EF-9CAF-1BB0EF82AFD9}"/>
              </a:ext>
            </a:extLst>
          </p:cNvPr>
          <p:cNvSpPr txBox="1">
            <a:spLocks/>
          </p:cNvSpPr>
          <p:nvPr/>
        </p:nvSpPr>
        <p:spPr>
          <a:xfrm>
            <a:off x="11753030" y="6560878"/>
            <a:ext cx="367414" cy="2970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BF067CD-8E6B-4360-9AA8-C5DF2A48A6D1}" type="slidenum">
              <a:rPr lang="en-US" sz="1000" smtClean="0"/>
              <a:pPr algn="r"/>
              <a:t>8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789996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 abstract method is a method that is </a:t>
            </a:r>
            <a:r>
              <a:rPr lang="en-US" b="1" dirty="0">
                <a:solidFill>
                  <a:schemeClr val="bg1"/>
                </a:solidFill>
              </a:rPr>
              <a:t>declared</a:t>
            </a:r>
            <a:r>
              <a:rPr lang="en-US" dirty="0"/>
              <a:t>, but contains </a:t>
            </a:r>
            <a:r>
              <a:rPr lang="en-US" b="1" dirty="0">
                <a:solidFill>
                  <a:schemeClr val="bg1"/>
                </a:solidFill>
              </a:rPr>
              <a:t>no implementation</a:t>
            </a:r>
            <a:endParaRPr lang="en-US" dirty="0"/>
          </a:p>
          <a:p>
            <a:r>
              <a:rPr lang="en-US" dirty="0"/>
              <a:t>Abstract classes are classes that contain one or more </a:t>
            </a:r>
            <a:r>
              <a:rPr lang="en-US" b="1" dirty="0">
                <a:solidFill>
                  <a:schemeClr val="bg1"/>
                </a:solidFill>
              </a:rPr>
              <a:t>abstract methods</a:t>
            </a:r>
          </a:p>
          <a:p>
            <a:r>
              <a:rPr lang="en-US" dirty="0"/>
              <a:t>Abstract classes may not be instantiated, and require </a:t>
            </a:r>
            <a:r>
              <a:rPr lang="en-US" b="1" dirty="0">
                <a:solidFill>
                  <a:schemeClr val="bg1"/>
                </a:solidFill>
              </a:rPr>
              <a:t>subclasses</a:t>
            </a:r>
            <a:r>
              <a:rPr lang="en-US" dirty="0"/>
              <a:t> to provide implementations for the abstract methods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Classes</a:t>
            </a:r>
          </a:p>
        </p:txBody>
      </p:sp>
    </p:spTree>
    <p:extLst>
      <p:ext uri="{BB962C8B-B14F-4D97-AF65-F5344CB8AC3E}">
        <p14:creationId xmlns:p14="http://schemas.microsoft.com/office/powerpoint/2010/main" val="525821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461FD2BAC48847BF71EA25093C87E2" ma:contentTypeVersion="2" ma:contentTypeDescription="Create a new document." ma:contentTypeScope="" ma:versionID="2de9411e898187ae4fbc1c307cff5cee">
  <xsd:schema xmlns:xsd="http://www.w3.org/2001/XMLSchema" xmlns:xs="http://www.w3.org/2001/XMLSchema" xmlns:p="http://schemas.microsoft.com/office/2006/metadata/properties" xmlns:ns2="b1da4528-fe13-414f-b133-a49aeaaa47fa" targetNamespace="http://schemas.microsoft.com/office/2006/metadata/properties" ma:root="true" ma:fieldsID="f62062ac03ec282dc182e15a36aa4377" ns2:_="">
    <xsd:import namespace="b1da4528-fe13-414f-b133-a49aeaaa47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da4528-fe13-414f-b133-a49aeaaa47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CFE9FEF-80B1-4E0C-88C8-919EF7A7601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da4528-fe13-414f-b133-a49aeaaa47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D536CB0-C5EA-49DA-A46B-EF99AF47260A}">
  <ds:schemaRefs>
    <ds:schemaRef ds:uri="http://purl.org/dc/elements/1.1/"/>
    <ds:schemaRef ds:uri="http://schemas.microsoft.com/office/2006/documentManagement/types"/>
    <ds:schemaRef ds:uri="http://www.w3.org/XML/1998/namespace"/>
    <ds:schemaRef ds:uri="http://purl.org/dc/terms/"/>
    <ds:schemaRef ds:uri="http://schemas.microsoft.com/office/2006/metadata/properties"/>
    <ds:schemaRef ds:uri="b1da4528-fe13-414f-b133-a49aeaaa47fa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4C5BDAA-1090-4F14-A116-00413803B72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3659</TotalTime>
  <Words>1601</Words>
  <Application>Microsoft Office PowerPoint</Application>
  <PresentationFormat>Widescreen</PresentationFormat>
  <Paragraphs>284</Paragraphs>
  <Slides>29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Consolas</vt:lpstr>
      <vt:lpstr>Wingdings</vt:lpstr>
      <vt:lpstr>Wingdings 2</vt:lpstr>
      <vt:lpstr>1_SoftUni</vt:lpstr>
      <vt:lpstr>Polymorphism, Duck-typing and  Abstract classes</vt:lpstr>
      <vt:lpstr>Table of Contents</vt:lpstr>
      <vt:lpstr>Have a Question?</vt:lpstr>
      <vt:lpstr>What is Polymorphism</vt:lpstr>
      <vt:lpstr>Polymorphism Definition</vt:lpstr>
      <vt:lpstr>Example: Polymorphism</vt:lpstr>
      <vt:lpstr>Implementing strong-type polymorphism</vt:lpstr>
      <vt:lpstr>A Word about Abstraction</vt:lpstr>
      <vt:lpstr>Abstract Classes</vt:lpstr>
      <vt:lpstr>Abstract classes in Python</vt:lpstr>
      <vt:lpstr>Abstract classes with ABC module</vt:lpstr>
      <vt:lpstr>Example: Abstract classes with ABC module</vt:lpstr>
      <vt:lpstr>Example: Abstract classes with ABC module</vt:lpstr>
      <vt:lpstr>Problem: Shapes</vt:lpstr>
      <vt:lpstr>Solution: Shapes</vt:lpstr>
      <vt:lpstr>Duck-typing</vt:lpstr>
      <vt:lpstr>Duck-typing Definition</vt:lpstr>
      <vt:lpstr>Duck-typing</vt:lpstr>
      <vt:lpstr>Example: Duck-typing</vt:lpstr>
      <vt:lpstr>Problem: Execute</vt:lpstr>
      <vt:lpstr>Solution: Execute</vt:lpstr>
      <vt:lpstr>Problem: Instruments</vt:lpstr>
      <vt:lpstr>Solution: Instruments</vt:lpstr>
      <vt:lpstr>Summary</vt:lpstr>
      <vt:lpstr>Questions?</vt:lpstr>
      <vt:lpstr>SoftUni Diamond Partners</vt:lpstr>
      <vt:lpstr>SoftUni Organizational Partners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OOP - Polymorphism</dc:title>
  <dc:subject>Python OOP – Practical Training Course @ SoftUni</dc:subject>
  <dc:creator>Software University</dc:creator>
  <cp:keywords>python oop; Software University; SoftUni; programming; coding; software development; education; training; course</cp:keywords>
  <dc:description>© SoftUni – https://softuni.org
© Software University – https://softuni.bg
Copyrighted document. Unauthorized copy, reproduction or use is not permitted.</dc:description>
  <cp:lastModifiedBy>tanyaoanyastaneva</cp:lastModifiedBy>
  <cp:revision>115</cp:revision>
  <dcterms:created xsi:type="dcterms:W3CDTF">2018-05-23T13:08:44Z</dcterms:created>
  <dcterms:modified xsi:type="dcterms:W3CDTF">2020-03-16T15:11:27Z</dcterms:modified>
  <cp:category>python, computer programming;programming;software development;software engineering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0x0101000D461FD2BAC48847BF71EA25093C87E2</vt:lpwstr>
  </property>
</Properties>
</file>