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8"/>
  </p:notesMasterIdLst>
  <p:handoutMasterIdLst>
    <p:handoutMasterId r:id="rId49"/>
  </p:handoutMasterIdLst>
  <p:sldIdLst>
    <p:sldId id="256" r:id="rId5"/>
    <p:sldId id="295" r:id="rId6"/>
    <p:sldId id="258" r:id="rId7"/>
    <p:sldId id="304" r:id="rId8"/>
    <p:sldId id="305" r:id="rId9"/>
    <p:sldId id="306" r:id="rId10"/>
    <p:sldId id="308" r:id="rId11"/>
    <p:sldId id="309" r:id="rId12"/>
    <p:sldId id="296" r:id="rId13"/>
    <p:sldId id="297" r:id="rId14"/>
    <p:sldId id="310" r:id="rId15"/>
    <p:sldId id="271" r:id="rId16"/>
    <p:sldId id="31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8" r:id="rId26"/>
    <p:sldId id="299" r:id="rId27"/>
    <p:sldId id="300" r:id="rId28"/>
    <p:sldId id="301" r:id="rId29"/>
    <p:sldId id="280" r:id="rId30"/>
    <p:sldId id="281" r:id="rId31"/>
    <p:sldId id="282" r:id="rId32"/>
    <p:sldId id="283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84" r:id="rId42"/>
    <p:sldId id="290" r:id="rId43"/>
    <p:sldId id="293" r:id="rId44"/>
    <p:sldId id="294" r:id="rId45"/>
    <p:sldId id="292" r:id="rId46"/>
    <p:sldId id="29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05"/>
            <p14:sldId id="306"/>
            <p14:sldId id="308"/>
            <p14:sldId id="309"/>
          </p14:sldIdLst>
        </p14:section>
        <p14:section name="Unit Testing" id="{3CEAD99F-3A4F-4E43-921E-60EC686B0383}">
          <p14:sldIdLst>
            <p14:sldId id="296"/>
            <p14:sldId id="297"/>
            <p14:sldId id="310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ocking" id="{D2F14676-B815-429A-9172-B9CFA43F7902}">
          <p14:sldIdLst>
            <p14:sldId id="298"/>
            <p14:sldId id="299"/>
            <p14:sldId id="300"/>
            <p14:sldId id="301"/>
          </p14:sldIdLst>
        </p14:section>
        <p14:section name="Good Practices" id="{F197DC39-0710-4335-BB31-99A807F6C847}">
          <p14:sldIdLst>
            <p14:sldId id="280"/>
            <p14:sldId id="281"/>
            <p14:sldId id="282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3"/>
            <p14:sldId id="29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18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224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494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  <a:r>
              <a:rPr lang="en-US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dirty="0"/>
              <a:t>The purpose is to validate that each unit of the software code </a:t>
            </a:r>
            <a:r>
              <a:rPr lang="en-US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dirty="0"/>
              <a:t>Unit Testing is done </a:t>
            </a:r>
            <a:r>
              <a:rPr lang="en-US" b="1" dirty="0">
                <a:solidFill>
                  <a:schemeClr val="bg1"/>
                </a:solidFill>
              </a:rPr>
              <a:t>during the development </a:t>
            </a:r>
            <a:r>
              <a:rPr lang="en-US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Done through an </a:t>
            </a:r>
            <a:r>
              <a:rPr lang="en-US" b="1" dirty="0" smtClean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Higher </a:t>
            </a:r>
            <a:r>
              <a:rPr lang="en-US" b="1" dirty="0" smtClean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Increased </a:t>
            </a:r>
            <a:r>
              <a:rPr lang="en-US" b="1" dirty="0" smtClean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Improved </a:t>
            </a:r>
            <a:r>
              <a:rPr lang="en-US" b="1" dirty="0" smtClean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Increased </a:t>
            </a:r>
            <a:r>
              <a:rPr lang="en-US" b="1" dirty="0" smtClean="0">
                <a:solidFill>
                  <a:schemeClr val="bg1"/>
                </a:solidFill>
              </a:rPr>
              <a:t>reusability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Stability</a:t>
            </a:r>
            <a:endParaRPr lang="bg-BG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Unit Testing Framework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ndividual </a:t>
            </a:r>
            <a:r>
              <a:rPr lang="en-US" b="1" dirty="0" smtClean="0">
                <a:solidFill>
                  <a:schemeClr val="accent1"/>
                </a:solidFill>
              </a:rPr>
              <a:t>units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 are being tested</a:t>
            </a:r>
          </a:p>
          <a:p>
            <a:r>
              <a:rPr lang="en-US" dirty="0" smtClean="0"/>
              <a:t>Validate </a:t>
            </a:r>
            <a:r>
              <a:rPr lang="en-US" b="1" dirty="0" smtClean="0">
                <a:solidFill>
                  <a:schemeClr val="accent1"/>
                </a:solidFill>
              </a:rPr>
              <a:t>each unit</a:t>
            </a:r>
            <a:r>
              <a:rPr lang="en-US" dirty="0" smtClean="0"/>
              <a:t> to perform as expected</a:t>
            </a:r>
          </a:p>
          <a:p>
            <a:r>
              <a:rPr lang="en-US" dirty="0" smtClean="0"/>
              <a:t>A unit may be an </a:t>
            </a:r>
            <a:r>
              <a:rPr lang="en-US" b="1" dirty="0" smtClean="0">
                <a:solidFill>
                  <a:schemeClr val="accent1"/>
                </a:solidFill>
              </a:rPr>
              <a:t>individual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 procedure</a:t>
            </a:r>
          </a:p>
          <a:p>
            <a:pPr lvl="1"/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test fixture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 for running tests to ensure there is a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in which tests are run so that results are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dirty="0">
                <a:latin typeface="+mj-lt"/>
              </a:rPr>
              <a:t>test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conditions </a:t>
            </a:r>
            <a:r>
              <a:rPr lang="en-US" dirty="0"/>
              <a:t>used to determine if a system works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dirty="0">
                <a:latin typeface="+mj-lt"/>
              </a:rPr>
              <a:t>test suite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dirty="0"/>
              <a:t> used to test a software if it has some specified set of behaviors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 err="1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test runner</a:t>
            </a:r>
          </a:p>
          <a:p>
            <a:pPr lvl="1"/>
            <a:r>
              <a:rPr lang="en-US" dirty="0"/>
              <a:t>A component which </a:t>
            </a:r>
            <a:r>
              <a:rPr lang="en-US" b="1" dirty="0">
                <a:solidFill>
                  <a:schemeClr val="bg1"/>
                </a:solidFill>
              </a:rPr>
              <a:t>sets up the execution </a:t>
            </a:r>
            <a:r>
              <a:rPr lang="en-US" dirty="0"/>
              <a:t>of tests and provides the </a:t>
            </a:r>
            <a:r>
              <a:rPr lang="en-US" b="1" dirty="0">
                <a:solidFill>
                  <a:schemeClr val="bg1"/>
                </a:solidFill>
              </a:rPr>
              <a:t>outcome</a:t>
            </a:r>
            <a:r>
              <a:rPr lang="en-US" dirty="0"/>
              <a:t> to the 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 err="1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113176"/>
            <a:ext cx="9540000" cy="31080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SimpleTest(unittest.TestCase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US" sz="2397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def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test_upper(self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US" sz="2397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 expected_value = 'FOO'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self.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('foo'.isupper(),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expected_value)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by the following block of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possible outcomes are</a:t>
            </a:r>
          </a:p>
          <a:p>
            <a:pPr lvl="1"/>
            <a:r>
              <a:rPr lang="en-US" dirty="0"/>
              <a:t>OK –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tests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dirty="0"/>
              <a:t>FAIL – </a:t>
            </a:r>
            <a:r>
              <a:rPr lang="en-US" b="1" dirty="0">
                <a:solidFill>
                  <a:schemeClr val="bg1"/>
                </a:solidFill>
              </a:rPr>
              <a:t>one or many </a:t>
            </a:r>
            <a:r>
              <a:rPr lang="en-US" dirty="0"/>
              <a:t>tests </a:t>
            </a:r>
            <a:r>
              <a:rPr lang="en-US" b="1" dirty="0">
                <a:solidFill>
                  <a:schemeClr val="bg1"/>
                </a:solidFill>
              </a:rPr>
              <a:t>failed</a:t>
            </a:r>
            <a:r>
              <a:rPr lang="en-US" dirty="0"/>
              <a:t> and an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dirty="0"/>
              <a:t> exception is raised</a:t>
            </a:r>
          </a:p>
          <a:p>
            <a:pPr lvl="1"/>
            <a:r>
              <a:rPr lang="en-US" dirty="0"/>
              <a:t>ERROR – the tests raised an exception </a:t>
            </a:r>
            <a:r>
              <a:rPr lang="en-US" b="1" dirty="0">
                <a:solidFill>
                  <a:schemeClr val="bg1"/>
                </a:solidFill>
              </a:rPr>
              <a:t>other than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dirty="0"/>
              <a:t> – create test cases by </a:t>
            </a:r>
            <a:r>
              <a:rPr lang="en-US" b="1" dirty="0" err="1">
                <a:solidFill>
                  <a:schemeClr val="bg1"/>
                </a:solidFill>
              </a:rPr>
              <a:t>subclassing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assertEqual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checks if the result obtained is </a:t>
            </a:r>
            <a:r>
              <a:rPr lang="en-US" b="1" dirty="0">
                <a:solidFill>
                  <a:schemeClr val="bg1"/>
                </a:solidFill>
              </a:rPr>
              <a:t>equal to </a:t>
            </a:r>
            <a:r>
              <a:rPr lang="en-US" dirty="0"/>
              <a:t>the expected result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assertFalse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verifies if a given statement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err="1"/>
              <a:t>Unittest</a:t>
            </a:r>
            <a:r>
              <a:rPr lang="en-US" dirty="0"/>
              <a:t>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assertRaises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raises</a:t>
            </a:r>
            <a:r>
              <a:rPr lang="en-US" dirty="0"/>
              <a:t> a specific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provides a command-line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prepares the </a:t>
            </a:r>
            <a:r>
              <a:rPr lang="en-US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dirty="0"/>
              <a:t>The method is called </a:t>
            </a:r>
            <a:r>
              <a:rPr lang="en-US" b="1" dirty="0">
                <a:solidFill>
                  <a:schemeClr val="bg1"/>
                </a:solidFill>
              </a:rPr>
              <a:t>immediately before </a:t>
            </a:r>
            <a:r>
              <a:rPr lang="en-US" dirty="0"/>
              <a:t>the test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is Testing?</a:t>
            </a:r>
          </a:p>
          <a:p>
            <a:r>
              <a:rPr lang="en-GB" dirty="0" smtClean="0"/>
              <a:t>What </a:t>
            </a:r>
            <a:r>
              <a:rPr lang="en-GB" dirty="0"/>
              <a:t>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</a:t>
            </a:r>
            <a:r>
              <a:rPr lang="en-GB" dirty="0" err="1"/>
              <a:t>unittest</a:t>
            </a:r>
            <a:endParaRPr lang="en-GB" dirty="0"/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1410496"/>
            <a:ext cx="9675000" cy="50965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unittesting</a:t>
            </a:r>
            <a:endParaRPr lang="en-US" sz="2397" b="1" dirty="0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Person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397" b="1" dirty="0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PersonTests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unittest.TestCase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= Person("John", "Doe", 35)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397" b="1" dirty="0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test_init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self.person.first_name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, "John")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self.person.last_name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, "Doe")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self.person.age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, 35) </a:t>
            </a:r>
          </a:p>
        </p:txBody>
      </p:sp>
    </p:spTree>
    <p:extLst>
      <p:ext uri="{BB962C8B-B14F-4D97-AF65-F5344CB8AC3E}">
        <p14:creationId xmlns:p14="http://schemas.microsoft.com/office/powerpoint/2010/main" val="37971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000" y="1584000"/>
            <a:ext cx="9675000" cy="4645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test_get_full_name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result =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self.person.get_full_name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397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= "John Doe"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(result,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test_get_info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result =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self.person.get_info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397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= "John Doe is 35 years old"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(result,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if __name__ == "__main__":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unittest.main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5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85E54-1AC1-4719-8779-85C88A8C3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simple English, Mocking is make a </a:t>
            </a:r>
            <a:r>
              <a:rPr lang="en-US" b="1" dirty="0">
                <a:solidFill>
                  <a:schemeClr val="bg1"/>
                </a:solidFill>
              </a:rPr>
              <a:t>replica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imitation</a:t>
            </a:r>
            <a:r>
              <a:rPr lang="en-US" dirty="0"/>
              <a:t> of something</a:t>
            </a:r>
          </a:p>
          <a:p>
            <a:r>
              <a:rPr lang="en-US" dirty="0"/>
              <a:t>In programming an object that you want to test may have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other complex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Used to: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dirty="0">
                <a:solidFill>
                  <a:schemeClr val="tx2"/>
                </a:solidFill>
              </a:rPr>
              <a:t> the behavior of the real objects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>
                <a:solidFill>
                  <a:schemeClr val="tx2"/>
                </a:solidFill>
              </a:rPr>
              <a:t> the behavior of an object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Based on the </a:t>
            </a:r>
            <a:r>
              <a:rPr lang="en-US" b="1" dirty="0">
                <a:solidFill>
                  <a:schemeClr val="accent1"/>
                </a:solidFill>
              </a:rPr>
              <a:t>'action -&gt; assertion'</a:t>
            </a:r>
            <a:r>
              <a:rPr lang="en-US" dirty="0">
                <a:solidFill>
                  <a:schemeClr val="tx2"/>
                </a:solidFill>
              </a:rPr>
              <a:t> pattern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Designed for use with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unittest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BE2F5-B2E7-45E4-81A3-72E1EF9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87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434444" cy="5546589"/>
          </a:xfrm>
        </p:spPr>
        <p:txBody>
          <a:bodyPr/>
          <a:lstStyle/>
          <a:p>
            <a:r>
              <a:rPr lang="en-US" dirty="0"/>
              <a:t>In unit testing we want to test methods of one class in </a:t>
            </a:r>
            <a:r>
              <a:rPr lang="en-US" b="1" dirty="0">
                <a:solidFill>
                  <a:schemeClr val="bg1"/>
                </a:solidFill>
              </a:rPr>
              <a:t>isolation</a:t>
            </a:r>
            <a:r>
              <a:rPr lang="en-US" dirty="0"/>
              <a:t>, but classes are </a:t>
            </a:r>
            <a:r>
              <a:rPr lang="en-US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dirty="0"/>
              <a:t>They are using </a:t>
            </a:r>
            <a:r>
              <a:rPr lang="en-US" b="1" dirty="0">
                <a:solidFill>
                  <a:schemeClr val="bg1"/>
                </a:solidFill>
              </a:rPr>
              <a:t>services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from other classes</a:t>
            </a:r>
          </a:p>
          <a:p>
            <a:r>
              <a:rPr lang="en-US" dirty="0"/>
              <a:t>We mock the services and methods from other classes and simulate the real behavior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00" y="3650134"/>
            <a:ext cx="4327560" cy="28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8C9127-D8B6-470A-8EA0-3707A2BD2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we use a package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unittest.mock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For example, to test 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abstract class</a:t>
            </a:r>
            <a:r>
              <a:rPr lang="en-US" dirty="0">
                <a:latin typeface="+mj-lt"/>
              </a:rPr>
              <a:t>, we can use 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C007A-512D-4912-A007-846C11D1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8231A-F550-4F03-A97C-1229DD234D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024000"/>
            <a:ext cx="5040000" cy="2788621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abc</a:t>
            </a:r>
            <a:r>
              <a:rPr lang="en-US" sz="2000" dirty="0"/>
              <a:t> import </a:t>
            </a:r>
            <a:r>
              <a:rPr lang="en-US" sz="2000" dirty="0" err="1"/>
              <a:t>ABC,abstractmethod</a:t>
            </a:r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class Animal(ABC): </a:t>
            </a:r>
          </a:p>
          <a:p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move(self): 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3EFE45-18EE-45F8-AF80-8108691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BB8345-6BAE-4585-8EA9-C913615E7D1E}"/>
              </a:ext>
            </a:extLst>
          </p:cNvPr>
          <p:cNvSpPr/>
          <p:nvPr/>
        </p:nvSpPr>
        <p:spPr bwMode="auto">
          <a:xfrm>
            <a:off x="5871000" y="426081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70F82B6-CFEC-4082-A898-DB046A74A88F}"/>
              </a:ext>
            </a:extLst>
          </p:cNvPr>
          <p:cNvSpPr txBox="1">
            <a:spLocks/>
          </p:cNvSpPr>
          <p:nvPr/>
        </p:nvSpPr>
        <p:spPr>
          <a:xfrm>
            <a:off x="6546000" y="3024000"/>
            <a:ext cx="5387030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import </a:t>
            </a:r>
            <a:r>
              <a:rPr lang="en-US" sz="2000" dirty="0" err="1"/>
              <a:t>unittest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unittest</a:t>
            </a:r>
            <a:r>
              <a:rPr lang="en-US" sz="2000" dirty="0"/>
              <a:t> import mock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TestAnimal</a:t>
            </a:r>
            <a:r>
              <a:rPr lang="en-US" sz="2000" dirty="0"/>
              <a:t>(</a:t>
            </a:r>
            <a:r>
              <a:rPr lang="en-US" sz="2000" dirty="0" err="1"/>
              <a:t>unittest.TestCase</a:t>
            </a:r>
            <a:r>
              <a:rPr lang="en-US" sz="2000" dirty="0"/>
              <a:t>):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mock.patch.multiple</a:t>
            </a:r>
            <a:r>
              <a:rPr lang="en-US" sz="2000" dirty="0"/>
              <a:t>(Animal,</a:t>
            </a:r>
          </a:p>
          <a:p>
            <a:r>
              <a:rPr lang="en-US" sz="2000" dirty="0"/>
              <a:t>        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abstractmethods</a:t>
            </a:r>
            <a:r>
              <a:rPr lang="en-US" sz="2000" dirty="0">
                <a:solidFill>
                  <a:schemeClr val="bg1"/>
                </a:solidFill>
              </a:rPr>
              <a:t>__=set()</a:t>
            </a:r>
            <a:r>
              <a:rPr lang="en-US" sz="2000" dirty="0"/>
              <a:t>)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setUp</a:t>
            </a:r>
            <a:r>
              <a:rPr lang="en-US" sz="2000" dirty="0"/>
              <a:t> (self):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self.animal</a:t>
            </a:r>
            <a:r>
              <a:rPr lang="en-US" sz="2000" dirty="0"/>
              <a:t> = Animal() </a:t>
            </a:r>
            <a:r>
              <a:rPr lang="en-US" sz="2000" i="1" dirty="0">
                <a:solidFill>
                  <a:schemeClr val="accent2"/>
                </a:solidFill>
              </a:rPr>
              <a:t># Ha!</a:t>
            </a:r>
          </a:p>
        </p:txBody>
      </p:sp>
    </p:spTree>
    <p:extLst>
      <p:ext uri="{BB962C8B-B14F-4D97-AF65-F5344CB8AC3E}">
        <p14:creationId xmlns:p14="http://schemas.microsoft.com/office/powerpoint/2010/main" val="31656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3195564"/>
            <a:ext cx="101250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result = self.person.get_info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expected_result = "John Doe is 35 years old"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self.assertEqual(result,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expected_result)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74827" y="2982843"/>
            <a:ext cx="2561771" cy="1055608"/>
          </a:xfrm>
          <a:prstGeom prst="wedgeRoundRectCallout">
            <a:avLst>
              <a:gd name="adj1" fmla="val -66546"/>
              <a:gd name="adj2" fmla="val 79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DRY: Don't </a:t>
            </a:r>
            <a:r>
              <a:rPr lang="en-US" dirty="0"/>
              <a:t>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404000"/>
            <a:ext cx="105727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class DogTests(unittest.TestCase):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def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self.dog = Dog("Pug",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def test_init(self):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self.assertEqual(self.dog.species, "Pug")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self.assertEqual(self.dog.age,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def test_get_full_info(self):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result = self.dog.get_full_info</a:t>
            </a:r>
            <a:r>
              <a:rPr lang="en-GB" sz="2600" b="1" noProof="1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latin typeface="Consolas" pitchFamily="49" charset="0"/>
                <a:cs typeface="Consolas" pitchFamily="49" charset="0"/>
              </a:rPr>
              <a:t>   expected_result = "Dog: Pug, 4 years old")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self.assertEqual(result, </a:t>
            </a:r>
            <a:r>
              <a:rPr lang="en-GB" sz="2600" b="1" noProof="1" smtClean="0">
                <a:latin typeface="Consolas" pitchFamily="49" charset="0"/>
                <a:cs typeface="Consolas" pitchFamily="49" charset="0"/>
              </a:rPr>
              <a:t>expected_result)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21000" y="2214000"/>
            <a:ext cx="2700000" cy="1055608"/>
          </a:xfrm>
          <a:prstGeom prst="wedgeRoundRectCallout">
            <a:avLst>
              <a:gd name="adj1" fmla="val -59296"/>
              <a:gd name="adj2" fmla="val -23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456" y="5097686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): 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…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test_deposit_negativeLeva__should_not_increase_balance(self):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3214458"/>
            <a:ext cx="8870427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98" y="5187762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45029" y="3646821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Seven Testing Principles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Concepts behind the </a:t>
            </a:r>
            <a:r>
              <a:rPr lang="en-GB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unittest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</a:t>
            </a:r>
            <a:r>
              <a:rPr lang="en-GB" dirty="0"/>
              <a:t>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282" y="4534974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316" y="4534974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373" y="2475523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318" y="2475523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423" y="1445798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316" y="1445798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334" y="1445798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30" y="3505249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316" y="3505249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951" y="3505249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305" y="5564699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343" y="5653739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937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4416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601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level of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smallest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that each unit of the software </a:t>
            </a:r>
            <a:r>
              <a:rPr lang="en-US" b="1" dirty="0">
                <a:solidFill>
                  <a:schemeClr val="bg1"/>
                </a:solidFill>
              </a:rPr>
              <a:t>performs as </a:t>
            </a:r>
            <a:r>
              <a:rPr lang="en-US" b="1" dirty="0" smtClean="0">
                <a:solidFill>
                  <a:schemeClr val="bg1"/>
                </a:solidFill>
              </a:rPr>
              <a:t>designed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Types of testing: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unit</a:t>
            </a:r>
            <a:r>
              <a:rPr lang="en-US" dirty="0" smtClean="0">
                <a:solidFill>
                  <a:schemeClr val="tx2"/>
                </a:solidFill>
              </a:rPr>
              <a:t> testing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integration</a:t>
            </a:r>
            <a:r>
              <a:rPr lang="en-US" dirty="0" smtClean="0">
                <a:solidFill>
                  <a:schemeClr val="tx2"/>
                </a:solidFill>
              </a:rPr>
              <a:t> testing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ystem</a:t>
            </a:r>
            <a:r>
              <a:rPr lang="en-US" dirty="0" smtClean="0">
                <a:solidFill>
                  <a:schemeClr val="tx2"/>
                </a:solidFill>
              </a:rPr>
              <a:t>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Testing</a:t>
            </a:r>
            <a:r>
              <a:rPr lang="en-US" dirty="0" smtClean="0"/>
              <a:t>?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Testing changes </a:t>
            </a:r>
            <a:r>
              <a:rPr lang="en-US" b="1" dirty="0" smtClean="0">
                <a:solidFill>
                  <a:schemeClr val="bg1"/>
                </a:solidFill>
              </a:rPr>
              <a:t>the convention</a:t>
            </a:r>
            <a:r>
              <a:rPr lang="en-US" dirty="0" smtClean="0">
                <a:solidFill>
                  <a:schemeClr val="tx2"/>
                </a:solidFill>
              </a:rPr>
              <a:t> of writing code: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L</a:t>
            </a:r>
            <a:r>
              <a:rPr lang="en-US" dirty="0" smtClean="0">
                <a:solidFill>
                  <a:schemeClr val="tx2"/>
                </a:solidFill>
              </a:rPr>
              <a:t>ess abstract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/>
                </a:solidFill>
              </a:rPr>
              <a:t>Т</a:t>
            </a:r>
            <a:r>
              <a:rPr lang="en-US" dirty="0" err="1" smtClean="0">
                <a:solidFill>
                  <a:schemeClr val="tx2"/>
                </a:solidFill>
              </a:rPr>
              <a:t>est</a:t>
            </a:r>
            <a:r>
              <a:rPr lang="en-US" dirty="0" smtClean="0">
                <a:solidFill>
                  <a:schemeClr val="tx2"/>
                </a:solidFill>
              </a:rPr>
              <a:t> specific cases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Triple A</a:t>
            </a:r>
            <a:r>
              <a:rPr lang="en-US" dirty="0" smtClean="0">
                <a:solidFill>
                  <a:schemeClr val="tx2"/>
                </a:solidFill>
              </a:rPr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Arrange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Act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Testing</a:t>
            </a:r>
            <a:r>
              <a:rPr lang="en-US" dirty="0" smtClean="0"/>
              <a:t>?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</a:t>
            </a:r>
            <a:r>
              <a:rPr lang="en-US" dirty="0" smtClean="0"/>
              <a:t>be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Requires more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from Manual </a:t>
            </a: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33051-AEC6-4885-8CC9-C0D48C1945F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Words>1594</Words>
  <Application>Microsoft Office PowerPoint</Application>
  <PresentationFormat>Widescreen</PresentationFormat>
  <Paragraphs>321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 (1)</vt:lpstr>
      <vt:lpstr>What is Testing? (2)</vt:lpstr>
      <vt:lpstr>Drawbacks from Manual Testing</vt:lpstr>
      <vt:lpstr>Moving Away from Manual Testing</vt:lpstr>
      <vt:lpstr>What is Unit Testing?</vt:lpstr>
      <vt:lpstr>What is Unit Testing?</vt:lpstr>
      <vt:lpstr>Automated Testing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DRY: Don't Repeat Yourself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Ivo</cp:lastModifiedBy>
  <cp:revision>30</cp:revision>
  <dcterms:created xsi:type="dcterms:W3CDTF">2018-05-23T13:08:44Z</dcterms:created>
  <dcterms:modified xsi:type="dcterms:W3CDTF">2020-03-26T19:52:12Z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