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</p:sldMasterIdLst>
  <p:notesMasterIdLst>
    <p:notesMasterId r:id="rId37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82" r:id="rId28"/>
    <p:sldId id="281" r:id="rId29"/>
    <p:sldId id="280" r:id="rId30"/>
    <p:sldId id="273" r:id="rId31"/>
    <p:sldId id="274" r:id="rId32"/>
    <p:sldId id="275" r:id="rId33"/>
    <p:sldId id="276" r:id="rId34"/>
    <p:sldId id="277" r:id="rId35"/>
    <p:sldId id="278" r:id="rId3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89F54-9659-5B14-D5C1-B3651D5731C9}" v="133" dt="2020-03-12T11:58:16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viewProps" Target="viewProps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02219B5-0B4C-46A4-A4E1-62E59766660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3E891D6-3A82-4A56-9140-EACE30F6D3F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9710858-74E3-4A37-8BFB-80FDB7DC889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D9E15E-30C1-4DB3-841E-B1D98A9E90B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9B9EF23-1843-4C53-BAA2-E2D067E976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9" name="CustomShape 3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D6703D-E94A-4278-A264-414962AC8F1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7F04D26-8FFF-44BE-A788-4D421502C56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3446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3446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400" b="0" strike="noStrike" spc="-1">
              <a:solidFill>
                <a:srgbClr val="23446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75.xml"/><Relationship Id="rId21" Type="http://schemas.openxmlformats.org/officeDocument/2006/relationships/image" Target="../media/image13.png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77.xml"/><Relationship Id="rId15" Type="http://schemas.openxmlformats.org/officeDocument/2006/relationships/hyperlink" Target="https://softuni.org/" TargetMode="External"/><Relationship Id="rId23" Type="http://schemas.openxmlformats.org/officeDocument/2006/relationships/image" Target="../media/image15.png"/><Relationship Id="rId10" Type="http://schemas.openxmlformats.org/officeDocument/2006/relationships/slideLayout" Target="../slideLayouts/slideLayout82.xml"/><Relationship Id="rId19" Type="http://schemas.openxmlformats.org/officeDocument/2006/relationships/image" Target="../media/image11.png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wmf"/><Relationship Id="rId22" Type="http://schemas.openxmlformats.org/officeDocument/2006/relationships/image" Target="../media/image1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18" Type="http://schemas.openxmlformats.org/officeDocument/2006/relationships/image" Target="../media/image19.png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16.png"/><Relationship Id="rId10" Type="http://schemas.openxmlformats.org/officeDocument/2006/relationships/slideLayout" Target="../slideLayouts/slideLayout94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20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Background" descr="SoftUni Background"/>
          <p:cNvPicPr/>
          <p:nvPr/>
        </p:nvPicPr>
        <p:blipFill>
          <a:blip r:embed="rId14"/>
          <a:srcRect b="167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0" y="6702840"/>
            <a:ext cx="12194280" cy="154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Logo SoftUni" descr="SoftUni logo"/>
          <p:cNvPicPr/>
          <p:nvPr/>
        </p:nvPicPr>
        <p:blipFill>
          <a:blip r:embed="rId15"/>
          <a:stretch/>
        </p:blipFill>
        <p:spPr>
          <a:xfrm>
            <a:off x="4324320" y="5184000"/>
            <a:ext cx="3750840" cy="1297080"/>
          </a:xfrm>
          <a:prstGeom prst="rect">
            <a:avLst/>
          </a:prstGeom>
          <a:ln>
            <a:noFill/>
          </a:ln>
        </p:spPr>
      </p:pic>
      <p:pic>
        <p:nvPicPr>
          <p:cNvPr id="3" name="Picture SoftUni Mascot" descr="SoftUni mascot"/>
          <p:cNvPicPr/>
          <p:nvPr/>
        </p:nvPicPr>
        <p:blipFill>
          <a:blip r:embed="rId16"/>
          <a:stretch/>
        </p:blipFill>
        <p:spPr>
          <a:xfrm flipH="1">
            <a:off x="8849520" y="2609640"/>
            <a:ext cx="2788200" cy="3017520"/>
          </a:xfrm>
          <a:prstGeom prst="rect">
            <a:avLst/>
          </a:prstGeom>
          <a:ln>
            <a:noFill/>
          </a:ln>
        </p:spPr>
      </p:pic>
      <p:pic>
        <p:nvPicPr>
          <p:cNvPr id="4" name="Picture Logo Software University" descr="Software University logo"/>
          <p:cNvPicPr/>
          <p:nvPr/>
        </p:nvPicPr>
        <p:blipFill>
          <a:blip r:embed="rId17"/>
          <a:stretch/>
        </p:blipFill>
        <p:spPr>
          <a:xfrm>
            <a:off x="507960" y="5918400"/>
            <a:ext cx="1829520" cy="62748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Background" descr="SoftUni Background"/>
          <p:cNvPicPr/>
          <p:nvPr/>
        </p:nvPicPr>
        <p:blipFill>
          <a:blip r:embed="rId14"/>
          <a:srcRect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8B59358-77E0-41D2-B8CC-69E29A3F6BD3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0" y="0"/>
            <a:ext cx="1153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1865880" y="1121040"/>
            <a:ext cx="10128960" cy="5546160"/>
          </a:xfrm>
          <a:prstGeom prst="rect">
            <a:avLst/>
          </a:prstGeom>
        </p:spPr>
        <p:txBody>
          <a:bodyPr lIns="108000" tIns="36000" rIns="108000" bIns="36000">
            <a:noAutofit/>
          </a:bodyPr>
          <a:lstStyle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Click to edit Master text styles</a:t>
            </a:r>
          </a:p>
          <a:p>
            <a:pPr marL="803160" lvl="1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234465"/>
                </a:solidFill>
                <a:latin typeface="Calibri"/>
              </a:rPr>
              <a:t>Second level</a:t>
            </a:r>
          </a:p>
          <a:p>
            <a:pPr marL="1255680" lvl="2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strike="noStrike" spc="-1">
                <a:solidFill>
                  <a:srgbClr val="234465"/>
                </a:solidFill>
                <a:latin typeface="Calibri"/>
              </a:rPr>
              <a:t>Third level</a:t>
            </a:r>
          </a:p>
          <a:p>
            <a:pPr marL="1700280" lvl="3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234465"/>
                </a:solidFill>
                <a:latin typeface="Calibri"/>
              </a:rPr>
              <a:t>Fourth level</a:t>
            </a:r>
          </a:p>
          <a:p>
            <a:pPr marL="2058840" lvl="4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234465"/>
                </a:solidFill>
                <a:latin typeface="Calibri"/>
              </a:rPr>
              <a:t>Fifth level</a:t>
            </a:r>
          </a:p>
        </p:txBody>
      </p:sp>
      <p:pic>
        <p:nvPicPr>
          <p:cNvPr id="133" name="Logo Software University" descr="Software University logo"/>
          <p:cNvPicPr/>
          <p:nvPr/>
        </p:nvPicPr>
        <p:blipFill>
          <a:blip r:embed="rId15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</p:spPr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34465"/>
                </a:solidFill>
                <a:latin typeface="Calibri"/>
              </a:rPr>
              <a:t>Slide Title</a:t>
            </a:r>
            <a:endParaRPr lang="en-US" sz="4000" b="0" strike="noStrike" spc="-1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135" name="Group 5"/>
          <p:cNvGrpSpPr/>
          <p:nvPr/>
        </p:nvGrpSpPr>
        <p:grpSpPr>
          <a:xfrm>
            <a:off x="185040" y="1868040"/>
            <a:ext cx="1937160" cy="3070080"/>
            <a:chOff x="185040" y="1868040"/>
            <a:chExt cx="1937160" cy="3070080"/>
          </a:xfrm>
        </p:grpSpPr>
        <p:grpSp>
          <p:nvGrpSpPr>
            <p:cNvPr id="136" name="Group 6"/>
            <p:cNvGrpSpPr/>
            <p:nvPr/>
          </p:nvGrpSpPr>
          <p:grpSpPr>
            <a:xfrm>
              <a:off x="185040" y="1868040"/>
              <a:ext cx="1937160" cy="2335680"/>
              <a:chOff x="185040" y="1868040"/>
              <a:chExt cx="1937160" cy="2335680"/>
            </a:xfrm>
          </p:grpSpPr>
          <p:sp>
            <p:nvSpPr>
              <p:cNvPr id="137" name="CustomShape 7"/>
              <p:cNvSpPr/>
              <p:nvPr/>
            </p:nvSpPr>
            <p:spPr>
              <a:xfrm>
                <a:off x="185040" y="1868040"/>
                <a:ext cx="1937160" cy="193716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CustomShape 8"/>
              <p:cNvSpPr/>
              <p:nvPr/>
            </p:nvSpPr>
            <p:spPr>
              <a:xfrm>
                <a:off x="696240" y="3353760"/>
                <a:ext cx="1209600" cy="8499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CustomShape 9"/>
              <p:cNvSpPr/>
              <p:nvPr/>
            </p:nvSpPr>
            <p:spPr>
              <a:xfrm flipH="1">
                <a:off x="407160" y="3353760"/>
                <a:ext cx="1209600" cy="8499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0" name="CustomShape 10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60" cap="rnd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CustomShape 11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60" cap="rnd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42" name="CustomShape 12"/>
            <p:cNvSpPr/>
            <p:nvPr/>
          </p:nvSpPr>
          <p:spPr>
            <a:xfrm>
              <a:off x="684720" y="4548240"/>
              <a:ext cx="93780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CustomShape 13"/>
            <p:cNvSpPr/>
            <p:nvPr/>
          </p:nvSpPr>
          <p:spPr>
            <a:xfrm>
              <a:off x="825840" y="4779000"/>
              <a:ext cx="65556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  <a:effectLst>
              <a:outerShdw blurRad="152400" dist="380880" dir="5400000" sx="70000" sy="70000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Line 14"/>
            <p:cNvSpPr/>
            <p:nvPr/>
          </p:nvSpPr>
          <p:spPr>
            <a:xfrm flipH="1" flipV="1">
              <a:off x="761400" y="2982240"/>
              <a:ext cx="171000" cy="123228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5" name="Line 15"/>
            <p:cNvSpPr/>
            <p:nvPr/>
          </p:nvSpPr>
          <p:spPr>
            <a:xfrm flipH="1">
              <a:off x="873360" y="3801240"/>
              <a:ext cx="559080" cy="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146" name="Group 16"/>
            <p:cNvGrpSpPr/>
            <p:nvPr/>
          </p:nvGrpSpPr>
          <p:grpSpPr>
            <a:xfrm>
              <a:off x="476280" y="2594880"/>
              <a:ext cx="462600" cy="474840"/>
              <a:chOff x="476280" y="2594880"/>
              <a:chExt cx="462600" cy="474840"/>
            </a:xfrm>
          </p:grpSpPr>
          <p:sp>
            <p:nvSpPr>
              <p:cNvPr id="147" name="Line 17"/>
              <p:cNvSpPr/>
              <p:nvPr/>
            </p:nvSpPr>
            <p:spPr>
              <a:xfrm flipH="1" flipV="1">
                <a:off x="478080" y="2832480"/>
                <a:ext cx="460800" cy="237240"/>
              </a:xfrm>
              <a:prstGeom prst="line">
                <a:avLst/>
              </a:prstGeom>
              <a:ln w="38160" cap="rnd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8" name="Line 18"/>
              <p:cNvSpPr/>
              <p:nvPr/>
            </p:nvSpPr>
            <p:spPr>
              <a:xfrm flipH="1">
                <a:off x="476280" y="2594880"/>
                <a:ext cx="460800" cy="237600"/>
              </a:xfrm>
              <a:prstGeom prst="line">
                <a:avLst/>
              </a:prstGeom>
              <a:ln w="38160" cap="rnd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49" name="Line 19"/>
            <p:cNvSpPr/>
            <p:nvPr/>
          </p:nvSpPr>
          <p:spPr>
            <a:xfrm flipV="1">
              <a:off x="1371240" y="2982240"/>
              <a:ext cx="150840" cy="123228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50" name="CustomShape 20"/>
            <p:cNvSpPr/>
            <p:nvPr/>
          </p:nvSpPr>
          <p:spPr>
            <a:xfrm>
              <a:off x="637560" y="4317480"/>
              <a:ext cx="103212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" name="Group 21"/>
            <p:cNvGrpSpPr/>
            <p:nvPr/>
          </p:nvGrpSpPr>
          <p:grpSpPr>
            <a:xfrm>
              <a:off x="1356840" y="2594880"/>
              <a:ext cx="462600" cy="474840"/>
              <a:chOff x="1356840" y="2594880"/>
              <a:chExt cx="462600" cy="474840"/>
            </a:xfrm>
          </p:grpSpPr>
          <p:sp>
            <p:nvSpPr>
              <p:cNvPr id="152" name="Line 22"/>
              <p:cNvSpPr/>
              <p:nvPr/>
            </p:nvSpPr>
            <p:spPr>
              <a:xfrm flipV="1">
                <a:off x="1356840" y="2832480"/>
                <a:ext cx="460800" cy="237240"/>
              </a:xfrm>
              <a:prstGeom prst="line">
                <a:avLst/>
              </a:prstGeom>
              <a:ln w="38160" cap="rnd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3" name="Line 23"/>
              <p:cNvSpPr/>
              <p:nvPr/>
            </p:nvSpPr>
            <p:spPr>
              <a:xfrm>
                <a:off x="1358640" y="2594880"/>
                <a:ext cx="460800" cy="237600"/>
              </a:xfrm>
              <a:prstGeom prst="line">
                <a:avLst/>
              </a:prstGeom>
              <a:ln w="38160" cap="rnd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154" name="Line 24"/>
          <p:cNvSpPr/>
          <p:nvPr/>
        </p:nvSpPr>
        <p:spPr>
          <a:xfrm flipH="1">
            <a:off x="673560" y="4203720"/>
            <a:ext cx="955080" cy="0"/>
          </a:xfrm>
          <a:prstGeom prst="line">
            <a:avLst/>
          </a:prstGeom>
          <a:ln w="38160">
            <a:solidFill>
              <a:srgbClr val="46464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Background" descr="SoftUni Background"/>
          <p:cNvPicPr/>
          <p:nvPr/>
        </p:nvPicPr>
        <p:blipFill>
          <a:blip r:embed="rId14"/>
          <a:srcRect b="167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44" name="Picture SoftUni Mascot" descr="SoftUni mascot with laptop"/>
          <p:cNvPicPr/>
          <p:nvPr/>
        </p:nvPicPr>
        <p:blipFill>
          <a:blip r:embed="rId15"/>
          <a:stretch/>
        </p:blipFill>
        <p:spPr>
          <a:xfrm flipH="1">
            <a:off x="9516600" y="3408480"/>
            <a:ext cx="2250360" cy="304380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0" y="0"/>
            <a:ext cx="12196080" cy="1094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Logo Software University" descr="Software University logo"/>
          <p:cNvPicPr/>
          <p:nvPr/>
        </p:nvPicPr>
        <p:blipFill>
          <a:blip r:embed="rId16"/>
          <a:stretch/>
        </p:blipFill>
        <p:spPr>
          <a:xfrm>
            <a:off x="10068120" y="253800"/>
            <a:ext cx="1914840" cy="558360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Background" descr="SoftUni Background"/>
          <p:cNvPicPr/>
          <p:nvPr/>
        </p:nvPicPr>
        <p:blipFill>
          <a:blip r:embed="rId14"/>
          <a:srcRect b="167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0" y="0"/>
            <a:ext cx="12196080" cy="1094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Logo Software University" descr="Software University logo"/>
          <p:cNvPicPr/>
          <p:nvPr/>
        </p:nvPicPr>
        <p:blipFill>
          <a:blip r:embed="rId15"/>
          <a:stretch/>
        </p:blipFill>
        <p:spPr>
          <a:xfrm>
            <a:off x="10068120" y="253800"/>
            <a:ext cx="1914840" cy="558360"/>
          </a:xfrm>
          <a:prstGeom prst="rect">
            <a:avLst/>
          </a:prstGeom>
          <a:ln>
            <a:noFill/>
          </a:ln>
        </p:spPr>
      </p:pic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Background" descr="SoftUni Background"/>
          <p:cNvPicPr/>
          <p:nvPr/>
        </p:nvPicPr>
        <p:blipFill>
          <a:blip r:embed="rId14"/>
          <a:srcRect b="167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4319640" y="867600"/>
            <a:ext cx="3551760" cy="355176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Background" descr="SoftUni Background"/>
          <p:cNvPicPr/>
          <p:nvPr/>
        </p:nvPicPr>
        <p:blipFill>
          <a:blip r:embed="rId14"/>
          <a:srcRect b="167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0" y="0"/>
            <a:ext cx="11530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8" name="Picture Bulb" descr="Bulb"/>
          <p:cNvPicPr/>
          <p:nvPr/>
        </p:nvPicPr>
        <p:blipFill>
          <a:blip r:embed="rId15"/>
          <a:stretch/>
        </p:blipFill>
        <p:spPr>
          <a:xfrm>
            <a:off x="235080" y="1792440"/>
            <a:ext cx="1829520" cy="4061520"/>
          </a:xfrm>
          <a:prstGeom prst="rect">
            <a:avLst/>
          </a:prstGeom>
          <a:ln>
            <a:noFill/>
          </a:ln>
        </p:spPr>
      </p:pic>
      <p:pic>
        <p:nvPicPr>
          <p:cNvPr id="169" name="Logo Software University" descr="Software University logo"/>
          <p:cNvPicPr/>
          <p:nvPr/>
        </p:nvPicPr>
        <p:blipFill>
          <a:blip r:embed="rId16"/>
          <a:stretch/>
        </p:blipFill>
        <p:spPr>
          <a:xfrm>
            <a:off x="10008720" y="190440"/>
            <a:ext cx="2012760" cy="690120"/>
          </a:xfrm>
          <a:prstGeom prst="rect">
            <a:avLst/>
          </a:prstGeom>
          <a:ln>
            <a:noFill/>
          </a:ln>
        </p:spPr>
      </p:pic>
      <p:sp>
        <p:nvSpPr>
          <p:cNvPr id="17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Background" descr="SoftUni Background"/>
          <p:cNvPicPr/>
          <p:nvPr/>
        </p:nvPicPr>
        <p:blipFill>
          <a:blip r:embed="rId14"/>
          <a:srcRect b="167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09" name="CustomShape 1"/>
          <p:cNvSpPr/>
          <p:nvPr/>
        </p:nvSpPr>
        <p:spPr>
          <a:xfrm>
            <a:off x="0" y="0"/>
            <a:ext cx="12196080" cy="1094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0" name="Logo Software University" descr="Software University logo"/>
          <p:cNvPicPr/>
          <p:nvPr/>
        </p:nvPicPr>
        <p:blipFill>
          <a:blip r:embed="rId15"/>
          <a:stretch/>
        </p:blipFill>
        <p:spPr>
          <a:xfrm>
            <a:off x="10068120" y="253800"/>
            <a:ext cx="1914840" cy="558360"/>
          </a:xfrm>
          <a:prstGeom prst="rect">
            <a:avLst/>
          </a:prstGeom>
          <a:ln>
            <a:noFill/>
          </a:ln>
        </p:spPr>
      </p:pic>
      <p:sp>
        <p:nvSpPr>
          <p:cNvPr id="21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Background" descr="SoftUni Background"/>
          <p:cNvPicPr/>
          <p:nvPr/>
        </p:nvPicPr>
        <p:blipFill>
          <a:blip r:embed="rId14"/>
          <a:srcRect b="167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50" name="CustomShape 1"/>
          <p:cNvSpPr/>
          <p:nvPr/>
        </p:nvSpPr>
        <p:spPr>
          <a:xfrm>
            <a:off x="0" y="6371280"/>
            <a:ext cx="12194280" cy="486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110880" y="6454800"/>
            <a:ext cx="119692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lang="en-US" sz="1600" b="0" u="sng" strike="noStrike" spc="-1">
                <a:solidFill>
                  <a:srgbClr val="F2AC44"/>
                </a:solidFill>
                <a:uFillTx/>
                <a:latin typeface="Calibri"/>
                <a:ea typeface="Calibri"/>
                <a:hlinkClick r:id="rId15"/>
              </a:rPr>
              <a:t>https://softuni.org</a:t>
            </a: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52" name="Picture SoftUni Mascot" descr="SoftUni mascot with open hand"/>
          <p:cNvPicPr/>
          <p:nvPr/>
        </p:nvPicPr>
        <p:blipFill>
          <a:blip r:embed="rId16"/>
          <a:stretch/>
        </p:blipFill>
        <p:spPr>
          <a:xfrm>
            <a:off x="642600" y="2898720"/>
            <a:ext cx="2450880" cy="2959200"/>
          </a:xfrm>
          <a:prstGeom prst="rect">
            <a:avLst/>
          </a:prstGeom>
          <a:ln>
            <a:noFill/>
          </a:ln>
        </p:spPr>
      </p:pic>
      <p:grpSp>
        <p:nvGrpSpPr>
          <p:cNvPr id="253" name="Group 3"/>
          <p:cNvGrpSpPr/>
          <p:nvPr/>
        </p:nvGrpSpPr>
        <p:grpSpPr>
          <a:xfrm>
            <a:off x="3332160" y="1702440"/>
            <a:ext cx="8314560" cy="3543120"/>
            <a:chOff x="3332160" y="1702440"/>
            <a:chExt cx="8314560" cy="3543120"/>
          </a:xfrm>
        </p:grpSpPr>
        <p:pic>
          <p:nvPicPr>
            <p:cNvPr id="254" name="Picture SoftUni Kids Logo" descr="SoftUni Kids logo"/>
            <p:cNvPicPr/>
            <p:nvPr/>
          </p:nvPicPr>
          <p:blipFill>
            <a:blip r:embed="rId17"/>
            <a:stretch/>
          </p:blipFill>
          <p:spPr>
            <a:xfrm>
              <a:off x="10517040" y="3776400"/>
              <a:ext cx="1129680" cy="1388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5" name="Picture SoftUni Foundation Logo" descr="SoftUni Foundation logo"/>
            <p:cNvPicPr/>
            <p:nvPr/>
          </p:nvPicPr>
          <p:blipFill>
            <a:blip r:embed="rId18"/>
            <a:stretch/>
          </p:blipFill>
          <p:spPr>
            <a:xfrm>
              <a:off x="9054000" y="3788280"/>
              <a:ext cx="1165680" cy="135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6" name="Picture SoftUni Digital Logo" descr="SoftUni Digital logo"/>
            <p:cNvPicPr/>
            <p:nvPr/>
          </p:nvPicPr>
          <p:blipFill>
            <a:blip r:embed="rId19"/>
            <a:stretch/>
          </p:blipFill>
          <p:spPr>
            <a:xfrm>
              <a:off x="7657560" y="3789000"/>
              <a:ext cx="1083960" cy="1456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7" name="Picture SoftUni Creative Logo" descr="SoftUni Creative logo"/>
            <p:cNvPicPr/>
            <p:nvPr/>
          </p:nvPicPr>
          <p:blipFill>
            <a:blip r:embed="rId20"/>
            <a:stretch/>
          </p:blipFill>
          <p:spPr>
            <a:xfrm>
              <a:off x="6174000" y="3776400"/>
              <a:ext cx="1165680" cy="1388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8" name="Picture SoftUni Svetlina Logo" descr="SoftUni Svetlina logo"/>
            <p:cNvPicPr/>
            <p:nvPr/>
          </p:nvPicPr>
          <p:blipFill>
            <a:blip r:embed="rId21"/>
            <a:stretch/>
          </p:blipFill>
          <p:spPr>
            <a:xfrm>
              <a:off x="4735080" y="3776400"/>
              <a:ext cx="1165680" cy="1401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9" name="Picture Software University Logo" descr="Software University logo"/>
            <p:cNvPicPr/>
            <p:nvPr/>
          </p:nvPicPr>
          <p:blipFill>
            <a:blip r:embed="rId22"/>
            <a:stretch/>
          </p:blipFill>
          <p:spPr>
            <a:xfrm>
              <a:off x="3332160" y="3776400"/>
              <a:ext cx="1163880" cy="1439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0" name="Line 4"/>
            <p:cNvSpPr/>
            <p:nvPr/>
          </p:nvSpPr>
          <p:spPr>
            <a:xfrm>
              <a:off x="11076480" y="333540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Line 5"/>
            <p:cNvSpPr/>
            <p:nvPr/>
          </p:nvSpPr>
          <p:spPr>
            <a:xfrm>
              <a:off x="9636480" y="332892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Line 6"/>
            <p:cNvSpPr/>
            <p:nvPr/>
          </p:nvSpPr>
          <p:spPr>
            <a:xfrm>
              <a:off x="8196840" y="332892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Line 7"/>
            <p:cNvSpPr/>
            <p:nvPr/>
          </p:nvSpPr>
          <p:spPr>
            <a:xfrm>
              <a:off x="6756840" y="332892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Line 8"/>
            <p:cNvSpPr/>
            <p:nvPr/>
          </p:nvSpPr>
          <p:spPr>
            <a:xfrm>
              <a:off x="5309640" y="333540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" name="Line 9"/>
            <p:cNvSpPr/>
            <p:nvPr/>
          </p:nvSpPr>
          <p:spPr>
            <a:xfrm>
              <a:off x="3915000" y="333540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Line 10"/>
            <p:cNvSpPr/>
            <p:nvPr/>
          </p:nvSpPr>
          <p:spPr>
            <a:xfrm>
              <a:off x="3915000" y="3335400"/>
              <a:ext cx="7161480" cy="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Line 11"/>
            <p:cNvSpPr/>
            <p:nvPr/>
          </p:nvSpPr>
          <p:spPr>
            <a:xfrm>
              <a:off x="7495920" y="309276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68" name="Picture SoftUni Logo" descr="SoftUni logo"/>
            <p:cNvPicPr/>
            <p:nvPr/>
          </p:nvPicPr>
          <p:blipFill>
            <a:blip r:embed="rId23"/>
            <a:stretch/>
          </p:blipFill>
          <p:spPr>
            <a:xfrm>
              <a:off x="6896880" y="1702440"/>
              <a:ext cx="1198080" cy="11980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69" name="Logo Software University" descr="Software University logo"/>
          <p:cNvPicPr/>
          <p:nvPr/>
        </p:nvPicPr>
        <p:blipFill>
          <a:blip r:embed="rId24"/>
          <a:stretch/>
        </p:blipFill>
        <p:spPr>
          <a:xfrm>
            <a:off x="10008720" y="190440"/>
            <a:ext cx="2012760" cy="690120"/>
          </a:xfrm>
          <a:prstGeom prst="rect">
            <a:avLst/>
          </a:prstGeom>
          <a:ln>
            <a:noFill/>
          </a:ln>
        </p:spPr>
      </p:pic>
      <p:sp>
        <p:nvSpPr>
          <p:cNvPr id="27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7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icture Background" descr="SoftUni Background"/>
          <p:cNvPicPr/>
          <p:nvPr/>
        </p:nvPicPr>
        <p:blipFill>
          <a:blip r:embed="rId14"/>
          <a:srcRect b="167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309" name="Picture Forum" descr="Forum icon"/>
          <p:cNvPicPr/>
          <p:nvPr/>
        </p:nvPicPr>
        <p:blipFill>
          <a:blip r:embed="rId15"/>
          <a:stretch/>
        </p:blipFill>
        <p:spPr>
          <a:xfrm>
            <a:off x="10524240" y="5249520"/>
            <a:ext cx="969480" cy="965160"/>
          </a:xfrm>
          <a:prstGeom prst="rect">
            <a:avLst/>
          </a:prstGeom>
          <a:ln>
            <a:noFill/>
          </a:ln>
        </p:spPr>
      </p:pic>
      <p:pic>
        <p:nvPicPr>
          <p:cNvPr id="310" name="Picture Logo FB" descr="Facebook logo"/>
          <p:cNvPicPr/>
          <p:nvPr/>
        </p:nvPicPr>
        <p:blipFill>
          <a:blip r:embed="rId16"/>
          <a:stretch/>
        </p:blipFill>
        <p:spPr>
          <a:xfrm>
            <a:off x="10507320" y="3690000"/>
            <a:ext cx="1003320" cy="1017000"/>
          </a:xfrm>
          <a:prstGeom prst="rect">
            <a:avLst/>
          </a:prstGeom>
          <a:ln>
            <a:noFill/>
          </a:ln>
        </p:spPr>
      </p:pic>
      <p:pic>
        <p:nvPicPr>
          <p:cNvPr id="311" name="Picture Logo SoftUni Right" descr="Software University logo"/>
          <p:cNvPicPr/>
          <p:nvPr/>
        </p:nvPicPr>
        <p:blipFill>
          <a:blip r:embed="rId17"/>
          <a:stretch/>
        </p:blipFill>
        <p:spPr>
          <a:xfrm>
            <a:off x="10413360" y="1674000"/>
            <a:ext cx="1191240" cy="1473120"/>
          </a:xfrm>
          <a:prstGeom prst="rect">
            <a:avLst/>
          </a:prstGeom>
          <a:ln>
            <a:noFill/>
          </a:ln>
        </p:spPr>
      </p:pic>
      <p:pic>
        <p:nvPicPr>
          <p:cNvPr id="312" name="Picture SoftUni Mascot" descr="SoftUni mascot"/>
          <p:cNvPicPr/>
          <p:nvPr/>
        </p:nvPicPr>
        <p:blipFill>
          <a:blip r:embed="rId18"/>
          <a:stretch/>
        </p:blipFill>
        <p:spPr>
          <a:xfrm>
            <a:off x="7182000" y="2584440"/>
            <a:ext cx="2732400" cy="3630240"/>
          </a:xfrm>
          <a:prstGeom prst="rect">
            <a:avLst/>
          </a:prstGeom>
          <a:ln>
            <a:noFill/>
          </a:ln>
        </p:spPr>
      </p:pic>
      <p:sp>
        <p:nvSpPr>
          <p:cNvPr id="313" name="CustomShape 1"/>
          <p:cNvSpPr/>
          <p:nvPr/>
        </p:nvSpPr>
        <p:spPr>
          <a:xfrm>
            <a:off x="0" y="0"/>
            <a:ext cx="12194280" cy="1094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4" name="Logo Software University" descr="Software University logo"/>
          <p:cNvPicPr/>
          <p:nvPr/>
        </p:nvPicPr>
        <p:blipFill>
          <a:blip r:embed="rId19"/>
          <a:stretch/>
        </p:blipFill>
        <p:spPr>
          <a:xfrm>
            <a:off x="10068120" y="253800"/>
            <a:ext cx="1914840" cy="558360"/>
          </a:xfrm>
          <a:prstGeom prst="rect">
            <a:avLst/>
          </a:prstGeom>
          <a:ln>
            <a:noFill/>
          </a:ln>
        </p:spPr>
      </p:pic>
      <p:sp>
        <p:nvSpPr>
          <p:cNvPr id="31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Background" descr="SoftUni Background"/>
          <p:cNvPicPr/>
          <p:nvPr/>
        </p:nvPicPr>
        <p:blipFill>
          <a:blip r:embed="rId14"/>
          <a:srcRect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F0777D4-B1FD-42FD-812B-D43EA2361142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Source code box</a:t>
            </a:r>
            <a:endParaRPr lang="en-US" sz="2400" b="0" strike="noStrike" spc="-1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…</a:t>
            </a:r>
            <a:endParaRPr lang="en-US" sz="2400" b="0" strike="noStrike" spc="-1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…</a:t>
            </a:r>
            <a:endParaRPr lang="en-US" sz="2400" b="0" strike="noStrike" spc="-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0880" cy="5560920"/>
          </a:xfrm>
          <a:prstGeom prst="rect">
            <a:avLst/>
          </a:prstGeom>
        </p:spPr>
        <p:txBody>
          <a:bodyPr lIns="108000" tIns="36000" rIns="108000" bIns="36000">
            <a:noAutofit/>
          </a:bodyPr>
          <a:lstStyle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Sample source code:</a:t>
            </a:r>
          </a:p>
        </p:txBody>
      </p:sp>
      <p:sp>
        <p:nvSpPr>
          <p:cNvPr id="195" name="CustomShape 4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6" name="Logo Software University" descr="Software University logo"/>
          <p:cNvPicPr/>
          <p:nvPr/>
        </p:nvPicPr>
        <p:blipFill>
          <a:blip r:embed="rId15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197" name="PlaceHolder 5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Slide Title</a:t>
            </a:r>
            <a:endParaRPr lang="en-US" sz="4000" b="0" strike="noStrike" spc="-1">
              <a:solidFill>
                <a:srgbClr val="234465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jpe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1.gif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5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media\primo\New%20Volume\SoftUni\Advanced\Jan-2020\Python-OOP\06-Inheritance\sli.do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8708400" y="6130800"/>
            <a:ext cx="2950920" cy="34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1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https://softuni.bg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8708400" y="5756760"/>
            <a:ext cx="29509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2000" b="1" strike="noStrike" spc="-1">
                <a:solidFill>
                  <a:srgbClr val="1A334C"/>
                </a:solidFill>
                <a:latin typeface="Calibri"/>
              </a:rPr>
              <a:t>Software University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552960" y="5344200"/>
            <a:ext cx="298008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alibri"/>
              </a:rPr>
              <a:t>Technical Trainers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552960" y="4851720"/>
            <a:ext cx="298008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trike="noStrike" spc="-1">
                <a:solidFill>
                  <a:srgbClr val="234465"/>
                </a:solidFill>
                <a:latin typeface="Calibri"/>
              </a:rPr>
              <a:t>SoftUni Team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554040" y="125820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3600" b="0" strike="noStrike" spc="-1">
                <a:solidFill>
                  <a:srgbClr val="234465"/>
                </a:solidFill>
                <a:latin typeface="Calibri"/>
              </a:rPr>
              <a:t>Capability to Inherit Other Properties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554040" y="32148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234465"/>
                </a:solidFill>
                <a:latin typeface="Calibri"/>
              </a:rPr>
              <a:t>Inheritance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365" name="Picture 3"/>
          <p:cNvPicPr/>
          <p:nvPr/>
        </p:nvPicPr>
        <p:blipFill>
          <a:blip r:embed="rId4"/>
          <a:stretch/>
        </p:blipFill>
        <p:spPr>
          <a:xfrm>
            <a:off x="552960" y="2244600"/>
            <a:ext cx="2470680" cy="247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055880" y="1494000"/>
            <a:ext cx="5234400" cy="449928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class Animal: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  def eat(self):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      return "eating..."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class Dog(Animal):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    def bark(self):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       return "barking..."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i="1" strike="noStrike" spc="-1" dirty="0">
                <a:solidFill>
                  <a:srgbClr val="00B050"/>
                </a:solidFill>
                <a:latin typeface="Consolas"/>
              </a:rPr>
              <a:t># dog = Dog()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i="1" strike="noStrike" spc="-1" dirty="0">
                <a:solidFill>
                  <a:srgbClr val="00B050"/>
                </a:solidFill>
                <a:latin typeface="Consolas"/>
              </a:rPr>
              <a:t># print(</a:t>
            </a:r>
            <a:r>
              <a:rPr lang="en-US" sz="2400" b="1" i="1" strike="noStrike" spc="-1" dirty="0" err="1">
                <a:solidFill>
                  <a:srgbClr val="00B050"/>
                </a:solidFill>
                <a:latin typeface="Consolas"/>
              </a:rPr>
              <a:t>dog.eat</a:t>
            </a:r>
            <a:r>
              <a:rPr lang="en-US" sz="2400" b="1" i="1" strike="noStrike" spc="-1" dirty="0">
                <a:solidFill>
                  <a:srgbClr val="00B050"/>
                </a:solidFill>
                <a:latin typeface="Consolas"/>
              </a:rPr>
              <a:t>())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i="1" strike="noStrike" spc="-1" dirty="0">
                <a:solidFill>
                  <a:srgbClr val="00B050"/>
                </a:solidFill>
                <a:latin typeface="Consolas"/>
              </a:rPr>
              <a:t># print(</a:t>
            </a:r>
            <a:r>
              <a:rPr lang="en-US" sz="2400" b="1" i="1" strike="noStrike" spc="-1" dirty="0" err="1">
                <a:solidFill>
                  <a:srgbClr val="00B050"/>
                </a:solidFill>
                <a:latin typeface="Consolas"/>
              </a:rPr>
              <a:t>dog.bark</a:t>
            </a:r>
            <a:r>
              <a:rPr lang="en-US" sz="2400" b="1" i="1" strike="noStrike" spc="-1" dirty="0">
                <a:solidFill>
                  <a:srgbClr val="00B050"/>
                </a:solidFill>
                <a:latin typeface="Consolas"/>
              </a:rPr>
              <a:t>())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Solution: Single Inheritance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96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>
                <a:solidFill>
                  <a:srgbClr val="234465"/>
                </a:solidFill>
                <a:latin typeface="Calibri"/>
              </a:rPr>
              <a:t>Single, Multiple and Multilevel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234465"/>
                </a:solidFill>
                <a:latin typeface="Calibri"/>
              </a:rPr>
              <a:t>Forms of Inheritance</a:t>
            </a:r>
            <a:endParaRPr lang="en-US" sz="5400" b="0" strike="noStrike" spc="-1">
              <a:latin typeface="Arial"/>
            </a:endParaRPr>
          </a:p>
        </p:txBody>
      </p:sp>
      <p:pic>
        <p:nvPicPr>
          <p:cNvPr id="399" name="Picture 3"/>
          <p:cNvPicPr/>
          <p:nvPr/>
        </p:nvPicPr>
        <p:blipFill>
          <a:blip r:embed="rId2"/>
          <a:stretch/>
        </p:blipFill>
        <p:spPr>
          <a:xfrm>
            <a:off x="4876920" y="144576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>
                <a:solidFill>
                  <a:srgbClr val="FFA000"/>
                </a:solidFill>
                <a:latin typeface="Calibri"/>
              </a:rPr>
              <a:t>Single</a:t>
            </a: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 Inheritance</a:t>
            </a:r>
            <a:endParaRPr lang="en-US" sz="3400" b="0" strike="noStrike" spc="-1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234465"/>
                </a:solidFill>
                <a:latin typeface="Calibri"/>
              </a:rPr>
              <a:t>When a child inherits from only one parents class</a:t>
            </a:r>
            <a:endParaRPr lang="en-US" sz="3200" b="0" strike="noStrike" spc="-1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>
                <a:solidFill>
                  <a:srgbClr val="FFA000"/>
                </a:solidFill>
                <a:latin typeface="Calibri"/>
              </a:rPr>
              <a:t>Multiple</a:t>
            </a: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 Inheritance</a:t>
            </a:r>
            <a:endParaRPr lang="en-US" sz="3400" b="0" strike="noStrike" spc="-1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234465"/>
                </a:solidFill>
                <a:latin typeface="Calibri"/>
              </a:rPr>
              <a:t>When a child inherits from multiple parent classes</a:t>
            </a:r>
            <a:endParaRPr lang="en-US" sz="3200" b="0" strike="noStrike" spc="-1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>
                <a:solidFill>
                  <a:srgbClr val="FFA000"/>
                </a:solidFill>
                <a:latin typeface="Calibri"/>
              </a:rPr>
              <a:t>Multilevel</a:t>
            </a: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 Inheritance</a:t>
            </a:r>
            <a:endParaRPr lang="en-US" sz="3400" b="0" strike="noStrike" spc="-1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234465"/>
                </a:solidFill>
                <a:latin typeface="Calibri"/>
              </a:rPr>
              <a:t>We can inherit from a </a:t>
            </a:r>
            <a:r>
              <a:rPr lang="en-US" sz="3200" b="1" strike="noStrike" spc="-1">
                <a:solidFill>
                  <a:srgbClr val="FFA000"/>
                </a:solidFill>
                <a:latin typeface="Calibri"/>
              </a:rPr>
              <a:t>derived</a:t>
            </a:r>
            <a:r>
              <a:rPr lang="en-US" sz="3200" b="0" strike="noStrike" spc="-1">
                <a:solidFill>
                  <a:srgbClr val="234465"/>
                </a:solidFill>
                <a:latin typeface="Calibri"/>
              </a:rPr>
              <a:t> class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34465"/>
                </a:solidFill>
                <a:latin typeface="Calibri"/>
              </a:rPr>
              <a:t>Forms of Inheritance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35880" y="1719000"/>
            <a:ext cx="4893480" cy="370764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class Base1: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    def __init__(self):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        self.</a:t>
            </a:r>
            <a:r>
              <a:rPr lang="en-US" sz="2400" b="1" strike="noStrike" spc="-1">
                <a:solidFill>
                  <a:srgbClr val="FFA000"/>
                </a:solidFill>
                <a:latin typeface="Consolas"/>
              </a:rPr>
              <a:t>str1</a:t>
            </a: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 = "Geek1"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        print("Base1")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class Base2: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    def __init__(self):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        self.</a:t>
            </a:r>
            <a:r>
              <a:rPr lang="en-US" sz="2400" b="1" strike="noStrike" spc="-1">
                <a:solidFill>
                  <a:srgbClr val="FFA000"/>
                </a:solidFill>
                <a:latin typeface="Consolas"/>
              </a:rPr>
              <a:t>str2</a:t>
            </a: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 = "Geek2"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Example: Multiple Inheritance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5463720" y="1921680"/>
            <a:ext cx="6391440" cy="33019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class Derived</a:t>
            </a:r>
            <a:r>
              <a:rPr lang="en-US" sz="2400" b="1" strike="noStrike" spc="-1">
                <a:solidFill>
                  <a:srgbClr val="FFA000"/>
                </a:solidFill>
                <a:latin typeface="Consolas"/>
              </a:rPr>
              <a:t>(Base1, Base2)</a:t>
            </a: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    def __init__(self):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        </a:t>
            </a:r>
            <a:r>
              <a:rPr lang="en-US" sz="2400" b="1" strike="noStrike" spc="-1">
                <a:solidFill>
                  <a:srgbClr val="FFA000"/>
                </a:solidFill>
                <a:latin typeface="Consolas"/>
              </a:rPr>
              <a:t>Base1.__init__(self)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        </a:t>
            </a:r>
            <a:r>
              <a:rPr lang="en-US" sz="2400" b="1" strike="noStrike" spc="-1">
                <a:solidFill>
                  <a:srgbClr val="FFA000"/>
                </a:solidFill>
                <a:latin typeface="Consolas"/>
              </a:rPr>
              <a:t>Base2.__init__(self)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        print("Derived")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    def print_strings(self):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        print(self.</a:t>
            </a:r>
            <a:r>
              <a:rPr lang="en-US" sz="2400" b="1" strike="noStrike" spc="-1">
                <a:solidFill>
                  <a:srgbClr val="FFA000"/>
                </a:solidFill>
                <a:latin typeface="Consolas"/>
              </a:rPr>
              <a:t>str1</a:t>
            </a: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, self.</a:t>
            </a:r>
            <a:r>
              <a:rPr lang="en-US" sz="2400" b="1" strike="noStrike" spc="-1">
                <a:solidFill>
                  <a:srgbClr val="FFA000"/>
                </a:solidFill>
                <a:latin typeface="Consolas"/>
              </a:rPr>
              <a:t>str2</a:t>
            </a: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1D026B8-F7E9-4EA6-93B7-9FF625B77F5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055880" y="1266840"/>
            <a:ext cx="6299280" cy="53881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class Base: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   def __</a:t>
            </a:r>
            <a:r>
              <a:rPr lang="en-US" sz="2400" b="1" strike="noStrike" spc="-1" dirty="0" err="1">
                <a:solidFill>
                  <a:srgbClr val="234465"/>
                </a:solidFill>
                <a:latin typeface="Consolas"/>
              </a:rPr>
              <a:t>init</a:t>
            </a: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__(self, name):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      self.name = name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   def </a:t>
            </a:r>
            <a:r>
              <a:rPr lang="en-US" sz="2400" b="1" strike="noStrike" spc="-1" dirty="0" err="1">
                <a:solidFill>
                  <a:srgbClr val="FFA000"/>
                </a:solidFill>
                <a:latin typeface="Consolas"/>
              </a:rPr>
              <a:t>get_name</a:t>
            </a: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(self):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      return self.name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class Child</a:t>
            </a:r>
            <a:r>
              <a:rPr lang="en-US" sz="2400" b="1" strike="noStrike" spc="-1" dirty="0">
                <a:solidFill>
                  <a:srgbClr val="FFA000"/>
                </a:solidFill>
                <a:latin typeface="Consolas"/>
              </a:rPr>
              <a:t>(Base)</a:t>
            </a: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   def __</a:t>
            </a:r>
            <a:r>
              <a:rPr lang="en-US" sz="2400" b="1" strike="noStrike" spc="-1" dirty="0" err="1">
                <a:solidFill>
                  <a:srgbClr val="234465"/>
                </a:solidFill>
                <a:latin typeface="Consolas"/>
              </a:rPr>
              <a:t>init</a:t>
            </a: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__(self, name, age):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      super().__</a:t>
            </a:r>
            <a:r>
              <a:rPr lang="en-US" sz="2400" b="1" strike="noStrike" spc="-1" dirty="0" err="1">
                <a:solidFill>
                  <a:srgbClr val="234465"/>
                </a:solidFill>
                <a:latin typeface="Consolas"/>
              </a:rPr>
              <a:t>init</a:t>
            </a: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__(name)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      </a:t>
            </a:r>
            <a:r>
              <a:rPr lang="en-US" sz="2400" b="1" strike="noStrike" spc="-1" dirty="0" err="1">
                <a:solidFill>
                  <a:srgbClr val="234465"/>
                </a:solidFill>
                <a:latin typeface="Consolas"/>
              </a:rPr>
              <a:t>self.age</a:t>
            </a: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 = age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   def </a:t>
            </a:r>
            <a:r>
              <a:rPr lang="en-US" sz="2400" b="1" strike="noStrike" spc="-1" dirty="0" err="1">
                <a:solidFill>
                  <a:srgbClr val="234465"/>
                </a:solidFill>
                <a:latin typeface="Consolas"/>
              </a:rPr>
              <a:t>get_age</a:t>
            </a: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(self):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      return </a:t>
            </a:r>
            <a:r>
              <a:rPr lang="en-US" sz="2400" b="1" strike="noStrike" spc="-1" dirty="0" err="1">
                <a:solidFill>
                  <a:srgbClr val="234465"/>
                </a:solidFill>
                <a:latin typeface="Consolas"/>
              </a:rPr>
              <a:t>self.age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Example: Multilevel Inheritance (1)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8466B32-DEE0-4A25-A132-365B4A1ED4E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10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Example: Multilevel Inheritance (2)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923040" y="1269000"/>
            <a:ext cx="10344960" cy="485316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class GrandChild</a:t>
            </a:r>
            <a:r>
              <a:rPr lang="en-US" sz="2400" b="1" strike="noStrike" spc="-1">
                <a:solidFill>
                  <a:srgbClr val="FFA000"/>
                </a:solidFill>
                <a:latin typeface="Consolas"/>
              </a:rPr>
              <a:t>(Child)</a:t>
            </a: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   def __init__(self, name, age, address):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      super().__init__(name, age)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      self.address = address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   def get_address(self):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      return self.address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grand_child = GrandChild("Grand Name", 19, "Address 15-17")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print(grand_child.</a:t>
            </a:r>
            <a:r>
              <a:rPr lang="en-US" sz="2400" b="1" strike="noStrike" spc="-1">
                <a:solidFill>
                  <a:srgbClr val="FFA000"/>
                </a:solidFill>
                <a:latin typeface="Consolas"/>
              </a:rPr>
              <a:t>name</a:t>
            </a: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)     </a:t>
            </a:r>
            <a:r>
              <a:rPr lang="en-US" sz="2400" b="1" i="1" strike="noStrike" spc="-1">
                <a:solidFill>
                  <a:srgbClr val="00B050"/>
                </a:solidFill>
                <a:latin typeface="Consolas"/>
              </a:rPr>
              <a:t># 'Grand Name'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print(grand_child.</a:t>
            </a:r>
            <a:r>
              <a:rPr lang="en-US" sz="2400" b="1" strike="noStrike" spc="-1">
                <a:solidFill>
                  <a:srgbClr val="FFA000"/>
                </a:solidFill>
                <a:latin typeface="Consolas"/>
              </a:rPr>
              <a:t>age</a:t>
            </a: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)      </a:t>
            </a:r>
            <a:r>
              <a:rPr lang="en-US" sz="2400" b="1" i="1" strike="noStrike" spc="-1">
                <a:solidFill>
                  <a:srgbClr val="00B050"/>
                </a:solidFill>
                <a:latin typeface="Consolas"/>
              </a:rPr>
              <a:t># '19'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print(grand_child.</a:t>
            </a:r>
            <a:r>
              <a:rPr lang="en-US" sz="2400" b="1" strike="noStrike" spc="-1">
                <a:solidFill>
                  <a:srgbClr val="FFA000"/>
                </a:solidFill>
                <a:latin typeface="Consolas"/>
              </a:rPr>
              <a:t>address</a:t>
            </a: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) 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237B5F-2F76-4759-AEE1-71414652CCE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Create three classes named </a:t>
            </a:r>
            <a:r>
              <a:rPr lang="en-US" sz="3400" b="1" strike="noStrike" spc="-1">
                <a:solidFill>
                  <a:srgbClr val="FFA000"/>
                </a:solidFill>
                <a:latin typeface="Consolas"/>
              </a:rPr>
              <a:t>Person</a:t>
            </a: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, </a:t>
            </a:r>
            <a:r>
              <a:rPr lang="en-US" sz="3400" b="1" strike="noStrike" spc="-1">
                <a:solidFill>
                  <a:srgbClr val="FFA000"/>
                </a:solidFill>
                <a:latin typeface="Consolas"/>
              </a:rPr>
              <a:t>Employee</a:t>
            </a: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 and </a:t>
            </a:r>
            <a:r>
              <a:rPr lang="en-US" sz="3400" b="1" strike="noStrike" spc="-1">
                <a:solidFill>
                  <a:srgbClr val="FFA000"/>
                </a:solidFill>
                <a:latin typeface="Consolas"/>
              </a:rPr>
              <a:t>Teacher</a:t>
            </a:r>
            <a:endParaRPr lang="en-US" sz="3400" b="0" strike="noStrike" spc="-1">
              <a:latin typeface="Arial"/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trike="noStrike" spc="-1">
                <a:solidFill>
                  <a:srgbClr val="FFA000"/>
                </a:solidFill>
                <a:latin typeface="Consolas"/>
              </a:rPr>
              <a:t>Person</a:t>
            </a:r>
            <a:r>
              <a:rPr lang="en-US" sz="3200" b="1" strike="noStrike" spc="-1">
                <a:solidFill>
                  <a:srgbClr val="234465"/>
                </a:solidFill>
                <a:latin typeface="Calibri"/>
              </a:rPr>
              <a:t> </a:t>
            </a:r>
            <a:r>
              <a:rPr lang="en-US" sz="3200" b="0" strike="noStrike" spc="-1">
                <a:solidFill>
                  <a:srgbClr val="234465"/>
                </a:solidFill>
                <a:latin typeface="Calibri"/>
              </a:rPr>
              <a:t>with a single public method </a:t>
            </a:r>
            <a:r>
              <a:rPr lang="en-US" sz="3200" b="1" strike="noStrike" spc="-1">
                <a:solidFill>
                  <a:srgbClr val="FFA000"/>
                </a:solidFill>
                <a:latin typeface="Consolas"/>
              </a:rPr>
              <a:t>sleep()</a:t>
            </a:r>
            <a:r>
              <a:rPr lang="en-US" sz="3200" b="0" strike="noStrike" spc="-1">
                <a:solidFill>
                  <a:srgbClr val="234465"/>
                </a:solidFill>
                <a:latin typeface="Calibri"/>
              </a:rPr>
              <a:t> that returns: "sleeping…" </a:t>
            </a:r>
            <a:endParaRPr lang="en-US" sz="3200" b="0" strike="noStrike" spc="-1">
              <a:latin typeface="Arial"/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trike="noStrike" spc="-1">
                <a:solidFill>
                  <a:srgbClr val="FFA000"/>
                </a:solidFill>
                <a:latin typeface="Consolas"/>
              </a:rPr>
              <a:t>Employee</a:t>
            </a:r>
            <a:r>
              <a:rPr lang="en-US" sz="3200" b="1" strike="noStrike" spc="-1">
                <a:solidFill>
                  <a:srgbClr val="234465"/>
                </a:solidFill>
                <a:latin typeface="Calibri"/>
              </a:rPr>
              <a:t> </a:t>
            </a:r>
            <a:r>
              <a:rPr lang="en-US" sz="3200" b="0" strike="noStrike" spc="-1">
                <a:solidFill>
                  <a:srgbClr val="234465"/>
                </a:solidFill>
                <a:latin typeface="Calibri"/>
              </a:rPr>
              <a:t>with a single public method </a:t>
            </a:r>
            <a:r>
              <a:rPr lang="en-US" sz="3200" b="1" strike="noStrike" spc="-1">
                <a:solidFill>
                  <a:srgbClr val="FFA000"/>
                </a:solidFill>
                <a:latin typeface="Consolas"/>
              </a:rPr>
              <a:t>get_fired()</a:t>
            </a:r>
            <a:r>
              <a:rPr lang="en-US" sz="3200" b="0" strike="noStrike" spc="-1">
                <a:solidFill>
                  <a:srgbClr val="234465"/>
                </a:solidFill>
                <a:latin typeface="Calibri"/>
              </a:rPr>
              <a:t> that returns: "fired…" </a:t>
            </a:r>
            <a:endParaRPr lang="en-US" sz="3200" b="0" strike="noStrike" spc="-1">
              <a:latin typeface="Arial"/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trike="noStrike" spc="-1">
                <a:solidFill>
                  <a:srgbClr val="FFA000"/>
                </a:solidFill>
                <a:latin typeface="Consolas"/>
              </a:rPr>
              <a:t>Teacher</a:t>
            </a:r>
            <a:r>
              <a:rPr lang="en-US" sz="3200" b="1" strike="noStrike" spc="-1">
                <a:solidFill>
                  <a:srgbClr val="234465"/>
                </a:solidFill>
                <a:latin typeface="Calibri"/>
              </a:rPr>
              <a:t> </a:t>
            </a:r>
            <a:r>
              <a:rPr lang="en-US" sz="3200" b="0" strike="noStrike" spc="-1">
                <a:solidFill>
                  <a:srgbClr val="234465"/>
                </a:solidFill>
                <a:latin typeface="Calibri"/>
              </a:rPr>
              <a:t>with a single public method </a:t>
            </a:r>
            <a:r>
              <a:rPr lang="en-US" sz="3200" b="1" strike="noStrike" spc="-1">
                <a:solidFill>
                  <a:srgbClr val="FFA000"/>
                </a:solidFill>
                <a:latin typeface="Consolas"/>
              </a:rPr>
              <a:t>teach()</a:t>
            </a:r>
            <a:r>
              <a:rPr lang="en-US" sz="3200" b="0" strike="noStrike" spc="-1">
                <a:solidFill>
                  <a:srgbClr val="234465"/>
                </a:solidFill>
                <a:latin typeface="Calibri"/>
              </a:rPr>
              <a:t> that returns: "teaching…"  </a:t>
            </a:r>
            <a:endParaRPr lang="en-US" sz="3200" b="0" strike="noStrike" spc="-1">
              <a:latin typeface="Arial"/>
            </a:endParaRP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trike="noStrike" spc="-1">
                <a:solidFill>
                  <a:srgbClr val="FFA000"/>
                </a:solidFill>
                <a:latin typeface="Consolas"/>
              </a:rPr>
              <a:t>Teacher</a:t>
            </a: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 should inherit from </a:t>
            </a:r>
            <a:r>
              <a:rPr lang="en-US" sz="3200" b="1" strike="noStrike" spc="-1">
                <a:solidFill>
                  <a:srgbClr val="FFA000"/>
                </a:solidFill>
                <a:latin typeface="Consolas"/>
              </a:rPr>
              <a:t>Person</a:t>
            </a: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 and</a:t>
            </a:r>
            <a:r>
              <a:rPr lang="en-US" sz="3400" b="1" strike="noStrike" spc="-1">
                <a:solidFill>
                  <a:srgbClr val="234465"/>
                </a:solidFill>
                <a:latin typeface="Calibri"/>
              </a:rPr>
              <a:t>  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Problem: Multiple Inheritance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16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80" y="1539000"/>
            <a:ext cx="6029280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600" b="1" strike="noStrike" spc="-1" dirty="0">
                <a:solidFill>
                  <a:srgbClr val="234465"/>
                </a:solidFill>
                <a:latin typeface="Consolas"/>
              </a:rPr>
              <a:t>class Person: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solidFill>
                  <a:srgbClr val="234465"/>
                </a:solidFill>
                <a:latin typeface="Consolas"/>
              </a:rPr>
              <a:t>  def sleep(self):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solidFill>
                  <a:srgbClr val="234465"/>
                </a:solidFill>
                <a:latin typeface="Consolas"/>
              </a:rPr>
              <a:t>      return "sleeping..."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endParaRPr lang="en-US" sz="26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solidFill>
                  <a:srgbClr val="234465"/>
                </a:solidFill>
                <a:latin typeface="Consolas"/>
              </a:rPr>
              <a:t>class Employee():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solidFill>
                  <a:srgbClr val="234465"/>
                </a:solidFill>
                <a:latin typeface="Consolas"/>
              </a:rPr>
              <a:t>    def </a:t>
            </a:r>
            <a:r>
              <a:rPr lang="en-US" sz="2600" b="1" strike="noStrike" spc="-1" dirty="0" err="1">
                <a:solidFill>
                  <a:srgbClr val="234465"/>
                </a:solidFill>
                <a:latin typeface="Consolas"/>
              </a:rPr>
              <a:t>get_fired</a:t>
            </a:r>
            <a:r>
              <a:rPr lang="en-US" sz="2600" b="1" strike="noStrike" spc="-1" dirty="0">
                <a:solidFill>
                  <a:srgbClr val="234465"/>
                </a:solidFill>
                <a:latin typeface="Consolas"/>
              </a:rPr>
              <a:t>(self):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solidFill>
                  <a:srgbClr val="234465"/>
                </a:solidFill>
                <a:latin typeface="Consolas"/>
              </a:rPr>
              <a:t>        return "fired..."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endParaRPr lang="en-US" sz="26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solidFill>
                  <a:srgbClr val="234465"/>
                </a:solidFill>
                <a:latin typeface="Consolas"/>
              </a:rPr>
              <a:t>class Teacher(</a:t>
            </a:r>
            <a:r>
              <a:rPr lang="en-US" sz="2600" b="1" strike="noStrike" spc="-1" dirty="0" err="1">
                <a:solidFill>
                  <a:srgbClr val="FFA000"/>
                </a:solidFill>
                <a:latin typeface="Consolas"/>
              </a:rPr>
              <a:t>Person</a:t>
            </a:r>
            <a:r>
              <a:rPr lang="en-US" sz="2600" b="1" strike="noStrike" spc="-1" dirty="0" err="1">
                <a:solidFill>
                  <a:srgbClr val="234465"/>
                </a:solidFill>
                <a:latin typeface="Consolas"/>
              </a:rPr>
              <a:t>,</a:t>
            </a:r>
            <a:r>
              <a:rPr lang="en-US" sz="2600" b="1" strike="noStrike" spc="-1" dirty="0" err="1">
                <a:solidFill>
                  <a:srgbClr val="FFA000"/>
                </a:solidFill>
                <a:latin typeface="Consolas"/>
              </a:rPr>
              <a:t>Employee</a:t>
            </a:r>
            <a:r>
              <a:rPr lang="en-US" sz="2600" b="1" strike="noStrike" spc="-1" dirty="0">
                <a:solidFill>
                  <a:srgbClr val="234465"/>
                </a:solidFill>
                <a:latin typeface="Consolas"/>
              </a:rPr>
              <a:t>):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solidFill>
                  <a:srgbClr val="234465"/>
                </a:solidFill>
                <a:latin typeface="Consolas"/>
              </a:rPr>
              <a:t>    def teach(self):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solidFill>
                  <a:srgbClr val="234465"/>
                </a:solidFill>
                <a:latin typeface="Consolas"/>
              </a:rPr>
              <a:t>        return "teaching..."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Solution: Multiple Inheritance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17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2090880" y="1121040"/>
            <a:ext cx="9903240" cy="55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234465"/>
                </a:solidFill>
                <a:latin typeface="Calibri"/>
                <a:ea typeface="Calibri"/>
              </a:rPr>
              <a:t>A class that is used to </a:t>
            </a:r>
            <a:r>
              <a:rPr lang="en-US" sz="3400" b="1" strike="noStrike" spc="-1">
                <a:solidFill>
                  <a:srgbClr val="FFA000"/>
                </a:solidFill>
                <a:latin typeface="Calibri"/>
                <a:ea typeface="Calibri"/>
              </a:rPr>
              <a:t>"mix in"</a:t>
            </a:r>
            <a:r>
              <a:rPr lang="en-US" sz="3400" b="0" strike="noStrike" spc="-1">
                <a:solidFill>
                  <a:srgbClr val="234465"/>
                </a:solidFill>
                <a:latin typeface="Calibri"/>
                <a:ea typeface="Calibri"/>
              </a:rPr>
              <a:t> extra properties and methods into a class.</a:t>
            </a:r>
            <a:endParaRPr lang="en-US" sz="3400" b="0" strike="noStrike" spc="-1">
              <a:latin typeface="Arial"/>
            </a:endParaRP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>
                <a:solidFill>
                  <a:srgbClr val="FFA000"/>
                </a:solidFill>
                <a:latin typeface="Calibri"/>
                <a:ea typeface="Calibri"/>
              </a:rPr>
              <a:t>Right to left</a:t>
            </a:r>
            <a:endParaRPr lang="en-US" sz="3400" b="0" strike="noStrike" spc="-1">
              <a:latin typeface="Arial"/>
            </a:endParaRP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234465"/>
                </a:solidFill>
                <a:latin typeface="Calibri"/>
                <a:ea typeface="Calibri"/>
              </a:rPr>
              <a:t>Benefits:</a:t>
            </a:r>
            <a:endParaRPr lang="en-US" sz="3400" b="0" strike="noStrike" spc="-1">
              <a:latin typeface="Arial"/>
            </a:endParaRPr>
          </a:p>
          <a:p>
            <a:pPr marL="817200" lvl="1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234465"/>
                </a:solidFill>
                <a:latin typeface="Calibri"/>
                <a:ea typeface="Calibri"/>
              </a:rPr>
              <a:t>Less conflicts between classes</a:t>
            </a:r>
            <a:endParaRPr lang="en-US" sz="3400" b="0" strike="noStrike" spc="-1">
              <a:latin typeface="Arial"/>
            </a:endParaRPr>
          </a:p>
          <a:p>
            <a:pPr marL="817200" lvl="1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234465"/>
                </a:solidFill>
                <a:latin typeface="Calibri"/>
                <a:ea typeface="Calibri"/>
              </a:rPr>
              <a:t>Less bugs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34465"/>
                </a:solidFill>
                <a:latin typeface="Calibri"/>
              </a:rPr>
              <a:t>Mixins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2AE7E9-31F4-49FC-BF6F-0B66194C49AE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18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65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Example: Mixins (Incorrect Way)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189360" y="1259640"/>
            <a:ext cx="6873120" cy="410976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class BaseClass:</a:t>
            </a:r>
            <a:br/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    def test(self):</a:t>
            </a:r>
            <a:br/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        return "BaseClass"</a:t>
            </a:r>
            <a:br/>
            <a:br/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class MixinClass1:</a:t>
            </a:r>
            <a:br/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    def test(self):</a:t>
            </a:r>
            <a:br/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        return "MixinClass1"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class MyClass(BaseClass,MixinClass1):</a:t>
            </a:r>
            <a:br/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    pass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21446B-E8EC-4EE7-8901-1A58B71F3A4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479" name="CustomShape 4"/>
          <p:cNvSpPr/>
          <p:nvPr/>
        </p:nvSpPr>
        <p:spPr>
          <a:xfrm>
            <a:off x="7244640" y="4815720"/>
            <a:ext cx="4718880" cy="142848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  <a:ea typeface="Calibri"/>
              </a:rPr>
              <a:t>my_class = MyClass()</a:t>
            </a:r>
            <a:br/>
            <a:r>
              <a:rPr lang="en-US" sz="2400" b="1" strike="noStrike" spc="-1">
                <a:solidFill>
                  <a:srgbClr val="234465"/>
                </a:solidFill>
                <a:latin typeface="Consolas"/>
                <a:ea typeface="Calibri"/>
              </a:rPr>
              <a:t>print(my_class.test())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i="1" strike="noStrike" spc="-1">
                <a:solidFill>
                  <a:srgbClr val="00B050"/>
                </a:solidFill>
                <a:latin typeface="Consolas"/>
                <a:ea typeface="Calibri"/>
              </a:rPr>
              <a:t># BaseClass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28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96920" y="1371600"/>
            <a:ext cx="9048600" cy="52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Inheritance</a:t>
            </a:r>
            <a:endParaRPr lang="en-US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Definition and Benefits</a:t>
            </a:r>
            <a:endParaRPr lang="en-US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strike="noStrike" spc="-1" dirty="0" err="1">
                <a:solidFill>
                  <a:srgbClr val="234465"/>
                </a:solidFill>
                <a:latin typeface="Calibri"/>
              </a:rPr>
              <a:t>Subclassing</a:t>
            </a:r>
            <a:endParaRPr lang="en-US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The </a:t>
            </a:r>
            <a:r>
              <a:rPr lang="en-US" sz="3000" b="1" strike="noStrike" spc="-1" dirty="0">
                <a:solidFill>
                  <a:srgbClr val="FFA000"/>
                </a:solidFill>
                <a:latin typeface="Consolas"/>
              </a:rPr>
              <a:t>super()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 </a:t>
            </a:r>
            <a:r>
              <a:rPr lang="en-US" sz="3000" b="0" strike="noStrike" spc="-1" dirty="0" err="1">
                <a:solidFill>
                  <a:srgbClr val="234465"/>
                </a:solidFill>
                <a:latin typeface="Calibri"/>
              </a:rPr>
              <a:t>Мethod</a:t>
            </a:r>
            <a:endParaRPr lang="en-US" sz="3000" b="0" strike="noStrike" spc="-1" dirty="0">
              <a:latin typeface="Arial"/>
            </a:endParaRPr>
          </a:p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Forms of Inheritance</a:t>
            </a:r>
            <a:endParaRPr lang="en-US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Single Inheritance</a:t>
            </a:r>
            <a:endParaRPr lang="en-US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Multiple Inheritance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Table of Contents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88484A-4B84-412A-9DDD-2C9A0BD827C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Example: Mixins (Correct Way)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189360" y="1259640"/>
            <a:ext cx="6873120" cy="410976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class BaseClass:</a:t>
            </a:r>
            <a:br/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    def test(self):</a:t>
            </a:r>
            <a:br/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        return "BaseClass"</a:t>
            </a:r>
            <a:br/>
            <a:br/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class MixinClass1:</a:t>
            </a:r>
            <a:br/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    def test(self):</a:t>
            </a:r>
            <a:br/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        return "MixinClass1"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class MyClass(</a:t>
            </a:r>
            <a:r>
              <a:rPr lang="en-US" sz="2400" b="1" strike="noStrike" spc="-1">
                <a:solidFill>
                  <a:srgbClr val="FFA000"/>
                </a:solidFill>
                <a:latin typeface="Consolas"/>
              </a:rPr>
              <a:t>MixinClass1, BaseClass</a:t>
            </a:r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):</a:t>
            </a:r>
            <a:br/>
            <a:r>
              <a:rPr lang="en-US" sz="2400" b="1" strike="noStrike" spc="-1">
                <a:solidFill>
                  <a:srgbClr val="234465"/>
                </a:solidFill>
                <a:latin typeface="Consolas"/>
              </a:rPr>
              <a:t>    pass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FF04A91-65EB-4C15-B814-D1EE2B51A6C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20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7244640" y="4815720"/>
            <a:ext cx="4718880" cy="142848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onsolas"/>
                <a:ea typeface="Calibri"/>
              </a:rPr>
              <a:t>my_class = MyClass()</a:t>
            </a:r>
            <a:br/>
            <a:r>
              <a:rPr lang="en-US" sz="2400" b="1" strike="noStrike" spc="-1">
                <a:solidFill>
                  <a:srgbClr val="234465"/>
                </a:solidFill>
                <a:latin typeface="Consolas"/>
                <a:ea typeface="Calibri"/>
              </a:rPr>
              <a:t>print(my_class.test())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i="1" strike="noStrike" spc="-1">
                <a:solidFill>
                  <a:srgbClr val="00B050"/>
                </a:solidFill>
                <a:latin typeface="Consolas"/>
                <a:ea typeface="Calibri"/>
              </a:rPr>
              <a:t># MixinClass1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381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 1"/>
          <p:cNvGrpSpPr/>
          <p:nvPr/>
        </p:nvGrpSpPr>
        <p:grpSpPr>
          <a:xfrm>
            <a:off x="190440" y="1419120"/>
            <a:ext cx="8634600" cy="5301000"/>
            <a:chOff x="190440" y="1419120"/>
            <a:chExt cx="8634600" cy="5301000"/>
          </a:xfrm>
        </p:grpSpPr>
        <p:sp>
          <p:nvSpPr>
            <p:cNvPr id="422" name="CustomShape 2"/>
            <p:cNvSpPr/>
            <p:nvPr/>
          </p:nvSpPr>
          <p:spPr>
            <a:xfrm>
              <a:off x="190440" y="1419120"/>
              <a:ext cx="8634600" cy="53010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CustomShape 3"/>
            <p:cNvSpPr/>
            <p:nvPr/>
          </p:nvSpPr>
          <p:spPr>
            <a:xfrm>
              <a:off x="346680" y="1716120"/>
              <a:ext cx="194400" cy="470736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CustomShape 4"/>
            <p:cNvSpPr/>
            <p:nvPr/>
          </p:nvSpPr>
          <p:spPr>
            <a:xfrm rot="5400000">
              <a:off x="8065080" y="1717560"/>
              <a:ext cx="72900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5" name="CustomShape 5"/>
          <p:cNvSpPr/>
          <p:nvPr/>
        </p:nvSpPr>
        <p:spPr>
          <a:xfrm>
            <a:off x="698040" y="1716120"/>
            <a:ext cx="8001720" cy="46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rmAutofit fontScale="93000"/>
          </a:bodyPr>
          <a:lstStyle/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200" b="1" strike="noStrike" spc="-1" dirty="0">
                <a:solidFill>
                  <a:srgbClr val="FFC666"/>
                </a:solidFill>
                <a:latin typeface="Calibri"/>
              </a:rPr>
              <a:t>Inheritance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is the capability to inherit the properties from some another class</a:t>
            </a:r>
            <a:endParaRPr lang="en-US" sz="3200" b="0" strike="noStrike" spc="-1" dirty="0">
              <a:latin typeface="Arial"/>
            </a:endParaRP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Provides </a:t>
            </a:r>
            <a:r>
              <a:rPr lang="en-US" sz="3200" b="1" strike="noStrike" spc="-1" dirty="0">
                <a:solidFill>
                  <a:srgbClr val="FFC666"/>
                </a:solidFill>
                <a:latin typeface="Calibri"/>
              </a:rPr>
              <a:t>reusability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and it is </a:t>
            </a:r>
            <a:r>
              <a:rPr lang="en-US" sz="3200" b="1" strike="noStrike" spc="-1" dirty="0">
                <a:solidFill>
                  <a:srgbClr val="FFC666"/>
                </a:solidFill>
                <a:latin typeface="Calibri"/>
              </a:rPr>
              <a:t>transitive</a:t>
            </a:r>
            <a:endParaRPr lang="en-US" sz="3200" b="0" strike="noStrike" spc="-1" dirty="0">
              <a:latin typeface="Arial"/>
            </a:endParaRP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Subclass is the class that we inherit</a:t>
            </a:r>
            <a:endParaRPr lang="en-US" sz="3200" b="0" strike="noStrike" spc="-1" dirty="0">
              <a:latin typeface="Arial"/>
            </a:endParaRP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200" b="1" strike="noStrike" spc="-1" dirty="0">
                <a:solidFill>
                  <a:srgbClr val="FFC666"/>
                </a:solidFill>
                <a:latin typeface="Consolas"/>
              </a:rPr>
              <a:t>super()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method allows us to call methods of the superclass in your subclass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26" name="CustomShape 6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Summary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427" name="Picture 12"/>
          <p:cNvPicPr/>
          <p:nvPr/>
        </p:nvPicPr>
        <p:blipFill>
          <a:blip r:embed="rId3"/>
          <a:stretch/>
        </p:blipFill>
        <p:spPr>
          <a:xfrm flipH="1">
            <a:off x="8826120" y="3276720"/>
            <a:ext cx="2882880" cy="3119760"/>
          </a:xfrm>
          <a:prstGeom prst="rect">
            <a:avLst/>
          </a:prstGeom>
          <a:ln>
            <a:noFill/>
          </a:ln>
        </p:spPr>
      </p:pic>
      <p:sp>
        <p:nvSpPr>
          <p:cNvPr id="428" name="CustomShape 7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19F57C6-B285-43EC-BACF-18CAC35B9CA1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21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26760" y="338760"/>
            <a:ext cx="7328160" cy="10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800" b="1" strike="noStrike" spc="-1">
                <a:solidFill>
                  <a:srgbClr val="234465"/>
                </a:solidFill>
                <a:latin typeface="Calibri"/>
              </a:rPr>
              <a:t>Questions?</a:t>
            </a:r>
            <a:endParaRPr lang="en-US" sz="8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SoftUni Diamond Partners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5438160" y="4484880"/>
            <a:ext cx="5666760" cy="862560"/>
          </a:xfrm>
          <a:prstGeom prst="roundRect">
            <a:avLst>
              <a:gd name="adj" fmla="val 16667"/>
            </a:avLst>
          </a:prstGeom>
          <a:blipFill rotWithShape="0">
            <a:blip r:embed="rId3"/>
            <a:stretch>
              <a:fillRect l="-4190" r="-4190"/>
            </a:stretch>
          </a:blipFill>
          <a:ln>
            <a:solidFill>
              <a:schemeClr val="tx1"/>
            </a:solidFill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3"/>
          <p:cNvSpPr/>
          <p:nvPr/>
        </p:nvSpPr>
        <p:spPr>
          <a:xfrm>
            <a:off x="1050840" y="4484880"/>
            <a:ext cx="3960360" cy="862560"/>
          </a:xfrm>
          <a:prstGeom prst="roundRect">
            <a:avLst>
              <a:gd name="adj" fmla="val 16667"/>
            </a:avLst>
          </a:prstGeom>
          <a:blipFill rotWithShape="0">
            <a:blip r:embed="rId4"/>
            <a:stretch>
              <a:fillRect l="-14619" t="-16078" r="-14619" b="-8609"/>
            </a:stretch>
          </a:blip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4"/>
          <p:cNvSpPr/>
          <p:nvPr/>
        </p:nvSpPr>
        <p:spPr>
          <a:xfrm>
            <a:off x="5312880" y="2424240"/>
            <a:ext cx="5791680" cy="862560"/>
          </a:xfrm>
          <a:prstGeom prst="roundRect">
            <a:avLst>
              <a:gd name="adj" fmla="val 16667"/>
            </a:avLst>
          </a:prstGeom>
          <a:blipFill rotWithShape="0">
            <a:blip r:embed="rId5"/>
            <a:stretch>
              <a:fillRect l="-7283" t="-11346" r="-7283" b="-11346"/>
            </a:stretch>
          </a:blip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5"/>
          <p:cNvSpPr/>
          <p:nvPr/>
        </p:nvSpPr>
        <p:spPr>
          <a:xfrm>
            <a:off x="1050840" y="2424240"/>
            <a:ext cx="3856680" cy="862560"/>
          </a:xfrm>
          <a:prstGeom prst="roundRect">
            <a:avLst>
              <a:gd name="adj" fmla="val 16667"/>
            </a:avLst>
          </a:prstGeom>
          <a:blipFill rotWithShape="0">
            <a:blip r:embed="rId6"/>
            <a:stretch>
              <a:fillRect l="-12274" r="-9230"/>
            </a:stretch>
          </a:blip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6"/>
          <p:cNvSpPr/>
          <p:nvPr/>
        </p:nvSpPr>
        <p:spPr>
          <a:xfrm>
            <a:off x="8658000" y="1393920"/>
            <a:ext cx="2446920" cy="862560"/>
          </a:xfrm>
          <a:prstGeom prst="roundRect">
            <a:avLst>
              <a:gd name="adj" fmla="val 16667"/>
            </a:avLst>
          </a:prstGeom>
          <a:blipFill rotWithShape="0">
            <a:blip r:embed="rId7"/>
            <a:stretch>
              <a:fillRect l="-11980" r="-11980" b="-2262"/>
            </a:stretch>
          </a:blip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7"/>
          <p:cNvSpPr/>
          <p:nvPr/>
        </p:nvSpPr>
        <p:spPr>
          <a:xfrm>
            <a:off x="1050840" y="1393920"/>
            <a:ext cx="4183920" cy="862560"/>
          </a:xfrm>
          <a:prstGeom prst="roundRect">
            <a:avLst>
              <a:gd name="adj" fmla="val 16667"/>
            </a:avLst>
          </a:prstGeom>
          <a:blipFill rotWithShape="0">
            <a:blip r:embed="rId8"/>
            <a:stretch>
              <a:fillRect l="-8782" t="-9405" r="-8782" b="-9405"/>
            </a:stretch>
          </a:blip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8"/>
          <p:cNvSpPr/>
          <p:nvPr/>
        </p:nvSpPr>
        <p:spPr>
          <a:xfrm>
            <a:off x="5590080" y="1393920"/>
            <a:ext cx="2712240" cy="862560"/>
          </a:xfrm>
          <a:prstGeom prst="roundRect">
            <a:avLst>
              <a:gd name="adj" fmla="val 16667"/>
            </a:avLst>
          </a:prstGeom>
          <a:blipFill rotWithShape="0">
            <a:blip r:embed="rId9"/>
            <a:stretch>
              <a:fillRect l="-3800" r="-664"/>
            </a:stretch>
          </a:blip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9"/>
          <p:cNvSpPr/>
          <p:nvPr/>
        </p:nvSpPr>
        <p:spPr>
          <a:xfrm>
            <a:off x="6219360" y="3454560"/>
            <a:ext cx="2518200" cy="862560"/>
          </a:xfrm>
          <a:prstGeom prst="roundRect">
            <a:avLst>
              <a:gd name="adj" fmla="val 16667"/>
            </a:avLst>
          </a:prstGeom>
          <a:blipFill rotWithShape="0">
            <a:blip r:embed="rId10"/>
            <a:stretch>
              <a:fillRect l="-21798" t="-8907" r="-21798" b="-8907"/>
            </a:stretch>
          </a:blip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10"/>
          <p:cNvSpPr/>
          <p:nvPr/>
        </p:nvSpPr>
        <p:spPr>
          <a:xfrm>
            <a:off x="1050840" y="3454560"/>
            <a:ext cx="4539600" cy="862560"/>
          </a:xfrm>
          <a:prstGeom prst="roundRect">
            <a:avLst>
              <a:gd name="adj" fmla="val 16667"/>
            </a:avLst>
          </a:prstGeom>
          <a:blipFill rotWithShape="0">
            <a:blip r:embed="rId11"/>
            <a:stretch>
              <a:fillRect l="-14491" t="-16422" r="-14491" b="-16422"/>
            </a:stretch>
          </a:blip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11"/>
          <p:cNvSpPr/>
          <p:nvPr/>
        </p:nvSpPr>
        <p:spPr>
          <a:xfrm>
            <a:off x="9356760" y="3454560"/>
            <a:ext cx="1747800" cy="862560"/>
          </a:xfrm>
          <a:prstGeom prst="roundRect">
            <a:avLst>
              <a:gd name="adj" fmla="val 16667"/>
            </a:avLst>
          </a:prstGeom>
          <a:blipFill rotWithShape="0">
            <a:blip r:embed="rId12"/>
            <a:stretch>
              <a:fillRect l="-28566" t="-22208" r="-30101" b="-23794"/>
            </a:stretch>
          </a:blip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12"/>
          <p:cNvSpPr/>
          <p:nvPr/>
        </p:nvSpPr>
        <p:spPr>
          <a:xfrm>
            <a:off x="1093680" y="5515200"/>
            <a:ext cx="2872440" cy="862560"/>
          </a:xfrm>
          <a:prstGeom prst="roundRect">
            <a:avLst>
              <a:gd name="adj" fmla="val 16667"/>
            </a:avLst>
          </a:prstGeom>
          <a:blipFill rotWithShape="0">
            <a:blip r:embed="rId13"/>
            <a:stretch>
              <a:fillRect l="-4191" r="-4191"/>
            </a:stretch>
          </a:blipFill>
          <a:ln>
            <a:solidFill>
              <a:schemeClr val="tx1"/>
            </a:solidFill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13"/>
          <p:cNvSpPr/>
          <p:nvPr/>
        </p:nvSpPr>
        <p:spPr>
          <a:xfrm>
            <a:off x="4666680" y="5604120"/>
            <a:ext cx="6473880" cy="773640"/>
          </a:xfrm>
          <a:prstGeom prst="roundRect">
            <a:avLst>
              <a:gd name="adj" fmla="val 16667"/>
            </a:avLst>
          </a:prstGeom>
          <a:blipFill rotWithShape="0">
            <a:blip r:embed="rId14"/>
            <a:stretch>
              <a:fillRect/>
            </a:stretch>
          </a:blipFill>
          <a:ln>
            <a:solidFill>
              <a:schemeClr val="tx1"/>
            </a:solidFill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1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1646FB2-0811-4251-B482-20D0CBC5C1D2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23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SoftUni Organizational Partners</a:t>
            </a:r>
            <a:endParaRPr lang="en-US" sz="4000" b="0" strike="noStrike" spc="-1">
              <a:latin typeface="Arial"/>
            </a:endParaRPr>
          </a:p>
        </p:txBody>
      </p:sp>
      <p:grpSp>
        <p:nvGrpSpPr>
          <p:cNvPr id="445" name="Group 2"/>
          <p:cNvGrpSpPr/>
          <p:nvPr/>
        </p:nvGrpSpPr>
        <p:grpSpPr>
          <a:xfrm>
            <a:off x="1982160" y="1832400"/>
            <a:ext cx="8226720" cy="4149360"/>
            <a:chOff x="1982160" y="1832400"/>
            <a:chExt cx="8226720" cy="4149360"/>
          </a:xfrm>
        </p:grpSpPr>
        <p:sp>
          <p:nvSpPr>
            <p:cNvPr id="446" name="CustomShape 3"/>
            <p:cNvSpPr/>
            <p:nvPr/>
          </p:nvSpPr>
          <p:spPr>
            <a:xfrm>
              <a:off x="1982160" y="1832400"/>
              <a:ext cx="5189400" cy="1738080"/>
            </a:xfrm>
            <a:prstGeom prst="roundRect">
              <a:avLst>
                <a:gd name="adj" fmla="val 8805"/>
              </a:avLst>
            </a:prstGeom>
            <a:blipFill rotWithShape="0">
              <a:blip r:embed="rId3"/>
              <a:stretch>
                <a:fillRect l="-5933" t="-24440" r="-5933" b="-24440"/>
              </a:stretch>
            </a:blip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4"/>
            <p:cNvSpPr/>
            <p:nvPr/>
          </p:nvSpPr>
          <p:spPr>
            <a:xfrm>
              <a:off x="7839000" y="1832400"/>
              <a:ext cx="2369880" cy="1738080"/>
            </a:xfrm>
            <a:prstGeom prst="roundRect">
              <a:avLst>
                <a:gd name="adj" fmla="val 8806"/>
              </a:avLst>
            </a:prstGeom>
            <a:blipFill rotWithShape="0">
              <a:blip r:embed="rId4"/>
              <a:stretch>
                <a:fillRect l="3697018" r="-3697018"/>
              </a:stretch>
            </a:blip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5"/>
            <p:cNvSpPr/>
            <p:nvPr/>
          </p:nvSpPr>
          <p:spPr>
            <a:xfrm>
              <a:off x="7310520" y="4243680"/>
              <a:ext cx="2898360" cy="1738080"/>
            </a:xfrm>
            <a:prstGeom prst="roundRect">
              <a:avLst>
                <a:gd name="adj" fmla="val 8200"/>
              </a:avLst>
            </a:prstGeom>
            <a:blipFill rotWithShape="0">
              <a:blip r:embed="rId5"/>
              <a:stretch>
                <a:fillRect l="-3190" t="-3171" r="-3190" b="-3171"/>
              </a:stretch>
            </a:blip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6"/>
            <p:cNvSpPr/>
            <p:nvPr/>
          </p:nvSpPr>
          <p:spPr>
            <a:xfrm>
              <a:off x="1982160" y="4243680"/>
              <a:ext cx="4085640" cy="1738080"/>
            </a:xfrm>
            <a:prstGeom prst="roundRect">
              <a:avLst>
                <a:gd name="adj" fmla="val 10015"/>
              </a:avLst>
            </a:prstGeom>
            <a:blipFill rotWithShape="0">
              <a:blip r:embed="rId6"/>
              <a:stretch>
                <a:fillRect l="1102778" t="-4112500" r="1102778" b="-8920000"/>
              </a:stretch>
            </a:blip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0" name="CustomShape 7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9A1791E-6CE3-40BB-8989-D2CA9BCD4B1E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24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90440" y="1269000"/>
            <a:ext cx="11817360" cy="54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lang="en-US" sz="3400" b="1" strike="noStrike" spc="-1">
                <a:solidFill>
                  <a:srgbClr val="234465"/>
                </a:solidFill>
                <a:latin typeface="Calibri"/>
              </a:rPr>
              <a:t>copyrighted content</a:t>
            </a:r>
            <a:endParaRPr lang="en-US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lang="en-US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© SoftUni – </a:t>
            </a:r>
            <a:r>
              <a:rPr lang="en-US" sz="3400" b="0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https://softuni.org</a:t>
            </a:r>
            <a:endParaRPr lang="en-US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lang="en-US" sz="3400" b="0" u="sng" strike="noStrike" spc="-1">
                <a:solidFill>
                  <a:srgbClr val="F2AC44"/>
                </a:solidFill>
                <a:uFillTx/>
                <a:latin typeface="Calibri"/>
                <a:hlinkClick r:id="rId4"/>
              </a:rPr>
              <a:t>https://softuni.bg</a:t>
            </a:r>
            <a:endParaRPr lang="en-US" sz="3400" b="0" strike="noStrike" spc="-1">
              <a:latin typeface="Arial"/>
            </a:endParaRPr>
          </a:p>
        </p:txBody>
      </p:sp>
      <p:pic>
        <p:nvPicPr>
          <p:cNvPr id="452" name="Picture License" descr="License"/>
          <p:cNvPicPr/>
          <p:nvPr/>
        </p:nvPicPr>
        <p:blipFill>
          <a:blip r:embed="rId5"/>
          <a:stretch/>
        </p:blipFill>
        <p:spPr>
          <a:xfrm>
            <a:off x="9745200" y="4445280"/>
            <a:ext cx="1930320" cy="2043000"/>
          </a:xfrm>
          <a:prstGeom prst="rect">
            <a:avLst/>
          </a:prstGeom>
          <a:ln>
            <a:noFill/>
          </a:ln>
        </p:spPr>
      </p:pic>
      <p:sp>
        <p:nvSpPr>
          <p:cNvPr id="45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License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6006F82-87DE-462B-A4F4-229DE8D62F2C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25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90440" y="1179000"/>
            <a:ext cx="8694720" cy="54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softuni.bg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softuni.org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 </a:t>
            </a:r>
            <a:endParaRPr lang="en-US" sz="3000" b="0" strike="noStrike" spc="-1" dirty="0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Foundation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5"/>
              </a:rPr>
              <a:t>softuni.foundation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@ Facebook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6"/>
              </a:rPr>
              <a:t>facebook.com/SoftwareUniversity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Forums</a:t>
            </a:r>
            <a:endParaRPr lang="en-US" sz="3200" b="0" strike="noStrike" spc="-1" dirty="0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7"/>
              </a:rPr>
              <a:t>forum.softuni.bg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172440" y="108720"/>
            <a:ext cx="9741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Trainings @ Software University (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Calibri"/>
              </a:rPr>
              <a:t>SoftUni</a:t>
            </a: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B1BF2EE-922B-4A80-8C75-C27208A7F257}" type="slidenum">
              <a:rPr lang="en-US" sz="10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26</a:t>
            </a:fld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8800" b="1" u="sng" strike="noStrike" spc="-1">
                <a:solidFill>
                  <a:srgbClr val="F2AC44"/>
                </a:solidFill>
                <a:uFillTx/>
                <a:latin typeface="Calibri"/>
                <a:hlinkClick r:id="rId2"/>
              </a:rPr>
              <a:t>sli.do</a:t>
            </a:r>
            <a:endParaRPr lang="en-US" sz="8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11500" b="1" strike="noStrike" spc="-1">
                <a:solidFill>
                  <a:srgbClr val="234465"/>
                </a:solidFill>
                <a:latin typeface="Calibri"/>
              </a:rPr>
              <a:t>#python-advanced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Have a Question?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90C0C6-B803-46EB-AB94-BAF2511BB89F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>
                <a:solidFill>
                  <a:srgbClr val="234465"/>
                </a:solidFill>
                <a:latin typeface="Calibri"/>
              </a:rPr>
              <a:t>Capability to Inherit Other Properties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234465"/>
                </a:solidFill>
                <a:latin typeface="Calibri"/>
              </a:rPr>
              <a:t>Inheritance</a:t>
            </a:r>
            <a:endParaRPr lang="en-US" sz="5400" b="0" strike="noStrike" spc="-1">
              <a:latin typeface="Arial"/>
            </a:endParaRPr>
          </a:p>
        </p:txBody>
      </p:sp>
      <p:pic>
        <p:nvPicPr>
          <p:cNvPr id="374" name="Picture 3"/>
          <p:cNvPicPr/>
          <p:nvPr/>
        </p:nvPicPr>
        <p:blipFill>
          <a:blip r:embed="rId2"/>
          <a:stretch/>
        </p:blipFill>
        <p:spPr>
          <a:xfrm>
            <a:off x="4808880" y="152892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2700" b="0" strike="noStrike" spc="-1" dirty="0">
                <a:solidFill>
                  <a:srgbClr val="234465"/>
                </a:solidFill>
                <a:latin typeface="Calibri"/>
              </a:rPr>
              <a:t>Inheritance is the capability of one class to </a:t>
            </a:r>
            <a:r>
              <a:rPr lang="en-US" sz="2700" b="1" strike="noStrike" spc="-1" dirty="0">
                <a:solidFill>
                  <a:srgbClr val="FFA000"/>
                </a:solidFill>
                <a:latin typeface="Calibri"/>
              </a:rPr>
              <a:t>inherit </a:t>
            </a:r>
            <a:r>
              <a:rPr lang="en-US" sz="2700" b="0" strike="noStrike" spc="-1" dirty="0">
                <a:solidFill>
                  <a:srgbClr val="234465"/>
                </a:solidFill>
                <a:latin typeface="Calibri"/>
              </a:rPr>
              <a:t>the properties from some another class</a:t>
            </a:r>
            <a:endParaRPr lang="en-US" sz="2700" b="0" strike="noStrike" spc="-1" dirty="0">
              <a:latin typeface="Arial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2700" spc="-1" dirty="0">
                <a:solidFill>
                  <a:srgbClr val="234465"/>
                </a:solidFill>
                <a:latin typeface="Calibri"/>
              </a:rPr>
              <a:t>What does the child </a:t>
            </a:r>
            <a:r>
              <a:rPr lang="en-US" sz="2700" b="1" spc="-1" dirty="0">
                <a:solidFill>
                  <a:schemeClr val="accent1"/>
                </a:solidFill>
                <a:latin typeface="Calibri"/>
              </a:rPr>
              <a:t>inherite</a:t>
            </a:r>
            <a:r>
              <a:rPr lang="en-US" sz="2700" spc="-1" dirty="0">
                <a:solidFill>
                  <a:srgbClr val="234465"/>
                </a:solidFill>
                <a:latin typeface="Calibri"/>
              </a:rPr>
              <a:t>:</a:t>
            </a:r>
          </a:p>
          <a:p>
            <a:pPr marL="817245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2700" spc="-1" dirty="0">
                <a:solidFill>
                  <a:srgbClr val="234465"/>
                </a:solidFill>
                <a:latin typeface="Calibri"/>
              </a:rPr>
              <a:t>properties</a:t>
            </a:r>
          </a:p>
          <a:p>
            <a:pPr marL="817245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2700" spc="-1" dirty="0">
                <a:solidFill>
                  <a:srgbClr val="234465"/>
                </a:solidFill>
                <a:latin typeface="Calibri"/>
              </a:rPr>
              <a:t>methods</a:t>
            </a:r>
          </a:p>
          <a:p>
            <a:pPr marL="817245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2700" spc="-1" dirty="0">
                <a:solidFill>
                  <a:srgbClr val="234465"/>
                </a:solidFill>
                <a:latin typeface="Calibri"/>
              </a:rPr>
              <a:t>constructors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2700" b="0" strike="noStrike" spc="-1" dirty="0">
                <a:solidFill>
                  <a:srgbClr val="234465"/>
                </a:solidFill>
                <a:latin typeface="Calibri"/>
              </a:rPr>
              <a:t>Benefits</a:t>
            </a:r>
            <a:endParaRPr lang="en-US" sz="2700" b="0" strike="noStrike" spc="-1" dirty="0">
              <a:latin typeface="Arial"/>
            </a:endParaRPr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2700" b="0" strike="noStrike" spc="-1" dirty="0">
                <a:solidFill>
                  <a:srgbClr val="234465"/>
                </a:solidFill>
                <a:latin typeface="Calibri"/>
              </a:rPr>
              <a:t>Provides </a:t>
            </a:r>
            <a:r>
              <a:rPr lang="en-US" sz="2700" b="1" strike="noStrike" spc="-1" dirty="0">
                <a:solidFill>
                  <a:srgbClr val="FFA000"/>
                </a:solidFill>
                <a:latin typeface="Calibri"/>
              </a:rPr>
              <a:t>reusability</a:t>
            </a:r>
            <a:endParaRPr lang="en-US" sz="2700" b="0" strike="noStrike" spc="-1" dirty="0">
              <a:latin typeface="Arial"/>
            </a:endParaRPr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2700" b="0" strike="noStrike" spc="-1" dirty="0">
                <a:solidFill>
                  <a:srgbClr val="234465"/>
                </a:solidFill>
                <a:latin typeface="Calibri"/>
              </a:rPr>
              <a:t>Add features to a class without modifying it</a:t>
            </a:r>
            <a:endParaRPr lang="bg-BG" sz="2700" b="0" strike="noStrike" spc="-1" dirty="0">
              <a:solidFill>
                <a:srgbClr val="234465"/>
              </a:solidFill>
              <a:latin typeface="Calibri"/>
            </a:endParaRPr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2700" spc="-1" dirty="0">
                <a:solidFill>
                  <a:srgbClr val="234465"/>
                </a:solidFill>
                <a:latin typeface="Calibri"/>
              </a:rPr>
              <a:t>It is </a:t>
            </a:r>
            <a:r>
              <a:rPr lang="en-US" sz="2700" b="1" spc="-1" dirty="0">
                <a:solidFill>
                  <a:schemeClr val="accent1"/>
                </a:solidFill>
                <a:latin typeface="Calibri"/>
              </a:rPr>
              <a:t>transitive</a:t>
            </a:r>
            <a:r>
              <a:rPr lang="en-US" sz="2700" spc="-1" dirty="0">
                <a:solidFill>
                  <a:srgbClr val="234465"/>
                </a:solidFill>
                <a:latin typeface="Calibri"/>
              </a:rPr>
              <a:t> in nature</a:t>
            </a:r>
            <a:endParaRPr lang="bg-BG" sz="2700" b="0" strike="noStrike" spc="-1" dirty="0">
              <a:solidFill>
                <a:srgbClr val="234465"/>
              </a:solidFill>
              <a:latin typeface="Calibri"/>
            </a:endParaRPr>
          </a:p>
          <a:p>
            <a:pPr marL="345440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27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34465"/>
                </a:solidFill>
                <a:latin typeface="Calibri"/>
              </a:rPr>
              <a:t>Definition and Benefits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540720" y="1913771"/>
            <a:ext cx="5180040" cy="411970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class Person: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    def __</a:t>
            </a:r>
            <a:r>
              <a:rPr lang="en-US" sz="2400" b="1" strike="noStrike" spc="-1" dirty="0" err="1">
                <a:solidFill>
                  <a:srgbClr val="234465"/>
                </a:solidFill>
                <a:latin typeface="Consolas"/>
              </a:rPr>
              <a:t>init</a:t>
            </a: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__(self, name):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        self.name = name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    def </a:t>
            </a:r>
            <a:r>
              <a:rPr lang="en-US" sz="2400" b="1" strike="noStrike" spc="-1" dirty="0" err="1">
                <a:solidFill>
                  <a:srgbClr val="234465"/>
                </a:solidFill>
                <a:latin typeface="Consolas"/>
              </a:rPr>
              <a:t>get_name</a:t>
            </a: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(self):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        return self.name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class Employee</a:t>
            </a:r>
            <a:r>
              <a:rPr lang="en-US" sz="2400" b="1" strike="noStrike" spc="-1" dirty="0">
                <a:solidFill>
                  <a:srgbClr val="FFA000"/>
                </a:solidFill>
                <a:latin typeface="Consolas"/>
              </a:rPr>
              <a:t>(Person)</a:t>
            </a: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    def </a:t>
            </a:r>
            <a:r>
              <a:rPr lang="en-US" sz="2400" b="1" strike="noStrike" spc="-1" dirty="0" err="1">
                <a:solidFill>
                  <a:srgbClr val="234465"/>
                </a:solidFill>
                <a:latin typeface="Consolas"/>
              </a:rPr>
              <a:t>is_person</a:t>
            </a: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(self):</a:t>
            </a:r>
          </a:p>
          <a:p>
            <a:pPr>
              <a:lnSpc>
                <a:spcPct val="105000"/>
              </a:lnSpc>
            </a:pPr>
            <a:r>
              <a:rPr lang="en-US" sz="2400" b="1" spc="-1" dirty="0">
                <a:solidFill>
                  <a:srgbClr val="234465"/>
                </a:solidFill>
                <a:latin typeface="Consolas"/>
              </a:rPr>
              <a:t>        return True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Example: Inheritance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7167600" y="2071080"/>
            <a:ext cx="4398120" cy="370476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emp = Person("Geek1")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i="1" strike="noStrike" spc="-1" dirty="0">
                <a:solidFill>
                  <a:srgbClr val="00B050"/>
                </a:solidFill>
                <a:latin typeface="Consolas"/>
              </a:rPr>
              <a:t># An Object of Person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print(</a:t>
            </a:r>
            <a:r>
              <a:rPr lang="en-US" sz="2400" b="1" strike="noStrike" spc="-1" dirty="0" err="1">
                <a:solidFill>
                  <a:srgbClr val="234465"/>
                </a:solidFill>
                <a:latin typeface="Consolas"/>
              </a:rPr>
              <a:t>emp.get_name</a:t>
            </a: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())</a:t>
            </a:r>
          </a:p>
          <a:p>
            <a:pPr>
              <a:lnSpc>
                <a:spcPct val="105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emp = Employee("Geek2") 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i="1" strike="noStrike" spc="-1" dirty="0">
                <a:solidFill>
                  <a:srgbClr val="00B050"/>
                </a:solidFill>
                <a:latin typeface="Consolas"/>
              </a:rPr>
              <a:t># An Object of Employee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print(</a:t>
            </a:r>
            <a:r>
              <a:rPr lang="en-US" sz="2400" b="1" strike="noStrike" spc="-1" dirty="0" err="1">
                <a:solidFill>
                  <a:srgbClr val="234465"/>
                </a:solidFill>
                <a:latin typeface="Consolas"/>
              </a:rPr>
              <a:t>emp.get_name</a:t>
            </a: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(),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      </a:t>
            </a:r>
            <a:r>
              <a:rPr lang="en-US" sz="2400" b="1" strike="noStrike" spc="-1" dirty="0" err="1">
                <a:solidFill>
                  <a:srgbClr val="234465"/>
                </a:solidFill>
                <a:latin typeface="Consolas"/>
              </a:rPr>
              <a:t>emp.is_person</a:t>
            </a:r>
            <a:r>
              <a:rPr lang="en-US" sz="2400" b="1" strike="noStrike" spc="-1" dirty="0">
                <a:solidFill>
                  <a:srgbClr val="234465"/>
                </a:solidFill>
                <a:latin typeface="Consolas"/>
              </a:rPr>
              <a:t>())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6073200" y="3670920"/>
            <a:ext cx="741960" cy="505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4784040" y="5253300"/>
            <a:ext cx="2031120" cy="1045080"/>
          </a:xfrm>
          <a:prstGeom prst="wedgeRoundRectCallout">
            <a:avLst>
              <a:gd name="adj1" fmla="val -52112"/>
              <a:gd name="adj2" fmla="val -7663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Subclassing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71E31-291E-483E-8A89-7CD7B1CF0ACA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The </a:t>
            </a:r>
            <a:r>
              <a:rPr lang="en-US" sz="3400" b="1" strike="noStrike" spc="-1">
                <a:solidFill>
                  <a:srgbClr val="FFA000"/>
                </a:solidFill>
                <a:latin typeface="Consolas"/>
              </a:rPr>
              <a:t>super()</a:t>
            </a: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 built-in returns a proxy object that allows you to refer parent class by </a:t>
            </a:r>
            <a:r>
              <a:rPr lang="en-US" sz="3400" b="1" strike="noStrike" spc="-1">
                <a:solidFill>
                  <a:srgbClr val="FFA000"/>
                </a:solidFill>
                <a:latin typeface="Calibri"/>
              </a:rPr>
              <a:t>'super'</a:t>
            </a:r>
            <a:endParaRPr lang="en-US" sz="3400" b="0" strike="noStrike" spc="-1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It allows you to call methods of the </a:t>
            </a:r>
            <a:r>
              <a:rPr lang="en-US" sz="3400" b="1" strike="noStrike" spc="-1">
                <a:solidFill>
                  <a:srgbClr val="FFA000"/>
                </a:solidFill>
                <a:latin typeface="Calibri"/>
              </a:rPr>
              <a:t>superclass</a:t>
            </a: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 in your </a:t>
            </a:r>
            <a:r>
              <a:rPr lang="en-US" sz="3400" b="1" strike="noStrike" spc="-1">
                <a:solidFill>
                  <a:srgbClr val="FFA000"/>
                </a:solidFill>
                <a:latin typeface="Calibri"/>
              </a:rPr>
              <a:t>subclass</a:t>
            </a:r>
            <a:endParaRPr lang="en-US" sz="3400" b="0" strike="noStrike" spc="-1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The primary use case of this is to </a:t>
            </a:r>
            <a:r>
              <a:rPr lang="en-US" sz="3400" b="1" strike="noStrike" spc="-1">
                <a:solidFill>
                  <a:srgbClr val="FFA000"/>
                </a:solidFill>
                <a:latin typeface="Calibri"/>
              </a:rPr>
              <a:t>extend 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34465"/>
                </a:solidFill>
                <a:latin typeface="Calibri"/>
              </a:rPr>
              <a:t>The Super() Method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572A88D-C284-4C8E-86ED-22DFBFEBD929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2311200" y="1269000"/>
            <a:ext cx="7568640" cy="517788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200" b="1" strike="noStrike" spc="-1" dirty="0">
                <a:solidFill>
                  <a:srgbClr val="234465"/>
                </a:solidFill>
                <a:latin typeface="Consolas"/>
              </a:rPr>
              <a:t>class Rectangle: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200" b="1" spc="-1" dirty="0">
                <a:solidFill>
                  <a:srgbClr val="234465"/>
                </a:solidFill>
                <a:latin typeface="Consolas"/>
              </a:rPr>
              <a:t>  </a:t>
            </a:r>
            <a:r>
              <a:rPr lang="en-US" sz="2200" b="1" strike="noStrike" spc="-1" dirty="0">
                <a:solidFill>
                  <a:srgbClr val="234465"/>
                </a:solidFill>
                <a:latin typeface="Consolas"/>
              </a:rPr>
              <a:t> def __</a:t>
            </a:r>
            <a:r>
              <a:rPr lang="en-US" sz="2200" b="1" strike="noStrike" spc="-1" dirty="0" err="1">
                <a:solidFill>
                  <a:srgbClr val="234465"/>
                </a:solidFill>
                <a:latin typeface="Consolas"/>
              </a:rPr>
              <a:t>init</a:t>
            </a:r>
            <a:r>
              <a:rPr lang="en-US" sz="2200" b="1" strike="noStrike" spc="-1" dirty="0">
                <a:solidFill>
                  <a:srgbClr val="234465"/>
                </a:solidFill>
                <a:latin typeface="Consolas"/>
              </a:rPr>
              <a:t>__(self, length, width):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200" b="1" spc="-1" dirty="0">
                <a:solidFill>
                  <a:srgbClr val="234465"/>
                </a:solidFill>
                <a:latin typeface="Consolas"/>
              </a:rPr>
              <a:t>     </a:t>
            </a:r>
            <a:r>
              <a:rPr lang="en-US" sz="2200" b="1" strike="noStrike" spc="-1" dirty="0">
                <a:solidFill>
                  <a:srgbClr val="234465"/>
                </a:solidFill>
                <a:latin typeface="Consolas"/>
              </a:rPr>
              <a:t> </a:t>
            </a:r>
            <a:r>
              <a:rPr lang="en-US" sz="2200" b="1" strike="noStrike" spc="-1" dirty="0" err="1">
                <a:solidFill>
                  <a:srgbClr val="234465"/>
                </a:solidFill>
                <a:latin typeface="Consolas"/>
              </a:rPr>
              <a:t>self.length</a:t>
            </a:r>
            <a:r>
              <a:rPr lang="en-US" sz="2200" b="1" strike="noStrike" spc="-1" dirty="0">
                <a:solidFill>
                  <a:srgbClr val="234465"/>
                </a:solidFill>
                <a:latin typeface="Consolas"/>
              </a:rPr>
              <a:t> = length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200" b="1" spc="-1" dirty="0">
                <a:solidFill>
                  <a:srgbClr val="234465"/>
                </a:solidFill>
                <a:latin typeface="Consolas"/>
              </a:rPr>
              <a:t>     </a:t>
            </a:r>
            <a:r>
              <a:rPr lang="en-US" sz="2200" b="1" strike="noStrike" spc="-1" dirty="0">
                <a:solidFill>
                  <a:srgbClr val="234465"/>
                </a:solidFill>
                <a:latin typeface="Consolas"/>
              </a:rPr>
              <a:t> </a:t>
            </a:r>
            <a:r>
              <a:rPr lang="en-US" sz="2200" b="1" strike="noStrike" spc="-1" dirty="0" err="1">
                <a:solidFill>
                  <a:srgbClr val="234465"/>
                </a:solidFill>
                <a:latin typeface="Consolas"/>
              </a:rPr>
              <a:t>self.width</a:t>
            </a:r>
            <a:r>
              <a:rPr lang="en-US" sz="2200" b="1" strike="noStrike" spc="-1" dirty="0">
                <a:solidFill>
                  <a:srgbClr val="234465"/>
                </a:solidFill>
                <a:latin typeface="Consolas"/>
              </a:rPr>
              <a:t> = width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200" b="1" spc="-1" dirty="0">
                <a:solidFill>
                  <a:srgbClr val="234465"/>
                </a:solidFill>
                <a:latin typeface="Consolas"/>
              </a:rPr>
              <a:t>  </a:t>
            </a:r>
            <a:r>
              <a:rPr lang="en-US" sz="2200" b="1" strike="noStrike" spc="-1" dirty="0">
                <a:solidFill>
                  <a:srgbClr val="234465"/>
                </a:solidFill>
                <a:latin typeface="Consolas"/>
              </a:rPr>
              <a:t> def area(self):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200" b="1" spc="-1" dirty="0">
                <a:solidFill>
                  <a:srgbClr val="234465"/>
                </a:solidFill>
                <a:latin typeface="Consolas"/>
              </a:rPr>
              <a:t>     </a:t>
            </a:r>
            <a:r>
              <a:rPr lang="en-US" sz="2200" b="1" strike="noStrike" spc="-1" dirty="0">
                <a:solidFill>
                  <a:srgbClr val="234465"/>
                </a:solidFill>
                <a:latin typeface="Consolas"/>
              </a:rPr>
              <a:t> return </a:t>
            </a:r>
            <a:r>
              <a:rPr lang="en-US" sz="2200" b="1" strike="noStrike" spc="-1" dirty="0" err="1">
                <a:solidFill>
                  <a:srgbClr val="234465"/>
                </a:solidFill>
                <a:latin typeface="Consolas"/>
              </a:rPr>
              <a:t>self.length</a:t>
            </a:r>
            <a:r>
              <a:rPr lang="en-US" sz="2200" b="1" strike="noStrike" spc="-1" dirty="0">
                <a:solidFill>
                  <a:srgbClr val="234465"/>
                </a:solidFill>
                <a:latin typeface="Consolas"/>
              </a:rPr>
              <a:t> * </a:t>
            </a:r>
            <a:r>
              <a:rPr lang="en-US" sz="2200" b="1" strike="noStrike" spc="-1" dirty="0" err="1">
                <a:solidFill>
                  <a:srgbClr val="234465"/>
                </a:solidFill>
                <a:latin typeface="Consolas"/>
              </a:rPr>
              <a:t>self.width</a:t>
            </a:r>
            <a:endParaRPr lang="en-US" sz="2200" b="0" strike="noStrike" spc="-1" dirty="0" err="1">
              <a:latin typeface="Arial"/>
            </a:endParaRPr>
          </a:p>
          <a:p>
            <a:pPr>
              <a:lnSpc>
                <a:spcPct val="105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200" b="1" spc="-1" dirty="0">
                <a:solidFill>
                  <a:srgbClr val="234465"/>
                </a:solidFill>
                <a:latin typeface="Consolas"/>
              </a:rPr>
              <a:t>  </a:t>
            </a:r>
            <a:r>
              <a:rPr lang="en-US" sz="2200" b="1" strike="noStrike" spc="-1" dirty="0">
                <a:solidFill>
                  <a:srgbClr val="234465"/>
                </a:solidFill>
                <a:latin typeface="Consolas"/>
              </a:rPr>
              <a:t> def perimeter(self):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200" b="1" spc="-1" dirty="0">
                <a:solidFill>
                  <a:srgbClr val="234465"/>
                </a:solidFill>
                <a:latin typeface="Consolas"/>
              </a:rPr>
              <a:t>     </a:t>
            </a:r>
            <a:r>
              <a:rPr lang="en-US" sz="2200" b="1" strike="noStrike" spc="-1" dirty="0">
                <a:solidFill>
                  <a:srgbClr val="234465"/>
                </a:solidFill>
                <a:latin typeface="Consolas"/>
              </a:rPr>
              <a:t> return 2 * </a:t>
            </a:r>
            <a:r>
              <a:rPr lang="en-US" sz="2200" b="1" strike="noStrike" spc="-1" dirty="0" err="1">
                <a:solidFill>
                  <a:srgbClr val="234465"/>
                </a:solidFill>
                <a:latin typeface="Consolas"/>
              </a:rPr>
              <a:t>self.length</a:t>
            </a:r>
            <a:r>
              <a:rPr lang="en-US" sz="2200" b="1" strike="noStrike" spc="-1" dirty="0">
                <a:solidFill>
                  <a:srgbClr val="234465"/>
                </a:solidFill>
                <a:latin typeface="Consolas"/>
              </a:rPr>
              <a:t> + 2 * </a:t>
            </a:r>
            <a:r>
              <a:rPr lang="en-US" sz="2200" b="1" strike="noStrike" spc="-1" dirty="0" err="1">
                <a:solidFill>
                  <a:srgbClr val="234465"/>
                </a:solidFill>
                <a:latin typeface="Consolas"/>
              </a:rPr>
              <a:t>self.width</a:t>
            </a:r>
            <a:endParaRPr lang="en-US" sz="2200" b="0" strike="noStrike" spc="-1" dirty="0" err="1">
              <a:latin typeface="Arial"/>
            </a:endParaRPr>
          </a:p>
          <a:p>
            <a:pPr>
              <a:lnSpc>
                <a:spcPct val="105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solidFill>
                  <a:srgbClr val="234465"/>
                </a:solidFill>
                <a:latin typeface="Consolas"/>
                <a:ea typeface="+mn-lt"/>
                <a:cs typeface="+mn-lt"/>
              </a:rPr>
              <a:t>class Square(Rectangle):</a:t>
            </a:r>
            <a:endParaRPr lang="en-US" sz="2200" b="1" spc="-1" dirty="0">
              <a:solidFill>
                <a:srgbClr val="234465"/>
              </a:solidFill>
              <a:latin typeface="Consolas"/>
              <a:ea typeface="+mn-lt"/>
              <a:cs typeface="+mn-lt"/>
            </a:endParaRPr>
          </a:p>
          <a:p>
            <a:pPr>
              <a:lnSpc>
                <a:spcPct val="105000"/>
              </a:lnSpc>
            </a:pPr>
            <a:r>
              <a:rPr lang="en-US" sz="2200" b="1" spc="-1" dirty="0">
                <a:solidFill>
                  <a:srgbClr val="234465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US" sz="2200" b="1" strike="noStrike" spc="-1" dirty="0">
                <a:solidFill>
                  <a:srgbClr val="234465"/>
                </a:solidFill>
                <a:latin typeface="Consolas"/>
                <a:ea typeface="+mn-lt"/>
                <a:cs typeface="+mn-lt"/>
              </a:rPr>
              <a:t>def __</a:t>
            </a:r>
            <a:r>
              <a:rPr lang="en-US" sz="2200" b="1" strike="noStrike" spc="-1" dirty="0" err="1">
                <a:solidFill>
                  <a:srgbClr val="234465"/>
                </a:solidFill>
                <a:latin typeface="Consolas"/>
                <a:ea typeface="+mn-lt"/>
                <a:cs typeface="+mn-lt"/>
              </a:rPr>
              <a:t>init</a:t>
            </a:r>
            <a:r>
              <a:rPr lang="en-US" sz="2200" b="1" strike="noStrike" spc="-1" dirty="0">
                <a:solidFill>
                  <a:srgbClr val="234465"/>
                </a:solidFill>
                <a:latin typeface="Consolas"/>
                <a:ea typeface="+mn-lt"/>
                <a:cs typeface="+mn-lt"/>
              </a:rPr>
              <a:t>__(self, length</a:t>
            </a:r>
            <a:r>
              <a:rPr lang="en-US" sz="2200" b="1" spc="-1" dirty="0">
                <a:solidFill>
                  <a:srgbClr val="234465"/>
                </a:solidFill>
                <a:latin typeface="Consolas"/>
                <a:ea typeface="+mn-lt"/>
                <a:cs typeface="+mn-lt"/>
              </a:rPr>
              <a:t>, width):</a:t>
            </a:r>
          </a:p>
          <a:p>
            <a:pPr>
              <a:lnSpc>
                <a:spcPct val="105000"/>
              </a:lnSpc>
            </a:pPr>
            <a:r>
              <a:rPr lang="en-US" sz="2200" b="1" spc="-1" dirty="0">
                <a:solidFill>
                  <a:srgbClr val="234465"/>
                </a:solidFill>
                <a:latin typeface="Consolas"/>
                <a:ea typeface="+mn-lt"/>
                <a:cs typeface="+mn-lt"/>
              </a:rPr>
              <a:t>        </a:t>
            </a:r>
            <a:r>
              <a:rPr lang="en-US" sz="2200" b="1" strike="noStrike" spc="-1" dirty="0">
                <a:solidFill>
                  <a:srgbClr val="FFA000"/>
                </a:solidFill>
                <a:latin typeface="Consolas"/>
                <a:ea typeface="+mn-lt"/>
                <a:cs typeface="+mn-lt"/>
              </a:rPr>
              <a:t>super()</a:t>
            </a:r>
            <a:r>
              <a:rPr lang="en-US" sz="2200" b="1" strike="noStrike" spc="-1" dirty="0">
                <a:solidFill>
                  <a:srgbClr val="234465"/>
                </a:solidFill>
                <a:latin typeface="Consolas"/>
                <a:ea typeface="+mn-lt"/>
                <a:cs typeface="+mn-lt"/>
              </a:rPr>
              <a:t>.__</a:t>
            </a:r>
            <a:r>
              <a:rPr lang="en-US" sz="2200" b="1" spc="-1" dirty="0" err="1">
                <a:solidFill>
                  <a:srgbClr val="234465"/>
                </a:solidFill>
                <a:latin typeface="Consolas"/>
                <a:ea typeface="+mn-lt"/>
                <a:cs typeface="+mn-lt"/>
              </a:rPr>
              <a:t>init</a:t>
            </a:r>
            <a:r>
              <a:rPr lang="en-US" sz="2200" b="1" spc="-1" dirty="0">
                <a:solidFill>
                  <a:srgbClr val="234465"/>
                </a:solidFill>
                <a:latin typeface="Consolas"/>
                <a:ea typeface="+mn-lt"/>
                <a:cs typeface="+mn-lt"/>
              </a:rPr>
              <a:t>__(length, width)</a:t>
            </a:r>
            <a:endParaRPr lang="en-US" b="1" dirty="0" err="1">
              <a:solidFill>
                <a:srgbClr val="234465"/>
              </a:solidFill>
              <a:latin typeface="Consolas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Example: Super() Method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D483D6F-B105-4806-842D-8AC0074E136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Create two classes named </a:t>
            </a:r>
            <a:r>
              <a:rPr lang="en-US" sz="3400" b="1" strike="noStrike" spc="-1">
                <a:solidFill>
                  <a:srgbClr val="FFA000"/>
                </a:solidFill>
                <a:latin typeface="Consolas"/>
              </a:rPr>
              <a:t>Animal</a:t>
            </a: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 and </a:t>
            </a:r>
            <a:r>
              <a:rPr lang="en-US" sz="3400" b="1" strike="noStrike" spc="-1">
                <a:solidFill>
                  <a:srgbClr val="FFA000"/>
                </a:solidFill>
                <a:latin typeface="Consolas"/>
              </a:rPr>
              <a:t>Dog</a:t>
            </a:r>
            <a:endParaRPr lang="en-US" sz="3400" b="0" strike="noStrike" spc="-1">
              <a:latin typeface="Arial"/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trike="noStrike" spc="-1">
                <a:solidFill>
                  <a:srgbClr val="FFA000"/>
                </a:solidFill>
                <a:latin typeface="Consolas"/>
              </a:rPr>
              <a:t>Animal</a:t>
            </a:r>
            <a:r>
              <a:rPr lang="en-US" sz="3200" b="1" strike="noStrike" spc="-1">
                <a:solidFill>
                  <a:srgbClr val="234465"/>
                </a:solidFill>
                <a:latin typeface="Calibri"/>
              </a:rPr>
              <a:t> </a:t>
            </a:r>
            <a:r>
              <a:rPr lang="en-US" sz="3200" b="0" strike="noStrike" spc="-1">
                <a:solidFill>
                  <a:srgbClr val="234465"/>
                </a:solidFill>
                <a:latin typeface="Calibri"/>
              </a:rPr>
              <a:t>with a single public method </a:t>
            </a:r>
            <a:r>
              <a:rPr lang="en-US" sz="3200" b="1" strike="noStrike" spc="-1">
                <a:solidFill>
                  <a:srgbClr val="FFA000"/>
                </a:solidFill>
                <a:latin typeface="Consolas"/>
              </a:rPr>
              <a:t>eat()</a:t>
            </a:r>
            <a:r>
              <a:rPr lang="en-US" sz="3200" b="0" strike="noStrike" spc="-1">
                <a:solidFill>
                  <a:srgbClr val="234465"/>
                </a:solidFill>
                <a:latin typeface="Calibri"/>
              </a:rPr>
              <a:t> that returns: "eating…" </a:t>
            </a:r>
            <a:endParaRPr lang="en-US" sz="3200" b="0" strike="noStrike" spc="-1">
              <a:latin typeface="Arial"/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trike="noStrike" spc="-1">
                <a:solidFill>
                  <a:srgbClr val="FFA000"/>
                </a:solidFill>
                <a:latin typeface="Consolas"/>
              </a:rPr>
              <a:t>Dog</a:t>
            </a:r>
            <a:r>
              <a:rPr lang="en-US" sz="3200" b="1" strike="noStrike" spc="-1">
                <a:solidFill>
                  <a:srgbClr val="234465"/>
                </a:solidFill>
                <a:latin typeface="Calibri"/>
              </a:rPr>
              <a:t> </a:t>
            </a:r>
            <a:r>
              <a:rPr lang="en-US" sz="3200" b="0" strike="noStrike" spc="-1">
                <a:solidFill>
                  <a:srgbClr val="234465"/>
                </a:solidFill>
                <a:latin typeface="Calibri"/>
              </a:rPr>
              <a:t>with a single public method </a:t>
            </a:r>
            <a:r>
              <a:rPr lang="en-US" sz="3200" b="1" strike="noStrike" spc="-1">
                <a:solidFill>
                  <a:srgbClr val="FFA000"/>
                </a:solidFill>
                <a:latin typeface="Consolas"/>
              </a:rPr>
              <a:t>bark()</a:t>
            </a:r>
            <a:r>
              <a:rPr lang="en-US" sz="3200" b="0" strike="noStrike" spc="-1">
                <a:solidFill>
                  <a:srgbClr val="234465"/>
                </a:solidFill>
                <a:latin typeface="Calibri"/>
              </a:rPr>
              <a:t> that returns: "barking…" </a:t>
            </a:r>
            <a:endParaRPr lang="en-US" sz="3200" b="0" strike="noStrike" spc="-1">
              <a:latin typeface="Arial"/>
            </a:endParaRP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trike="noStrike" spc="-1">
                <a:solidFill>
                  <a:srgbClr val="FFA000"/>
                </a:solidFill>
                <a:latin typeface="Consolas"/>
              </a:rPr>
              <a:t>Dog</a:t>
            </a:r>
            <a:r>
              <a:rPr lang="en-US" sz="3400" b="0" strike="noStrike" spc="-1">
                <a:solidFill>
                  <a:srgbClr val="234465"/>
                </a:solidFill>
                <a:latin typeface="Calibri"/>
              </a:rPr>
              <a:t> should inherit from  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Problem: Single Inheritance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5F7586-43A8-4DC4-BEF2-F90423D1F13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9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3656</TotalTime>
  <Words>1111</Words>
  <Application>Microsoft Office PowerPoint</Application>
  <PresentationFormat>Widescreen</PresentationFormat>
  <Paragraphs>234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Arial</vt:lpstr>
      <vt:lpstr>Calibri</vt:lpstr>
      <vt:lpstr>Consolas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Inheritance</dc:title>
  <dc:subject>Python OOP – Practical OOP Course @ SoftUni</dc:subject>
  <dc:creator>Software University</dc:creator>
  <cp:keywords>python oop Software University SoftUni programming coding software development education training course</cp:keywords>
  <dc:description>© SoftUni – https://softuni.org_x005f_x000d_
© Software University – https://softuni.bg_x005f_x000d_
_x005f_x000d_
Copyrighted document. Unauthorized copy, reproduction or use is not permitted.</dc:description>
  <cp:lastModifiedBy>tanyaoanyastaneva</cp:lastModifiedBy>
  <cp:revision>78</cp:revision>
  <dcterms:created xsi:type="dcterms:W3CDTF">2018-05-23T13:08:44Z</dcterms:created>
  <dcterms:modified xsi:type="dcterms:W3CDTF">2020-03-12T12:16:49Z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https://softuni.org</vt:lpwstr>
  </property>
  <property fmtid="{D5CDD505-2E9C-101B-9397-08002B2CF9AE}" pid="4" name="ContentTypeId">
    <vt:lpwstr>0x0101000D461FD2BAC48847BF71EA25093C87E2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8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23</vt:i4>
  </property>
  <property fmtid="{D5CDD505-2E9C-101B-9397-08002B2CF9AE}" pid="14" name="category">
    <vt:lpwstr>python, programming, code, softuni</vt:lpwstr>
  </property>
</Properties>
</file>