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513" r:id="rId12"/>
    <p:sldId id="514" r:id="rId13"/>
    <p:sldId id="500" r:id="rId14"/>
    <p:sldId id="501" r:id="rId15"/>
    <p:sldId id="515" r:id="rId16"/>
    <p:sldId id="516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349" r:id="rId27"/>
    <p:sldId id="401" r:id="rId28"/>
    <p:sldId id="490" r:id="rId29"/>
    <p:sldId id="49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496"/>
            <p14:sldId id="497"/>
            <p14:sldId id="513"/>
            <p14:sldId id="514"/>
          </p14:sldIdLst>
        </p14:section>
        <p14:section name="Private Methods" id="{E9F70D20-09F4-4E24-8402-10F096939A16}">
          <p14:sldIdLst>
            <p14:sldId id="500"/>
            <p14:sldId id="501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Getters and Setters" id="{2FEFB14B-0CD8-483A-9427-954F2F71F467}">
          <p14:sldIdLst>
            <p14:sldId id="509"/>
            <p14:sldId id="510"/>
            <p14:sldId id="511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CFD69A-FAAC-4ECE-8F8A-D6FDAE028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01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462C7D6-550C-4F28-830E-63A9FE57E2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207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90405" y="1277195"/>
            <a:ext cx="5983847" cy="486784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update_software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drive(self):</a:t>
            </a:r>
          </a:p>
          <a:p>
            <a:r>
              <a:rPr lang="en-US" dirty="0"/>
              <a:t>        print('driving')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update_software</a:t>
            </a:r>
            <a:r>
              <a:rPr lang="en-US" dirty="0"/>
              <a:t>(self):</a:t>
            </a:r>
          </a:p>
          <a:p>
            <a:r>
              <a:rPr lang="en-US" dirty="0"/>
              <a:t>        print('updating software')</a:t>
            </a:r>
          </a:p>
          <a:p>
            <a:endParaRPr lang="en-US" dirty="0"/>
          </a:p>
          <a:p>
            <a:r>
              <a:rPr lang="en-US" dirty="0"/>
              <a:t>car = Car()</a:t>
            </a:r>
          </a:p>
          <a:p>
            <a:r>
              <a:rPr lang="en-US" dirty="0" err="1"/>
              <a:t>car.drive</a:t>
            </a:r>
            <a:r>
              <a:rPr lang="en-US" dirty="0"/>
              <a:t>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74252" y="1364748"/>
            <a:ext cx="6017748" cy="36644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When a car object is created, it will call the private method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update_software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This function cannot be called on the object directly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method can be called 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car._Car__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updateSoftware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</a:t>
            </a:r>
            <a:r>
              <a:rPr lang="en-US" dirty="0" err="1"/>
              <a:t>gmail</a:t>
            </a:r>
            <a:r>
              <a:rPr lang="en-US" dirty="0"/>
              <a:t>", "softuni"]</a:t>
            </a:r>
          </a:p>
          <a:p>
            <a:r>
              <a:rPr lang="en-US" dirty="0"/>
              <a:t>domains = ["com", "</a:t>
            </a:r>
            <a:r>
              <a:rPr lang="en-US" dirty="0" err="1"/>
              <a:t>bg</a:t>
            </a:r>
            <a:r>
              <a:rPr lang="en-US" dirty="0"/>
              <a:t>"]</a:t>
            </a:r>
          </a:p>
          <a:p>
            <a:r>
              <a:rPr lang="en-US" dirty="0" err="1"/>
              <a:t>email_validator</a:t>
            </a:r>
            <a:r>
              <a:rPr lang="en-US" dirty="0"/>
              <a:t> = </a:t>
            </a:r>
            <a:r>
              <a:rPr lang="en-US" dirty="0" err="1"/>
              <a:t>EmailValidator</a:t>
            </a:r>
            <a:r>
              <a:rPr lang="en-US" dirty="0"/>
              <a:t>(6, mails, domains)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("pe77er@gmail.com"))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("georgios@gmail.net"))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("stamatito@abv.net"))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EmailValidator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min_length</a:t>
            </a:r>
            <a:r>
              <a:rPr lang="en-US" dirty="0"/>
              <a:t>, mails,  domains):</a:t>
            </a:r>
          </a:p>
          <a:p>
            <a:r>
              <a:rPr lang="en-US" dirty="0"/>
              <a:t>        </a:t>
            </a:r>
            <a:r>
              <a:rPr lang="en-US" dirty="0" err="1"/>
              <a:t>self.min_length</a:t>
            </a:r>
            <a:r>
              <a:rPr lang="en-US" dirty="0"/>
              <a:t> = </a:t>
            </a:r>
            <a:r>
              <a:rPr lang="en-US" dirty="0" err="1"/>
              <a:t>min_length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self.mails</a:t>
            </a:r>
            <a:r>
              <a:rPr lang="en-US" dirty="0"/>
              <a:t> = mails</a:t>
            </a:r>
          </a:p>
          <a:p>
            <a:r>
              <a:rPr lang="en-US" dirty="0"/>
              <a:t>        </a:t>
            </a:r>
            <a:r>
              <a:rPr lang="en-US" dirty="0" err="1"/>
              <a:t>self.domains</a:t>
            </a:r>
            <a:r>
              <a:rPr lang="en-US" dirty="0"/>
              <a:t> = 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</a:t>
            </a:r>
            <a:r>
              <a:rPr lang="en-US" dirty="0" err="1"/>
              <a:t>len</a:t>
            </a:r>
            <a:r>
              <a:rPr lang="en-US" dirty="0"/>
              <a:t>(name) &gt;= </a:t>
            </a:r>
            <a:r>
              <a:rPr lang="en-US" dirty="0" err="1"/>
              <a:t>self.min_length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</a:t>
            </a:r>
            <a:r>
              <a:rPr lang="en-US" dirty="0" err="1"/>
              <a:t>self.mails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</a:t>
            </a:r>
            <a:r>
              <a:rPr lang="en-US" dirty="0" err="1"/>
              <a:t>self.domains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Variables can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which can be useful on many occasions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private variable </a:t>
            </a:r>
            <a:r>
              <a:rPr lang="en-US" dirty="0"/>
              <a:t>can only be changed within a class method and not outside of the class</a:t>
            </a:r>
          </a:p>
          <a:p>
            <a:r>
              <a:rPr lang="en-US" dirty="0"/>
              <a:t>Objects can hold </a:t>
            </a:r>
            <a:r>
              <a:rPr lang="en-US" b="1" dirty="0">
                <a:solidFill>
                  <a:schemeClr val="bg1"/>
                </a:solidFill>
              </a:rPr>
              <a:t>crucial data </a:t>
            </a:r>
            <a:r>
              <a:rPr lang="en-US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138" y="1393221"/>
            <a:ext cx="9450000" cy="5050779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__</a:t>
            </a:r>
            <a:r>
              <a:rPr lang="en-US" sz="2000" dirty="0" err="1"/>
              <a:t>max_speed</a:t>
            </a:r>
            <a:r>
              <a:rPr lang="en-US" sz="2000" dirty="0"/>
              <a:t> = 0</a:t>
            </a:r>
          </a:p>
          <a:p>
            <a:r>
              <a:rPr lang="en-US" sz="2000" dirty="0"/>
              <a:t>    __name = ""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self.__</a:t>
            </a:r>
            <a:r>
              <a:rPr lang="en-US" sz="2000" dirty="0" err="1"/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self.__name</a:t>
            </a:r>
            <a:r>
              <a:rPr lang="en-US" sz="2000" dirty="0"/>
              <a:t> = "Supercar"</a:t>
            </a:r>
          </a:p>
          <a:p>
            <a:endParaRPr lang="en-US" sz="2000" dirty="0"/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</a:t>
            </a:r>
            <a:r>
              <a:rPr lang="en-US" sz="2000" dirty="0" err="1"/>
              <a:t>maxs</a:t>
            </a:r>
            <a:r>
              <a:rPr lang="en-US" sz="2000" dirty="0"/>
              <a:t> peed ' + str(self.__</a:t>
            </a:r>
            <a:r>
              <a:rPr lang="en-US" sz="2000" dirty="0" err="1"/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</a:t>
            </a:r>
          </a:p>
          <a:p>
            <a:r>
              <a:rPr lang="en-US" sz="2000" dirty="0"/>
              <a:t>red_car.__</a:t>
            </a:r>
            <a:r>
              <a:rPr lang="en-US" sz="2000" dirty="0" err="1"/>
              <a:t>max_speed</a:t>
            </a:r>
            <a:r>
              <a:rPr lang="en-US" sz="2000" dirty="0"/>
              <a:t>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6906863" y="2070727"/>
            <a:ext cx="4659549" cy="153233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change/get the private variable, setter and getter methods are 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used.</a:t>
            </a:r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dirty="0"/>
              <a:t>. 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class attribute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the private </a:t>
            </a:r>
            <a:r>
              <a:rPr lang="en-US" b="1" dirty="0">
                <a:solidFill>
                  <a:schemeClr val="bg1"/>
                </a:solidFill>
              </a:rPr>
              <a:t>kingdom</a:t>
            </a:r>
            <a:r>
              <a:rPr lang="en-US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D59-A4F1-4412-9A39-1CF16E71B2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Getters and Setters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70648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  <a:p>
            <a:r>
              <a:rPr lang="en-US" dirty="0"/>
              <a:t>Getters and Setters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1000" y="2527155"/>
            <a:ext cx="6682488" cy="3979845"/>
          </a:xfrm>
        </p:spPr>
        <p:txBody>
          <a:bodyPr/>
          <a:lstStyle/>
          <a:p>
            <a:r>
              <a:rPr lang="en-US" sz="2600" dirty="0"/>
              <a:t>class Robot:</a:t>
            </a:r>
          </a:p>
          <a:p>
            <a:r>
              <a:rPr lang="en-US" sz="2600" dirty="0"/>
              <a:t>   </a:t>
            </a:r>
            <a:r>
              <a:rPr lang="en-US" sz="2600" dirty="0" err="1"/>
              <a:t>def</a:t>
            </a:r>
            <a:r>
              <a:rPr lang="en-US" sz="2600" dirty="0"/>
              <a:t> __</a:t>
            </a:r>
            <a:r>
              <a:rPr lang="en-US" sz="2600" dirty="0" err="1"/>
              <a:t>init</a:t>
            </a:r>
            <a:r>
              <a:rPr lang="en-US" sz="2600" dirty="0"/>
              <a:t>__(self):</a:t>
            </a:r>
          </a:p>
          <a:p>
            <a:r>
              <a:rPr lang="en-US" sz="2600" dirty="0"/>
              <a:t>      </a:t>
            </a:r>
            <a:r>
              <a:rPr lang="en-US" sz="2600" dirty="0" err="1"/>
              <a:t>self.__version</a:t>
            </a:r>
            <a:r>
              <a:rPr lang="en-US" sz="2600" dirty="0"/>
              <a:t> = 22</a:t>
            </a:r>
          </a:p>
          <a:p>
            <a:endParaRPr lang="en-US" sz="2600" dirty="0"/>
          </a:p>
          <a:p>
            <a:r>
              <a:rPr lang="en-US" sz="2600" dirty="0"/>
              <a:t>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get_version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return </a:t>
            </a:r>
            <a:r>
              <a:rPr lang="en-US" sz="2600" dirty="0" err="1"/>
              <a:t>self.__version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set_version</a:t>
            </a:r>
            <a:r>
              <a:rPr lang="en-US" sz="2600" dirty="0"/>
              <a:t>(self, version):</a:t>
            </a:r>
          </a:p>
          <a:p>
            <a:r>
              <a:rPr lang="en-US" sz="2600" dirty="0"/>
              <a:t>      </a:t>
            </a:r>
            <a:r>
              <a:rPr lang="en-US" sz="2600" dirty="0" err="1"/>
              <a:t>self.__version</a:t>
            </a:r>
            <a:r>
              <a:rPr lang="en-US" sz="2600" dirty="0"/>
              <a:t> =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Private variables are intended to be changed using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61FC32-9F2F-47A1-B5D4-1E5A847A4D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4963" y="3467100"/>
            <a:ext cx="6551677" cy="2525279"/>
          </a:xfrm>
        </p:spPr>
        <p:txBody>
          <a:bodyPr/>
          <a:lstStyle/>
          <a:p>
            <a:r>
              <a:rPr lang="en-US" dirty="0"/>
              <a:t>account = Account(8827312, 100, 3421)</a:t>
            </a:r>
          </a:p>
          <a:p>
            <a:r>
              <a:rPr lang="en-US" dirty="0"/>
              <a:t>print(</a:t>
            </a:r>
            <a:r>
              <a:rPr lang="en-US" dirty="0" err="1"/>
              <a:t>account.get_id</a:t>
            </a:r>
            <a:r>
              <a:rPr lang="en-US" dirty="0"/>
              <a:t>(1111))</a:t>
            </a:r>
          </a:p>
          <a:p>
            <a:r>
              <a:rPr lang="en-US" dirty="0"/>
              <a:t>print(</a:t>
            </a:r>
            <a:r>
              <a:rPr lang="en-US" dirty="0" err="1"/>
              <a:t>account.get_id</a:t>
            </a:r>
            <a:r>
              <a:rPr lang="en-US" dirty="0"/>
              <a:t>(3421))</a:t>
            </a:r>
          </a:p>
          <a:p>
            <a:r>
              <a:rPr lang="en-US" dirty="0"/>
              <a:t>print(</a:t>
            </a:r>
            <a:r>
              <a:rPr lang="en-US" dirty="0" err="1"/>
              <a:t>account.get_balance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account.change_pin</a:t>
            </a:r>
            <a:r>
              <a:rPr lang="en-US" dirty="0"/>
              <a:t>(2212, 4321))</a:t>
            </a:r>
          </a:p>
          <a:p>
            <a:r>
              <a:rPr lang="en-US" dirty="0"/>
              <a:t>print(</a:t>
            </a:r>
            <a:r>
              <a:rPr lang="en-US" dirty="0" err="1"/>
              <a:t>account.change_pin</a:t>
            </a:r>
            <a:r>
              <a:rPr lang="en-US" dirty="0"/>
              <a:t>(3421, 1234))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Account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7741920" y="4511299"/>
            <a:ext cx="508000" cy="4368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8585200" y="3660838"/>
            <a:ext cx="234203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Wrong pin</a:t>
            </a:r>
          </a:p>
          <a:p>
            <a:r>
              <a:rPr lang="en-US" dirty="0"/>
              <a:t>8827312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Wrong pin</a:t>
            </a:r>
          </a:p>
          <a:p>
            <a:r>
              <a:rPr lang="en-US" dirty="0"/>
              <a:t>Pin changed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0BB9EB-A76A-4CC9-8498-2F0E3E38F6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AAB714-AFD6-4C21-B183-D7C9E77F1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347425"/>
            <a:ext cx="7335000" cy="5178506"/>
          </a:xfrm>
        </p:spPr>
        <p:txBody>
          <a:bodyPr/>
          <a:lstStyle/>
          <a:p>
            <a:r>
              <a:rPr lang="en-US" sz="2200" dirty="0"/>
              <a:t>class Account: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id, balance, pin):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self.__id</a:t>
            </a:r>
            <a:r>
              <a:rPr lang="en-US" sz="2200" dirty="0"/>
              <a:t> = id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self.balance</a:t>
            </a:r>
            <a:r>
              <a:rPr lang="en-US" sz="2200" dirty="0"/>
              <a:t> = balance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self.__pin</a:t>
            </a:r>
            <a:r>
              <a:rPr lang="en-US" sz="2200" dirty="0"/>
              <a:t> = pin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get_id</a:t>
            </a:r>
            <a:r>
              <a:rPr lang="en-US" sz="2200" dirty="0"/>
              <a:t>(self, pin):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get_balance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self.balance</a:t>
            </a:r>
            <a:endParaRPr lang="en-US" sz="2200" dirty="0"/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change_pin</a:t>
            </a:r>
            <a:r>
              <a:rPr lang="en-US" sz="2200" dirty="0"/>
              <a:t>(self, </a:t>
            </a:r>
            <a:r>
              <a:rPr lang="en-US" sz="2200" dirty="0" err="1"/>
              <a:t>old_pin</a:t>
            </a:r>
            <a:r>
              <a:rPr lang="en-US" sz="2200" dirty="0"/>
              <a:t>, </a:t>
            </a:r>
            <a:r>
              <a:rPr lang="en-US" sz="2200" dirty="0" err="1"/>
              <a:t>new_pin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Account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168BD8-638C-414B-8A21-051C2D254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200" dirty="0"/>
              <a:t> is restricting access to methods and variables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200" dirty="0">
                <a:solidFill>
                  <a:schemeClr val="bg2"/>
                </a:solidFill>
              </a:rPr>
              <a:t>can only be changed within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Private variables are meant to be changed 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getters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5607C98A-85DF-4C61-8BD4-483903001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512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86FBE1A-1FD3-4A35-BF23-512B8BE02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764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an </a:t>
            </a:r>
            <a:r>
              <a:rPr lang="en-US" b="1" dirty="0">
                <a:solidFill>
                  <a:schemeClr val="bg1"/>
                </a:solidFill>
              </a:rPr>
              <a:t>object oriented</a:t>
            </a:r>
            <a:r>
              <a:rPr lang="en-US" dirty="0"/>
              <a:t> program, you can restrict access to methods and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prevents the data from being modified by accident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Encapsulation</a:t>
            </a:r>
            <a:r>
              <a:rPr lang="en-US" dirty="0"/>
              <a:t> gives you more control over the coupling in your code</a:t>
            </a:r>
          </a:p>
          <a:p>
            <a:pPr>
              <a:buClr>
                <a:schemeClr val="tx1"/>
              </a:buClr>
            </a:pPr>
            <a:r>
              <a:rPr lang="en-US" dirty="0"/>
              <a:t>It allows a class to change its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without affecting other parts of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8975" y="2501585"/>
            <a:ext cx="4174453" cy="4092888"/>
          </a:xfrm>
        </p:spPr>
        <p:txBody>
          <a:bodyPr/>
          <a:lstStyle/>
          <a:p>
            <a:r>
              <a:rPr lang="en-US" dirty="0"/>
              <a:t>class Robot: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self.a</a:t>
            </a:r>
            <a:r>
              <a:rPr lang="en-US" dirty="0"/>
              <a:t> = 123</a:t>
            </a:r>
          </a:p>
          <a:p>
            <a:r>
              <a:rPr lang="en-US" dirty="0"/>
              <a:t>      </a:t>
            </a:r>
            <a:r>
              <a:rPr lang="en-US" dirty="0" err="1"/>
              <a:t>self._b</a:t>
            </a:r>
            <a:r>
              <a:rPr lang="en-US" dirty="0"/>
              <a:t> = 123</a:t>
            </a:r>
          </a:p>
          <a:p>
            <a:r>
              <a:rPr lang="en-US" dirty="0"/>
              <a:t>      </a:t>
            </a:r>
            <a:r>
              <a:rPr lang="en-US" dirty="0" err="1"/>
              <a:t>self.__c</a:t>
            </a:r>
            <a:r>
              <a:rPr lang="en-US" dirty="0"/>
              <a:t> = 123</a:t>
            </a:r>
          </a:p>
          <a:p>
            <a:endParaRPr lang="en-US" dirty="0"/>
          </a:p>
          <a:p>
            <a:r>
              <a:rPr lang="en-US" dirty="0" err="1"/>
              <a:t>obj</a:t>
            </a:r>
            <a:r>
              <a:rPr lang="en-US" dirty="0"/>
              <a:t> = Robot()</a:t>
            </a:r>
          </a:p>
          <a:p>
            <a:r>
              <a:rPr lang="en-US" dirty="0"/>
              <a:t>print(</a:t>
            </a:r>
            <a:r>
              <a:rPr lang="en-US" dirty="0" err="1"/>
              <a:t>obj.a</a:t>
            </a:r>
            <a:r>
              <a:rPr lang="en-US" dirty="0"/>
              <a:t>)   </a:t>
            </a:r>
            <a:r>
              <a:rPr lang="en-US" i="1" dirty="0">
                <a:solidFill>
                  <a:schemeClr val="accent2"/>
                </a:solidFill>
              </a:rPr>
              <a:t># 123</a:t>
            </a:r>
          </a:p>
          <a:p>
            <a:r>
              <a:rPr lang="en-US" dirty="0"/>
              <a:t>print(</a:t>
            </a:r>
            <a:r>
              <a:rPr lang="en-US" dirty="0" err="1"/>
              <a:t>obj</a:t>
            </a:r>
            <a:r>
              <a:rPr lang="en-US" dirty="0"/>
              <a:t>._b)  </a:t>
            </a:r>
            <a:r>
              <a:rPr lang="en-US" i="1" dirty="0">
                <a:solidFill>
                  <a:schemeClr val="accent2"/>
                </a:solidFill>
              </a:rPr>
              <a:t># 123</a:t>
            </a:r>
          </a:p>
          <a:p>
            <a:r>
              <a:rPr lang="en-US" dirty="0"/>
              <a:t>print(</a:t>
            </a:r>
            <a:r>
              <a:rPr lang="en-US" dirty="0" err="1"/>
              <a:t>obj</a:t>
            </a:r>
            <a:r>
              <a:rPr lang="en-US" dirty="0"/>
              <a:t>.__c) </a:t>
            </a:r>
            <a:r>
              <a:rPr lang="en-US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does not have the </a:t>
            </a:r>
            <a:r>
              <a:rPr lang="en-US" b="1" dirty="0">
                <a:solidFill>
                  <a:schemeClr val="bg1"/>
                </a:solidFill>
              </a:rPr>
              <a:t>private keyword</a:t>
            </a:r>
            <a:r>
              <a:rPr lang="en-US" dirty="0"/>
              <a:t>, unlike some other object oriented languages, but encapsulation can be done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Encapsulation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2DDC58-A2D1-4F6D-8AF6-75DA73BA4B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Single Underscore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Private variable, it should not be accessed directly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However nothing stops you from doing that (except convention)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Double Underscore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Private variable, harder to access but still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Underscores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</a:t>
            </a:r>
            <a:r>
              <a:rPr lang="en-US" dirty="0" err="1"/>
              <a:t>person.get_name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person.get_age</a:t>
            </a:r>
            <a:r>
              <a:rPr lang="en-US" dirty="0"/>
              <a:t>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 Upon initialization it should receive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777632"/>
            <a:ext cx="6329766" cy="3302736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</a:t>
            </a:r>
            <a:r>
              <a:rPr lang="en-US" sz="2400" dirty="0" err="1">
                <a:solidFill>
                  <a:schemeClr val="bg1"/>
                </a:solidFill>
              </a:rPr>
              <a:t>__name</a:t>
            </a:r>
            <a:r>
              <a:rPr lang="en-US" sz="2400" dirty="0"/>
              <a:t>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</a:t>
            </a:r>
            <a:r>
              <a:rPr lang="en-US" sz="2400" dirty="0" err="1">
                <a:solidFill>
                  <a:schemeClr val="bg1"/>
                </a:solidFill>
              </a:rPr>
              <a:t>__age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get_name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self.__name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get_age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self.__age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1556</Words>
  <Application>Microsoft Office PowerPoint</Application>
  <PresentationFormat>Widescreen</PresentationFormat>
  <Paragraphs>244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Example: Encapsulation</vt:lpstr>
      <vt:lpstr>Difference Between Underscores</vt:lpstr>
      <vt:lpstr>Problem: Person</vt:lpstr>
      <vt:lpstr>Solution: Person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Getters and Setters</vt:lpstr>
      <vt:lpstr>Example: Getters and Setters</vt:lpstr>
      <vt:lpstr>Problem: Account</vt:lpstr>
      <vt:lpstr>Solution: Account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14</cp:revision>
  <dcterms:created xsi:type="dcterms:W3CDTF">2018-05-23T13:08:44Z</dcterms:created>
  <dcterms:modified xsi:type="dcterms:W3CDTF">2020-02-21T08:17:40Z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