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5"/>
  </p:notesMasterIdLst>
  <p:handoutMasterIdLst>
    <p:handoutMasterId r:id="rId36"/>
  </p:handoutMasterIdLst>
  <p:sldIdLst>
    <p:sldId id="274" r:id="rId5"/>
    <p:sldId id="276" r:id="rId6"/>
    <p:sldId id="492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349" r:id="rId29"/>
    <p:sldId id="401" r:id="rId30"/>
    <p:sldId id="490" r:id="rId31"/>
    <p:sldId id="491" r:id="rId32"/>
    <p:sldId id="493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What is URL" id="{32080409-9F52-4FCE-8050-08A89662D585}">
          <p14:sldIdLst>
            <p14:sldId id="494"/>
            <p14:sldId id="495"/>
            <p14:sldId id="496"/>
            <p14:sldId id="497"/>
          </p14:sldIdLst>
        </p14:section>
        <p14:section name="The views.py file" id="{74E935CA-9132-4328-8740-F7AE4B4A4885}">
          <p14:sldIdLst>
            <p14:sldId id="498"/>
            <p14:sldId id="499"/>
            <p14:sldId id="500"/>
          </p14:sldIdLst>
        </p14:section>
        <p14:section name="The urls.py file" id="{FCD8EA45-B0E9-4B73-AF1F-132D1D6E30A3}">
          <p14:sldIdLst>
            <p14:sldId id="501"/>
            <p14:sldId id="502"/>
            <p14:sldId id="503"/>
          </p14:sldIdLst>
        </p14:section>
        <p14:section name="Templates" id="{6225820A-586B-4483-88D2-70FD74339E15}">
          <p14:sldIdLst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Conclusion" id="{FF81BD71-7D4B-4578-A94F-9AF177F9D6AB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2F8A35-11C0-4792-9977-7DD074547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363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FF6C606-91BD-48B8-83FA-BE9294C0AA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1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23D9147-5205-4447-BE3E-821741DF1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9D83B6E-FCBC-4E96-841C-030E4276871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CECA220-B8B4-42BE-8962-B19FC44A260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F139F766-3137-49A1-AB1E-F4CB2C52BC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65FF928-2740-44A5-8979-10A8472319B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6ED1DE3-4E6B-460F-9456-6FF3E408A53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BF2F5B-3F94-47E5-B539-40E9B4B8C8F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855F92F-9FCD-4813-A934-FFD3DD537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DAD513B-3C2A-44F3-A4B5-C521E9539D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BC6BBCC-009B-4013-AAA3-375A9D3AD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55F1100-2140-49B6-B0DA-B723F77C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AC0AF51B-770C-4306-AAD4-E766D987F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5683F74-FB7E-4C35-8F6C-9CA3DF88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93665515-E164-4C19-9EFD-9877D92B0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9075BB9-DE96-470D-8B65-A313389CBF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00AF5E-9D54-4EFD-98A0-EAEC4D84BA0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1827005-7BD4-4E48-854F-DE1CB96DA75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F2E7B21-4BF6-4EA0-81A3-72913A99B27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A2AF945-7202-4AE8-9883-D89BFA6F6B3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5B811B6-6087-4EEE-98E3-C3FB724131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E0E8794-E4D5-4E8D-A760-CAE96136C80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992B48-D78B-4490-8897-9DF204A1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7938AB7-3850-4726-8D41-063B5F49658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8C3F76C-1EC6-44E0-B3DA-C428625E88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CBC5301-EF71-4198-AB64-A1FE19A5EA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4E9891B-4F25-4C9C-86A0-05F7E58C8F4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09854D6-3B8F-4319-99E5-978A0E87288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F191C57-FE58-45BA-838B-10F69CF9E4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002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85B30A4-44F5-4EE8-8EA7-94ED7A0601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30564347-BCDC-4F54-99B2-3356E42354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E525AB9-7DEA-45E6-99C2-EA427E4EA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D70F651-97B8-432F-95D4-C674B14EC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094FA5AC-E775-4924-8335-E0C32E3AE95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4CE659C1-DF03-4C81-B0D4-131EFD74EC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6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825DBC-5020-4297-8A6E-80C9428D515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9A564C2-2F70-4A26-AACE-073644856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6BAAE62-0EBF-4610-A38C-3789B3DFA4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FBFE10F7-D655-4C53-B42D-555BE66D26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EB3496-4879-4848-B964-39FE4367E3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C7CBA6D-B421-43FA-A84C-60DB0FD02D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059B7A1-9A32-4B78-AFCD-87DF770B9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URL's and Templates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940488"/>
            <a:ext cx="2175018" cy="21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35A98-2E76-4691-9E47-643AB80DF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27C0C2-BBD6-473A-A36E-F7050CF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1FDA9C9-9DEF-47B0-96F2-2778B3F99597}"/>
              </a:ext>
            </a:extLst>
          </p:cNvPr>
          <p:cNvSpPr txBox="1">
            <a:spLocks/>
          </p:cNvSpPr>
          <p:nvPr/>
        </p:nvSpPr>
        <p:spPr>
          <a:xfrm>
            <a:off x="180974" y="1932214"/>
            <a:ext cx="5955871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django.shortcuts</a:t>
            </a:r>
            <a:r>
              <a:rPr lang="en-US" sz="2200" dirty="0"/>
              <a:t> import render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Create your views here.</a:t>
            </a:r>
          </a:p>
          <a:p>
            <a:r>
              <a:rPr lang="en-US" sz="2200" dirty="0"/>
              <a:t>def index(req):</a:t>
            </a:r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r>
              <a:rPr lang="en-US" sz="2200" dirty="0"/>
              <a:t>("It Works!")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51BD873-B91B-434C-806F-FB8F2F14A6F7}"/>
              </a:ext>
            </a:extLst>
          </p:cNvPr>
          <p:cNvSpPr txBox="1">
            <a:spLocks/>
          </p:cNvSpPr>
          <p:nvPr/>
        </p:nvSpPr>
        <p:spPr>
          <a:xfrm>
            <a:off x="6140286" y="1374973"/>
            <a:ext cx="5869457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urls.py(in the project)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1AE816B-70D6-483B-A742-CEC9C9D37A7F}"/>
              </a:ext>
            </a:extLst>
          </p:cNvPr>
          <p:cNvSpPr txBox="1">
            <a:spLocks/>
          </p:cNvSpPr>
          <p:nvPr/>
        </p:nvSpPr>
        <p:spPr>
          <a:xfrm>
            <a:off x="6140286" y="1932214"/>
            <a:ext cx="5869458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django.contrib</a:t>
            </a:r>
            <a:r>
              <a:rPr lang="en-US" sz="2200" dirty="0"/>
              <a:t> import admin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</a:p>
          <a:p>
            <a:r>
              <a:rPr lang="en-US" sz="2200" dirty="0"/>
              <a:t>from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} </a:t>
            </a:r>
            <a:r>
              <a:rPr lang="en-US" sz="2200" dirty="0"/>
              <a:t>import </a:t>
            </a:r>
            <a:r>
              <a:rPr lang="en-US" sz="2200" dirty="0">
                <a:solidFill>
                  <a:schemeClr val="bg1"/>
                </a:solidFill>
              </a:rPr>
              <a:t>views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path('admin/', </a:t>
            </a:r>
            <a:r>
              <a:rPr lang="en-US" sz="2200" dirty="0" err="1"/>
              <a:t>admin.site.urls</a:t>
            </a:r>
            <a:r>
              <a:rPr lang="en-US" sz="2200" dirty="0"/>
              <a:t>),</a:t>
            </a:r>
          </a:p>
          <a:p>
            <a:r>
              <a:rPr lang="en-US" sz="2200" dirty="0"/>
              <a:t>    path('app/', </a:t>
            </a:r>
            <a:r>
              <a:rPr lang="en-US" sz="2200" dirty="0" err="1">
                <a:solidFill>
                  <a:schemeClr val="bg1"/>
                </a:solidFill>
              </a:rPr>
              <a:t>views.index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6EF8E8B-C5C3-44D2-82B9-B885E0A79E27}"/>
              </a:ext>
            </a:extLst>
          </p:cNvPr>
          <p:cNvSpPr txBox="1">
            <a:spLocks/>
          </p:cNvSpPr>
          <p:nvPr/>
        </p:nvSpPr>
        <p:spPr>
          <a:xfrm>
            <a:off x="180974" y="1374972"/>
            <a:ext cx="5955871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views.py (in the app)</a:t>
            </a:r>
          </a:p>
        </p:txBody>
      </p:sp>
    </p:spTree>
    <p:extLst>
      <p:ext uri="{BB962C8B-B14F-4D97-AF65-F5344CB8AC3E}">
        <p14:creationId xmlns:p14="http://schemas.microsoft.com/office/powerpoint/2010/main" val="11838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E9E7D83-4C44-44F8-93EC-318333E4D2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urls.py file for each app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2BE73B-686A-4DC2-BF61-55583221D6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urls.py file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8A13C-0655-4EBD-8569-1E9E46D20D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26AA9B-F7D8-464B-AC32-41257891E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57" y="1385091"/>
            <a:ext cx="2558286" cy="25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72551-B46A-4501-B4F6-B8EEFCEDF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044" y="1121143"/>
            <a:ext cx="10129234" cy="5546589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file you configure what function or logic should be executed when accessing a given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in your apps</a:t>
            </a:r>
          </a:p>
          <a:p>
            <a:r>
              <a:rPr lang="en-US" dirty="0"/>
              <a:t>Usually every app you have in your project has it's own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file</a:t>
            </a:r>
          </a:p>
          <a:p>
            <a:r>
              <a:rPr lang="en-US" dirty="0"/>
              <a:t>That file can then be imported in your </a:t>
            </a:r>
            <a:r>
              <a:rPr lang="en-US" b="1" dirty="0">
                <a:solidFill>
                  <a:schemeClr val="bg1"/>
                </a:solidFill>
              </a:rPr>
              <a:t>project urls.py </a:t>
            </a:r>
            <a:r>
              <a:rPr lang="en-US" dirty="0"/>
              <a:t>file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dirty="0"/>
              <a:t> function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BA8AA-573E-492D-8C00-A1C4883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urls.py file does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60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81FD09A-BEAE-4A16-B160-7D6648E71D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637" y="2504850"/>
            <a:ext cx="4617007" cy="557241"/>
          </a:xfrm>
        </p:spPr>
        <p:txBody>
          <a:bodyPr/>
          <a:lstStyle/>
          <a:p>
            <a:pPr algn="ctr"/>
            <a:r>
              <a:rPr lang="en-US" sz="2200" dirty="0"/>
              <a:t>urls.py (in the app)</a:t>
            </a:r>
            <a:endParaRPr lang="bg-BG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Using the previous example, we can refactor the code to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  <a:endParaRPr lang="bg-BG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28FD204-29C6-43C1-8719-D0EAAD97109A}"/>
              </a:ext>
            </a:extLst>
          </p:cNvPr>
          <p:cNvSpPr txBox="1">
            <a:spLocks/>
          </p:cNvSpPr>
          <p:nvPr/>
        </p:nvSpPr>
        <p:spPr>
          <a:xfrm>
            <a:off x="77637" y="3062091"/>
            <a:ext cx="4617008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</a:p>
          <a:p>
            <a:r>
              <a:rPr lang="en-US" sz="2200" dirty="0"/>
              <a:t>from {</a:t>
            </a:r>
            <a:r>
              <a:rPr lang="en-US" sz="2200" dirty="0" err="1"/>
              <a:t>app_name</a:t>
            </a:r>
            <a:r>
              <a:rPr lang="en-US" sz="2200" dirty="0"/>
              <a:t>} import </a:t>
            </a:r>
            <a:r>
              <a:rPr lang="en-US" sz="2200" dirty="0">
                <a:solidFill>
                  <a:schemeClr val="bg1"/>
                </a:solidFill>
              </a:rPr>
              <a:t>views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path('', </a:t>
            </a:r>
            <a:r>
              <a:rPr lang="en-US" sz="2200" dirty="0" err="1">
                <a:solidFill>
                  <a:schemeClr val="bg1"/>
                </a:solidFill>
              </a:rPr>
              <a:t>views.index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  <a:p>
            <a:endParaRPr lang="en-US" sz="22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A87BFF1-E413-4B55-BE0E-36AD5DE5A000}"/>
              </a:ext>
            </a:extLst>
          </p:cNvPr>
          <p:cNvSpPr txBox="1">
            <a:spLocks/>
          </p:cNvSpPr>
          <p:nvPr/>
        </p:nvSpPr>
        <p:spPr>
          <a:xfrm>
            <a:off x="4694644" y="2504850"/>
            <a:ext cx="7316021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urls.py(in the project)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6B8F6F9-37EE-476F-968A-3B7E291433F0}"/>
              </a:ext>
            </a:extLst>
          </p:cNvPr>
          <p:cNvSpPr txBox="1">
            <a:spLocks/>
          </p:cNvSpPr>
          <p:nvPr/>
        </p:nvSpPr>
        <p:spPr>
          <a:xfrm>
            <a:off x="4694644" y="3062091"/>
            <a:ext cx="7316022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django.contrib</a:t>
            </a:r>
            <a:r>
              <a:rPr lang="en-US" sz="2200" dirty="0"/>
              <a:t> import admin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  <a:r>
              <a:rPr lang="bg-BG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path('admin/', </a:t>
            </a:r>
            <a:r>
              <a:rPr lang="en-US" sz="2200" dirty="0" err="1"/>
              <a:t>admin.site.urls</a:t>
            </a:r>
            <a:r>
              <a:rPr lang="en-US" sz="2200" dirty="0"/>
              <a:t>),</a:t>
            </a:r>
          </a:p>
          <a:p>
            <a:r>
              <a:rPr lang="en-US" sz="2200" dirty="0"/>
              <a:t>    path('app/', </a:t>
            </a:r>
            <a:r>
              <a:rPr lang="en-US" sz="2200" dirty="0">
                <a:solidFill>
                  <a:schemeClr val="bg1"/>
                </a:solidFill>
              </a:rPr>
              <a:t>include('{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}.</a:t>
            </a:r>
            <a:r>
              <a:rPr lang="en-US" sz="2200" dirty="0" err="1">
                <a:solidFill>
                  <a:schemeClr val="bg1"/>
                </a:solidFill>
              </a:rPr>
              <a:t>urls</a:t>
            </a:r>
            <a:r>
              <a:rPr lang="en-US" sz="2200" dirty="0">
                <a:solidFill>
                  <a:schemeClr val="bg1"/>
                </a:solidFill>
              </a:rPr>
              <a:t>')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453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FDD2FC-0E94-4B2F-A3AF-47262DA451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Generate HTML Dynamically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823C99-F504-4FF7-95D6-7017BAC6E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3F390-6FB8-4648-8181-AEFCCDEE5B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179A81-B74C-447E-B350-D34A0CE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9" y="1267070"/>
            <a:ext cx="2552941" cy="25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D2845-FF76-42D4-981C-E5C97F067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803" y="1121143"/>
            <a:ext cx="10129234" cy="5546589"/>
          </a:xfrm>
        </p:spPr>
        <p:txBody>
          <a:bodyPr/>
          <a:lstStyle/>
          <a:p>
            <a:r>
              <a:rPr lang="en-US" dirty="0"/>
              <a:t>Being a web framework, Django needs a convenient way to generate HTML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</a:p>
          <a:p>
            <a:r>
              <a:rPr lang="en-US" dirty="0"/>
              <a:t>The most common approach relies on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dirty="0"/>
              <a:t>A template contains the </a:t>
            </a:r>
            <a:r>
              <a:rPr lang="en-US" b="1" dirty="0">
                <a:solidFill>
                  <a:schemeClr val="bg1"/>
                </a:solidFill>
              </a:rPr>
              <a:t>static parts </a:t>
            </a:r>
            <a:r>
              <a:rPr lang="en-US" dirty="0"/>
              <a:t>of the desired HTML output as well as some </a:t>
            </a:r>
            <a:r>
              <a:rPr lang="en-US" b="1" dirty="0">
                <a:solidFill>
                  <a:schemeClr val="bg1"/>
                </a:solidFill>
              </a:rPr>
              <a:t>special syntax </a:t>
            </a:r>
            <a:r>
              <a:rPr lang="en-US" dirty="0"/>
              <a:t>describing how dynamic content will be inserted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2F44F-1BC9-4FC2-90FC-319CCFBE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19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r>
              <a:rPr lang="en-US" dirty="0"/>
              <a:t>In order to use templates, we need a special </a:t>
            </a:r>
            <a:r>
              <a:rPr lang="en-US" b="1" dirty="0">
                <a:solidFill>
                  <a:schemeClr val="bg1"/>
                </a:solidFill>
              </a:rPr>
              <a:t>folder</a:t>
            </a:r>
            <a:r>
              <a:rPr lang="en-US" dirty="0"/>
              <a:t> where we create them</a:t>
            </a:r>
          </a:p>
          <a:p>
            <a:r>
              <a:rPr lang="en-US" dirty="0"/>
              <a:t>After the folder is created, you have to add some </a:t>
            </a:r>
            <a:r>
              <a:rPr lang="en-US" b="1" dirty="0">
                <a:solidFill>
                  <a:schemeClr val="bg1"/>
                </a:solidFill>
              </a:rPr>
              <a:t>configurations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settings.py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file</a:t>
            </a:r>
          </a:p>
          <a:p>
            <a:r>
              <a:rPr lang="en-US" dirty="0"/>
              <a:t>For the purpose we define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TEMPLATES_DIR</a:t>
            </a:r>
            <a:r>
              <a:rPr lang="en-US" dirty="0"/>
              <a:t> variable which stores the path to the templates folder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 Folder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309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E8D814-0A33-4484-8F4F-AEAB4FECA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73D41F-96DB-4A83-9714-52AE7E13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Templates Directory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CC448-499F-4A3B-9127-7802A967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139956"/>
            <a:ext cx="761047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27EC866-522E-446E-A14D-F8FD9FC840CB}"/>
              </a:ext>
            </a:extLst>
          </p:cNvPr>
          <p:cNvSpPr/>
          <p:nvPr/>
        </p:nvSpPr>
        <p:spPr bwMode="auto">
          <a:xfrm>
            <a:off x="7937368" y="2271863"/>
            <a:ext cx="3450211" cy="801278"/>
          </a:xfrm>
          <a:prstGeom prst="wedgeRoundRectCallout">
            <a:avLst>
              <a:gd name="adj1" fmla="val -59859"/>
              <a:gd name="adj2" fmla="val -39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name of the templates folder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8DC8076-46B5-404A-8056-DD28295F06AF}"/>
              </a:ext>
            </a:extLst>
          </p:cNvPr>
          <p:cNvSpPr/>
          <p:nvPr/>
        </p:nvSpPr>
        <p:spPr bwMode="auto">
          <a:xfrm>
            <a:off x="6095999" y="2801458"/>
            <a:ext cx="414779" cy="62754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E71C4-9B25-4947-AA0C-D81A122B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173" y="3585552"/>
            <a:ext cx="6419652" cy="29876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1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A38B8-43BD-46F1-9225-13527BE6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B71455-F5C8-440D-A3A2-9BD226B69F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4929" y="2091409"/>
            <a:ext cx="6543137" cy="587891"/>
          </a:xfrm>
        </p:spPr>
        <p:txBody>
          <a:bodyPr/>
          <a:lstStyle/>
          <a:p>
            <a:pPr algn="ctr"/>
            <a:r>
              <a:rPr lang="en-US" dirty="0"/>
              <a:t>index.html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9A6229-E292-4311-B689-A0AC82D99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Now you can create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.html</a:t>
            </a:r>
            <a:r>
              <a:rPr lang="en-US" dirty="0"/>
              <a:t> files that will be the templates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6A4D5-98D8-4DA8-878F-B4EEAEF1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B007300-E95E-4C8B-90F8-1D8462DAAC61}"/>
              </a:ext>
            </a:extLst>
          </p:cNvPr>
          <p:cNvSpPr txBox="1">
            <a:spLocks/>
          </p:cNvSpPr>
          <p:nvPr/>
        </p:nvSpPr>
        <p:spPr>
          <a:xfrm>
            <a:off x="724929" y="2679300"/>
            <a:ext cx="6543137" cy="36877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&lt;html lang="en"&gt;</a:t>
            </a:r>
          </a:p>
          <a:p>
            <a:r>
              <a:rPr lang="en-US"/>
              <a:t>&lt;head&gt;</a:t>
            </a:r>
          </a:p>
          <a:p>
            <a:r>
              <a:rPr lang="en-US"/>
              <a:t>    &lt;meta charset="UTF-8"&gt;</a:t>
            </a:r>
          </a:p>
          <a:p>
            <a:r>
              <a:rPr lang="en-US"/>
              <a:t>    &lt;title&gt;Django App&lt;/title&gt;</a:t>
            </a:r>
          </a:p>
          <a:p>
            <a:r>
              <a:rPr lang="en-US"/>
              <a:t>&lt;/head&gt;</a:t>
            </a:r>
          </a:p>
          <a:p>
            <a:r>
              <a:rPr lang="en-US"/>
              <a:t>&lt;body&gt;</a:t>
            </a:r>
          </a:p>
          <a:p>
            <a:r>
              <a:rPr lang="en-US"/>
              <a:t>    &lt;h1&gt;The App works!&lt;/h1&gt;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E28F-D743-4CDE-8F25-4A80F798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4D52-CF2F-449A-AFFB-361F7CE0F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3209" y="2604415"/>
            <a:ext cx="6448869" cy="213780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render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Create your views here.</a:t>
            </a:r>
          </a:p>
          <a:p>
            <a:r>
              <a:rPr lang="en-US" dirty="0"/>
              <a:t>def index(req):</a:t>
            </a:r>
          </a:p>
          <a:p>
            <a:r>
              <a:rPr lang="en-US" dirty="0"/>
              <a:t>    return </a:t>
            </a:r>
            <a:r>
              <a:rPr lang="en-US" dirty="0">
                <a:solidFill>
                  <a:schemeClr val="bg1"/>
                </a:solidFill>
              </a:rPr>
              <a:t>render</a:t>
            </a:r>
            <a:r>
              <a:rPr lang="en-US" dirty="0"/>
              <a:t>(req, </a:t>
            </a:r>
            <a:r>
              <a:rPr lang="en-US" dirty="0">
                <a:solidFill>
                  <a:schemeClr val="bg1"/>
                </a:solidFill>
              </a:rPr>
              <a:t>'index.html'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F805-A562-44A0-8591-3B4FD127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Now that we created a template, we want to refactor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views.py</a:t>
            </a:r>
            <a:r>
              <a:rPr lang="en-US" dirty="0"/>
              <a:t> file in the app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Instead of using </a:t>
            </a:r>
            <a:r>
              <a:rPr lang="en-US" b="1" dirty="0" err="1">
                <a:solidFill>
                  <a:schemeClr val="bg1"/>
                </a:solidFill>
              </a:rPr>
              <a:t>HttpResponse</a:t>
            </a:r>
            <a:r>
              <a:rPr lang="en-US" dirty="0"/>
              <a:t>, we can now use the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function that will show the template we created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1891DD-545A-43CC-9BEB-91F31F9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47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What is URL</a:t>
            </a:r>
          </a:p>
          <a:p>
            <a:r>
              <a:rPr lang="en-US" sz="3000" dirty="0"/>
              <a:t>The views.py file</a:t>
            </a:r>
          </a:p>
          <a:p>
            <a:r>
              <a:rPr lang="en-US" sz="3000" dirty="0"/>
              <a:t>The urls.py file</a:t>
            </a:r>
          </a:p>
          <a:p>
            <a:r>
              <a:rPr lang="en-US" sz="3000" dirty="0"/>
              <a:t>Templates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688AC7-82CC-43F0-A1A1-FDCA8C346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29DF-6C83-46AC-83B3-017762F31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697" y="1121143"/>
            <a:ext cx="10129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dirty="0"/>
              <a:t> function can receive a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which is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passed to the template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then use this dictionary to display data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r>
              <a:rPr lang="en-US" dirty="0"/>
              <a:t> in the template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{{}}</a:t>
            </a:r>
            <a:r>
              <a:rPr lang="en-US" dirty="0"/>
              <a:t> as a syntax for dynamically rendering data in the templates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AD3E0-FB97-4B2F-BDE7-5FB111E2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04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B7D407-111D-4ACF-BC19-592373C70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2A0AC6-2643-47B3-88E5-F0E8A7DA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Example</a:t>
            </a:r>
            <a:endParaRPr lang="bg-BG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49DD0A3-5851-4A89-9B31-AEC12A9D3DB5}"/>
              </a:ext>
            </a:extLst>
          </p:cNvPr>
          <p:cNvSpPr txBox="1">
            <a:spLocks/>
          </p:cNvSpPr>
          <p:nvPr/>
        </p:nvSpPr>
        <p:spPr>
          <a:xfrm>
            <a:off x="49356" y="2279664"/>
            <a:ext cx="5889525" cy="3401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django.shortcuts</a:t>
            </a:r>
            <a:r>
              <a:rPr lang="en-US" sz="2200" dirty="0"/>
              <a:t> import render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Create your views here.</a:t>
            </a:r>
          </a:p>
          <a:p>
            <a:r>
              <a:rPr lang="en-US" sz="2200" dirty="0"/>
              <a:t>def index(req):</a:t>
            </a:r>
          </a:p>
          <a:p>
            <a:r>
              <a:rPr lang="en-US" sz="2200" dirty="0"/>
              <a:t>    context = {</a:t>
            </a:r>
            <a:br>
              <a:rPr lang="en-US" sz="2200" dirty="0"/>
            </a:br>
            <a:r>
              <a:rPr lang="en-US" sz="2200" dirty="0"/>
              <a:t>       </a:t>
            </a:r>
            <a:r>
              <a:rPr lang="en-US" sz="2200" dirty="0">
                <a:solidFill>
                  <a:schemeClr val="bg1"/>
                </a:solidFill>
              </a:rPr>
              <a:t>'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'</a:t>
            </a:r>
            <a:r>
              <a:rPr lang="en-US" sz="2200" dirty="0"/>
              <a:t>: '</a:t>
            </a:r>
            <a:r>
              <a:rPr lang="en-US" sz="2200" dirty="0" err="1"/>
              <a:t>my_first_app</a:t>
            </a:r>
            <a:r>
              <a:rPr lang="en-US" sz="2200" dirty="0"/>
              <a:t>'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return render(req, 'index.html', </a:t>
            </a:r>
            <a:br>
              <a:rPr lang="en-US" sz="2200" dirty="0"/>
            </a:br>
            <a:r>
              <a:rPr lang="en-US" sz="2200" dirty="0">
                <a:solidFill>
                  <a:schemeClr val="bg1"/>
                </a:solidFill>
              </a:rPr>
              <a:t>context=context</a:t>
            </a:r>
            <a:r>
              <a:rPr lang="en-US" sz="2200" dirty="0"/>
              <a:t>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2CEF70E-257E-41C4-9F7E-DCA2CC7CB4D0}"/>
              </a:ext>
            </a:extLst>
          </p:cNvPr>
          <p:cNvSpPr txBox="1">
            <a:spLocks/>
          </p:cNvSpPr>
          <p:nvPr/>
        </p:nvSpPr>
        <p:spPr>
          <a:xfrm>
            <a:off x="5938883" y="1722423"/>
            <a:ext cx="6183886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index.html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9EDF38A-7225-4A71-82F4-7F47881027BA}"/>
              </a:ext>
            </a:extLst>
          </p:cNvPr>
          <p:cNvSpPr txBox="1">
            <a:spLocks/>
          </p:cNvSpPr>
          <p:nvPr/>
        </p:nvSpPr>
        <p:spPr>
          <a:xfrm>
            <a:off x="5938882" y="2279664"/>
            <a:ext cx="6183887" cy="3401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&lt;html </a:t>
            </a:r>
            <a:r>
              <a:rPr lang="en-US" sz="2200" dirty="0" err="1"/>
              <a:t>lang</a:t>
            </a:r>
            <a:r>
              <a:rPr lang="en-US" sz="2200" dirty="0"/>
              <a:t>="</a:t>
            </a:r>
            <a:r>
              <a:rPr lang="en-US" sz="2200" dirty="0" err="1"/>
              <a:t>en</a:t>
            </a:r>
            <a:r>
              <a:rPr lang="en-US" sz="2200" dirty="0"/>
              <a:t>"&gt;</a:t>
            </a:r>
          </a:p>
          <a:p>
            <a:r>
              <a:rPr lang="en-US" sz="2200" dirty="0"/>
              <a:t>&lt;head&gt;</a:t>
            </a:r>
          </a:p>
          <a:p>
            <a:r>
              <a:rPr lang="en-US" sz="2200" dirty="0"/>
              <a:t>    &lt;meta charset="UTF-8"&gt;</a:t>
            </a:r>
          </a:p>
          <a:p>
            <a:r>
              <a:rPr lang="en-US" sz="2200" dirty="0"/>
              <a:t>    &lt;title&gt;Django App&lt;/title&gt;</a:t>
            </a:r>
          </a:p>
          <a:p>
            <a:r>
              <a:rPr lang="en-US" sz="2200" dirty="0"/>
              <a:t>&lt;/head&gt;</a:t>
            </a:r>
          </a:p>
          <a:p>
            <a:r>
              <a:rPr lang="en-US" sz="2200" dirty="0"/>
              <a:t>&lt;body&gt;</a:t>
            </a:r>
          </a:p>
          <a:p>
            <a:r>
              <a:rPr lang="en-US" sz="2200" dirty="0"/>
              <a:t>    &lt;h1&gt;The </a:t>
            </a:r>
            <a:r>
              <a:rPr lang="en-US" sz="2200" dirty="0">
                <a:solidFill>
                  <a:schemeClr val="bg1"/>
                </a:solidFill>
              </a:rPr>
              <a:t>{{ 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 }}</a:t>
            </a:r>
            <a:r>
              <a:rPr lang="en-US" sz="2200" dirty="0"/>
              <a:t> works!&lt;/h1&gt;</a:t>
            </a:r>
          </a:p>
          <a:p>
            <a:r>
              <a:rPr lang="en-US" sz="2200" dirty="0"/>
              <a:t>&lt;/body&gt;</a:t>
            </a:r>
          </a:p>
          <a:p>
            <a:r>
              <a:rPr lang="en-US" sz="2200" dirty="0"/>
              <a:t>&lt;/html&gt;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CF8E17F-7CAD-470A-AB7B-2C6DABF6EE56}"/>
              </a:ext>
            </a:extLst>
          </p:cNvPr>
          <p:cNvSpPr txBox="1">
            <a:spLocks/>
          </p:cNvSpPr>
          <p:nvPr/>
        </p:nvSpPr>
        <p:spPr>
          <a:xfrm>
            <a:off x="49355" y="1722422"/>
            <a:ext cx="5889526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views.py (in the app)</a:t>
            </a:r>
          </a:p>
        </p:txBody>
      </p:sp>
    </p:spTree>
    <p:extLst>
      <p:ext uri="{BB962C8B-B14F-4D97-AF65-F5344CB8AC3E}">
        <p14:creationId xmlns:p14="http://schemas.microsoft.com/office/powerpoint/2010/main" val="6135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8D90A-8182-4CFD-90AD-B8DAFA601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725FFF-5408-497C-93E8-A2E9F1976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 in our python code, in the templates we can also have </a:t>
            </a:r>
            <a:r>
              <a:rPr lang="en-US" b="1" dirty="0">
                <a:solidFill>
                  <a:schemeClr val="bg1"/>
                </a:solidFill>
              </a:rPr>
              <a:t>programming logic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programming logic in the templates allows us to render different html based on some </a:t>
            </a:r>
            <a:r>
              <a:rPr lang="en-US" b="1" dirty="0">
                <a:solidFill>
                  <a:schemeClr val="bg1"/>
                </a:solidFill>
              </a:rPr>
              <a:t>conditions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slides you will see examples of </a:t>
            </a:r>
            <a:r>
              <a:rPr lang="en-US" b="1" dirty="0">
                <a:solidFill>
                  <a:schemeClr val="bg1"/>
                </a:solidFill>
              </a:rPr>
              <a:t>for loops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if statements </a:t>
            </a:r>
            <a:r>
              <a:rPr lang="en-US" dirty="0"/>
              <a:t>in templates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2ADBC-03E8-48BF-883A-EFAC07F6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 Logic</a:t>
            </a:r>
          </a:p>
        </p:txBody>
      </p:sp>
    </p:spTree>
    <p:extLst>
      <p:ext uri="{BB962C8B-B14F-4D97-AF65-F5344CB8AC3E}">
        <p14:creationId xmlns:p14="http://schemas.microsoft.com/office/powerpoint/2010/main" val="20929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FD6E7-393E-48B1-8549-342C6C9A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6A79C10-1449-4449-8DFB-8F4355FD2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Assuming we pass as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: </a:t>
            </a:r>
            <a:r>
              <a:rPr lang="en-US" b="1" dirty="0">
                <a:latin typeface="Consolas" panose="020B0609020204030204" pitchFamily="49" charset="0"/>
              </a:rPr>
              <a:t>{"user": "Peter"}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BF9E1-314C-453D-9B31-F39DB428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If Statement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E2729-5F1A-4C3F-9748-6885CCB9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1" y="2150175"/>
            <a:ext cx="7648575" cy="450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A7F52D0-4562-4F86-811C-6C7F94B64153}"/>
              </a:ext>
            </a:extLst>
          </p:cNvPr>
          <p:cNvSpPr/>
          <p:nvPr/>
        </p:nvSpPr>
        <p:spPr bwMode="auto">
          <a:xfrm>
            <a:off x="7287067" y="3248054"/>
            <a:ext cx="4204354" cy="1366886"/>
          </a:xfrm>
          <a:prstGeom prst="wedgeRoundRectCallout">
            <a:avLst>
              <a:gd name="adj1" fmla="val -57056"/>
              <a:gd name="adj2" fmla="val 40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"user" was passed as context and is evaluated to 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54DB92-2DC2-4094-AF07-758EDAEB334E}"/>
              </a:ext>
            </a:extLst>
          </p:cNvPr>
          <p:cNvSpPr/>
          <p:nvPr/>
        </p:nvSpPr>
        <p:spPr bwMode="auto">
          <a:xfrm>
            <a:off x="2488677" y="4411085"/>
            <a:ext cx="4430597" cy="407710"/>
          </a:xfrm>
          <a:prstGeom prst="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07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FD6E7-393E-48B1-8549-342C6C9A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40DC55-2662-49E9-847F-AA8676AEA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Assuming we pass as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: </a:t>
            </a:r>
            <a:r>
              <a:rPr lang="en-US" b="1" dirty="0">
                <a:latin typeface="Consolas" panose="020B0609020204030204" pitchFamily="49" charset="0"/>
              </a:rPr>
              <a:t>{"users": [{"username": "Peter"}, {"username": "George"}]}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BF9E1-314C-453D-9B31-F39DB428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9FB49-D391-4D22-A407-8CA3D9E2E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56" y="2773200"/>
            <a:ext cx="100203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1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/>
              <a:t>URL is a reference to a web resource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views.py</a:t>
            </a:r>
            <a:r>
              <a:rPr lang="en-US" sz="3400" dirty="0"/>
              <a:t> file contains the logic for when a given URL is reached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urls.py</a:t>
            </a:r>
            <a:r>
              <a:rPr lang="en-US" sz="3400" dirty="0"/>
              <a:t> file uses the views.py file to configure the URL's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Templates are used to generate HTML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dynamically</a:t>
            </a:r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4B7468C8-B049-456D-B9DF-3AD2C97CD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371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E54ED11-9DC7-4604-9FD3-5F116AA39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SoftUni Organizational Partners</a:t>
            </a:r>
            <a:endParaRPr lang="bg-B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135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URL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78661F8C-4EEA-4219-9603-2F2776787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89" y="1700689"/>
            <a:ext cx="2186714" cy="21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41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Uniform Resource Locator </a:t>
            </a:r>
            <a:r>
              <a:rPr lang="en-US" dirty="0"/>
              <a:t>(URL) is a reference to a web resource that specifies its location on a network and a mechanism for retrieving it</a:t>
            </a:r>
          </a:p>
          <a:p>
            <a:r>
              <a:rPr lang="en-US" dirty="0"/>
              <a:t>A URL is a specific type of URI (</a:t>
            </a:r>
            <a:r>
              <a:rPr lang="en-US" b="1" dirty="0">
                <a:solidFill>
                  <a:schemeClr val="bg1"/>
                </a:solidFill>
              </a:rPr>
              <a:t>Uniform Resource Identifier</a:t>
            </a:r>
            <a:r>
              <a:rPr lang="en-US" dirty="0"/>
              <a:t>) although many people use the two terms interchangeably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URL's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8FA33A-8DCA-470C-A25C-8785EB9D9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F6F931-47C6-4DE8-BAFD-7CCDB7AA5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3474" y="3109505"/>
            <a:ext cx="7730914" cy="649766"/>
          </a:xfrm>
        </p:spPr>
        <p:txBody>
          <a:bodyPr/>
          <a:lstStyle/>
          <a:p>
            <a:r>
              <a:rPr lang="en-US" sz="2800" dirty="0"/>
              <a:t>https://www.example.com/blog/page-name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5C50E6-443F-40FA-8171-3995B711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Structure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BACCDF-0D31-4961-836E-54890C5AF80F}"/>
              </a:ext>
            </a:extLst>
          </p:cNvPr>
          <p:cNvSpPr/>
          <p:nvPr/>
        </p:nvSpPr>
        <p:spPr bwMode="auto">
          <a:xfrm>
            <a:off x="2498104" y="3175150"/>
            <a:ext cx="790916" cy="50893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9EB88-24E5-4D3F-9591-162C179A50DA}"/>
              </a:ext>
            </a:extLst>
          </p:cNvPr>
          <p:cNvSpPr/>
          <p:nvPr/>
        </p:nvSpPr>
        <p:spPr bwMode="auto">
          <a:xfrm>
            <a:off x="3629320" y="3165611"/>
            <a:ext cx="772999" cy="518474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98DF8-91C7-45C6-845D-D72B95A29F17}"/>
              </a:ext>
            </a:extLst>
          </p:cNvPr>
          <p:cNvSpPr/>
          <p:nvPr/>
        </p:nvSpPr>
        <p:spPr bwMode="auto">
          <a:xfrm>
            <a:off x="4402320" y="3165610"/>
            <a:ext cx="1263189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33450-048E-4A52-83D7-08FBC2510ABE}"/>
              </a:ext>
            </a:extLst>
          </p:cNvPr>
          <p:cNvSpPr/>
          <p:nvPr/>
        </p:nvSpPr>
        <p:spPr bwMode="auto">
          <a:xfrm>
            <a:off x="6501186" y="3165609"/>
            <a:ext cx="649513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11B675-EC8E-4DDA-B2DF-6323AB71AC0A}"/>
              </a:ext>
            </a:extLst>
          </p:cNvPr>
          <p:cNvSpPr/>
          <p:nvPr/>
        </p:nvSpPr>
        <p:spPr bwMode="auto">
          <a:xfrm>
            <a:off x="5665026" y="3165608"/>
            <a:ext cx="790915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7C7A7-C069-4A80-9821-090A105C5585}"/>
              </a:ext>
            </a:extLst>
          </p:cNvPr>
          <p:cNvSpPr/>
          <p:nvPr/>
        </p:nvSpPr>
        <p:spPr bwMode="auto">
          <a:xfrm>
            <a:off x="7289057" y="3165609"/>
            <a:ext cx="1658164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EBE612C-5DAC-4372-974A-08209489887B}"/>
              </a:ext>
            </a:extLst>
          </p:cNvPr>
          <p:cNvSpPr/>
          <p:nvPr/>
        </p:nvSpPr>
        <p:spPr bwMode="auto">
          <a:xfrm>
            <a:off x="1640264" y="2229111"/>
            <a:ext cx="1894788" cy="649766"/>
          </a:xfrm>
          <a:prstGeom prst="wedgeRoundRectCallout">
            <a:avLst>
              <a:gd name="adj1" fmla="val -5908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EB03C0B-2EE0-40C7-BFE5-4546C2FC94AA}"/>
              </a:ext>
            </a:extLst>
          </p:cNvPr>
          <p:cNvSpPr/>
          <p:nvPr/>
        </p:nvSpPr>
        <p:spPr bwMode="auto">
          <a:xfrm>
            <a:off x="2345293" y="3974824"/>
            <a:ext cx="2131394" cy="649766"/>
          </a:xfrm>
          <a:prstGeom prst="wedgeRoundRectCallout">
            <a:avLst>
              <a:gd name="adj1" fmla="val 29692"/>
              <a:gd name="adj2" fmla="val -82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1EDA015E-FCE8-492C-AB48-C0FA5C1DA31E}"/>
              </a:ext>
            </a:extLst>
          </p:cNvPr>
          <p:cNvSpPr/>
          <p:nvPr/>
        </p:nvSpPr>
        <p:spPr bwMode="auto">
          <a:xfrm>
            <a:off x="3781726" y="2190958"/>
            <a:ext cx="2131394" cy="649766"/>
          </a:xfrm>
          <a:prstGeom prst="wedgeRoundRectCallout">
            <a:avLst>
              <a:gd name="adj1" fmla="val 26596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9830967-47E4-4191-ADB5-274CA5A1B584}"/>
              </a:ext>
            </a:extLst>
          </p:cNvPr>
          <p:cNvSpPr/>
          <p:nvPr/>
        </p:nvSpPr>
        <p:spPr bwMode="auto">
          <a:xfrm>
            <a:off x="5193234" y="3985181"/>
            <a:ext cx="2131394" cy="897903"/>
          </a:xfrm>
          <a:prstGeom prst="wedgeRoundRectCallout">
            <a:avLst>
              <a:gd name="adj1" fmla="val -6133"/>
              <a:gd name="adj2" fmla="val -79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level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2B357F8-C1C2-4C99-92A4-7C488A861999}"/>
              </a:ext>
            </a:extLst>
          </p:cNvPr>
          <p:cNvSpPr/>
          <p:nvPr/>
        </p:nvSpPr>
        <p:spPr bwMode="auto">
          <a:xfrm>
            <a:off x="6420590" y="2229110"/>
            <a:ext cx="2131394" cy="649767"/>
          </a:xfrm>
          <a:prstGeom prst="wedgeRoundRectCallout">
            <a:avLst>
              <a:gd name="adj1" fmla="val -26920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subdirectory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4A6A1718-F720-4F76-9578-9F1AEAAC518D}"/>
              </a:ext>
            </a:extLst>
          </p:cNvPr>
          <p:cNvSpPr/>
          <p:nvPr/>
        </p:nvSpPr>
        <p:spPr bwMode="auto">
          <a:xfrm>
            <a:off x="7787944" y="3953372"/>
            <a:ext cx="2131394" cy="649767"/>
          </a:xfrm>
          <a:prstGeom prst="wedgeRoundRectCallout">
            <a:avLst>
              <a:gd name="adj1" fmla="val 2713"/>
              <a:gd name="adj2" fmla="val -82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69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471D81-B304-4AD9-9D1F-03483DA76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98FFF7-D581-4607-A071-BCD6624EB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4355" y="3429000"/>
            <a:ext cx="6213199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admin</a:t>
            </a:r>
          </a:p>
          <a:p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</a:t>
            </a:r>
          </a:p>
          <a:p>
            <a:endParaRPr lang="en-US" dirty="0"/>
          </a:p>
          <a:p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r>
              <a:rPr lang="en-US" dirty="0"/>
              <a:t>    path('admin/', </a:t>
            </a:r>
            <a:r>
              <a:rPr lang="en-US" dirty="0" err="1"/>
              <a:t>admin.site.urls</a:t>
            </a:r>
            <a:r>
              <a:rPr lang="en-US" dirty="0"/>
              <a:t>)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C2E228-2266-4A60-8E23-966EAA67E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Django we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/>
              <a:t> function from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django.urls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creating your project,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there are already some URL configurations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687838-9E50-4D5F-86D1-A2EBAE43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URL's in Django</a:t>
            </a:r>
            <a:endParaRPr lang="bg-BG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CDEA068-0F35-4196-9946-2FA588B87C19}"/>
              </a:ext>
            </a:extLst>
          </p:cNvPr>
          <p:cNvSpPr/>
          <p:nvPr/>
        </p:nvSpPr>
        <p:spPr bwMode="auto">
          <a:xfrm>
            <a:off x="2558366" y="5539750"/>
            <a:ext cx="1193501" cy="623616"/>
          </a:xfrm>
          <a:prstGeom prst="wedgeRoundRectCallout">
            <a:avLst>
              <a:gd name="adj1" fmla="val -48157"/>
              <a:gd name="adj2" fmla="val -7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7871BC2-3738-4C7D-AA29-808496A79E47}"/>
              </a:ext>
            </a:extLst>
          </p:cNvPr>
          <p:cNvSpPr/>
          <p:nvPr/>
        </p:nvSpPr>
        <p:spPr bwMode="auto">
          <a:xfrm>
            <a:off x="6749591" y="3761294"/>
            <a:ext cx="4308050" cy="1206438"/>
          </a:xfrm>
          <a:prstGeom prst="wedgeRoundRectCallout">
            <a:avLst>
              <a:gd name="adj1" fmla="val -63633"/>
              <a:gd name="adj2" fmla="val 62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(function that needs to be executed)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83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B0171A-8002-4C32-9592-38A7EFD6F2B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views.py file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392E2-91A8-4347-87EB-2D9ED6C577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BC77B8-E4A5-4272-A36C-208B7C88B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57" y="1385091"/>
            <a:ext cx="2558286" cy="25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views.py</a:t>
            </a:r>
            <a:r>
              <a:rPr lang="en-US" dirty="0"/>
              <a:t> file of our application we implement the logic that needs to happen when a given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reached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the functions are usually related to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that is being reached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views.py file does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51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1325</Words>
  <Application>Microsoft Office PowerPoint</Application>
  <PresentationFormat>Widescreen</PresentationFormat>
  <Paragraphs>211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</vt:lpstr>
      <vt:lpstr>URL's and Templates</vt:lpstr>
      <vt:lpstr>Table of Contents</vt:lpstr>
      <vt:lpstr>Have a Question?</vt:lpstr>
      <vt:lpstr>What is URL</vt:lpstr>
      <vt:lpstr>What are URL's</vt:lpstr>
      <vt:lpstr>URL Structure</vt:lpstr>
      <vt:lpstr>URL's in Django</vt:lpstr>
      <vt:lpstr>The views.py file</vt:lpstr>
      <vt:lpstr>What the views.py file does</vt:lpstr>
      <vt:lpstr>Simple Example</vt:lpstr>
      <vt:lpstr>The urls.py file</vt:lpstr>
      <vt:lpstr>What the urls.py file does</vt:lpstr>
      <vt:lpstr>Simple Example</vt:lpstr>
      <vt:lpstr>Templates</vt:lpstr>
      <vt:lpstr>What is a Template</vt:lpstr>
      <vt:lpstr>Creating a Template Folder</vt:lpstr>
      <vt:lpstr>Configuring the Templates Directory</vt:lpstr>
      <vt:lpstr>Creating a Template</vt:lpstr>
      <vt:lpstr>Rendering a Template</vt:lpstr>
      <vt:lpstr>Adding Context</vt:lpstr>
      <vt:lpstr>Context Example</vt:lpstr>
      <vt:lpstr>Basic Template Logic</vt:lpstr>
      <vt:lpstr>Example: If Statement</vt:lpstr>
      <vt:lpstr>Example: For Loop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URL's and Templates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51</cp:revision>
  <dcterms:created xsi:type="dcterms:W3CDTF">2018-05-23T13:08:44Z</dcterms:created>
  <dcterms:modified xsi:type="dcterms:W3CDTF">2020-03-19T10:08:44Z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