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492" r:id="rId4"/>
    <p:sldId id="509" r:id="rId5"/>
    <p:sldId id="508" r:id="rId6"/>
    <p:sldId id="507" r:id="rId7"/>
    <p:sldId id="511" r:id="rId8"/>
    <p:sldId id="510" r:id="rId9"/>
    <p:sldId id="515" r:id="rId10"/>
    <p:sldId id="514" r:id="rId11"/>
    <p:sldId id="513" r:id="rId12"/>
    <p:sldId id="512" r:id="rId13"/>
    <p:sldId id="516" r:id="rId14"/>
    <p:sldId id="517" r:id="rId15"/>
    <p:sldId id="528" r:id="rId16"/>
    <p:sldId id="520" r:id="rId17"/>
    <p:sldId id="525" r:id="rId18"/>
    <p:sldId id="524" r:id="rId19"/>
    <p:sldId id="523" r:id="rId20"/>
    <p:sldId id="527" r:id="rId21"/>
    <p:sldId id="522" r:id="rId22"/>
    <p:sldId id="526" r:id="rId23"/>
    <p:sldId id="521" r:id="rId24"/>
    <p:sldId id="401" r:id="rId25"/>
    <p:sldId id="490" r:id="rId26"/>
    <p:sldId id="491" r:id="rId27"/>
    <p:sldId id="493" r:id="rId28"/>
    <p:sldId id="4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ata Management" id="{66DCFE1F-60FD-44F2-BE82-706DDBC14898}">
          <p14:sldIdLst>
            <p14:sldId id="509"/>
            <p14:sldId id="508"/>
            <p14:sldId id="507"/>
            <p14:sldId id="511"/>
            <p14:sldId id="510"/>
          </p14:sldIdLst>
        </p14:section>
        <p14:section name="SQL" id="{1824802F-A716-42F1-8689-426078057632}">
          <p14:sldIdLst>
            <p14:sldId id="515"/>
            <p14:sldId id="514"/>
            <p14:sldId id="513"/>
            <p14:sldId id="512"/>
          </p14:sldIdLst>
        </p14:section>
        <p14:section name="SQL vs NoSQL" id="{AE365732-0B54-448C-8F0E-AE3F7571C556}">
          <p14:sldIdLst>
            <p14:sldId id="516"/>
            <p14:sldId id="517"/>
          </p14:sldIdLst>
        </p14:section>
        <p14:section name="Data Types" id="{FE4E31FB-5D18-4A6C-835A-2D0E7DCC51A1}">
          <p14:sldIdLst>
            <p14:sldId id="528"/>
            <p14:sldId id="520"/>
          </p14:sldIdLst>
        </p14:section>
        <p14:section name="Table Relations" id="{389E7C67-F4D8-4686-809F-D8E1C77A33D6}">
          <p14:sldIdLst>
            <p14:sldId id="525"/>
            <p14:sldId id="524"/>
            <p14:sldId id="523"/>
            <p14:sldId id="527"/>
            <p14:sldId id="522"/>
            <p14:sldId id="526"/>
          </p14:sldIdLst>
        </p14:section>
        <p14:section name="Conclusion" id="{E19D07F1-86E2-47E9-B2AB-7ADC4F89DC12}">
          <p14:sldIdLst>
            <p14:sldId id="521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997C7-58AD-0645-0D56-127888716579}" v="218" dt="2020-03-02T10:26:30.156"/>
    <p1510:client id="{97E1B466-1EF2-6786-ED1E-442E7BF15003}" v="694" dt="2020-02-24T11:30:57.310"/>
    <p1510:client id="{ACC232DE-2511-49A3-B33B-FD78A94CD8E3}" v="22" dt="2019-12-04T16:40:36.347"/>
    <p1510:client id="{D80BFC58-FBE7-4D37-FC60-8FBA66B0E078}" v="112" dt="2020-03-02T10:08:41.289"/>
    <p1510:client id="{E83330A1-921C-42B9-F893-100020A17175}" v="141" dt="2020-02-24T10:32:19.9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29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78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6AA4EA7A-119C-4849-AC0C-6C035DAFAA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B69EB05-D6EE-468D-900B-1D8588EC227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4621594-B56D-40F2-A076-63B1150DC6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7D39B4-1CE4-4B4A-BC04-76C717ADB5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9A9A936-2B2B-49A2-B7B0-627B67D6298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E4D7F9B-F356-4179-ADEE-39356011E0E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764AE2D-4DAB-4269-AF04-A5640BC63F1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E1AF8FD-04B6-4518-9053-838C9DFD8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F9ADE1B-3E94-405A-A2D1-9E8A157C5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1258FC3-EFB0-4640-8DDC-B6FF371F7F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B3CF970-50F3-4DC1-809E-78EA2771D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884B789-1D09-48EC-A3B9-BA6E07A91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F0B5D4A-19BA-41FA-B6E4-8C891D84C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8260A0D-A2F3-4CA7-BE7A-C0DE7F1603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43142F0C-6433-4CC1-A702-A8FA05B252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B724ECE5-D75C-443D-A45F-A0DBF2071E5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230D146-FEEC-4222-B716-2945C876DA6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72D021D-DAA4-4146-9C8E-B50FA8CC6E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C2B0A35-B877-45C0-A18F-F9E4C732982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ECF4763-2990-485A-A245-63580FFEB5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18DED4-77DA-4768-A24C-1A294D8861E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43522F-E935-4E1C-9C50-BEF69E2CA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18E08D8-6689-48F0-8D82-6EC3CC13951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3752999-0497-45A4-9546-9DD79911EC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D0C4C55-B3C0-4C82-9AD8-42D01A23EB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8F2BEC4-3150-4A0B-AAF0-575F9328AC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598961F-61DE-4DAB-AACA-AB46E8E2951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88CEB1A-ECCB-4D97-A807-60D5BB0795C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586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F53B740-C320-49D8-8E0E-F13934DA71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689F0FD-6B69-4653-8655-EF07DCB35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9887DA0-1B1D-4694-8D71-582A437A7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31097FE-5911-4106-A581-BBE6A61F58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A8FC6C3-4DAF-4319-8FDD-7B66133A6DD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8739351-DDD5-4164-A22C-503D467357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612B1C-B202-493D-9A12-51B0E17862F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84C0DC2-AB95-488B-99DB-84C9FE015B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1511013-FE69-4AAB-BE73-413320ADF73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0F8B08F4-60E8-4EA8-9A3F-F2BC58690A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166A669B-70AF-47B3-87E4-F3F2EC99FC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29F96F4-8662-497A-A39E-CF13E4BA5D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B9D5E60-17C1-4F74-AC87-F82F8540F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1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Database Basics</a:t>
            </a:r>
            <a:endParaRPr lang="en-US" dirty="0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02B82A-691D-44D6-9332-2EBD7C15F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29" y="2142066"/>
            <a:ext cx="2178756" cy="21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552259" cy="5201066"/>
          </a:xfrm>
        </p:spPr>
        <p:txBody>
          <a:bodyPr>
            <a:normAutofit/>
          </a:bodyPr>
          <a:lstStyle/>
          <a:p>
            <a:r>
              <a:rPr lang="en-US" dirty="0"/>
              <a:t>Programming language designed for managing data in a relational database</a:t>
            </a:r>
          </a:p>
          <a:p>
            <a:r>
              <a:rPr lang="en-US" dirty="0"/>
              <a:t>Developed at </a:t>
            </a:r>
            <a:r>
              <a:rPr lang="en-US" sz="3200" b="1" dirty="0">
                <a:solidFill>
                  <a:schemeClr val="bg1"/>
                </a:solidFill>
              </a:rPr>
              <a:t>IBM</a:t>
            </a:r>
            <a:r>
              <a:rPr lang="en-US" dirty="0"/>
              <a:t> in the early 1970s</a:t>
            </a:r>
          </a:p>
          <a:p>
            <a:r>
              <a:rPr lang="en-US" dirty="0"/>
              <a:t>To communicate with the Engine we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27412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352" y="1170929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77" y="2937783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 = salary * 0.1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job_title = "Cashier";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19" y="1944470"/>
            <a:ext cx="2420825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Update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407" y="1984541"/>
            <a:ext cx="2094434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Expression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4C42807-DCB9-47C3-95F4-68680DC3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536" y="4348540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Predicate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6B301A8-526B-4958-BA2D-E7CF95AFD36E}"/>
              </a:ext>
            </a:extLst>
          </p:cNvPr>
          <p:cNvSpPr/>
          <p:nvPr/>
        </p:nvSpPr>
        <p:spPr>
          <a:xfrm rot="10800000">
            <a:off x="5502855" y="2936078"/>
            <a:ext cx="208358" cy="1292662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772" y="3636823"/>
            <a:ext cx="1798091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Statement</a:t>
            </a:r>
          </a:p>
        </p:txBody>
      </p:sp>
      <p:sp>
        <p:nvSpPr>
          <p:cNvPr id="14" name="Rectangle: Rounded Corners 23"/>
          <p:cNvSpPr/>
          <p:nvPr/>
        </p:nvSpPr>
        <p:spPr>
          <a:xfrm>
            <a:off x="8315555" y="3380978"/>
            <a:ext cx="2280933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/>
          <p:cNvSpPr/>
          <p:nvPr/>
        </p:nvSpPr>
        <p:spPr>
          <a:xfrm>
            <a:off x="6965374" y="3810000"/>
            <a:ext cx="3778827" cy="395173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10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Logically divided in four sections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(3)</a:t>
            </a:r>
          </a:p>
        </p:txBody>
      </p:sp>
    </p:spTree>
    <p:extLst>
      <p:ext uri="{BB962C8B-B14F-4D97-AF65-F5344CB8AC3E}">
        <p14:creationId xmlns:p14="http://schemas.microsoft.com/office/powerpoint/2010/main" val="255336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SQL vs NoSQL</a:t>
            </a:r>
            <a:endParaRPr lang="en-US" dirty="0"/>
          </a:p>
        </p:txBody>
      </p:sp>
      <p:pic>
        <p:nvPicPr>
          <p:cNvPr id="4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EE2D63B-B78C-4A0A-A7AE-A1ECDBE6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84" y="1165058"/>
            <a:ext cx="2983831" cy="29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C012B-9A9F-4ED3-AC3E-15722AC2B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NoSQL: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Non-relational database system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Dynamic Schema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Suited for hierarchical data storage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Horizontally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solidFill>
                  <a:srgbClr val="234465"/>
                </a:solidFill>
                <a:cs typeface="Calibri"/>
              </a:rPr>
              <a:t>SQL</a:t>
            </a:r>
            <a:r>
              <a:rPr lang="en-US" sz="3350" dirty="0">
                <a:cs typeface="Calibri"/>
              </a:rPr>
              <a:t>:</a:t>
            </a:r>
          </a:p>
          <a:p>
            <a:pPr lvl="1" indent="-360045"/>
            <a:r>
              <a:rPr lang="en-US" sz="3150" dirty="0">
                <a:cs typeface="Calibri"/>
              </a:rPr>
              <a:t>RDBMS</a:t>
            </a:r>
          </a:p>
          <a:p>
            <a:pPr lvl="1" indent="-360045"/>
            <a:r>
              <a:rPr lang="en-US" sz="3150" dirty="0">
                <a:cs typeface="Calibri"/>
              </a:rPr>
              <a:t>Predefined Schema</a:t>
            </a:r>
          </a:p>
          <a:p>
            <a:pPr lvl="1" indent="-360045"/>
            <a:r>
              <a:rPr lang="en-US" sz="3150" dirty="0">
                <a:cs typeface="Calibri"/>
              </a:rPr>
              <a:t>Suited for complex queries</a:t>
            </a:r>
          </a:p>
          <a:p>
            <a:pPr lvl="1" indent="-360045"/>
            <a:r>
              <a:rPr lang="en-US" sz="3150" dirty="0">
                <a:cs typeface="Calibri"/>
              </a:rPr>
              <a:t>Vertically scalable</a:t>
            </a: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SQL vs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smtClean="0">
                <a:cs typeface="Arial"/>
              </a:rPr>
              <a:t>Data Types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58649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INT</a:t>
            </a:r>
            <a:r>
              <a:rPr lang="en-US" sz="3350" dirty="0">
                <a:cs typeface="Calibri"/>
              </a:rPr>
              <a:t> - </a:t>
            </a:r>
            <a:r>
              <a:rPr lang="en-US" sz="3350" dirty="0">
                <a:ea typeface="+mn-lt"/>
                <a:cs typeface="+mn-lt"/>
              </a:rPr>
              <a:t>stores whole numbers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VARCHAR /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NVARCHAR </a:t>
            </a:r>
            <a:r>
              <a:rPr lang="en-US" sz="3350" dirty="0">
                <a:cs typeface="Calibri"/>
              </a:rPr>
              <a:t>- </a:t>
            </a:r>
            <a:r>
              <a:rPr lang="en-US" sz="3350" dirty="0">
                <a:ea typeface="+mn-lt"/>
                <a:cs typeface="+mn-lt"/>
              </a:rPr>
              <a:t>variable length character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DECIMAL / FLOAT </a:t>
            </a:r>
            <a:r>
              <a:rPr lang="en-US" sz="3350" dirty="0">
                <a:cs typeface="Calibri"/>
              </a:rPr>
              <a:t>- </a:t>
            </a:r>
            <a:r>
              <a:rPr lang="en-US" sz="3350" dirty="0">
                <a:ea typeface="+mn-lt"/>
                <a:cs typeface="+mn-lt"/>
              </a:rPr>
              <a:t>stores decimal values</a:t>
            </a:r>
            <a:r>
              <a:rPr lang="en-US" sz="3350" dirty="0">
                <a:cs typeface="Calibri"/>
              </a:rPr>
              <a:t> 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DATETIME</a:t>
            </a:r>
            <a:r>
              <a:rPr lang="en-US" sz="3350" dirty="0">
                <a:cs typeface="Calibri"/>
              </a:rPr>
              <a:t> - </a:t>
            </a:r>
            <a:r>
              <a:rPr lang="en-US" sz="3350" dirty="0">
                <a:ea typeface="+mn-lt"/>
                <a:cs typeface="+mn-lt"/>
              </a:rPr>
              <a:t>store the date and time</a:t>
            </a:r>
          </a:p>
          <a:p>
            <a:pPr lvl="1" indent="-360045"/>
            <a:r>
              <a:rPr lang="en-US" sz="3150" dirty="0">
                <a:cs typeface="Calibri"/>
              </a:rPr>
              <a:t>Example: </a:t>
            </a:r>
            <a:r>
              <a:rPr lang="en-US" sz="3150" dirty="0">
                <a:ea typeface="+mn-lt"/>
                <a:cs typeface="+mn-lt"/>
              </a:rPr>
              <a:t>1972-11-05 00:00:00.000</a:t>
            </a:r>
            <a:endParaRPr lang="en-US" sz="31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BIT</a:t>
            </a:r>
            <a:r>
              <a:rPr lang="en-US" sz="3350" dirty="0">
                <a:cs typeface="Calibri"/>
              </a:rPr>
              <a:t> – Boolean data type</a:t>
            </a: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Common Data Types: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Relational Database Model in Action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19451" y="1471005"/>
            <a:ext cx="2599318" cy="2325819"/>
            <a:chOff x="3957377" y="1324586"/>
            <a:chExt cx="3805662" cy="3405231"/>
          </a:xfrm>
        </p:grpSpPr>
        <p:sp>
          <p:nvSpPr>
            <p:cNvPr id="4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57377" y="1324586"/>
              <a:ext cx="3805662" cy="3405231"/>
              <a:chOff x="3957377" y="1324586"/>
              <a:chExt cx="3805662" cy="3405231"/>
            </a:xfrm>
          </p:grpSpPr>
          <p:sp>
            <p:nvSpPr>
              <p:cNvPr id="3" name="Облаковидно 2"/>
              <p:cNvSpPr/>
              <p:nvPr/>
            </p:nvSpPr>
            <p:spPr>
              <a:xfrm>
                <a:off x="5010314" y="1324586"/>
                <a:ext cx="2057400" cy="130806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57377" y="1496470"/>
                <a:ext cx="3805662" cy="3233347"/>
                <a:chOff x="3957377" y="1496470"/>
                <a:chExt cx="3805662" cy="3233347"/>
              </a:xfrm>
            </p:grpSpPr>
            <p:pic>
              <p:nvPicPr>
                <p:cNvPr id="1028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77" y="2863489"/>
                  <a:ext cx="2053062" cy="17332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2864205"/>
                  <a:ext cx="2209800" cy="186561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Image result for hearth animated lov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1496470"/>
                  <a:ext cx="971550" cy="971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3650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</a:t>
            </a:r>
            <a:r>
              <a:rPr lang="bg-BG" dirty="0"/>
              <a:t>                 </a:t>
            </a:r>
            <a:r>
              <a:rPr lang="en-US" dirty="0"/>
              <a:t>interconnections:</a:t>
            </a:r>
            <a:r>
              <a:rPr lang="bg-BG" dirty="0"/>
              <a:t> </a:t>
            </a:r>
            <a:r>
              <a:rPr lang="en-US" dirty="0"/>
              <a:t> 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endParaRPr lang="bg-BG" b="1" dirty="0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9708738" y="3449046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4341934" y="296161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7317501" y="4263748"/>
            <a:ext cx="1657197" cy="38445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>
            <a:off x="7265559" y="4788466"/>
            <a:ext cx="1709139" cy="12135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7287563" y="5181600"/>
            <a:ext cx="1687135" cy="16502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7315201" y="5334000"/>
            <a:ext cx="1659497" cy="3048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7287563" y="5691901"/>
            <a:ext cx="1691387" cy="403149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418164" y="2559497"/>
            <a:ext cx="1923770" cy="524718"/>
          </a:xfrm>
          <a:prstGeom prst="wedgeRoundRectCallout">
            <a:avLst>
              <a:gd name="adj1" fmla="val -12487"/>
              <a:gd name="adj2" fmla="val 1141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047455" y="2559497"/>
            <a:ext cx="1923770" cy="524718"/>
          </a:xfrm>
          <a:prstGeom prst="wedgeRoundRectCallout">
            <a:avLst>
              <a:gd name="adj1" fmla="val -34499"/>
              <a:gd name="adj2" fmla="val 1194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8576188" y="2880848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233092" y="6230649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13105"/>
              </p:ext>
            </p:extLst>
          </p:nvPr>
        </p:nvGraphicFramePr>
        <p:xfrm>
          <a:off x="2703947" y="3581401"/>
          <a:ext cx="4380956" cy="28177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Sofia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Varna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Munich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Berlin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Moscow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57746"/>
              </p:ext>
            </p:extLst>
          </p:nvPr>
        </p:nvGraphicFramePr>
        <p:xfrm>
          <a:off x="9184112" y="4032320"/>
          <a:ext cx="2390915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Bulgaria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Russia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95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498428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foreign 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rgbClr val="FFA000"/>
                </a:solidFill>
              </a:rPr>
              <a:t>identifier</a:t>
            </a:r>
            <a:r>
              <a:rPr lang="en-US" sz="3200" dirty="0"/>
              <a:t>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 mountains</a:t>
            </a:r>
            <a:r>
              <a:rPr lang="bg-BG" sz="3000" dirty="0"/>
              <a:t> / </a:t>
            </a:r>
            <a:r>
              <a:rPr lang="en-US" sz="3000" dirty="0"/>
              <a:t>peaks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r>
              <a:rPr lang="en-US" sz="3000" dirty="0"/>
              <a:t> – e.g.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8187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/>
              <a:t>Data Management</a:t>
            </a:r>
          </a:p>
          <a:p>
            <a:pPr marL="513715" indent="-513715"/>
            <a:r>
              <a:rPr lang="en-US">
                <a:ea typeface="+mn-lt"/>
                <a:cs typeface="+mn-lt"/>
              </a:rPr>
              <a:t>Structured Query Language</a:t>
            </a:r>
          </a:p>
          <a:p>
            <a:pPr marL="513715" indent="-513715"/>
            <a:r>
              <a:rPr lang="en-US"/>
              <a:t>Difference between SQL and NoSQL</a:t>
            </a:r>
          </a:p>
          <a:p>
            <a:pPr marL="513715" indent="-513715"/>
            <a:r>
              <a:rPr lang="en-US">
                <a:cs typeface="Calibri"/>
              </a:rPr>
              <a:t>Data Types</a:t>
            </a:r>
            <a:endParaRPr lang="en-US" dirty="0">
              <a:cs typeface="Calibri"/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03588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9371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4031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08903"/>
              </p:ext>
            </p:extLst>
          </p:nvPr>
        </p:nvGraphicFramePr>
        <p:xfrm>
          <a:off x="667910" y="3240621"/>
          <a:ext cx="38401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car_id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865233"/>
              </p:ext>
            </p:extLst>
          </p:nvPr>
        </p:nvGraphicFramePr>
        <p:xfrm>
          <a:off x="7315201" y="3287589"/>
          <a:ext cx="41449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37421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0600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90344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5900" y="4393080"/>
            <a:ext cx="7498824" cy="1691237"/>
            <a:chOff x="1338788" y="4121521"/>
            <a:chExt cx="7498824" cy="1691237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27983"/>
              <a:ext cx="1828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Relation</a:t>
              </a:r>
              <a:endParaRPr lang="en-US" sz="2800" dirty="0"/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79323"/>
              </p:ext>
            </p:extLst>
          </p:nvPr>
        </p:nvGraphicFramePr>
        <p:xfrm>
          <a:off x="1143000" y="3253840"/>
          <a:ext cx="4114800" cy="99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Causasus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345790"/>
              </p:ext>
            </p:extLst>
          </p:nvPr>
        </p:nvGraphicFramePr>
        <p:xfrm>
          <a:off x="7216569" y="3253841"/>
          <a:ext cx="3802186" cy="1478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peak_id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328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28824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34158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7366" y="1691903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1657026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882469"/>
            <a:ext cx="1655642" cy="3810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642" y="4323380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9555" y="3360327"/>
            <a:ext cx="2061818" cy="2796157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10370" y="3632816"/>
            <a:ext cx="1143000" cy="2061818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4630" y="1251152"/>
            <a:ext cx="1923770" cy="524718"/>
          </a:xfrm>
          <a:prstGeom prst="wedgeRoundRectCallout">
            <a:avLst>
              <a:gd name="adj1" fmla="val -2855"/>
              <a:gd name="adj2" fmla="val 106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25174" y="1232434"/>
            <a:ext cx="1923770" cy="524718"/>
          </a:xfrm>
          <a:prstGeom prst="wedgeRoundRectCallout">
            <a:avLst>
              <a:gd name="adj1" fmla="val -2344"/>
              <a:gd name="adj2" fmla="val 1029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2201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040215"/>
              </p:ext>
            </p:extLst>
          </p:nvPr>
        </p:nvGraphicFramePr>
        <p:xfrm>
          <a:off x="990245" y="2236062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109143"/>
              </p:ext>
            </p:extLst>
          </p:nvPr>
        </p:nvGraphicFramePr>
        <p:xfrm>
          <a:off x="4578715" y="4889264"/>
          <a:ext cx="4260485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306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038843"/>
              </p:ext>
            </p:extLst>
          </p:nvPr>
        </p:nvGraphicFramePr>
        <p:xfrm>
          <a:off x="7380846" y="2204398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5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1171" y="1753167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What is a Database?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RDBMS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SQL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SQL vs NoSQL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Data Types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Table Relations</a:t>
            </a:r>
          </a:p>
        </p:txBody>
      </p:sp>
    </p:spTree>
    <p:extLst>
      <p:ext uri="{BB962C8B-B14F-4D97-AF65-F5344CB8AC3E}">
        <p14:creationId xmlns:p14="http://schemas.microsoft.com/office/powerpoint/2010/main" val="329692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When Do We Need a Database?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9" y="1676401"/>
            <a:ext cx="2961724" cy="20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5B9BC-5281-407B-8BDE-FD3FE3B5EA8E}"/>
              </a:ext>
            </a:extLst>
          </p:cNvPr>
          <p:cNvSpPr/>
          <p:nvPr/>
        </p:nvSpPr>
        <p:spPr>
          <a:xfrm>
            <a:off x="1676400" y="1493221"/>
            <a:ext cx="3823666" cy="4740279"/>
          </a:xfrm>
          <a:prstGeom prst="rect">
            <a:avLst/>
          </a:prstGeom>
          <a:solidFill>
            <a:srgbClr val="E9EBEF">
              <a:alpha val="36000"/>
            </a:srgbClr>
          </a:solidFill>
          <a:ln w="12700"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0785-6C90-408A-AB02-D094BFA68345}"/>
              </a:ext>
            </a:extLst>
          </p:cNvPr>
          <p:cNvSpPr txBox="1"/>
          <p:nvPr/>
        </p:nvSpPr>
        <p:spPr>
          <a:xfrm>
            <a:off x="2435898" y="1571151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SALES RECEIPT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8168-4055-4C9C-AD59-4E718C67B5B6}"/>
              </a:ext>
            </a:extLst>
          </p:cNvPr>
          <p:cNvSpPr txBox="1"/>
          <p:nvPr/>
        </p:nvSpPr>
        <p:spPr>
          <a:xfrm>
            <a:off x="3214041" y="2126184"/>
            <a:ext cx="208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Date: 07/16/2016</a:t>
            </a:r>
          </a:p>
          <a:p>
            <a:pPr algn="r"/>
            <a:r>
              <a:rPr lang="en-US" sz="2000" dirty="0"/>
              <a:t>Order#:[00315]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7187F-C24F-423B-9C0C-39BFA1A493FD}"/>
              </a:ext>
            </a:extLst>
          </p:cNvPr>
          <p:cNvSpPr txBox="1"/>
          <p:nvPr/>
        </p:nvSpPr>
        <p:spPr>
          <a:xfrm>
            <a:off x="1749744" y="3069433"/>
            <a:ext cx="3678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Customer: David Rivers</a:t>
            </a:r>
          </a:p>
          <a:p>
            <a:r>
              <a:rPr lang="en-US" dirty="0"/>
              <a:t>Product: Oil Pump</a:t>
            </a:r>
          </a:p>
          <a:p>
            <a:r>
              <a:rPr lang="en-US" dirty="0"/>
              <a:t>S/N: OP147-0623</a:t>
            </a:r>
          </a:p>
          <a:p>
            <a:endParaRPr lang="en-US" dirty="0"/>
          </a:p>
          <a:p>
            <a:r>
              <a:rPr lang="en-US" dirty="0"/>
              <a:t>Unit Price:	</a:t>
            </a:r>
            <a:r>
              <a:rPr lang="en-US" b="1" dirty="0"/>
              <a:t>69.90</a:t>
            </a:r>
          </a:p>
          <a:p>
            <a:r>
              <a:rPr lang="en-US" dirty="0"/>
              <a:t>Qty:		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		</a:t>
            </a:r>
            <a:r>
              <a:rPr lang="en-US" b="1" dirty="0"/>
              <a:t>69.90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0FBE1FC4-994C-4348-A01E-8FDD206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48" y="1812875"/>
            <a:ext cx="3657600" cy="1426961"/>
          </a:xfrm>
          <a:prstGeom prst="wedgeRoundRectCallout">
            <a:avLst>
              <a:gd name="adj1" fmla="val -21673"/>
              <a:gd name="adj2" fmla="val 48638"/>
              <a:gd name="adj3" fmla="val 16667"/>
            </a:avLst>
          </a:prstGeom>
          <a:solidFill>
            <a:srgbClr val="4F6987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00315 – 07/16/2016</a:t>
            </a:r>
          </a:p>
          <a:p>
            <a:r>
              <a:rPr lang="en-US" dirty="0">
                <a:solidFill>
                  <a:schemeClr val="bg2"/>
                </a:solidFill>
              </a:rPr>
              <a:t>David Rivers</a:t>
            </a:r>
          </a:p>
          <a:p>
            <a:r>
              <a:rPr lang="en-US" dirty="0">
                <a:solidFill>
                  <a:schemeClr val="bg2"/>
                </a:solidFill>
              </a:rPr>
              <a:t>Oil Pump (OP147-0623)</a:t>
            </a:r>
          </a:p>
          <a:p>
            <a:r>
              <a:rPr lang="en-US" dirty="0">
                <a:solidFill>
                  <a:schemeClr val="bg2"/>
                </a:solidFill>
              </a:rPr>
              <a:t>1 x 69.90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CF2EE9-A90C-4E95-9452-DD7C0902F9AD}"/>
              </a:ext>
            </a:extLst>
          </p:cNvPr>
          <p:cNvSpPr/>
          <p:nvPr/>
        </p:nvSpPr>
        <p:spPr>
          <a:xfrm>
            <a:off x="3352800" y="2173648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A8B726-1716-48F4-B01C-9FFDFE6ACBA7}"/>
              </a:ext>
            </a:extLst>
          </p:cNvPr>
          <p:cNvSpPr/>
          <p:nvPr/>
        </p:nvSpPr>
        <p:spPr>
          <a:xfrm>
            <a:off x="3352800" y="2497855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3A4488-F8FD-4351-B992-20A67CBA62C7}"/>
              </a:ext>
            </a:extLst>
          </p:cNvPr>
          <p:cNvSpPr/>
          <p:nvPr/>
        </p:nvSpPr>
        <p:spPr>
          <a:xfrm>
            <a:off x="2828959" y="3125315"/>
            <a:ext cx="1207594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34B48A-7988-44B7-8A9F-D615261EC0D9}"/>
              </a:ext>
            </a:extLst>
          </p:cNvPr>
          <p:cNvSpPr/>
          <p:nvPr/>
        </p:nvSpPr>
        <p:spPr>
          <a:xfrm>
            <a:off x="2261088" y="3688975"/>
            <a:ext cx="1207594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E3634C-239D-42CD-9CCB-819E5DD9A08D}"/>
              </a:ext>
            </a:extLst>
          </p:cNvPr>
          <p:cNvSpPr/>
          <p:nvPr/>
        </p:nvSpPr>
        <p:spPr>
          <a:xfrm>
            <a:off x="3593416" y="4225186"/>
            <a:ext cx="652545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B4C6E4-8ECE-4AF4-8555-A34E4C3176B9}"/>
              </a:ext>
            </a:extLst>
          </p:cNvPr>
          <p:cNvSpPr/>
          <p:nvPr/>
        </p:nvSpPr>
        <p:spPr>
          <a:xfrm>
            <a:off x="3603296" y="4517901"/>
            <a:ext cx="652545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8C5960-CF65-4CCE-AFBD-15E449C23FF7}"/>
              </a:ext>
            </a:extLst>
          </p:cNvPr>
          <p:cNvSpPr/>
          <p:nvPr/>
        </p:nvSpPr>
        <p:spPr>
          <a:xfrm>
            <a:off x="2620514" y="3417511"/>
            <a:ext cx="973563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158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7E1592ED-B759-4B90-8835-28C74D2289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8965339"/>
              </p:ext>
            </p:extLst>
          </p:nvPr>
        </p:nvGraphicFramePr>
        <p:xfrm>
          <a:off x="635000" y="5029200"/>
          <a:ext cx="11557000" cy="858838"/>
        </p:xfrm>
        <a:graphic>
          <a:graphicData uri="http://schemas.openxmlformats.org/drawingml/2006/table">
            <a:tbl>
              <a:tblPr/>
              <a:tblGrid>
                <a:gridCol w="116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3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1378573508"/>
                    </a:ext>
                  </a:extLst>
                </a:gridCol>
                <a:gridCol w="1997720">
                  <a:extLst>
                    <a:ext uri="{9D8B030D-6E8A-4147-A177-3AD203B41FA5}">
                      <a16:colId xmlns:a16="http://schemas.microsoft.com/office/drawing/2014/main" val="1731450279"/>
                    </a:ext>
                  </a:extLst>
                </a:gridCol>
                <a:gridCol w="1792274">
                  <a:extLst>
                    <a:ext uri="{9D8B030D-6E8A-4147-A177-3AD203B41FA5}">
                      <a16:colId xmlns:a16="http://schemas.microsoft.com/office/drawing/2014/main" val="1760972266"/>
                    </a:ext>
                  </a:extLst>
                </a:gridCol>
                <a:gridCol w="1112221">
                  <a:extLst>
                    <a:ext uri="{9D8B030D-6E8A-4147-A177-3AD203B41FA5}">
                      <a16:colId xmlns:a16="http://schemas.microsoft.com/office/drawing/2014/main" val="1780815459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Order#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Qty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00315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07/16/2016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David Rivers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Oil Pump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OP147-063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0" y="1828801"/>
            <a:ext cx="3962400" cy="2759529"/>
          </a:xfrm>
          <a:prstGeom prst="rect">
            <a:avLst/>
          </a:prstGeom>
          <a:ln>
            <a:solidFill>
              <a:srgbClr val="234465"/>
            </a:solidFill>
          </a:ln>
        </p:spPr>
      </p:pic>
    </p:spTree>
    <p:extLst>
      <p:ext uri="{BB962C8B-B14F-4D97-AF65-F5344CB8AC3E}">
        <p14:creationId xmlns:p14="http://schemas.microsoft.com/office/powerpoint/2010/main" val="4515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1201400" cy="5201066"/>
          </a:xfrm>
        </p:spPr>
        <p:txBody>
          <a:bodyPr/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Access to data is usually provided by a "</a:t>
            </a:r>
            <a:r>
              <a:rPr lang="en-US" sz="3400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" (DBMS)</a:t>
            </a:r>
            <a:r>
              <a:rPr lang="en-US" dirty="0">
                <a:solidFill>
                  <a:schemeClr val="accent1"/>
                </a:solidFill>
              </a:rPr>
              <a:t>     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Relational storage first proposed by Edgar Codd in 1970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8553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96125"/>
            <a:ext cx="11430000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2400"/>
              </a:spcBef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</a:t>
            </a:r>
            <a:endParaRPr lang="en-US"/>
          </a:p>
          <a:p>
            <a:pPr lvl="1" indent="-360045">
              <a:spcBef>
                <a:spcPts val="2400"/>
              </a:spcBef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 requests </a:t>
            </a:r>
            <a:r>
              <a:rPr lang="en-US" dirty="0"/>
              <a:t>from the user and takes the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action</a:t>
            </a:r>
            <a:endParaRPr lang="en-US" dirty="0">
              <a:cs typeface="Calibri"/>
            </a:endParaRPr>
          </a:p>
          <a:p>
            <a:pPr lvl="1" indent="-360045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doesn't have direct access </a:t>
            </a:r>
            <a:r>
              <a:rPr lang="en-US" dirty="0"/>
              <a:t>to the stored data</a:t>
            </a:r>
            <a:endParaRPr lang="bg-BG" dirty="0">
              <a:cs typeface="Calibri"/>
            </a:endParaRPr>
          </a:p>
          <a:p>
            <a:pPr lvl="1" indent="-360045"/>
            <a:r>
              <a:rPr lang="en-US" dirty="0"/>
              <a:t>Data is presented by </a:t>
            </a:r>
            <a:r>
              <a:rPr lang="en-US" b="1" dirty="0">
                <a:solidFill>
                  <a:schemeClr val="bg1"/>
                </a:solidFill>
              </a:rPr>
              <a:t>relations</a:t>
            </a:r>
            <a:r>
              <a:rPr lang="en-US" dirty="0"/>
              <a:t> – collection of tables related by </a:t>
            </a:r>
            <a:r>
              <a:rPr lang="en-US" b="1" dirty="0">
                <a:solidFill>
                  <a:schemeClr val="bg1"/>
                </a:solidFill>
              </a:rPr>
              <a:t>common fields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150" dirty="0"/>
              <a:t>PostgreSQL, SQLite, Oracle and MySQL</a:t>
            </a:r>
            <a:endParaRPr lang="en-US" sz="3150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239436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algn="ctr"/>
            <a:r>
              <a:rPr lang="en-US"/>
              <a:t>Structured Query Language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6" y="1815794"/>
            <a:ext cx="2838330" cy="159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86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1120</Words>
  <Application>Microsoft Office PowerPoint</Application>
  <PresentationFormat>Widescreen</PresentationFormat>
  <Paragraphs>283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Database Basics</vt:lpstr>
      <vt:lpstr>Table of Contents</vt:lpstr>
      <vt:lpstr>Have a Question?</vt:lpstr>
      <vt:lpstr>Data Management</vt:lpstr>
      <vt:lpstr>Storage vs. Management</vt:lpstr>
      <vt:lpstr>Storage vs. Management (2)</vt:lpstr>
      <vt:lpstr>Databases</vt:lpstr>
      <vt:lpstr>RDBMS</vt:lpstr>
      <vt:lpstr>Structured Query Language</vt:lpstr>
      <vt:lpstr>Structured Query Language</vt:lpstr>
      <vt:lpstr>Structured Query Language (2)</vt:lpstr>
      <vt:lpstr>Structured Query Language (3)</vt:lpstr>
      <vt:lpstr>SQL vs NoSQL</vt:lpstr>
      <vt:lpstr>SQL vs NoSQL</vt:lpstr>
      <vt:lpstr>Data Types</vt:lpstr>
      <vt:lpstr>Common Data Types:</vt:lpstr>
      <vt:lpstr>Table Relations</vt:lpstr>
      <vt:lpstr>Relationships </vt:lpstr>
      <vt:lpstr>Relationships (2)</vt:lpstr>
      <vt:lpstr>One-to-One</vt:lpstr>
      <vt:lpstr>One-to-Many/Many-to-One</vt:lpstr>
      <vt:lpstr>Many-to-Many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Bsics - Database Basics</dc:title>
  <dc:subject>Software Development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Ivo</cp:lastModifiedBy>
  <cp:revision>270</cp:revision>
  <dcterms:created xsi:type="dcterms:W3CDTF">2018-05-23T13:08:44Z</dcterms:created>
  <dcterms:modified xsi:type="dcterms:W3CDTF">2020-03-19T19:20:04Z</dcterms:modified>
  <cp:category>python, programming, code, softuni</cp:category>
</cp:coreProperties>
</file>