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0"/>
  </p:notesMasterIdLst>
  <p:handoutMasterIdLst>
    <p:handoutMasterId r:id="rId31"/>
  </p:handoutMasterIdLst>
  <p:sldIdLst>
    <p:sldId id="274" r:id="rId5"/>
    <p:sldId id="276" r:id="rId6"/>
    <p:sldId id="492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7" r:id="rId21"/>
    <p:sldId id="508" r:id="rId22"/>
    <p:sldId id="509" r:id="rId23"/>
    <p:sldId id="349" r:id="rId24"/>
    <p:sldId id="401" r:id="rId25"/>
    <p:sldId id="490" r:id="rId26"/>
    <p:sldId id="491" r:id="rId27"/>
    <p:sldId id="493" r:id="rId28"/>
    <p:sldId id="4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Unit vs. Integration Testing" id="{9E071EC7-C95D-4E42-A780-3426E4AD4A54}">
          <p14:sldIdLst>
            <p14:sldId id="494"/>
            <p14:sldId id="495"/>
          </p14:sldIdLst>
        </p14:section>
        <p14:section name="Best Practices" id="{4BEE1DC7-ABBB-47C4-B04C-BBA7A13A9917}">
          <p14:sldIdLst>
            <p14:sldId id="496"/>
            <p14:sldId id="497"/>
          </p14:sldIdLst>
        </p14:section>
        <p14:section name="Structure" id="{90258C42-5A2B-495B-A5DD-ACA4BFFD9E84}">
          <p14:sldIdLst>
            <p14:sldId id="498"/>
            <p14:sldId id="499"/>
            <p14:sldId id="500"/>
          </p14:sldIdLst>
        </p14:section>
        <p14:section name="Packages and Setup" id="{1077D189-3B8A-4FB9-B98D-D53B25A75DB5}">
          <p14:sldIdLst>
            <p14:sldId id="501"/>
            <p14:sldId id="502"/>
            <p14:sldId id="503"/>
            <p14:sldId id="504"/>
          </p14:sldIdLst>
        </p14:section>
        <p14:section name="Testing" id="{2A9EC516-C1D9-4FC7-8A62-6EBD0D8CF868}">
          <p14:sldIdLst>
            <p14:sldId id="505"/>
            <p14:sldId id="506"/>
            <p14:sldId id="507"/>
            <p14:sldId id="508"/>
            <p14:sldId id="509"/>
          </p14:sldIdLst>
        </p14:section>
        <p14:section name="Conclusion" id="{FF81BD71-7D4B-4578-A94F-9AF177F9D6AB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61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C2F8A35-11C0-4792-9977-7DD074547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363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FF6C606-91BD-48B8-83FA-BE9294C0AA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721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E610A95-2E66-4EC3-AD7E-737A26C9B7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A880974-3BC4-4D18-9DD4-65E2CF69B2A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EF5AE6-DBE7-4523-9B37-9DA1765B107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ED24A54-9C0E-4D32-B603-B42C455989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1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B3EB9F9-FC6E-4767-B402-5CD99C1A5ED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5486A09-AD21-4825-BD7D-102D853BE226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2580E5B-949E-440F-A457-F16E3E47A67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1BCDBCF6-F426-48B8-BE96-CF2A08460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76B8929D-4FCC-441A-A7D7-530C26FC83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C73670D-72BE-4B68-99FA-10D7499B3E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742D7276-8955-4C75-B9E0-3C2FD8593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7C409C4B-CAC2-4F3B-8B04-157ACFD06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04E5433-D87A-4B0F-B9D7-BB00F0EA6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E22639B-6CC1-4708-BD7D-AE66030EA2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AF16F88-3F36-43FA-9273-265794CD9B5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744D9D3E-5145-4A7B-9F53-F9E09DAB838A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12EF63F3-2E65-4B51-AF06-0D47F601EFC4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B53D627-9FCE-4A1C-B4C5-47B56246A32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CC5357C7-1FF3-4E20-A063-699B31A6427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C8C19C2C-A355-41C0-8271-9D27385F17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B9BACD2B-0FD7-4143-B724-025299DD487E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8AD5928-0445-4CCD-8091-7DEC141F6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2B9CC7AF-2CB7-4873-B731-926D5FB16A3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5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A559C4E-4A4C-48AB-95BC-F8AD0DA7EE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9C86F28-4169-4BF6-AAAF-8CF5DBF76F9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DE6B3092-6801-4801-9B74-1CB15E4B731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E1BE4E7-8C93-4892-9883-781AB1FF4E81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AD4F726-5788-4FEB-B4D9-5007307D5A9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4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6836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6EB3F304-1A74-4ACD-9640-D2E866EFFA9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298DA9A3-1E63-4188-A94E-E24534D68E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8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9DF7141-DD21-46A8-976D-020494D5D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9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7E756EDD-C371-4E7E-B5CB-D26577C4B8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3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D8805BE1-657B-47E8-888C-68BF311C626F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2E5AEE1D-4327-46A2-88B6-61C51B8B43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2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1D0C337-9877-4271-8D5A-58025208597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94A760E-8648-4C43-8DBD-50E49E9EE5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0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84E115E-84F9-41D6-8724-792C59A5D6F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45A58F1D-33C9-4128-9F62-E3D66841B2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5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A521969-1E31-4A79-AB86-E65F9380D40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7467F9E-0723-4E4D-8A89-9301723FAC0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3E499AB-4A71-4A14-A9EA-A17D0F364B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7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driver.chromium.org/downloads" TargetMode="External"/><Relationship Id="rId2" Type="http://schemas.openxmlformats.org/officeDocument/2006/relationships/hyperlink" Target="https://github.com/mozilla/geckodriver/release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and Integration Testing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836368"/>
            <a:ext cx="1720780" cy="1720780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A210FA7-D9AF-4E5C-89CA-3C639545E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5" y="3205909"/>
            <a:ext cx="1720780" cy="17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E99EDF-B624-4554-B177-918EF78EF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1625" y="1121143"/>
            <a:ext cx="5258685" cy="5546589"/>
          </a:xfrm>
        </p:spPr>
        <p:txBody>
          <a:bodyPr/>
          <a:lstStyle/>
          <a:p>
            <a:r>
              <a:rPr lang="en-US" dirty="0"/>
              <a:t>All tests in the tests.py file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40F650-A0E3-4E94-8FB5-3D52C955A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0B1612-264B-4733-A611-3C170E9B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4BE41-C65D-4984-886E-55A1B25B4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2"/>
          <a:stretch/>
        </p:blipFill>
        <p:spPr>
          <a:xfrm>
            <a:off x="2148255" y="2118458"/>
            <a:ext cx="1752600" cy="262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6CA94F7-BE35-44A8-A568-BE91A5D6945A}"/>
              </a:ext>
            </a:extLst>
          </p:cNvPr>
          <p:cNvSpPr txBox="1">
            <a:spLocks/>
          </p:cNvSpPr>
          <p:nvPr/>
        </p:nvSpPr>
        <p:spPr>
          <a:xfrm>
            <a:off x="6627328" y="1121143"/>
            <a:ext cx="5258685" cy="554658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tests in a tests folder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5C1DA3-141D-4C81-9E65-8979D2A98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940" y="2079924"/>
            <a:ext cx="2314575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B1261C5-A707-4DCA-9D01-08620319B427}"/>
              </a:ext>
            </a:extLst>
          </p:cNvPr>
          <p:cNvSpPr/>
          <p:nvPr/>
        </p:nvSpPr>
        <p:spPr bwMode="auto">
          <a:xfrm>
            <a:off x="4064003" y="2711937"/>
            <a:ext cx="2696307" cy="992553"/>
          </a:xfrm>
          <a:prstGeom prst="wedgeRoundRectCallout">
            <a:avLst>
              <a:gd name="adj1" fmla="val -65618"/>
              <a:gd name="adj2" fmla="val 65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tests.py file for each app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C31D9E7C-85FD-4480-81B9-58B01390FAF4}"/>
              </a:ext>
            </a:extLst>
          </p:cNvPr>
          <p:cNvSpPr/>
          <p:nvPr/>
        </p:nvSpPr>
        <p:spPr bwMode="auto">
          <a:xfrm>
            <a:off x="9580563" y="1926652"/>
            <a:ext cx="2163897" cy="1691865"/>
          </a:xfrm>
          <a:prstGeom prst="wedgeRoundRectCallout">
            <a:avLst>
              <a:gd name="adj1" fmla="val -80064"/>
              <a:gd name="adj2" fmla="val 113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tests folder and separate the code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697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65A8B3-1012-4B0C-BBC3-2435811DF5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Packages and Setup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9D42F4-EE11-4103-9520-5C2EC4AB286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38708" y="6507163"/>
            <a:ext cx="453292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983A297-9671-46DE-8509-0BC886423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391" y="1148862"/>
            <a:ext cx="2983218" cy="298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1EFB8-EF68-4C71-9C5B-7852AEE8E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4522" y="1121143"/>
            <a:ext cx="9900711" cy="5546589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django-webtest</a:t>
            </a:r>
            <a:r>
              <a:rPr lang="en-US" dirty="0"/>
              <a:t> - makes it much easier to write functional tests and assertions that match the end user's experience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coverage</a:t>
            </a:r>
            <a:r>
              <a:rPr lang="en-US" dirty="0"/>
              <a:t> - used for measuring the effectiveness of tests, showing the percentage of your codebase covered by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selenium</a:t>
            </a:r>
            <a:r>
              <a:rPr lang="en-US" dirty="0"/>
              <a:t> - tests with </a:t>
            </a:r>
            <a:r>
              <a:rPr lang="en-US" dirty="0" err="1"/>
              <a:t>webdriver</a:t>
            </a:r>
            <a:r>
              <a:rPr lang="en-US" dirty="0"/>
              <a:t>. All browsers have to develop </a:t>
            </a:r>
            <a:r>
              <a:rPr lang="en-US" dirty="0" err="1"/>
              <a:t>webdriver</a:t>
            </a:r>
            <a:r>
              <a:rPr lang="en-US" dirty="0"/>
              <a:t> which allows to write a script which will automate interaction between browser and script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CE08AB-0775-4275-9806-F8844FF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to Use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37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091BE-A285-46FF-B423-7C0E69953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Installing coverage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 coverage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INSTALLED_APPS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Run your tests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Open report html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10E3CB-DB3F-4A17-BFDA-4B1E1D480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46A88-47AE-4248-9AA7-7D08D48456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679" y="1899892"/>
            <a:ext cx="4865165" cy="587891"/>
          </a:xfrm>
        </p:spPr>
        <p:txBody>
          <a:bodyPr/>
          <a:lstStyle/>
          <a:p>
            <a:r>
              <a:rPr lang="en-US" dirty="0"/>
              <a:t>pip install coverage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B21304-0C36-4CFD-A82C-24B5E5C1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Installation and Setup</a:t>
            </a:r>
            <a:endParaRPr lang="bg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2177576-FB5C-4DAD-82CE-1381190EBC70}"/>
              </a:ext>
            </a:extLst>
          </p:cNvPr>
          <p:cNvSpPr txBox="1">
            <a:spLocks/>
          </p:cNvSpPr>
          <p:nvPr/>
        </p:nvSpPr>
        <p:spPr>
          <a:xfrm>
            <a:off x="644680" y="3976688"/>
            <a:ext cx="4865166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coverage run manage.py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D817F-2F91-468B-8B75-A750FD26B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204" y="1899892"/>
            <a:ext cx="2314575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BD96BC-298A-4EBD-B37A-9C8209EDAA20}"/>
              </a:ext>
            </a:extLst>
          </p:cNvPr>
          <p:cNvSpPr txBox="1">
            <a:spLocks/>
          </p:cNvSpPr>
          <p:nvPr/>
        </p:nvSpPr>
        <p:spPr>
          <a:xfrm>
            <a:off x="644680" y="5367928"/>
            <a:ext cx="4865166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coverage html</a:t>
            </a:r>
          </a:p>
        </p:txBody>
      </p:sp>
    </p:spTree>
    <p:extLst>
      <p:ext uri="{BB962C8B-B14F-4D97-AF65-F5344CB8AC3E}">
        <p14:creationId xmlns:p14="http://schemas.microsoft.com/office/powerpoint/2010/main" val="288805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31FFB-5C82-489D-BBCF-EAE2D0DFA8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Install selenium using </a:t>
            </a:r>
            <a:r>
              <a:rPr lang="en-US" b="1" dirty="0">
                <a:latin typeface="Consolas" panose="020B0609020204030204" pitchFamily="49" charset="0"/>
              </a:rPr>
              <a:t>"pip install selenium"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order to use selenium, we need </a:t>
            </a:r>
            <a:r>
              <a:rPr lang="en-US" b="1" dirty="0">
                <a:solidFill>
                  <a:schemeClr val="bg1"/>
                </a:solidFill>
              </a:rPr>
              <a:t>drivers</a:t>
            </a:r>
            <a:r>
              <a:rPr lang="en-US" dirty="0"/>
              <a:t> for the browser we want to use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Download </a:t>
            </a:r>
            <a:r>
              <a:rPr lang="en-US" b="1" dirty="0" err="1">
                <a:solidFill>
                  <a:schemeClr val="bg1"/>
                </a:solidFill>
              </a:rPr>
              <a:t>chromedriver</a:t>
            </a:r>
            <a:r>
              <a:rPr lang="en-US" dirty="0"/>
              <a:t> for Chrome or </a:t>
            </a:r>
            <a:r>
              <a:rPr lang="en-US" b="1" dirty="0" err="1">
                <a:solidFill>
                  <a:schemeClr val="bg1"/>
                </a:solidFill>
              </a:rPr>
              <a:t>geckodriver</a:t>
            </a:r>
            <a:r>
              <a:rPr lang="en-US" dirty="0"/>
              <a:t> for Firefox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DC92C-24E7-4792-8D95-33B7757DF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56D-42E6-409E-A73F-463A37ADB5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3499" y="4256304"/>
            <a:ext cx="10949531" cy="58789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https://github.com/mozilla/geckodriver/releases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i="1" dirty="0" err="1">
                <a:solidFill>
                  <a:schemeClr val="accent2"/>
                </a:solidFill>
              </a:rPr>
              <a:t>geckodriver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7B532A-81CA-4254-B513-654DEBC8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Selenium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1906514-343C-42F2-95FC-73A16FE90A7D}"/>
              </a:ext>
            </a:extLst>
          </p:cNvPr>
          <p:cNvSpPr txBox="1">
            <a:spLocks/>
          </p:cNvSpPr>
          <p:nvPr/>
        </p:nvSpPr>
        <p:spPr>
          <a:xfrm>
            <a:off x="803499" y="5438529"/>
            <a:ext cx="10949531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https://chromedriver.chromium.org/downloads</a:t>
            </a:r>
            <a:r>
              <a:rPr lang="sv-SE" dirty="0"/>
              <a:t>     </a:t>
            </a:r>
            <a:r>
              <a:rPr lang="sv-SE" i="1" dirty="0">
                <a:solidFill>
                  <a:schemeClr val="accent2"/>
                </a:solidFill>
              </a:rPr>
              <a:t># chromedriver</a:t>
            </a:r>
          </a:p>
        </p:txBody>
      </p:sp>
    </p:spTree>
    <p:extLst>
      <p:ext uri="{BB962C8B-B14F-4D97-AF65-F5344CB8AC3E}">
        <p14:creationId xmlns:p14="http://schemas.microsoft.com/office/powerpoint/2010/main" val="322308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A6AAE4A6-303E-48BA-BB24-AEB17D17159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Code Examples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ABF96E-8C6D-4F9E-A80C-59872003861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 in Django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1680D8-041A-473F-8541-5E52389A3E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7638" y="6507163"/>
            <a:ext cx="614362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9" name="Picture 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FBC84EF0-C641-476C-9C94-8D543DEDE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24" y="1385091"/>
            <a:ext cx="2500618" cy="250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4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B15D01-723D-435B-B2CC-6EEB2727A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02" y="1622721"/>
            <a:ext cx="11555585" cy="410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156D57-2718-4CA4-B1FC-04A33DD1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Testing Models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76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156D57-2718-4CA4-B1FC-04A33DD1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Testing Forms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6BA57C-CFBB-4531-988D-194CAEF52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39" y="1421847"/>
            <a:ext cx="10816492" cy="4968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714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EC0E61-2F95-41EE-BD7F-78107CAF2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DDB227-E0A2-4784-8B87-60BAB269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Testing Views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0B5C0-B8C4-4AB8-80EB-7DFDC1A7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44" y="1481960"/>
            <a:ext cx="10493676" cy="4784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6F749D3-033B-4481-B813-BA7CAF392C55}"/>
              </a:ext>
            </a:extLst>
          </p:cNvPr>
          <p:cNvSpPr/>
          <p:nvPr/>
        </p:nvSpPr>
        <p:spPr bwMode="auto">
          <a:xfrm>
            <a:off x="7604369" y="2407137"/>
            <a:ext cx="2524370" cy="538777"/>
          </a:xfrm>
          <a:prstGeom prst="wedgeRoundRectCallout">
            <a:avLst>
              <a:gd name="adj1" fmla="val -61700"/>
              <a:gd name="adj2" fmla="val 508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up driver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232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8E8E3F1-71E8-41F8-A6AB-1B2EA4DB5F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Unit Tests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9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000" dirty="0"/>
              <a:t>Unit vs. Integration Testing</a:t>
            </a:r>
          </a:p>
          <a:p>
            <a:r>
              <a:rPr lang="en-US" sz="3000" dirty="0"/>
              <a:t>Best Practices</a:t>
            </a:r>
          </a:p>
          <a:p>
            <a:r>
              <a:rPr lang="en-US" sz="3000" dirty="0"/>
              <a:t>Structure</a:t>
            </a:r>
          </a:p>
          <a:p>
            <a:r>
              <a:rPr lang="en-US" sz="3000" dirty="0"/>
              <a:t>Packages and Setup</a:t>
            </a:r>
          </a:p>
          <a:p>
            <a:r>
              <a:rPr lang="en-US" sz="3000" dirty="0"/>
              <a:t>Testing in Django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7811785" cy="5100868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Unit Testing </a:t>
            </a:r>
            <a:r>
              <a:rPr lang="en-US" dirty="0"/>
              <a:t>- isolated tests that test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one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specific function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Integration Testing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- larger tests that focus on user behavior and testing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entire applications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400" dirty="0"/>
              <a:t>We can use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coverage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selenium</a:t>
            </a:r>
            <a:r>
              <a:rPr lang="en-US" sz="3400" dirty="0"/>
              <a:t> to help us create tests</a:t>
            </a:r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4B7468C8-B049-456D-B9DF-3AD2C97CD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SoftUni Diamond Partners</a:t>
            </a:r>
            <a:endParaRPr lang="bg-BG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3719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2E54ED11-9DC7-4604-9FD3-5F116AA39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SoftUni Organizational Partners</a:t>
            </a:r>
            <a:endParaRPr lang="bg-B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135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799B01-201D-434D-AB80-B1CCB96ED3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vs. Integration Testing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11141-CCBD-4305-954D-80F6F01113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8" name="Picture 7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6AAD48FF-782A-4B2A-A5C3-F040AEA4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92" y="1594338"/>
            <a:ext cx="2205215" cy="220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72456-34BD-4CEE-BFEF-2CD4CED14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5446" y="1121143"/>
            <a:ext cx="9939788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 </a:t>
            </a:r>
            <a:r>
              <a:rPr lang="en-US" dirty="0"/>
              <a:t>- isolated tests that test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specific function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Testing</a:t>
            </a:r>
            <a:r>
              <a:rPr lang="en-US" dirty="0"/>
              <a:t> - larger tests that focus on user behavior and testing </a:t>
            </a:r>
            <a:r>
              <a:rPr lang="en-US" b="1" dirty="0">
                <a:solidFill>
                  <a:schemeClr val="bg1"/>
                </a:solidFill>
              </a:rPr>
              <a:t>entire applications</a:t>
            </a:r>
          </a:p>
          <a:p>
            <a:pPr>
              <a:buClr>
                <a:schemeClr val="tx1"/>
              </a:buClr>
            </a:pPr>
            <a:r>
              <a:rPr lang="en-US" dirty="0"/>
              <a:t>Concentrate a lot on </a:t>
            </a:r>
            <a:r>
              <a:rPr lang="en-US" b="1" dirty="0">
                <a:solidFill>
                  <a:schemeClr val="bg1"/>
                </a:solidFill>
              </a:rPr>
              <a:t>unit tests</a:t>
            </a:r>
          </a:p>
          <a:p>
            <a:pPr>
              <a:buClr>
                <a:schemeClr val="tx1"/>
              </a:buClr>
            </a:pPr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easier </a:t>
            </a:r>
            <a:r>
              <a:rPr lang="en-US" dirty="0"/>
              <a:t>to write and the more you have of them, the </a:t>
            </a:r>
            <a:r>
              <a:rPr lang="en-US" b="1" dirty="0">
                <a:solidFill>
                  <a:schemeClr val="bg1"/>
                </a:solidFill>
              </a:rPr>
              <a:t>less integration tests </a:t>
            </a:r>
            <a:r>
              <a:rPr lang="en-US" dirty="0"/>
              <a:t>you will need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BE5875-2F41-4DF2-851B-3569E93D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8128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EAE2F1-CF24-4D24-855F-4B8F42A717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5CD76-955C-4F31-A1E2-6FF54F4B4A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10" name="Picture 9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F018B668-9907-4BC5-A703-D87BE75ED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145" y="1305170"/>
            <a:ext cx="2623709" cy="26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4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8C52CB-6B5F-4197-B80F-2C4DF857D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726B-949A-4B36-905C-0B47365589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708" y="1121143"/>
            <a:ext cx="9908526" cy="5546589"/>
          </a:xfrm>
        </p:spPr>
        <p:txBody>
          <a:bodyPr/>
          <a:lstStyle/>
          <a:p>
            <a:r>
              <a:rPr lang="en-US" dirty="0"/>
              <a:t>If a piece of code can break, you </a:t>
            </a:r>
            <a:r>
              <a:rPr lang="en-US" b="1" dirty="0">
                <a:solidFill>
                  <a:schemeClr val="bg1"/>
                </a:solidFill>
              </a:rPr>
              <a:t>must test </a:t>
            </a:r>
            <a:r>
              <a:rPr lang="en-US" dirty="0"/>
              <a:t>it</a:t>
            </a:r>
          </a:p>
          <a:p>
            <a:r>
              <a:rPr lang="en-US" dirty="0"/>
              <a:t>Each test should cover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function</a:t>
            </a:r>
          </a:p>
          <a:p>
            <a:r>
              <a:rPr lang="en-US" dirty="0"/>
              <a:t>Keep it </a:t>
            </a:r>
            <a:r>
              <a:rPr lang="en-US" b="1" dirty="0">
                <a:solidFill>
                  <a:schemeClr val="bg1"/>
                </a:solidFill>
              </a:rPr>
              <a:t>simple</a:t>
            </a:r>
          </a:p>
          <a:p>
            <a:r>
              <a:rPr lang="en-US" dirty="0"/>
              <a:t>Arrange, Act, Assert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B0E045-6112-426C-8189-73B93B89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13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D0AB8B-AC49-4894-A9AE-AC7F51DA04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F9D732-0B41-4E22-95B6-94750B7B53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8" name="Picture 7" descr="A picture containing drawing, white&#10;&#10;Description automatically generated">
            <a:extLst>
              <a:ext uri="{FF2B5EF4-FFF2-40B4-BE49-F238E27FC236}">
                <a16:creationId xmlns:a16="http://schemas.microsoft.com/office/drawing/2014/main" id="{33BD57CE-7C5A-4EE6-866C-BF00EA26A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351" y="844062"/>
            <a:ext cx="3413064" cy="34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D51CE-71E4-4125-8A1E-6CBF771D0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several ways to write tests</a:t>
            </a:r>
          </a:p>
          <a:p>
            <a:pPr lvl="1"/>
            <a:r>
              <a:rPr lang="en-US" dirty="0"/>
              <a:t>Putting everything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tests.py</a:t>
            </a:r>
            <a:r>
              <a:rPr lang="en-US" dirty="0"/>
              <a:t> file and grouping tests by what they test (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Or creating a folder test with the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test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for the different functionality that they test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test_forms.py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test_models.py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test_views.py</a:t>
            </a:r>
            <a:r>
              <a:rPr lang="en-US" dirty="0"/>
              <a:t>)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7BCE0-857C-4770-B261-7BB629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371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6DA865-5C6B-4888-897A-02A06D062434}">
  <ds:schemaRefs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b1da4528-fe13-414f-b133-a49aeaaa47fa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734</Words>
  <Application>Microsoft Office PowerPoint</Application>
  <PresentationFormat>Widescreen</PresentationFormat>
  <Paragraphs>119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1_SoftUni</vt:lpstr>
      <vt:lpstr>Unit and Integration Testing</vt:lpstr>
      <vt:lpstr>Table of Contents</vt:lpstr>
      <vt:lpstr>Have a Question?</vt:lpstr>
      <vt:lpstr>Unit vs. Integration Testing</vt:lpstr>
      <vt:lpstr>Difference</vt:lpstr>
      <vt:lpstr>Best Practices</vt:lpstr>
      <vt:lpstr>Best Practices</vt:lpstr>
      <vt:lpstr>Structure</vt:lpstr>
      <vt:lpstr>Structure</vt:lpstr>
      <vt:lpstr>Example</vt:lpstr>
      <vt:lpstr>Packages and Setup</vt:lpstr>
      <vt:lpstr>Packages to Use</vt:lpstr>
      <vt:lpstr>Coverage Installation and Setup</vt:lpstr>
      <vt:lpstr>Set Up Selenium</vt:lpstr>
      <vt:lpstr>Testing in Django</vt:lpstr>
      <vt:lpstr>Example: Testing Models</vt:lpstr>
      <vt:lpstr>Example: Testing Forms</vt:lpstr>
      <vt:lpstr>Example: Testing Views</vt:lpstr>
      <vt:lpstr>Live Demo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Basics - Unit and Integration Testing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87</cp:revision>
  <dcterms:created xsi:type="dcterms:W3CDTF">2018-05-23T13:08:44Z</dcterms:created>
  <dcterms:modified xsi:type="dcterms:W3CDTF">2020-03-11T12:06:32Z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