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65" r:id="rId5"/>
    <p:sldId id="305" r:id="rId6"/>
    <p:sldId id="306" r:id="rId7"/>
    <p:sldId id="310" r:id="rId8"/>
    <p:sldId id="311" r:id="rId9"/>
    <p:sldId id="312" r:id="rId10"/>
    <p:sldId id="315" r:id="rId11"/>
    <p:sldId id="316" r:id="rId12"/>
    <p:sldId id="319" r:id="rId13"/>
    <p:sldId id="320" r:id="rId14"/>
    <p:sldId id="322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3" r:id="rId23"/>
    <p:sldId id="278" r:id="rId24"/>
    <p:sldId id="279" r:id="rId25"/>
    <p:sldId id="334" r:id="rId26"/>
    <p:sldId id="335" r:id="rId27"/>
    <p:sldId id="336" r:id="rId28"/>
    <p:sldId id="337" r:id="rId29"/>
    <p:sldId id="338" r:id="rId30"/>
    <p:sldId id="339" r:id="rId31"/>
    <p:sldId id="496" r:id="rId32"/>
    <p:sldId id="295" r:id="rId33"/>
    <p:sldId id="301" r:id="rId34"/>
    <p:sldId id="297" r:id="rId35"/>
    <p:sldId id="298" r:id="rId36"/>
    <p:sldId id="303" r:id="rId37"/>
    <p:sldId id="3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1323C9A-33BC-444D-8ACA-61B24F459EFD}">
          <p14:sldIdLst>
            <p14:sldId id="256"/>
            <p14:sldId id="257"/>
            <p14:sldId id="258"/>
          </p14:sldIdLst>
        </p14:section>
        <p14:section name="PostgreSQL" id="{728CA0CE-E62F-4D8E-9F1F-7EFA8A739EB1}">
          <p14:sldIdLst>
            <p14:sldId id="265"/>
            <p14:sldId id="305"/>
            <p14:sldId id="306"/>
          </p14:sldIdLst>
        </p14:section>
        <p14:section name="Retrieving Data" id="{B62140F4-1507-4AA1-BBBD-0D28125801F5}">
          <p14:sldIdLst>
            <p14:sldId id="310"/>
            <p14:sldId id="311"/>
            <p14:sldId id="312"/>
            <p14:sldId id="315"/>
            <p14:sldId id="316"/>
            <p14:sldId id="319"/>
            <p14:sldId id="320"/>
            <p14:sldId id="322"/>
            <p14:sldId id="323"/>
            <p14:sldId id="326"/>
            <p14:sldId id="327"/>
            <p14:sldId id="328"/>
            <p14:sldId id="329"/>
            <p14:sldId id="330"/>
            <p14:sldId id="331"/>
            <p14:sldId id="333"/>
          </p14:sldIdLst>
        </p14:section>
        <p14:section name="JOINs" id="{06194F6B-847B-46FE-B354-8CEBA7CD4F67}">
          <p14:sldIdLst>
            <p14:sldId id="278"/>
            <p14:sldId id="279"/>
          </p14:sldIdLst>
        </p14:section>
        <p14:section name="pgAdmin 4" id="{49091832-EA2B-44ED-826D-F4438AE5AC80}">
          <p14:sldIdLst>
            <p14:sldId id="334"/>
            <p14:sldId id="335"/>
            <p14:sldId id="336"/>
            <p14:sldId id="337"/>
            <p14:sldId id="338"/>
            <p14:sldId id="339"/>
            <p14:sldId id="496"/>
          </p14:sldIdLst>
        </p14:section>
        <p14:section name="Conclusion" id="{BD21CAE9-8D03-4298-BB5C-E391D7051CDE}">
          <p14:sldIdLst>
            <p14:sldId id="295"/>
            <p14:sldId id="301"/>
            <p14:sldId id="297"/>
            <p14:sldId id="298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2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3125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8144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996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17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10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73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446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903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24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B94B86-3DA5-46B8-8FBD-74471E7AFF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1AB2FD55-8D6A-487A-B821-6829DD9F6F4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35B304-4E35-4926-B3A5-3D0DE33DB3F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988EBA0-53EF-40F9-AD4F-7AB7A252A9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CA46776-7656-402E-A372-3C1DB678D5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36F484B-3EEF-441D-AEC3-D58762715D1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049D11D0-ADBA-4070-AC1F-32BDC0B1B31A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67B8FE3-C68E-45F9-B7C4-9E576336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1BDC32F-A41A-488C-B191-50A1CEEDCC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B9028FD3-6BAA-4F72-8634-CBD32CBE1D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CC9BB45-40D4-467E-AF91-8B7FE3B5A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67AD7B1-B5A8-4B94-B4EA-A52CD1B06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28AA8F42-EF9E-49CC-AFB7-4FFE8FFC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F190742-F2FB-4024-AFBB-73BFF38D2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D526915B-E0A2-407E-AE32-2C3FC483C7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07A9D73-F9F5-4C9C-BAA0-DC2BD267A58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1502ADE0-3D07-499B-901F-57DEBB7782B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83D58D-BA94-4BFC-9701-5DE9E93D54B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217E12C-1DB6-4077-A306-D8ABD93772A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C9B68C8-69F0-4398-82B2-16EED8B3C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257C4C9-D67C-4689-A63A-63E29C534D7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9EA7276-80A2-43B5-86B4-34348A9AE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FC46BAB-D109-400E-87CF-E0C4AD1AD9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C8E24A7-78D1-4965-910C-AED2AFA40D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5081CBE-CD5B-403E-BA87-82569CEB96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0C35F424-F026-4BF9-BA8A-CF8C35E09C0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4BB35FA5-BB56-4FB9-B93B-F36F9BCAEAF5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E358297-DDE9-4290-888E-518DB1B9419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409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8E0207B-4A71-4C22-9BA9-6BE4ABFAAB9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F360ABEF-B643-4ECC-88A2-A13168B353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C06D00D-D497-4668-981C-E9DE84A3C2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68B3BD4-06C4-4E18-82F7-8A1749F7E2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312455C-432B-4611-9C0E-58F2C1D9DF3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A95D3F3E-F3A2-4529-BB2D-D88B5D6693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16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F877373-E5D7-4ADD-9A92-2F396860373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6CBCC4D-9764-4755-BEA4-3FC03BAA04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00AE7EF-3265-46A1-A677-89C530E1616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5CD4230-1530-4FD4-88DA-9B2D49922A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1960CB-0A11-46EC-BB80-FF78943BB9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4376D99-62BD-4556-850D-4D8E741B40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3243389-FA1A-444F-B711-BB9F0AB12D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PostgreSQL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971375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You can concatenate column names or strings using the </a:t>
            </a:r>
            <a:r>
              <a:rPr lang="en-US" sz="3000" b="1" dirty="0">
                <a:solidFill>
                  <a:schemeClr val="bg1"/>
                </a:solidFill>
              </a:rPr>
              <a:t>concat() </a:t>
            </a:r>
            <a:r>
              <a:rPr lang="en-US" sz="3000" dirty="0"/>
              <a:t>function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concat() </a:t>
            </a:r>
            <a:r>
              <a:rPr lang="en-US" sz="3000" dirty="0"/>
              <a:t>- returns the string that results from concatenating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arguments.</a:t>
            </a:r>
            <a:r>
              <a:rPr lang="en-US" dirty="0"/>
              <a:t> 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700" dirty="0"/>
              <a:t>String literals are enclosed in [</a:t>
            </a:r>
            <a:r>
              <a:rPr lang="en-US" sz="28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700" dirty="0"/>
              <a:t>](</a:t>
            </a:r>
            <a:r>
              <a:rPr lang="en-US" sz="2700" b="1" dirty="0">
                <a:solidFill>
                  <a:srgbClr val="FFA72A"/>
                </a:solidFill>
              </a:rPr>
              <a:t>single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b="1" dirty="0">
                <a:solidFill>
                  <a:srgbClr val="FFA72A"/>
                </a:solidFill>
              </a:rPr>
              <a:t>quotes</a:t>
            </a:r>
            <a:r>
              <a:rPr lang="en-US" sz="27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700" dirty="0"/>
              <a:t>Table and column names containing special symbols use 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[</a:t>
            </a:r>
            <a:r>
              <a:rPr lang="en-US" sz="2700" b="1" dirty="0">
                <a:solidFill>
                  <a:srgbClr val="FFA72A"/>
                </a:solidFill>
              </a:rPr>
              <a:t>`</a:t>
            </a:r>
            <a:r>
              <a:rPr lang="en-US" sz="2700" dirty="0"/>
              <a:t>]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(</a:t>
            </a:r>
            <a:r>
              <a:rPr lang="en-US" sz="2700" b="1" dirty="0">
                <a:solidFill>
                  <a:srgbClr val="FFA72A"/>
                </a:solidFill>
              </a:rPr>
              <a:t>backtick</a:t>
            </a:r>
            <a:r>
              <a:rPr lang="en-US" sz="27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800" y="4555126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58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function of concatenation is </a:t>
            </a:r>
            <a:r>
              <a:rPr lang="en-US" b="1" dirty="0">
                <a:solidFill>
                  <a:schemeClr val="bg1"/>
                </a:solidFill>
              </a:rPr>
              <a:t>concat_ws()</a:t>
            </a:r>
            <a:r>
              <a:rPr lang="bg-BG" dirty="0"/>
              <a:t> - </a:t>
            </a:r>
            <a:r>
              <a:rPr lang="en-US" dirty="0"/>
              <a:t>stands for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US" dirty="0"/>
              <a:t>concatenate with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and is a special form of CONCAT().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Skip 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Concatenation(2)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3156" y="3429001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2658" y="3505201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50896" y="2566151"/>
            <a:ext cx="2514600" cy="600968"/>
          </a:xfrm>
          <a:prstGeom prst="wedgeRoundRectCallout">
            <a:avLst>
              <a:gd name="adj1" fmla="val 79592"/>
              <a:gd name="adj2" fmla="val 10017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Separator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05600" y="2499844"/>
            <a:ext cx="2514600" cy="600968"/>
          </a:xfrm>
          <a:prstGeom prst="wedgeRoundRectCallout">
            <a:avLst>
              <a:gd name="adj1" fmla="val -65863"/>
              <a:gd name="adj2" fmla="val 11489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Arguments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9215" y="3505201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83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4000" y="3431061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424000" y="5413378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4001" y="1828800"/>
            <a:ext cx="7344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</p:spTree>
    <p:extLst>
      <p:ext uri="{BB962C8B-B14F-4D97-AF65-F5344CB8AC3E}">
        <p14:creationId xmlns:p14="http://schemas.microsoft.com/office/powerpoint/2010/main" val="26714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can 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</p:spTree>
    <p:extLst>
      <p:ext uri="{BB962C8B-B14F-4D97-AF65-F5344CB8AC3E}">
        <p14:creationId xmlns:p14="http://schemas.microsoft.com/office/powerpoint/2010/main" val="850063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0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the same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80838" y="4090999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0838" y="5417777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80838" y="2767732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6201" y="3472823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56898"/>
              </p:ext>
            </p:extLst>
          </p:nvPr>
        </p:nvGraphicFramePr>
        <p:xfrm>
          <a:off x="7559050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70748"/>
              </p:ext>
            </p:extLst>
          </p:nvPr>
        </p:nvGraphicFramePr>
        <p:xfrm>
          <a:off x="7559050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7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(`first_name`,' ',`last_name`)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8657" y="4154527"/>
            <a:ext cx="11187000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SQL INSERT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Writing Data in Tables</a:t>
            </a:r>
          </a:p>
        </p:txBody>
      </p:sp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1553130"/>
            <a:ext cx="2706373" cy="23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108641" y="1169182"/>
            <a:ext cx="2430567" cy="956145"/>
          </a:xfrm>
          <a:prstGeom prst="wedgeRoundRectCallout">
            <a:avLst>
              <a:gd name="adj1" fmla="val -60208"/>
              <a:gd name="adj2" fmla="val 295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8201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867400" y="424668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48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PostgreSQL?</a:t>
            </a:r>
          </a:p>
          <a:p>
            <a:r>
              <a:rPr lang="en-US" dirty="0"/>
              <a:t>Query Basics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Writing Data in Tables</a:t>
            </a:r>
          </a:p>
          <a:p>
            <a:r>
              <a:rPr lang="en-US" dirty="0"/>
              <a:t>Modifying Existing Records</a:t>
            </a:r>
            <a:endParaRPr lang="bg-BG" dirty="0"/>
          </a:p>
          <a:p>
            <a:r>
              <a:rPr lang="en-US" dirty="0"/>
              <a:t>Table Relation</a:t>
            </a:r>
          </a:p>
          <a:p>
            <a:r>
              <a:rPr lang="en-US" dirty="0"/>
              <a:t>Writing SQL in </a:t>
            </a:r>
            <a:r>
              <a:rPr lang="en-US" dirty="0" err="1"/>
              <a:t>pgAdmin</a:t>
            </a:r>
            <a:r>
              <a:rPr lang="en-US" dirty="0"/>
              <a:t>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SQL UPDATE and DELETE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Modifying Existing Records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22" y="1447800"/>
            <a:ext cx="2461758" cy="24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3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2903" y="1551295"/>
            <a:ext cx="20604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2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822959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81204" y="5334001"/>
            <a:ext cx="82295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315200" y="1267964"/>
            <a:ext cx="1791184" cy="679926"/>
          </a:xfrm>
          <a:prstGeom prst="wedgeRoundRectCallout">
            <a:avLst>
              <a:gd name="adj1" fmla="val -90662"/>
              <a:gd name="adj2" fmla="val 1414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74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67097" y="1905001"/>
            <a:ext cx="3057808" cy="1517668"/>
            <a:chOff x="5103812" y="4564221"/>
            <a:chExt cx="4795838" cy="1978518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79600" cy="1377951"/>
              <a:chOff x="5103812" y="4565808"/>
              <a:chExt cx="18796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16512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rgbClr val="FFA000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1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7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5702106"/>
            <a:ext cx="2971800" cy="558485"/>
          </a:xfrm>
          <a:prstGeom prst="wedgeRoundRectCallout">
            <a:avLst>
              <a:gd name="adj1" fmla="val -29340"/>
              <a:gd name="adj2" fmla="val -8755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13550" y="3331645"/>
            <a:ext cx="2971800" cy="558485"/>
          </a:xfrm>
          <a:prstGeom prst="wedgeRoundRectCallout">
            <a:avLst>
              <a:gd name="adj1" fmla="val -34513"/>
              <a:gd name="adj2" fmla="val 825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1D08786-763D-46D3-8244-6559AF7F763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01C1DD-1FE7-4380-BA9E-28F264045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SQL in </a:t>
            </a:r>
            <a:r>
              <a:rPr lang="en-US" dirty="0" err="1"/>
              <a:t>pgAdmin</a:t>
            </a:r>
            <a:r>
              <a:rPr lang="en-US" dirty="0"/>
              <a:t> 4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3305D-94CC-419B-BE60-3D9F734BCB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7638" y="6507163"/>
            <a:ext cx="614362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AD4A5-3F3F-49FC-B88E-69414953EB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49000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using </a:t>
            </a:r>
            <a:r>
              <a:rPr lang="en-US" dirty="0" err="1"/>
              <a:t>pgAdmin</a:t>
            </a:r>
            <a:r>
              <a:rPr lang="en-US" dirty="0"/>
              <a:t> 4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1134000"/>
            <a:ext cx="4275000" cy="280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00" y="2889000"/>
            <a:ext cx="3539870" cy="370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flipV="1">
            <a:off x="7041000" y="2124000"/>
            <a:ext cx="2385000" cy="593673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8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5F211-F5C5-484A-B1EB-6D652116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C4FBDB-2B3E-4234-B3D3-8F178A16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Query Tool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266DB-A5C5-4E93-9E59-3F5A6826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494000"/>
            <a:ext cx="3503774" cy="43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6C7B5-9E1C-4A3E-894F-89413A5B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00" y="2349000"/>
            <a:ext cx="5174818" cy="24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73455FB-5E90-436B-8490-64C57E556D97}"/>
              </a:ext>
            </a:extLst>
          </p:cNvPr>
          <p:cNvSpPr/>
          <p:nvPr/>
        </p:nvSpPr>
        <p:spPr bwMode="auto">
          <a:xfrm>
            <a:off x="5912887" y="3361500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A6E3A06-23BC-4503-8AD6-66B6E549202F}"/>
              </a:ext>
            </a:extLst>
          </p:cNvPr>
          <p:cNvSpPr/>
          <p:nvPr/>
        </p:nvSpPr>
        <p:spPr bwMode="auto">
          <a:xfrm>
            <a:off x="8883734" y="4374000"/>
            <a:ext cx="2610000" cy="1080000"/>
          </a:xfrm>
          <a:prstGeom prst="wedgeRoundRectCallout">
            <a:avLst>
              <a:gd name="adj1" fmla="val -35330"/>
              <a:gd name="adj2" fmla="val -7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SQL here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5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38287-2DC7-4689-8CC4-C056E7FF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1DF05-F4B4-446A-A4DE-59F0FD553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6000" y="1629000"/>
            <a:ext cx="8444766" cy="4075191"/>
          </a:xfrm>
        </p:spPr>
        <p:txBody>
          <a:bodyPr/>
          <a:lstStyle/>
          <a:p>
            <a:r>
              <a:rPr lang="en-US" dirty="0"/>
              <a:t>CREATE TABLE department (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INTEGER NOT NULL PRIMARY KEY,</a:t>
            </a:r>
          </a:p>
          <a:p>
            <a:r>
              <a:rPr lang="en-US" dirty="0"/>
              <a:t>	</a:t>
            </a:r>
            <a:r>
              <a:rPr lang="en-US" dirty="0" err="1"/>
              <a:t>dep_name</a:t>
            </a:r>
            <a:r>
              <a:rPr lang="en-US" dirty="0"/>
              <a:t> VARCHAR (20),</a:t>
            </a:r>
          </a:p>
          <a:p>
            <a:r>
              <a:rPr lang="en-US" dirty="0"/>
              <a:t>	</a:t>
            </a:r>
            <a:r>
              <a:rPr lang="en-US" dirty="0" err="1"/>
              <a:t>dep_location</a:t>
            </a:r>
            <a:r>
              <a:rPr lang="en-US" dirty="0"/>
              <a:t> VARCHAR (15)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manager (</a:t>
            </a:r>
          </a:p>
          <a:p>
            <a:r>
              <a:rPr lang="en-US" dirty="0"/>
              <a:t>	</a:t>
            </a:r>
            <a:r>
              <a:rPr lang="en-US" dirty="0" err="1"/>
              <a:t>man_id</a:t>
            </a:r>
            <a:r>
              <a:rPr lang="en-US" dirty="0"/>
              <a:t> INTEGER NOT NULL PRIMARY KEY,</a:t>
            </a:r>
          </a:p>
          <a:p>
            <a:r>
              <a:rPr lang="en-US" dirty="0"/>
              <a:t>	</a:t>
            </a:r>
            <a:r>
              <a:rPr lang="en-US" dirty="0" err="1"/>
              <a:t>man_name</a:t>
            </a:r>
            <a:r>
              <a:rPr lang="en-US" dirty="0"/>
              <a:t> VARCHAR(15)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1B868-30A2-4FBD-9480-F282D915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40421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C8C96-957B-4164-810B-F853D3AD5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B110C6-07F7-4DFB-83C9-B682F691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24A17B-B652-4511-8570-1407114750AF}"/>
              </a:ext>
            </a:extLst>
          </p:cNvPr>
          <p:cNvSpPr txBox="1">
            <a:spLocks/>
          </p:cNvSpPr>
          <p:nvPr/>
        </p:nvSpPr>
        <p:spPr>
          <a:xfrm>
            <a:off x="786000" y="1494000"/>
            <a:ext cx="10620000" cy="4850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employees (</a:t>
            </a:r>
          </a:p>
          <a:p>
            <a:r>
              <a:rPr lang="en-US" dirty="0"/>
              <a:t>	</a:t>
            </a:r>
            <a:r>
              <a:rPr lang="en-US" dirty="0" err="1"/>
              <a:t>emp_id</a:t>
            </a:r>
            <a:r>
              <a:rPr lang="en-US" dirty="0"/>
              <a:t> INTEGER NOT NULL PRIMARY KEY,</a:t>
            </a:r>
          </a:p>
          <a:p>
            <a:r>
              <a:rPr lang="en-US" dirty="0"/>
              <a:t>	</a:t>
            </a:r>
            <a:r>
              <a:rPr lang="en-US" dirty="0" err="1"/>
              <a:t>emp_name</a:t>
            </a:r>
            <a:r>
              <a:rPr lang="en-US" dirty="0"/>
              <a:t> VARCHAR(15),</a:t>
            </a:r>
          </a:p>
          <a:p>
            <a:r>
              <a:rPr lang="en-US" dirty="0"/>
              <a:t>	</a:t>
            </a:r>
            <a:r>
              <a:rPr lang="en-US" dirty="0" err="1"/>
              <a:t>job_name</a:t>
            </a:r>
            <a:r>
              <a:rPr lang="en-US" dirty="0"/>
              <a:t> VARCHAR(10),</a:t>
            </a:r>
          </a:p>
          <a:p>
            <a:r>
              <a:rPr lang="en-US" dirty="0"/>
              <a:t>	</a:t>
            </a:r>
            <a:r>
              <a:rPr lang="en-US" dirty="0" err="1"/>
              <a:t>manager_id</a:t>
            </a:r>
            <a:r>
              <a:rPr lang="en-US" dirty="0"/>
              <a:t> INTEGER, </a:t>
            </a:r>
          </a:p>
          <a:p>
            <a:r>
              <a:rPr lang="en-US" dirty="0"/>
              <a:t>	</a:t>
            </a:r>
            <a:r>
              <a:rPr lang="en-US" dirty="0" err="1"/>
              <a:t>hire_date</a:t>
            </a:r>
            <a:r>
              <a:rPr lang="en-US" dirty="0"/>
              <a:t> DATE,</a:t>
            </a:r>
          </a:p>
          <a:p>
            <a:r>
              <a:rPr lang="en-US" dirty="0"/>
              <a:t>	salary DECIMAL(10, 2),</a:t>
            </a:r>
          </a:p>
          <a:p>
            <a:r>
              <a:rPr lang="en-US" dirty="0"/>
              <a:t>	commission DECIMAL(7, 2),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INTEGER,</a:t>
            </a:r>
          </a:p>
          <a:p>
            <a:r>
              <a:rPr lang="en-US" dirty="0"/>
              <a:t>	FOREIGN KEY (</a:t>
            </a:r>
            <a:r>
              <a:rPr lang="en-US" dirty="0" err="1"/>
              <a:t>manager_id</a:t>
            </a:r>
            <a:r>
              <a:rPr lang="en-US" dirty="0"/>
              <a:t>) REFERENCES manager(</a:t>
            </a:r>
            <a:r>
              <a:rPr lang="en-US" dirty="0" err="1"/>
              <a:t>man_id</a:t>
            </a:r>
            <a:r>
              <a:rPr lang="en-US" dirty="0"/>
              <a:t>),</a:t>
            </a:r>
          </a:p>
          <a:p>
            <a:r>
              <a:rPr lang="en-US" dirty="0"/>
              <a:t>	FOREIGN KEY (</a:t>
            </a:r>
            <a:r>
              <a:rPr lang="en-US" dirty="0" err="1"/>
              <a:t>dep_id</a:t>
            </a:r>
            <a:r>
              <a:rPr lang="en-US" dirty="0"/>
              <a:t>) REFERENCES department(</a:t>
            </a:r>
            <a:r>
              <a:rPr lang="en-US" dirty="0" err="1"/>
              <a:t>dep_id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52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#python-web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85952-3923-43E9-AC3B-CA10F4A0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983E5-B13D-41D6-BAD8-2C8E030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50FEC-8A56-41D0-82B4-4F7F88A0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00" y="1404000"/>
            <a:ext cx="3229289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6D5A2-DF0D-46F7-8AF6-C29AD5F1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00" y="1404000"/>
            <a:ext cx="4898771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1D59CA9-8E2B-4764-9F9D-CB3FEB6DB715}"/>
              </a:ext>
            </a:extLst>
          </p:cNvPr>
          <p:cNvSpPr/>
          <p:nvPr/>
        </p:nvSpPr>
        <p:spPr bwMode="auto">
          <a:xfrm>
            <a:off x="4763144" y="3514556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design databases by specification          </a:t>
            </a:r>
            <a:r>
              <a:rPr lang="en-US" sz="3200" b="1" dirty="0">
                <a:solidFill>
                  <a:srgbClr val="FFA000"/>
                </a:solidFill>
              </a:rPr>
              <a:t>entities</a:t>
            </a:r>
            <a:r>
              <a:rPr lang="en-US" sz="3200" dirty="0">
                <a:solidFill>
                  <a:schemeClr val="bg2"/>
                </a:solidFill>
              </a:rPr>
              <a:t> and their </a:t>
            </a:r>
            <a:r>
              <a:rPr lang="en-US" sz="3200" b="1" dirty="0">
                <a:solidFill>
                  <a:srgbClr val="FFA000"/>
                </a:solidFill>
              </a:rPr>
              <a:t>characteristics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Types of relations: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endParaRPr lang="en-US" sz="28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visualize relations via E/R diagrams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8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948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49000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+mj-lt"/>
              </a:rPr>
              <a:t>ORDBMS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+mj-lt"/>
              </a:rPr>
              <a:t>Open-source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descendant of the original Berkeley code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Cross platform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Companies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using PostgreSQL: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Netflix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Spotify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Instagram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Reddit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endParaRPr lang="bg-B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PostgreSQL?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1161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First DBMS that implements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multi-version concurrency control feature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Able to add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custom functions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Designed to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extensible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Defining custom data types, plugins, ext.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Very active community</a:t>
            </a:r>
            <a:endParaRPr lang="bg-B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PostgreSQL stand out?</a:t>
            </a:r>
          </a:p>
        </p:txBody>
      </p:sp>
    </p:spTree>
    <p:extLst>
      <p:ext uri="{BB962C8B-B14F-4D97-AF65-F5344CB8AC3E}">
        <p14:creationId xmlns:p14="http://schemas.microsoft.com/office/powerpoint/2010/main" val="275868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SQL SELECT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Retrieving Data</a:t>
            </a:r>
          </a:p>
        </p:txBody>
      </p:sp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/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/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"employees"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4371145"/>
            <a:ext cx="74056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5999"/>
              </p:ext>
            </p:extLst>
          </p:nvPr>
        </p:nvGraphicFramePr>
        <p:xfrm>
          <a:off x="554184" y="2022296"/>
          <a:ext cx="11125200" cy="196291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596000" y="5134819"/>
            <a:ext cx="2514600" cy="1054111"/>
          </a:xfrm>
          <a:prstGeom prst="wedgeRoundRectCallout">
            <a:avLst>
              <a:gd name="adj1" fmla="val 35380"/>
              <a:gd name="adj2" fmla="val -6993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826000" y="5063373"/>
            <a:ext cx="2108454" cy="646687"/>
          </a:xfrm>
          <a:prstGeom prst="wedgeRoundRectCallout">
            <a:avLst>
              <a:gd name="adj1" fmla="val -31660"/>
              <a:gd name="adj2" fmla="val -7501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3505</TotalTime>
  <Words>2314</Words>
  <Application>Microsoft Office PowerPoint</Application>
  <PresentationFormat>Widescreen</PresentationFormat>
  <Paragraphs>392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Wingdings</vt:lpstr>
      <vt:lpstr>Wingdings 2</vt:lpstr>
      <vt:lpstr>1_SoftUni</vt:lpstr>
      <vt:lpstr>PostgreSQL</vt:lpstr>
      <vt:lpstr>Table of Contents</vt:lpstr>
      <vt:lpstr>Questions</vt:lpstr>
      <vt:lpstr>PostgreSQL</vt:lpstr>
      <vt:lpstr>What is PostgreSQL?</vt:lpstr>
      <vt:lpstr>What makes PostgreSQL stand out?</vt:lpstr>
      <vt:lpstr>Retrieving Data</vt:lpstr>
      <vt:lpstr>Capabilities of SQL SELECT </vt:lpstr>
      <vt:lpstr>SELECT – Examples</vt:lpstr>
      <vt:lpstr>Concatenation</vt:lpstr>
      <vt:lpstr>Concatenation(2)</vt:lpstr>
      <vt:lpstr>Filtering the Selected Rows</vt:lpstr>
      <vt:lpstr>Other Comparison Conditions</vt:lpstr>
      <vt:lpstr>Comparing with NULL</vt:lpstr>
      <vt:lpstr>Sorting with ORDER BY</vt:lpstr>
      <vt:lpstr>Views – Example</vt:lpstr>
      <vt:lpstr>Writing Data in Tables</vt:lpstr>
      <vt:lpstr>Inserting Data</vt:lpstr>
      <vt:lpstr>Inserting Data (2)</vt:lpstr>
      <vt:lpstr>Modifying Existing Records</vt:lpstr>
      <vt:lpstr>Updating Data</vt:lpstr>
      <vt:lpstr>Deleting Data</vt:lpstr>
      <vt:lpstr>Retrieving Related Data</vt:lpstr>
      <vt:lpstr>Joins</vt:lpstr>
      <vt:lpstr>Writing SQL in pgAdmin 4</vt:lpstr>
      <vt:lpstr>Create Database using pgAdmin 4</vt:lpstr>
      <vt:lpstr>Open the Query Tool</vt:lpstr>
      <vt:lpstr>Example (1)</vt:lpstr>
      <vt:lpstr>Example (2)</vt:lpstr>
      <vt:lpstr>Result</vt:lpstr>
      <vt:lpstr>Lab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PostgreSQL</dc:title>
  <dc:subject>DB Basics with MySQL Practical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24</cp:revision>
  <dcterms:created xsi:type="dcterms:W3CDTF">2018-05-23T13:08:44Z</dcterms:created>
  <dcterms:modified xsi:type="dcterms:W3CDTF">2020-06-12T08:57:37Z</dcterms:modified>
  <cp:category>© SoftUni – https://softuni.org</cp:category>
</cp:coreProperties>
</file>