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8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0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vldb.skku.ac.kr/xe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0" y="4554924"/>
            <a:ext cx="2091840" cy="2091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 smtClean="0"/>
              <a:t>클릭하여 마스터 부제목 스타일 편집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0265-6B00-844B-AAC0-8043E6226C8B}" type="datetime1">
              <a:rPr kumimoji="1" lang="en-US" altLang="ja-JP" smtClean="0"/>
              <a:t>11/10/2020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7AB4-4DE7-4435-80DF-221DFEB45B7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log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45318" y="5495853"/>
            <a:ext cx="1424550" cy="6221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17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 편집</a:t>
            </a:r>
          </a:p>
          <a:p>
            <a:pPr lvl="1"/>
            <a:r>
              <a:rPr kumimoji="1" lang="ko-KR" altLang="en-US" smtClean="0"/>
              <a:t>둘째 수준</a:t>
            </a:r>
          </a:p>
          <a:p>
            <a:pPr lvl="2"/>
            <a:r>
              <a:rPr kumimoji="1" lang="ko-KR" altLang="en-US" smtClean="0"/>
              <a:t>셋째 수준</a:t>
            </a:r>
          </a:p>
          <a:p>
            <a:pPr lvl="3"/>
            <a:r>
              <a:rPr kumimoji="1" lang="ko-KR" altLang="en-US" smtClean="0"/>
              <a:t>넷째 수준</a:t>
            </a:r>
          </a:p>
          <a:p>
            <a:pPr lvl="4"/>
            <a:r>
              <a:rPr kumimoji="1" lang="ko-KR" altLang="en-US" smtClean="0"/>
              <a:t>다섯째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7B8DA-BFBB-7942-AAD6-E689C5DAE479}" type="datetime1">
              <a:rPr kumimoji="1" lang="en-US" altLang="ja-JP" smtClean="0"/>
              <a:t>11/10/2020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7AB4-4DE7-4435-80DF-221DFEB45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3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 편집</a:t>
            </a:r>
          </a:p>
          <a:p>
            <a:pPr lvl="1"/>
            <a:r>
              <a:rPr kumimoji="1" lang="ko-KR" altLang="en-US" smtClean="0"/>
              <a:t>둘째 수준</a:t>
            </a:r>
          </a:p>
          <a:p>
            <a:pPr lvl="2"/>
            <a:r>
              <a:rPr kumimoji="1" lang="ko-KR" altLang="en-US" smtClean="0"/>
              <a:t>셋째 수준</a:t>
            </a:r>
          </a:p>
          <a:p>
            <a:pPr lvl="3"/>
            <a:r>
              <a:rPr kumimoji="1" lang="ko-KR" altLang="en-US" smtClean="0"/>
              <a:t>넷째 수준</a:t>
            </a:r>
          </a:p>
          <a:p>
            <a:pPr lvl="4"/>
            <a:r>
              <a:rPr kumimoji="1" lang="ko-KR" altLang="en-US" smtClean="0"/>
              <a:t>다섯째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D4D0-7FE2-AC46-960E-5A0E4DA82D93}" type="datetime1">
              <a:rPr kumimoji="1" lang="en-US" altLang="ja-JP" smtClean="0"/>
              <a:t>11/10/2020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7AB4-4DE7-4435-80DF-221DFEB45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44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1412777"/>
            <a:ext cx="7772400" cy="1152128"/>
          </a:xfrm>
        </p:spPr>
        <p:txBody>
          <a:bodyPr>
            <a:normAutofit/>
          </a:bodyPr>
          <a:lstStyle>
            <a:lvl1pPr>
              <a:defRPr sz="3600" baseline="0"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r>
              <a:rPr lang="en-US" altLang="ko-KR" dirty="0" smtClean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12976"/>
            <a:ext cx="6400800" cy="7200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Department of Computer and Electrical Engineering</a:t>
            </a:r>
          </a:p>
          <a:p>
            <a:r>
              <a:rPr lang="en-US" altLang="ko-KR" dirty="0" err="1" smtClean="0"/>
              <a:t>Sungkyunkwan</a:t>
            </a:r>
            <a:r>
              <a:rPr lang="en-US" altLang="ko-KR" dirty="0" smtClean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2636912"/>
            <a:ext cx="4392488" cy="432048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lang="ko-KR" altLang="en-US" sz="1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pPr lvl="0"/>
            <a:r>
              <a:rPr lang="en-US" altLang="ko-KR" dirty="0" smtClean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130" y="4437063"/>
            <a:ext cx="4679950" cy="13684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146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ko-KR" altLang="en-US" dirty="0" smtClean="0"/>
              <a:t>마스터 제목 스타일 편집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ko-KR" altLang="en-US" dirty="0" smtClean="0"/>
              <a:t>마스터 텍스트 스타일 편집</a:t>
            </a:r>
          </a:p>
          <a:p>
            <a:pPr lvl="1"/>
            <a:r>
              <a:rPr kumimoji="1" lang="ko-KR" altLang="en-US" dirty="0" smtClean="0"/>
              <a:t>둘째 수준</a:t>
            </a:r>
          </a:p>
          <a:p>
            <a:pPr lvl="2"/>
            <a:r>
              <a:rPr kumimoji="1" lang="ko-KR" altLang="en-US" dirty="0" smtClean="0"/>
              <a:t>셋째 수준</a:t>
            </a:r>
          </a:p>
          <a:p>
            <a:pPr lvl="3"/>
            <a:r>
              <a:rPr kumimoji="1" lang="ko-KR" altLang="en-US" dirty="0" smtClean="0"/>
              <a:t>넷째 수준</a:t>
            </a:r>
          </a:p>
          <a:p>
            <a:pPr lvl="4"/>
            <a:r>
              <a:rPr kumimoji="1" lang="ko-KR" altLang="en-US" dirty="0" smtClean="0"/>
              <a:t>다섯째 수준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154E-96B1-9842-B409-A61AB37E6123}" type="datetime1">
              <a:rPr kumimoji="1" lang="en-US" altLang="ja-JP" smtClean="0"/>
              <a:t>11/10/2020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7AB4-4DE7-4435-80DF-221DFEB45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71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0E92-F4CD-904B-B8C2-E5CCFBAF302B}" type="datetime1">
              <a:rPr kumimoji="1" lang="en-US" altLang="ja-JP" smtClean="0"/>
              <a:t>11/10/2020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7AB4-4DE7-4435-80DF-221DFEB45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4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ko-KR" altLang="en-US" smtClean="0"/>
              <a:t>마스터 텍스트 스타일 편집</a:t>
            </a:r>
          </a:p>
          <a:p>
            <a:pPr lvl="1"/>
            <a:r>
              <a:rPr kumimoji="1" lang="ko-KR" altLang="en-US" smtClean="0"/>
              <a:t>둘째 수준</a:t>
            </a:r>
          </a:p>
          <a:p>
            <a:pPr lvl="2"/>
            <a:r>
              <a:rPr kumimoji="1" lang="ko-KR" altLang="en-US" smtClean="0"/>
              <a:t>셋째 수준</a:t>
            </a:r>
          </a:p>
          <a:p>
            <a:pPr lvl="3"/>
            <a:r>
              <a:rPr kumimoji="1" lang="ko-KR" altLang="en-US" smtClean="0"/>
              <a:t>넷째 수준</a:t>
            </a:r>
          </a:p>
          <a:p>
            <a:pPr lvl="4"/>
            <a:r>
              <a:rPr kumimoji="1" lang="ko-KR" altLang="en-US" smtClean="0"/>
              <a:t>다섯째 수준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ko-KR" altLang="en-US" smtClean="0"/>
              <a:t>마스터 텍스트 스타일 편집</a:t>
            </a:r>
          </a:p>
          <a:p>
            <a:pPr lvl="1"/>
            <a:r>
              <a:rPr kumimoji="1" lang="ko-KR" altLang="en-US" smtClean="0"/>
              <a:t>둘째 수준</a:t>
            </a:r>
          </a:p>
          <a:p>
            <a:pPr lvl="2"/>
            <a:r>
              <a:rPr kumimoji="1" lang="ko-KR" altLang="en-US" smtClean="0"/>
              <a:t>셋째 수준</a:t>
            </a:r>
          </a:p>
          <a:p>
            <a:pPr lvl="3"/>
            <a:r>
              <a:rPr kumimoji="1" lang="ko-KR" altLang="en-US" smtClean="0"/>
              <a:t>넷째 수준</a:t>
            </a:r>
          </a:p>
          <a:p>
            <a:pPr lvl="4"/>
            <a:r>
              <a:rPr kumimoji="1" lang="ko-KR" altLang="en-US" smtClean="0"/>
              <a:t>다섯째 수준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CE13-550A-6747-A774-5FF7C2601B36}" type="datetime1">
              <a:rPr kumimoji="1" lang="en-US" altLang="ja-JP" smtClean="0"/>
              <a:t>11/10/2020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7AB4-4DE7-4435-80DF-221DFEB45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9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 smtClean="0"/>
              <a:t>마스터 텍스트 스타일 편집</a:t>
            </a:r>
          </a:p>
          <a:p>
            <a:pPr lvl="1"/>
            <a:r>
              <a:rPr kumimoji="1" lang="ko-KR" altLang="en-US" smtClean="0"/>
              <a:t>둘째 수준</a:t>
            </a:r>
          </a:p>
          <a:p>
            <a:pPr lvl="2"/>
            <a:r>
              <a:rPr kumimoji="1" lang="ko-KR" altLang="en-US" smtClean="0"/>
              <a:t>셋째 수준</a:t>
            </a:r>
          </a:p>
          <a:p>
            <a:pPr lvl="3"/>
            <a:r>
              <a:rPr kumimoji="1" lang="ko-KR" altLang="en-US" smtClean="0"/>
              <a:t>넷째 수준</a:t>
            </a:r>
          </a:p>
          <a:p>
            <a:pPr lvl="4"/>
            <a:r>
              <a:rPr kumimoji="1" lang="ko-KR" altLang="en-US" smtClean="0"/>
              <a:t>다섯째 수준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 smtClean="0"/>
              <a:t>마스터 텍스트 스타일 편집</a:t>
            </a:r>
          </a:p>
          <a:p>
            <a:pPr lvl="1"/>
            <a:r>
              <a:rPr kumimoji="1" lang="ko-KR" altLang="en-US" smtClean="0"/>
              <a:t>둘째 수준</a:t>
            </a:r>
          </a:p>
          <a:p>
            <a:pPr lvl="2"/>
            <a:r>
              <a:rPr kumimoji="1" lang="ko-KR" altLang="en-US" smtClean="0"/>
              <a:t>셋째 수준</a:t>
            </a:r>
          </a:p>
          <a:p>
            <a:pPr lvl="3"/>
            <a:r>
              <a:rPr kumimoji="1" lang="ko-KR" altLang="en-US" smtClean="0"/>
              <a:t>넷째 수준</a:t>
            </a:r>
          </a:p>
          <a:p>
            <a:pPr lvl="4"/>
            <a:r>
              <a:rPr kumimoji="1" lang="ko-KR" altLang="en-US" smtClean="0"/>
              <a:t>다섯째 수준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DAD3-C41A-D14E-B90D-1A640521FABB}" type="datetime1">
              <a:rPr kumimoji="1" lang="en-US" altLang="ja-JP" smtClean="0"/>
              <a:t>11/10/2020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7AB4-4DE7-4435-80DF-221DFEB45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1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9533-4A8C-0B4F-BD21-BD179572420A}" type="datetime1">
              <a:rPr kumimoji="1" lang="en-US" altLang="ja-JP" smtClean="0"/>
              <a:t>11/10/2020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7AB4-4DE7-4435-80DF-221DFEB45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4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2583-4BC3-B043-820A-26340FA44D47}" type="datetime1">
              <a:rPr kumimoji="1" lang="en-US" altLang="ja-JP" smtClean="0"/>
              <a:t>11/10/2020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7AB4-4DE7-4435-80DF-221DFEB45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7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 편집</a:t>
            </a:r>
          </a:p>
          <a:p>
            <a:pPr lvl="1"/>
            <a:r>
              <a:rPr kumimoji="1" lang="ko-KR" altLang="en-US" smtClean="0"/>
              <a:t>둘째 수준</a:t>
            </a:r>
          </a:p>
          <a:p>
            <a:pPr lvl="2"/>
            <a:r>
              <a:rPr kumimoji="1" lang="ko-KR" altLang="en-US" smtClean="0"/>
              <a:t>셋째 수준</a:t>
            </a:r>
          </a:p>
          <a:p>
            <a:pPr lvl="3"/>
            <a:r>
              <a:rPr kumimoji="1" lang="ko-KR" altLang="en-US" smtClean="0"/>
              <a:t>넷째 수준</a:t>
            </a:r>
          </a:p>
          <a:p>
            <a:pPr lvl="4"/>
            <a:r>
              <a:rPr kumimoji="1" lang="ko-KR" altLang="en-US" smtClean="0"/>
              <a:t>다섯째 수준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07A8-A739-FA48-8F41-40C947333024}" type="datetime1">
              <a:rPr kumimoji="1" lang="en-US" altLang="ja-JP" smtClean="0"/>
              <a:t>11/10/2020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7AB4-4DE7-4435-80DF-221DFEB45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ko-KR" altLang="en-US" smtClean="0"/>
              <a:t>그림을 추가하려면 아이콘을 클릭하십시오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3D63-EA21-0E44-BF08-D9EA86771294}" type="datetime1">
              <a:rPr kumimoji="1" lang="en-US" altLang="ja-JP" smtClean="0"/>
              <a:t>11/10/2020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7AB4-4DE7-4435-80DF-221DFEB45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1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801" y="274638"/>
            <a:ext cx="7928435" cy="931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801" y="1334080"/>
            <a:ext cx="7928435" cy="47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 편집</a:t>
            </a:r>
          </a:p>
          <a:p>
            <a:pPr lvl="1"/>
            <a:r>
              <a:rPr kumimoji="1" lang="ko-KR" altLang="en-US" smtClean="0"/>
              <a:t>둘째 수준</a:t>
            </a:r>
          </a:p>
          <a:p>
            <a:pPr lvl="2"/>
            <a:r>
              <a:rPr kumimoji="1" lang="ko-KR" altLang="en-US" smtClean="0"/>
              <a:t>셋째 수준</a:t>
            </a:r>
          </a:p>
          <a:p>
            <a:pPr lvl="3"/>
            <a:r>
              <a:rPr kumimoji="1" lang="ko-KR" altLang="en-US" smtClean="0"/>
              <a:t>넷째 수준</a:t>
            </a:r>
          </a:p>
          <a:p>
            <a:pPr lvl="4"/>
            <a:r>
              <a:rPr kumimoji="1" lang="ko-KR" altLang="en-US" smtClean="0"/>
              <a:t>다섯째 수준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fld id="{66DD30AA-2BE8-C645-8D51-FE68EE7EE754}" type="datetime1">
              <a:rPr lang="en-US" altLang="ja-JP" smtClean="0"/>
              <a:t>11/10/2020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fld id="{14047AB4-4DE7-4435-80DF-221DFEB45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4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Calibri"/>
          <a:ea typeface=""/>
          <a:cs typeface="Calibri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2000"/>
        </a:spcBef>
        <a:buClr>
          <a:srgbClr val="AA0000"/>
        </a:buClr>
        <a:buFont typeface="Arial"/>
        <a:buChar char="•"/>
        <a:defRPr kumimoji="1" sz="3200" kern="1200">
          <a:solidFill>
            <a:schemeClr val="tx1"/>
          </a:solidFill>
          <a:latin typeface="Calibri"/>
          <a:ea typeface=""/>
          <a:cs typeface="Calibri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AA0000"/>
        </a:buClr>
        <a:buFont typeface="Arial"/>
        <a:buChar char="–"/>
        <a:defRPr kumimoji="1" sz="2800" kern="1200">
          <a:solidFill>
            <a:schemeClr val="tx1"/>
          </a:solidFill>
          <a:latin typeface="Calibri"/>
          <a:ea typeface=""/>
          <a:cs typeface="Calibri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AA0000"/>
        </a:buClr>
        <a:buFont typeface="Arial"/>
        <a:buChar char="•"/>
        <a:defRPr kumimoji="1" sz="2400" kern="1200">
          <a:solidFill>
            <a:schemeClr val="tx1"/>
          </a:solidFill>
          <a:latin typeface="Calibri"/>
          <a:ea typeface=""/>
          <a:cs typeface="Calibri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AA0000"/>
        </a:buClr>
        <a:buFont typeface="Arial"/>
        <a:buChar char="–"/>
        <a:defRPr kumimoji="1" sz="2000" kern="1200">
          <a:solidFill>
            <a:schemeClr val="tx1"/>
          </a:solidFill>
          <a:latin typeface="Calibri"/>
          <a:ea typeface=""/>
          <a:cs typeface="Calibri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AA0000"/>
        </a:buClr>
        <a:buFont typeface="Arial"/>
        <a:buChar char="»"/>
        <a:defRPr kumimoji="1" sz="2000" kern="1200">
          <a:solidFill>
            <a:schemeClr val="tx1"/>
          </a:solidFill>
          <a:latin typeface="Calibri"/>
          <a:ea typeface="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</a:t>
            </a:r>
            <a:r>
              <a:rPr lang="en-US" dirty="0" smtClean="0"/>
              <a:t> 7. Isolation </a:t>
            </a:r>
            <a:r>
              <a:rPr lang="en-US" dirty="0"/>
              <a:t>Concepts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Jongbaeg</a:t>
            </a:r>
            <a:r>
              <a:rPr lang="en-US" dirty="0" smtClean="0"/>
              <a:t> Lee</a:t>
            </a:r>
          </a:p>
          <a:p>
            <a:r>
              <a:rPr lang="en-US" dirty="0" smtClean="0"/>
              <a:t>hundredbag@gmail.com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605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 Theorems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formal presentation of isolation theorems are needed</a:t>
            </a:r>
          </a:p>
          <a:p>
            <a:r>
              <a:rPr lang="en-US" dirty="0" smtClean="0"/>
              <a:t>Used notations</a:t>
            </a:r>
          </a:p>
          <a:p>
            <a:pPr lvl="1"/>
            <a:r>
              <a:rPr lang="en-US" dirty="0" smtClean="0"/>
              <a:t>Sequences </a:t>
            </a:r>
            <a:r>
              <a:rPr lang="en-US" dirty="0"/>
              <a:t>of elements : S = &lt;a, b, c&gt;</a:t>
            </a:r>
          </a:p>
          <a:p>
            <a:pPr lvl="1"/>
            <a:r>
              <a:rPr lang="en-US" dirty="0" smtClean="0"/>
              <a:t>Concatenation </a:t>
            </a:r>
            <a:r>
              <a:rPr lang="en-US" dirty="0"/>
              <a:t>: S || S`</a:t>
            </a:r>
          </a:p>
          <a:p>
            <a:pPr lvl="1"/>
            <a:r>
              <a:rPr lang="en-US" i="1" dirty="0" err="1" smtClean="0"/>
              <a:t>i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dirty="0"/>
              <a:t>element of S : 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subsequence S` of sequence S : S`= &lt;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r>
              <a:rPr lang="en-US" dirty="0"/>
              <a:t>| predicate (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 smtClean="0"/>
              <a:t>])&gt;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49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 and Transactions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supported actions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pPr lvl="1"/>
            <a:r>
              <a:rPr lang="en-US" dirty="0" smtClean="0"/>
              <a:t>XLOCK</a:t>
            </a:r>
          </a:p>
          <a:p>
            <a:pPr lvl="1"/>
            <a:r>
              <a:rPr lang="en-US" dirty="0" smtClean="0"/>
              <a:t>SLOCK</a:t>
            </a:r>
          </a:p>
          <a:p>
            <a:pPr lvl="1"/>
            <a:r>
              <a:rPr lang="en-US" dirty="0" smtClean="0"/>
              <a:t>UNLOCK</a:t>
            </a:r>
          </a:p>
          <a:p>
            <a:r>
              <a:rPr lang="en-US" dirty="0" smtClean="0"/>
              <a:t>Generic actions</a:t>
            </a:r>
          </a:p>
          <a:p>
            <a:pPr lvl="1"/>
            <a:r>
              <a:rPr lang="en-US" dirty="0" smtClean="0"/>
              <a:t>BEGIN</a:t>
            </a:r>
          </a:p>
          <a:p>
            <a:pPr lvl="1"/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ROLLBACK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4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and Transactions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Transactions are represented by a sequence</a:t>
            </a:r>
          </a:p>
          <a:p>
            <a:pPr lvl="1"/>
            <a:r>
              <a:rPr lang="en-US" sz="1600" dirty="0"/>
              <a:t>&lt;&lt;</a:t>
            </a:r>
            <a:r>
              <a:rPr lang="en-US" sz="1600" i="1" dirty="0"/>
              <a:t>T, Ai, Oi</a:t>
            </a:r>
            <a:r>
              <a:rPr lang="en-US" sz="1600" dirty="0"/>
              <a:t>&gt; | </a:t>
            </a:r>
            <a:r>
              <a:rPr lang="en-US" sz="1600" dirty="0" err="1"/>
              <a:t>i</a:t>
            </a:r>
            <a:r>
              <a:rPr lang="en-US" sz="1600" dirty="0"/>
              <a:t> = 1, ..., n</a:t>
            </a:r>
            <a:r>
              <a:rPr lang="en-US" sz="1600" dirty="0" smtClean="0"/>
              <a:t>&gt;</a:t>
            </a:r>
          </a:p>
          <a:p>
            <a:pPr lvl="1"/>
            <a:r>
              <a:rPr lang="en-US" sz="1600" i="1" dirty="0" err="1" smtClean="0"/>
              <a:t>i</a:t>
            </a:r>
            <a:r>
              <a:rPr lang="en-US" sz="1600" dirty="0" err="1" smtClean="0"/>
              <a:t>th</a:t>
            </a:r>
            <a:r>
              <a:rPr lang="en-US" sz="1600" dirty="0" smtClean="0"/>
              <a:t> step of transaction </a:t>
            </a:r>
            <a:r>
              <a:rPr lang="en-US" sz="1600" i="1" dirty="0" smtClean="0"/>
              <a:t>T</a:t>
            </a:r>
            <a:r>
              <a:rPr lang="en-US" sz="1600" dirty="0" smtClean="0"/>
              <a:t> performed action </a:t>
            </a:r>
            <a:r>
              <a:rPr lang="en-US" sz="1600" i="1" dirty="0" smtClean="0"/>
              <a:t>Ai</a:t>
            </a:r>
            <a:r>
              <a:rPr lang="en-US" sz="1600" dirty="0" smtClean="0"/>
              <a:t> on object </a:t>
            </a:r>
            <a:r>
              <a:rPr lang="en-US" sz="1600" i="1" dirty="0" smtClean="0"/>
              <a:t>Oi</a:t>
            </a:r>
          </a:p>
          <a:p>
            <a:r>
              <a:rPr lang="en-US" sz="1800" dirty="0" smtClean="0"/>
              <a:t>Simple TX is composed of READ, WRITE, XLOCK, SLOCK, UNLOCK</a:t>
            </a:r>
          </a:p>
          <a:p>
            <a:pPr lvl="1"/>
            <a:r>
              <a:rPr lang="en-US" sz="1800" dirty="0"/>
              <a:t>(1) Discard the BEGIN action.</a:t>
            </a:r>
          </a:p>
          <a:p>
            <a:pPr lvl="1"/>
            <a:r>
              <a:rPr lang="en-US" sz="1800" dirty="0"/>
              <a:t>(2) </a:t>
            </a:r>
            <a:r>
              <a:rPr lang="en-US" sz="1800" dirty="0" smtClean="0"/>
              <a:t>Replace COMMIT to the </a:t>
            </a:r>
            <a:r>
              <a:rPr lang="en-US" sz="1800" dirty="0"/>
              <a:t>following </a:t>
            </a:r>
            <a:r>
              <a:rPr lang="en-US" sz="1800" dirty="0" smtClean="0"/>
              <a:t>sequence of </a:t>
            </a:r>
            <a:r>
              <a:rPr lang="en-US" sz="1800" dirty="0"/>
              <a:t>UNLOCKS</a:t>
            </a:r>
            <a:r>
              <a:rPr lang="en-US" sz="1800" dirty="0" smtClean="0"/>
              <a:t>:</a:t>
            </a:r>
            <a:br>
              <a:rPr lang="en-US" sz="1800" dirty="0" smtClean="0"/>
            </a:br>
            <a:r>
              <a:rPr lang="en-US" sz="1800" dirty="0" smtClean="0"/>
              <a:t>      &lt;</a:t>
            </a:r>
            <a:r>
              <a:rPr lang="en-US" sz="1800" dirty="0"/>
              <a:t>UNLOCK A I if SLOCK A or XLOCK A appears in T for any object A&gt;</a:t>
            </a:r>
            <a:endParaRPr lang="en-US" sz="1800" dirty="0" smtClean="0"/>
          </a:p>
          <a:p>
            <a:pPr lvl="1"/>
            <a:r>
              <a:rPr lang="en-US" sz="1800" dirty="0" smtClean="0"/>
              <a:t>(</a:t>
            </a:r>
            <a:r>
              <a:rPr lang="en-US" sz="1800" dirty="0"/>
              <a:t>3) </a:t>
            </a:r>
            <a:r>
              <a:rPr lang="en-US" sz="1800" dirty="0" smtClean="0"/>
              <a:t>Replace ROLLBACK to the following sequence of UNLOCKS:</a:t>
            </a:r>
          </a:p>
          <a:p>
            <a:pPr marL="457200" lvl="1" indent="0">
              <a:buNone/>
            </a:pPr>
            <a:r>
              <a:rPr lang="en-US" sz="1800" dirty="0" smtClean="0"/>
              <a:t>	  &lt;</a:t>
            </a:r>
            <a:r>
              <a:rPr lang="en-US" sz="1800" dirty="0"/>
              <a:t>WRITE A I if WRITE A appears in T for any object A&gt; ||</a:t>
            </a:r>
          </a:p>
          <a:p>
            <a:pPr marL="457200" lvl="1" indent="0">
              <a:buNone/>
            </a:pPr>
            <a:r>
              <a:rPr lang="en-US" sz="1800" dirty="0" smtClean="0"/>
              <a:t>	  &lt;</a:t>
            </a:r>
            <a:r>
              <a:rPr lang="en-US" sz="1800" dirty="0"/>
              <a:t>UNLOCK A I if SLOCK A or XLOCK A Appears in T for any object A</a:t>
            </a:r>
            <a:r>
              <a:rPr lang="en-US" sz="1800" dirty="0" smtClean="0"/>
              <a:t>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9211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Well-Formed and Two-Phased Transactions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Well-Formed Transaction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its READ, WRITE, and UNLOCK actions </a:t>
            </a:r>
            <a:r>
              <a:rPr lang="en-US" dirty="0" smtClean="0"/>
              <a:t>are covered </a:t>
            </a:r>
            <a:r>
              <a:rPr lang="en-US" dirty="0"/>
              <a:t>by </a:t>
            </a:r>
            <a:r>
              <a:rPr lang="en-US" dirty="0" smtClean="0"/>
              <a:t>locks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Two-Phase Transaction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its LOCK actions precede all its UNLOCK </a:t>
            </a:r>
            <a:r>
              <a:rPr lang="en-US" dirty="0" smtClean="0"/>
              <a:t>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9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Histories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 </a:t>
            </a:r>
            <a:r>
              <a:rPr lang="en-US" dirty="0"/>
              <a:t>for the set </a:t>
            </a:r>
            <a:r>
              <a:rPr lang="en-US" dirty="0" smtClean="0"/>
              <a:t>of transactions </a:t>
            </a:r>
            <a:r>
              <a:rPr lang="en-US" i="1" dirty="0"/>
              <a:t>{</a:t>
            </a:r>
            <a:r>
              <a:rPr lang="en-US" i="1" dirty="0" err="1" smtClean="0"/>
              <a:t>Tj</a:t>
            </a:r>
            <a:r>
              <a:rPr lang="en-US" i="1" dirty="0" smtClean="0"/>
              <a:t>} </a:t>
            </a:r>
            <a:r>
              <a:rPr lang="en-US" dirty="0"/>
              <a:t>is a sequence, each containing transaction </a:t>
            </a:r>
            <a:r>
              <a:rPr lang="en-US" i="1" dirty="0" err="1"/>
              <a:t>Tj</a:t>
            </a:r>
            <a:r>
              <a:rPr lang="en-US" i="1" dirty="0"/>
              <a:t> </a:t>
            </a:r>
            <a:r>
              <a:rPr lang="en-US" dirty="0"/>
              <a:t>as a subsequence and </a:t>
            </a:r>
            <a:r>
              <a:rPr lang="en-US" dirty="0" smtClean="0"/>
              <a:t>containing nothing </a:t>
            </a:r>
            <a:r>
              <a:rPr lang="en-US" dirty="0"/>
              <a:t>else.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0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6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3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of Isolation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Invariants</a:t>
            </a:r>
          </a:p>
          <a:p>
            <a:pPr lvl="1"/>
            <a:r>
              <a:rPr lang="en-US" dirty="0" smtClean="0"/>
              <a:t>The system state consists of objects related in certain ways</a:t>
            </a:r>
          </a:p>
          <a:p>
            <a:pPr lvl="1"/>
            <a:r>
              <a:rPr lang="en-US" dirty="0" smtClean="0"/>
              <a:t>ex) </a:t>
            </a:r>
            <a:r>
              <a:rPr lang="en-US" dirty="0"/>
              <a:t>''The checksum field of each page, P, must be CHECKSUM(P</a:t>
            </a:r>
            <a:r>
              <a:rPr lang="en-US" dirty="0" smtClean="0"/>
              <a:t>).“</a:t>
            </a:r>
          </a:p>
          <a:p>
            <a:pPr lvl="1"/>
            <a:r>
              <a:rPr lang="en-US" dirty="0" smtClean="0"/>
              <a:t>"</a:t>
            </a:r>
            <a:r>
              <a:rPr lang="en-US" dirty="0"/>
              <a:t>For each element, x, </a:t>
            </a:r>
            <a:r>
              <a:rPr lang="en-US" sz="2400" dirty="0"/>
              <a:t>in </a:t>
            </a:r>
            <a:r>
              <a:rPr lang="en-US" dirty="0"/>
              <a:t>a doubly linked ring, </a:t>
            </a:r>
            <a:r>
              <a:rPr lang="en-US" dirty="0" err="1" smtClean="0"/>
              <a:t>prev</a:t>
            </a:r>
            <a:r>
              <a:rPr lang="en-US" dirty="0" smtClean="0"/>
              <a:t>(next(x))= x“</a:t>
            </a:r>
          </a:p>
          <a:p>
            <a:pPr lvl="1"/>
            <a:r>
              <a:rPr lang="en-US" dirty="0" smtClean="0"/>
              <a:t>"</a:t>
            </a:r>
            <a:r>
              <a:rPr lang="en-US" dirty="0"/>
              <a:t>Account balances must be positive</a:t>
            </a:r>
            <a:r>
              <a:rPr lang="en-US" dirty="0" smtClean="0"/>
              <a:t>.“</a:t>
            </a:r>
          </a:p>
          <a:p>
            <a:pPr lvl="1"/>
            <a:endParaRPr lang="en-US" dirty="0"/>
          </a:p>
          <a:p>
            <a:r>
              <a:rPr lang="en-US" b="1" dirty="0" smtClean="0"/>
              <a:t>Consistency</a:t>
            </a:r>
          </a:p>
          <a:p>
            <a:pPr lvl="1"/>
            <a:r>
              <a:rPr lang="en-US" dirty="0"/>
              <a:t>The system state is </a:t>
            </a:r>
            <a:r>
              <a:rPr lang="en-US" b="1" i="1" dirty="0" smtClean="0"/>
              <a:t>consistent</a:t>
            </a:r>
            <a:r>
              <a:rPr lang="en-US" i="1" dirty="0" smtClean="0"/>
              <a:t> </a:t>
            </a:r>
            <a:r>
              <a:rPr lang="en-US" dirty="0"/>
              <a:t>if it satisfies all these invariants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Isolation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First Law of Concurrency </a:t>
            </a:r>
            <a:r>
              <a:rPr lang="en-US" b="1" dirty="0" smtClean="0"/>
              <a:t>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Concurrent </a:t>
            </a:r>
            <a:r>
              <a:rPr lang="en-US" dirty="0"/>
              <a:t>execution should not cause application programs to malfunction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Each TX looks like running in isolation</a:t>
            </a:r>
          </a:p>
          <a:p>
            <a:pPr>
              <a:buFontTx/>
              <a:buChar char="-"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Second Law of Concurrency </a:t>
            </a:r>
            <a:r>
              <a:rPr lang="en-US" b="1" dirty="0" smtClean="0"/>
              <a:t>Control</a:t>
            </a:r>
            <a:endParaRPr lang="en-US" b="1" dirty="0"/>
          </a:p>
          <a:p>
            <a:r>
              <a:rPr lang="en-US" dirty="0"/>
              <a:t>Concurrent execution should not have lower throughput or much higher </a:t>
            </a:r>
            <a:r>
              <a:rPr lang="en-US" dirty="0" smtClean="0"/>
              <a:t>response times </a:t>
            </a:r>
            <a:r>
              <a:rPr lang="en-US" dirty="0"/>
              <a:t>than serial execution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second law favors simple algorithm</a:t>
            </a:r>
          </a:p>
          <a:p>
            <a:r>
              <a:rPr lang="en-US" dirty="0" smtClean="0"/>
              <a:t>Transaction systems provide automatic locking and locking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1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Dependency Model of Isolation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simplest way to understand isolation results</a:t>
            </a:r>
          </a:p>
          <a:p>
            <a:pPr lvl="1"/>
            <a:r>
              <a:rPr lang="en-US" dirty="0" smtClean="0"/>
              <a:t>A transaction is a sequence of read and write actions on objects</a:t>
            </a:r>
          </a:p>
          <a:p>
            <a:r>
              <a:rPr lang="en-US" dirty="0" smtClean="0"/>
              <a:t>Only write-related </a:t>
            </a:r>
            <a:r>
              <a:rPr lang="en-US" dirty="0"/>
              <a:t>interactions between two concurrent transactions can create </a:t>
            </a:r>
            <a:r>
              <a:rPr lang="en-US" dirty="0" smtClean="0"/>
              <a:t>inconsistency</a:t>
            </a:r>
          </a:p>
          <a:p>
            <a:r>
              <a:rPr lang="en-US" dirty="0" smtClean="0"/>
              <a:t>No concurrency anomalies when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( </a:t>
            </a:r>
            <a:r>
              <a:rPr lang="en-US" sz="1800" dirty="0" smtClean="0">
                <a:latin typeface="Consolas" panose="020B0609020204030204" pitchFamily="49" charset="0"/>
              </a:rPr>
              <a:t>O</a:t>
            </a:r>
            <a:r>
              <a:rPr lang="en-US" sz="1800" baseline="-25000" dirty="0" smtClean="0">
                <a:latin typeface="Consolas" panose="020B0609020204030204" pitchFamily="49" charset="0"/>
              </a:rPr>
              <a:t>i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: a set of objects written by </a:t>
            </a:r>
            <a:r>
              <a:rPr lang="en-US" sz="1800" dirty="0" err="1" smtClean="0">
                <a:latin typeface="Consolas" panose="020B0609020204030204" pitchFamily="49" charset="0"/>
              </a:rPr>
              <a:t>T</a:t>
            </a:r>
            <a:r>
              <a:rPr lang="en-US" sz="1800" baseline="-25000" dirty="0" err="1" smtClean="0">
                <a:latin typeface="Consolas" panose="020B0609020204030204" pitchFamily="49" charset="0"/>
              </a:rPr>
              <a:t>i</a:t>
            </a:r>
            <a:endParaRPr lang="en-US" sz="1800" baseline="-25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	 	 	 I</a:t>
            </a:r>
            <a:r>
              <a:rPr lang="en-US" sz="1800" baseline="-25000" dirty="0" smtClean="0">
                <a:latin typeface="Consolas" panose="020B0609020204030204" pitchFamily="49" charset="0"/>
              </a:rPr>
              <a:t>i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: a set of objects read by </a:t>
            </a:r>
            <a:r>
              <a:rPr lang="en-US" sz="1800" dirty="0" err="1" smtClean="0">
                <a:latin typeface="Consolas" panose="020B0609020204030204" pitchFamily="49" charset="0"/>
              </a:rPr>
              <a:t>T</a:t>
            </a:r>
            <a:r>
              <a:rPr lang="en-US" sz="1800" baseline="-25000" dirty="0" err="1" smtClean="0">
                <a:latin typeface="Consolas" panose="020B0609020204030204" pitchFamily="49" charset="0"/>
              </a:rPr>
              <a:t>i</a:t>
            </a:r>
            <a:r>
              <a:rPr lang="en-US" sz="1800" dirty="0" smtClean="0">
                <a:latin typeface="Consolas" panose="020B0609020204030204" pitchFamily="49" charset="0"/>
              </a:rPr>
              <a:t>)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462" y="3836982"/>
            <a:ext cx="3839111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7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vs. </a:t>
            </a:r>
            <a:r>
              <a:rPr lang="en-US" dirty="0"/>
              <a:t>Dynamic Allocation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Static allocation</a:t>
            </a:r>
          </a:p>
          <a:p>
            <a:pPr lvl="1"/>
            <a:r>
              <a:rPr lang="en-US" dirty="0" smtClean="0"/>
              <a:t>Each TX declare its Input-Output set</a:t>
            </a:r>
            <a:endParaRPr lang="en-US" dirty="0"/>
          </a:p>
          <a:p>
            <a:pPr lvl="1"/>
            <a:r>
              <a:rPr lang="en-US" dirty="0" smtClean="0"/>
              <a:t>TX scheduler do computation to find conflicts</a:t>
            </a:r>
          </a:p>
          <a:p>
            <a:pPr lvl="1"/>
            <a:r>
              <a:rPr lang="en-US" dirty="0" smtClean="0"/>
              <a:t>However, it is difficult to compute the inputs and outputs of a TX before it runs</a:t>
            </a:r>
          </a:p>
          <a:p>
            <a:endParaRPr lang="en-US" dirty="0" smtClean="0"/>
          </a:p>
          <a:p>
            <a:r>
              <a:rPr lang="en-US" b="1" dirty="0" smtClean="0"/>
              <a:t>Dynamic allocation</a:t>
            </a:r>
          </a:p>
          <a:p>
            <a:pPr lvl="1"/>
            <a:r>
              <a:rPr lang="en-US" dirty="0" smtClean="0"/>
              <a:t>Each TX is viewed as a sequence of actions</a:t>
            </a:r>
          </a:p>
          <a:p>
            <a:pPr lvl="1"/>
            <a:r>
              <a:rPr lang="en-US" dirty="0" smtClean="0"/>
              <a:t>Objects are dynamically allocated to the TX</a:t>
            </a:r>
          </a:p>
        </p:txBody>
      </p:sp>
    </p:spTree>
    <p:extLst>
      <p:ext uri="{BB962C8B-B14F-4D97-AF65-F5344CB8AC3E}">
        <p14:creationId xmlns:p14="http://schemas.microsoft.com/office/powerpoint/2010/main" val="245095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Dependencies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dynamic allocation model, TXs are sequences of actions</a:t>
            </a:r>
          </a:p>
          <a:p>
            <a:pPr lvl="1"/>
            <a:r>
              <a:rPr lang="en-US" sz="1800" dirty="0" smtClean="0"/>
              <a:t>Read action</a:t>
            </a:r>
          </a:p>
          <a:p>
            <a:pPr lvl="1"/>
            <a:r>
              <a:rPr lang="en-US" sz="1800" dirty="0" smtClean="0"/>
              <a:t>Write action</a:t>
            </a:r>
          </a:p>
          <a:p>
            <a:r>
              <a:rPr lang="en-US" sz="2000" dirty="0" smtClean="0"/>
              <a:t>Objects go through a sequence of </a:t>
            </a:r>
            <a:r>
              <a:rPr lang="en-US" sz="2000" b="1" i="1" dirty="0" smtClean="0"/>
              <a:t>versions</a:t>
            </a:r>
          </a:p>
          <a:p>
            <a:pPr lvl="1"/>
            <a:r>
              <a:rPr lang="en-US" sz="1800" dirty="0" smtClean="0"/>
              <a:t>Each time an object is written, it gets a new </a:t>
            </a:r>
            <a:r>
              <a:rPr lang="en-US" sz="1800" i="1" dirty="0" smtClean="0"/>
              <a:t>version</a:t>
            </a:r>
          </a:p>
          <a:p>
            <a:r>
              <a:rPr lang="en-US" sz="2200" b="1" dirty="0" smtClean="0"/>
              <a:t>Three possible execution sequences by two TXs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76" y="4061196"/>
            <a:ext cx="6506483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5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Bad Dependencies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Lost Update</a:t>
            </a:r>
          </a:p>
          <a:p>
            <a:pPr lvl="1"/>
            <a:r>
              <a:rPr lang="en-US" sz="1800" dirty="0" smtClean="0"/>
              <a:t>READ </a:t>
            </a:r>
            <a:r>
              <a:rPr lang="en-US" sz="1800" dirty="0" smtClean="0">
                <a:sym typeface="Wingdings" panose="05000000000000000000" pitchFamily="2" charset="2"/>
              </a:rPr>
              <a:t></a:t>
            </a:r>
            <a:r>
              <a:rPr lang="en-US" sz="1800" dirty="0" smtClean="0"/>
              <a:t> WRITE </a:t>
            </a:r>
            <a:r>
              <a:rPr lang="en-US" sz="1800" dirty="0" smtClean="0">
                <a:sym typeface="Wingdings" panose="05000000000000000000" pitchFamily="2" charset="2"/>
              </a:rPr>
              <a:t>WRITE</a:t>
            </a:r>
          </a:p>
          <a:p>
            <a:pPr lvl="1"/>
            <a:r>
              <a:rPr lang="en-US" sz="1800" dirty="0" smtClean="0">
                <a:sym typeface="Wingdings" panose="05000000000000000000" pitchFamily="2" charset="2"/>
              </a:rPr>
              <a:t>One of updates will be lost</a:t>
            </a:r>
          </a:p>
          <a:p>
            <a:r>
              <a:rPr lang="en-US" sz="2000" b="1" dirty="0" smtClean="0"/>
              <a:t>Dirty Read</a:t>
            </a:r>
          </a:p>
          <a:p>
            <a:pPr lvl="1"/>
            <a:r>
              <a:rPr lang="en-US" sz="1600" dirty="0" smtClean="0"/>
              <a:t>T1 reads an uncommitted data of an object written by T2</a:t>
            </a:r>
          </a:p>
          <a:p>
            <a:r>
              <a:rPr lang="en-US" sz="2000" b="1" dirty="0" smtClean="0"/>
              <a:t>Unrepeatable Read</a:t>
            </a:r>
          </a:p>
          <a:p>
            <a:pPr lvl="1"/>
            <a:r>
              <a:rPr lang="en-US" sz="1600" dirty="0" smtClean="0"/>
              <a:t>T1 read an object twice. Once before T2 updates and once after T2 updates.</a:t>
            </a:r>
          </a:p>
          <a:p>
            <a:pPr lvl="1"/>
            <a:r>
              <a:rPr lang="en-US" sz="1600" dirty="0" smtClean="0"/>
              <a:t>The two read operations return different values</a:t>
            </a:r>
            <a:endParaRPr 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210" y="4657836"/>
            <a:ext cx="5901616" cy="220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3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Isolation: The Application Programmer's View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Isolation: user’s definition	1</a:t>
            </a:r>
          </a:p>
          <a:p>
            <a:pPr lvl="1"/>
            <a:r>
              <a:rPr lang="en-US" dirty="0"/>
              <a:t>transactions </a:t>
            </a:r>
            <a:r>
              <a:rPr lang="en-US" dirty="0" smtClean="0"/>
              <a:t>may run in parallel</a:t>
            </a:r>
            <a:r>
              <a:rPr lang="en-US" dirty="0"/>
              <a:t>, but it behaves as if it has run transactions in sequence</a:t>
            </a:r>
            <a:r>
              <a:rPr lang="en-US" dirty="0" smtClean="0"/>
              <a:t>.</a:t>
            </a:r>
          </a:p>
          <a:p>
            <a:r>
              <a:rPr lang="en-US" b="1" dirty="0"/>
              <a:t>Isolation: user’s definition	</a:t>
            </a:r>
            <a:r>
              <a:rPr lang="en-US" b="1" dirty="0" smtClean="0"/>
              <a:t>2</a:t>
            </a:r>
            <a:endParaRPr lang="en-US" b="1" dirty="0"/>
          </a:p>
          <a:p>
            <a:pPr marL="457200" lvl="1" indent="0">
              <a:buNone/>
            </a:pPr>
            <a:r>
              <a:rPr lang="en-US" b="1" i="1" dirty="0" smtClean="0"/>
              <a:t>0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en-US" dirty="0"/>
              <a:t>T does not overwrite dirty data of other transactions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b="1" i="1" dirty="0" smtClean="0"/>
              <a:t>1</a:t>
            </a:r>
            <a:r>
              <a:rPr lang="en-US" b="1" dirty="0" smtClean="0"/>
              <a:t>.</a:t>
            </a:r>
            <a:r>
              <a:rPr lang="en-US" dirty="0" smtClean="0"/>
              <a:t> T's </a:t>
            </a:r>
            <a:r>
              <a:rPr lang="en-US" dirty="0"/>
              <a:t>writes are neither read nor written by other </a:t>
            </a:r>
            <a:r>
              <a:rPr lang="en-US" dirty="0" smtClean="0"/>
              <a:t>transactions </a:t>
            </a:r>
            <a:r>
              <a:rPr lang="en-US" dirty="0"/>
              <a:t>until COMMIT WORK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b="1" i="1" dirty="0" smtClean="0"/>
              <a:t>2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en-US" dirty="0"/>
              <a:t>T does not read dirty data from other </a:t>
            </a:r>
            <a:r>
              <a:rPr lang="en-US" dirty="0" smtClean="0"/>
              <a:t>transactions</a:t>
            </a:r>
          </a:p>
          <a:p>
            <a:pPr marL="457200" lvl="1" indent="0">
              <a:buNone/>
            </a:pPr>
            <a:r>
              <a:rPr lang="en-US" b="1" i="1" dirty="0" smtClean="0"/>
              <a:t>3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en-US" dirty="0"/>
              <a:t>Other transactions do not write (dirty) any data read by </a:t>
            </a:r>
            <a:r>
              <a:rPr lang="en-US" dirty="0" smtClean="0"/>
              <a:t>T before T completes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125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LDB_template2012_ver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VLDB_template2012_ver2</Template>
  <TotalTime>109</TotalTime>
  <Words>533</Words>
  <Application>Microsoft Office PowerPoint</Application>
  <PresentationFormat>화면 슬라이드 쇼(4:3)</PresentationFormat>
  <Paragraphs>99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나눔고딕</vt:lpstr>
      <vt:lpstr>맑은 고딕</vt:lpstr>
      <vt:lpstr>Arial</vt:lpstr>
      <vt:lpstr>Calibri</vt:lpstr>
      <vt:lpstr>Consolas</vt:lpstr>
      <vt:lpstr>Wingdings</vt:lpstr>
      <vt:lpstr>VLDB_template2012_ver2</vt:lpstr>
      <vt:lpstr>Ch 7. Isolation Concepts</vt:lpstr>
      <vt:lpstr>Overview</vt:lpstr>
      <vt:lpstr>Introduction of Isolation</vt:lpstr>
      <vt:lpstr>Introduction of Isolation</vt:lpstr>
      <vt:lpstr>The Dependency Model of Isolation</vt:lpstr>
      <vt:lpstr>Static vs. Dynamic Allocation</vt:lpstr>
      <vt:lpstr>Transaction Dependencies</vt:lpstr>
      <vt:lpstr>Three Bad Dependencies</vt:lpstr>
      <vt:lpstr>Isolation: The Application Programmer's View</vt:lpstr>
      <vt:lpstr>Isolation Theorems</vt:lpstr>
      <vt:lpstr>Actions and Transactions</vt:lpstr>
      <vt:lpstr>Actions and Transactions</vt:lpstr>
      <vt:lpstr>Well-Formed and Two-Phased Transactions</vt:lpstr>
      <vt:lpstr>Transaction Histories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7. Isolation Concepts</dc:title>
  <dc:creator>이 종백</dc:creator>
  <cp:lastModifiedBy>이 종백</cp:lastModifiedBy>
  <cp:revision>13</cp:revision>
  <dcterms:created xsi:type="dcterms:W3CDTF">2020-11-10T10:23:21Z</dcterms:created>
  <dcterms:modified xsi:type="dcterms:W3CDTF">2020-11-10T12:13:13Z</dcterms:modified>
</cp:coreProperties>
</file>