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53"/>
    <p:restoredTop sz="94668"/>
  </p:normalViewPr>
  <p:slideViewPr>
    <p:cSldViewPr snapToGrid="0" snapToObjects="1">
      <p:cViewPr varScale="1">
        <p:scale>
          <a:sx n="132" d="100"/>
          <a:sy n="132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71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737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880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27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6858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267891" algn="l"/>
              </a:tabLst>
              <a:defRPr lang="ko-KR" altLang="en-US" sz="135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0" cy="1368425"/>
          </a:xfrm>
        </p:spPr>
        <p:txBody>
          <a:bodyPr/>
          <a:lstStyle>
            <a:lvl1pPr marL="0" marR="0" indent="0" algn="l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267891" algn="l"/>
              </a:tabLst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267891" algn="l"/>
              </a:tabLst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267891" algn="l"/>
              </a:tabLst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267891" algn="l"/>
              </a:tabLst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417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61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52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281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70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19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509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95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2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2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3E5BF866-2F2D-4B45-8855-0522B21716D4}" type="datetimeFigureOut">
              <a:rPr kumimoji="1" lang="ko-Kore-KR" altLang="en-US" smtClean="0"/>
              <a:t>2020. 10. 6.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4CB80ED8-C1AE-2D45-AEEA-E13454E80C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91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3429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Calibri"/>
          <a:ea typeface=""/>
          <a:cs typeface="Calibri"/>
        </a:defRPr>
      </a:lvl1pPr>
    </p:titleStyle>
    <p:bodyStyle>
      <a:lvl1pPr marL="257175" indent="-257175" algn="l" defTabSz="342900" rtl="0" eaLnBrk="1" latinLnBrk="0" hangingPunct="1">
        <a:lnSpc>
          <a:spcPct val="100000"/>
        </a:lnSpc>
        <a:spcBef>
          <a:spcPts val="1500"/>
        </a:spcBef>
        <a:buClr>
          <a:srgbClr val="AA0000"/>
        </a:buClr>
        <a:buFont typeface="Arial"/>
        <a:buChar char="•"/>
        <a:defRPr kumimoji="1" sz="2400" kern="1200">
          <a:solidFill>
            <a:schemeClr val="tx1"/>
          </a:solidFill>
          <a:latin typeface="Calibri"/>
          <a:ea typeface=""/>
          <a:cs typeface="Calibri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100" kern="1200">
          <a:solidFill>
            <a:schemeClr val="tx1"/>
          </a:solidFill>
          <a:latin typeface="Calibri"/>
          <a:ea typeface=""/>
          <a:cs typeface="Calibri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1800" kern="1200">
          <a:solidFill>
            <a:schemeClr val="tx1"/>
          </a:solidFill>
          <a:latin typeface="Calibri"/>
          <a:ea typeface=""/>
          <a:cs typeface="Calibri"/>
        </a:defRPr>
      </a:lvl3pPr>
      <a:lvl4pPr marL="1200150" indent="-171450" algn="l" defTabSz="3429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1500" kern="1200">
          <a:solidFill>
            <a:schemeClr val="tx1"/>
          </a:solidFill>
          <a:latin typeface="Calibri"/>
          <a:ea typeface=""/>
          <a:cs typeface="Calibri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AA0000"/>
        </a:buClr>
        <a:buFont typeface="Arial"/>
        <a:buChar char="»"/>
        <a:defRPr kumimoji="1" sz="1500" kern="1200">
          <a:solidFill>
            <a:schemeClr val="tx1"/>
          </a:solidFill>
          <a:latin typeface="Calibri"/>
          <a:ea typeface=""/>
          <a:cs typeface="Calibri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D8220-1C5E-6649-A5E5-C2CFCB7ED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Chapter 4</a:t>
            </a:r>
            <a:br>
              <a:rPr kumimoji="1" lang="en-US" altLang="ko-Kore-KR" dirty="0"/>
            </a:br>
            <a:r>
              <a:rPr lang="en" altLang="ko-Kore-KR" b="1" dirty="0"/>
              <a:t>Transaction Models</a:t>
            </a:r>
            <a:br>
              <a:rPr lang="en" altLang="ko-Kore-KR" b="1" dirty="0"/>
            </a:br>
            <a:r>
              <a:rPr lang="en" altLang="ko-Kore-KR" sz="2200" b="1" dirty="0"/>
              <a:t>- </a:t>
            </a:r>
            <a:r>
              <a:rPr lang="en" altLang="ko-Kore-KR" sz="2200" dirty="0"/>
              <a:t>Emerging Hardware Trends in Large-Scale Transaction Processing</a:t>
            </a:r>
            <a:br>
              <a:rPr lang="en" altLang="ko-Kore-KR" sz="2200" dirty="0"/>
            </a:br>
            <a:r>
              <a:rPr lang="en" altLang="ko-Kore-KR" sz="2200" dirty="0"/>
              <a:t>- Transaction Basics and Distributed Transactions</a:t>
            </a:r>
            <a:endParaRPr kumimoji="1" lang="ko-Kore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954E3F-4A5E-8041-BD47-874CD4051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Jongbaeg</a:t>
            </a:r>
            <a:r>
              <a:rPr kumimoji="1" lang="en-US" altLang="ko-Kore-KR" dirty="0"/>
              <a:t> Lee</a:t>
            </a:r>
          </a:p>
          <a:p>
            <a:r>
              <a:rPr lang="en-US" altLang="ko-Kore-KR" dirty="0" err="1"/>
              <a:t>hundredbag@gmail.com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85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C7364-9269-0140-86E3-2FFCB4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Emerging Hardware Trends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84489-461A-C645-B4C5-A3110B29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OLTP databases for emerging hardware</a:t>
            </a:r>
          </a:p>
          <a:p>
            <a:r>
              <a:rPr kumimoji="1" lang="en-US" altLang="ko-Kore-KR" dirty="0"/>
              <a:t>Non-volatile memory (NVM)</a:t>
            </a:r>
            <a:endParaRPr lang="en-US" altLang="ko-Kore-KR" dirty="0"/>
          </a:p>
          <a:p>
            <a:r>
              <a:rPr kumimoji="1" lang="en-US" altLang="ko-Kore-KR" dirty="0"/>
              <a:t>Many-Core CPU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7429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43149-A45C-5A47-A795-F6607AF1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 Case of Non-Volatile Memory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68776-17FD-B048-834F-8FD557C9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E</a:t>
            </a:r>
            <a:r>
              <a:rPr lang="en" altLang="ko-Kore-KR" dirty="0" err="1"/>
              <a:t>xperiments</a:t>
            </a:r>
            <a:r>
              <a:rPr lang="en" altLang="ko-Kore-KR" dirty="0"/>
              <a:t> testing MySQL and H-Store</a:t>
            </a:r>
          </a:p>
          <a:p>
            <a:r>
              <a:rPr lang="en" altLang="ko-Kore-KR" dirty="0"/>
              <a:t>Use NVM emulator</a:t>
            </a:r>
          </a:p>
          <a:p>
            <a:pPr lvl="1"/>
            <a:r>
              <a:rPr lang="en" altLang="ko-Kore-KR" dirty="0"/>
              <a:t>2 times slower than DRAM</a:t>
            </a:r>
          </a:p>
          <a:p>
            <a:r>
              <a:rPr lang="en" altLang="ko-Kore-KR" dirty="0"/>
              <a:t>YCSB benchmark with 3 workloads </a:t>
            </a: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E90104-55DF-AB42-9C94-DDA8C564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0" y="3616273"/>
            <a:ext cx="8528198" cy="26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6FE9-E447-1E42-853D-DBB75880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 Case of Multi-Core CPUs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BCF8C-9593-8446-A124-2848A2FF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DBx1000 DBMS with CPU simulator</a:t>
            </a:r>
          </a:p>
          <a:p>
            <a:r>
              <a:rPr lang="en-US" altLang="ko-Kore-KR" dirty="0"/>
              <a:t>Comparison of the concurrency control schemes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A61D5-877F-4344-8BF6-6D07A392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50" y="2978870"/>
            <a:ext cx="5420938" cy="28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086-2918-0A48-A622-2D3C9632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Distributed Transactions in a Cluster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30A03-DFE0-8244-934B-F6814CE7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Distributed Transactions with Two-Phase Commit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586F6-11BC-1242-87D1-FCC4F92B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3" y="2339381"/>
            <a:ext cx="4870174" cy="34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4DB3-5FB2-2045-8CCD-A2A8B0DA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Distributed Transaction in a Cluster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8C018-55D0-F44B-ABC3-C2110A09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In a real-world example</a:t>
            </a:r>
          </a:p>
          <a:p>
            <a:pPr lvl="1"/>
            <a:r>
              <a:rPr lang="en-US" altLang="ko-Kore-KR" i="1" dirty="0"/>
              <a:t>Window of inconsistency</a:t>
            </a:r>
          </a:p>
          <a:p>
            <a:pPr lvl="1"/>
            <a:r>
              <a:rPr kumimoji="1" lang="en-US" altLang="ko-Kore-KR" i="1" dirty="0"/>
              <a:t>TX Manager outages</a:t>
            </a:r>
            <a:endParaRPr kumimoji="1" lang="ko-Kore-KR" altLang="en-US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02D2C-DB44-FB4E-9A7C-00D31092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47" y="2873337"/>
            <a:ext cx="5332306" cy="37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CC2D-F85D-1341-94DD-AEDB9F73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Reference &amp; To-read 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181B6-0A6F-6641-90E7-8AF2775A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Reference</a:t>
            </a:r>
          </a:p>
          <a:p>
            <a:pPr lvl="1"/>
            <a:r>
              <a:rPr lang="en" altLang="ko-Kore-KR" sz="1600" dirty="0" err="1"/>
              <a:t>Pavlo</a:t>
            </a:r>
            <a:r>
              <a:rPr lang="en" altLang="ko-Kore-KR" sz="1600" dirty="0"/>
              <a:t>, Andrew. </a:t>
            </a:r>
            <a:r>
              <a:rPr lang="en" altLang="ko-Kore-KR" sz="1600" b="1" dirty="0"/>
              <a:t>"Emerging hardware trends in large-scale transaction processing."</a:t>
            </a:r>
            <a:r>
              <a:rPr lang="en" altLang="ko-Kore-KR" sz="1600" dirty="0"/>
              <a:t> </a:t>
            </a:r>
            <a:r>
              <a:rPr lang="en" altLang="ko-Kore-KR" sz="1600" i="1" dirty="0"/>
              <a:t>IEEE Internet Computing</a:t>
            </a:r>
            <a:r>
              <a:rPr lang="en" altLang="ko-Kore-KR" sz="1600" dirty="0"/>
              <a:t> 19.3 (2015): 68-71.</a:t>
            </a:r>
          </a:p>
          <a:p>
            <a:pPr lvl="1"/>
            <a:endParaRPr kumimoji="1" lang="en" altLang="ko-Kore-KR" dirty="0"/>
          </a:p>
          <a:p>
            <a:r>
              <a:rPr lang="en" altLang="ko-Kore-KR" dirty="0"/>
              <a:t>To-read list</a:t>
            </a:r>
          </a:p>
          <a:p>
            <a:pPr lvl="1"/>
            <a:r>
              <a:rPr lang="en" altLang="ko-Kore-KR" sz="1600" dirty="0" err="1"/>
              <a:t>Arulraj</a:t>
            </a:r>
            <a:r>
              <a:rPr lang="en" altLang="ko-Kore-KR" sz="1600" dirty="0"/>
              <a:t>, Joy, Andrew </a:t>
            </a:r>
            <a:r>
              <a:rPr lang="en" altLang="ko-Kore-KR" sz="1600" dirty="0" err="1"/>
              <a:t>Pavlo</a:t>
            </a:r>
            <a:r>
              <a:rPr lang="en" altLang="ko-Kore-KR" sz="1600" dirty="0"/>
              <a:t>, and Subramanya R. </a:t>
            </a:r>
            <a:r>
              <a:rPr lang="en" altLang="ko-Kore-KR" sz="1600" dirty="0" err="1"/>
              <a:t>Dulloor</a:t>
            </a:r>
            <a:r>
              <a:rPr lang="en" altLang="ko-Kore-KR" sz="1600" dirty="0"/>
              <a:t>. </a:t>
            </a:r>
            <a:r>
              <a:rPr lang="en" altLang="ko-Kore-KR" sz="1600" b="1" dirty="0"/>
              <a:t>"Let's talk about storage &amp; recovery methods for non-volatile memory database systems." </a:t>
            </a:r>
            <a:r>
              <a:rPr lang="en" altLang="ko-Kore-KR" sz="1600" i="1" dirty="0"/>
              <a:t>Proceedings of the 2015 ACM SIGMOD International Conference on Management of Data</a:t>
            </a:r>
            <a:r>
              <a:rPr lang="en" altLang="ko-Kore-KR" sz="1600" dirty="0"/>
              <a:t>. 2015.</a:t>
            </a:r>
          </a:p>
          <a:p>
            <a:pPr lvl="1"/>
            <a:r>
              <a:rPr lang="en" altLang="ko-Kore-KR" sz="1600" dirty="0" err="1"/>
              <a:t>DeBrabant</a:t>
            </a:r>
            <a:r>
              <a:rPr lang="en" altLang="ko-Kore-KR" sz="1600" dirty="0"/>
              <a:t>, Justin, et al. </a:t>
            </a:r>
            <a:r>
              <a:rPr lang="en" altLang="ko-Kore-KR" sz="1600" b="1" dirty="0"/>
              <a:t>"Anti-caching: A new approach to database management system architecture."</a:t>
            </a:r>
            <a:r>
              <a:rPr lang="en" altLang="ko-Kore-KR" sz="1600" dirty="0"/>
              <a:t> </a:t>
            </a:r>
            <a:r>
              <a:rPr lang="en" altLang="ko-Kore-KR" sz="1600" i="1" dirty="0"/>
              <a:t>Proceedings of the VLDB Endowment</a:t>
            </a:r>
            <a:r>
              <a:rPr lang="en" altLang="ko-Kore-KR" sz="1600" dirty="0"/>
              <a:t> 6.14 (2013): 1942-1953.</a:t>
            </a:r>
          </a:p>
          <a:p>
            <a:pPr lvl="1"/>
            <a:r>
              <a:rPr lang="en" altLang="ko-Kore-KR" sz="1600" dirty="0"/>
              <a:t>Yu, </a:t>
            </a:r>
            <a:r>
              <a:rPr lang="en" altLang="ko-Kore-KR" sz="1600" dirty="0" err="1"/>
              <a:t>Xiangyao</a:t>
            </a:r>
            <a:r>
              <a:rPr lang="en" altLang="ko-Kore-KR" sz="1600" dirty="0"/>
              <a:t>, et al. </a:t>
            </a:r>
            <a:r>
              <a:rPr lang="en" altLang="ko-Kore-KR" sz="1600" b="1" dirty="0"/>
              <a:t>"Staring into the abyss: An evaluation of concurrency control with one thousand cores." </a:t>
            </a:r>
            <a:r>
              <a:rPr lang="en" altLang="ko-Kore-KR" sz="1600" dirty="0"/>
              <a:t>(2014).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57014559"/>
      </p:ext>
    </p:extLst>
  </p:cSld>
  <p:clrMapOvr>
    <a:masterClrMapping/>
  </p:clrMapOvr>
</p:sld>
</file>

<file path=ppt/theme/theme1.xml><?xml version="1.0" encoding="utf-8"?>
<a:theme xmlns:a="http://schemas.openxmlformats.org/drawingml/2006/main" name="VLDB_template2012_v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VLDB_template2012_ver2</Template>
  <TotalTime>147</TotalTime>
  <Words>236</Words>
  <Application>Microsoft Macintosh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VLDB_template2012_ver2</vt:lpstr>
      <vt:lpstr>Chapter 4 Transaction Models - Emerging Hardware Trends in Large-Scale Transaction Processing - Transaction Basics and Distributed Transactions</vt:lpstr>
      <vt:lpstr>Emerging Hardware Trends</vt:lpstr>
      <vt:lpstr>In Case of Non-Volatile Memory</vt:lpstr>
      <vt:lpstr>In Case of Multi-Core CPUs</vt:lpstr>
      <vt:lpstr>Distributed Transactions in a Cluster</vt:lpstr>
      <vt:lpstr>Distributed Transaction in a Cluster</vt:lpstr>
      <vt:lpstr>Reference &amp; To-read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Transaction Models</dc:title>
  <dc:creator>이종백</dc:creator>
  <cp:lastModifiedBy>이종백</cp:lastModifiedBy>
  <cp:revision>7</cp:revision>
  <dcterms:created xsi:type="dcterms:W3CDTF">2020-10-06T09:52:05Z</dcterms:created>
  <dcterms:modified xsi:type="dcterms:W3CDTF">2020-10-06T13:18:48Z</dcterms:modified>
</cp:coreProperties>
</file>