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6" r:id="rId27"/>
    <p:sldId id="284" r:id="rId28"/>
    <p:sldId id="285" r:id="rId29"/>
    <p:sldId id="283" r:id="rId30"/>
    <p:sldId id="287" r:id="rId31"/>
    <p:sldId id="290" r:id="rId32"/>
    <p:sldId id="288" r:id="rId33"/>
    <p:sldId id="289" r:id="rId34"/>
    <p:sldId id="291" r:id="rId3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73" autoAdjust="0"/>
    <p:restoredTop sz="94660"/>
  </p:normalViewPr>
  <p:slideViewPr>
    <p:cSldViewPr snapToGrid="0">
      <p:cViewPr>
        <p:scale>
          <a:sx n="150" d="100"/>
          <a:sy n="150" d="100"/>
        </p:scale>
        <p:origin x="20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265-6B00-844B-AAC0-8043E6226C8B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1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B8DA-BFBB-7942-AAD6-E689C5DAE479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D4D0-7FE2-AC46-960E-5A0E4DA82D93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154E-96B1-9842-B409-A61AB37E6123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0E92-F4CD-904B-B8C2-E5CCFBAF302B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CE13-550A-6747-A774-5FF7C2601B36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DAD3-C41A-D14E-B90D-1A640521FABB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9533-4A8C-0B4F-BD21-BD179572420A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2583-4BC3-B043-820A-26340FA44D47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7A8-A739-FA48-8F41-40C947333024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3D63-EA21-0E44-BF08-D9EA86771294}" type="datetime1">
              <a:rPr kumimoji="1" lang="en-US" altLang="ja-JP" smtClean="0"/>
              <a:t>12/9/2020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66DD30AA-2BE8-C645-8D51-FE68EE7EE754}" type="datetime1">
              <a:rPr lang="en-US" altLang="ja-JP" smtClean="0"/>
              <a:t>12/9/2020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Calibri"/>
          <a:ea typeface="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>
          <a:solidFill>
            <a:schemeClr val="tx1"/>
          </a:solidFill>
          <a:latin typeface="Calibri"/>
          <a:ea typeface="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>
          <a:solidFill>
            <a:schemeClr val="tx1"/>
          </a:solidFill>
          <a:latin typeface="Calibri"/>
          <a:ea typeface="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>
          <a:solidFill>
            <a:schemeClr val="tx1"/>
          </a:solidFill>
          <a:latin typeface="Calibri"/>
          <a:ea typeface="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>
          <a:solidFill>
            <a:schemeClr val="tx1"/>
          </a:solidFill>
          <a:latin typeface="Calibri"/>
          <a:ea typeface="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>
          <a:solidFill>
            <a:schemeClr val="tx1"/>
          </a:solidFill>
          <a:latin typeface="Calibri"/>
          <a:ea typeface="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7. Isolation Concepts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Jongbaeg</a:t>
            </a:r>
            <a:r>
              <a:rPr lang="en-US" dirty="0"/>
              <a:t> Lee</a:t>
            </a:r>
          </a:p>
          <a:p>
            <a:r>
              <a:rPr lang="en-US" dirty="0"/>
              <a:t>hundredbag@gmail.com</a:t>
            </a:r>
          </a:p>
        </p:txBody>
      </p:sp>
    </p:spTree>
    <p:extLst>
      <p:ext uri="{BB962C8B-B14F-4D97-AF65-F5344CB8AC3E}">
        <p14:creationId xmlns:p14="http://schemas.microsoft.com/office/powerpoint/2010/main" val="32156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Theorems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formal presentation of isolation theorems are needed</a:t>
            </a:r>
          </a:p>
          <a:p>
            <a:r>
              <a:rPr lang="en-US" dirty="0"/>
              <a:t>Used notations</a:t>
            </a:r>
          </a:p>
          <a:p>
            <a:pPr lvl="1"/>
            <a:r>
              <a:rPr lang="en-US" dirty="0"/>
              <a:t>Sequences of elements : S = &lt;a, b, c&gt;</a:t>
            </a:r>
          </a:p>
          <a:p>
            <a:pPr lvl="1"/>
            <a:r>
              <a:rPr lang="en-US" dirty="0"/>
              <a:t>Concatenation : S || S`</a:t>
            </a:r>
          </a:p>
          <a:p>
            <a:pPr lvl="1"/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of S : S[</a:t>
            </a:r>
            <a:r>
              <a:rPr lang="en-US" i="1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 subsequence S` of sequence S : S`= &lt;S[</a:t>
            </a:r>
            <a:r>
              <a:rPr lang="en-US" i="1" dirty="0" err="1"/>
              <a:t>i</a:t>
            </a:r>
            <a:r>
              <a:rPr lang="en-US" dirty="0"/>
              <a:t>] | predicate (S[</a:t>
            </a:r>
            <a:r>
              <a:rPr lang="en-US" i="1" dirty="0" err="1"/>
              <a:t>i</a:t>
            </a:r>
            <a:r>
              <a:rPr lang="en-US" dirty="0"/>
              <a:t>])&gt;</a:t>
            </a:r>
          </a:p>
        </p:txBody>
      </p:sp>
    </p:spTree>
    <p:extLst>
      <p:ext uri="{BB962C8B-B14F-4D97-AF65-F5344CB8AC3E}">
        <p14:creationId xmlns:p14="http://schemas.microsoft.com/office/powerpoint/2010/main" val="42774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and Transactions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supported actions</a:t>
            </a:r>
            <a:r>
              <a:rPr lang="ko-KR" altLang="en-US" dirty="0"/>
              <a:t> </a:t>
            </a:r>
            <a:r>
              <a:rPr lang="en-US" altLang="ko-KR" dirty="0"/>
              <a:t>on the objects</a:t>
            </a:r>
            <a:endParaRPr lang="en-US" dirty="0"/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XLOCK</a:t>
            </a:r>
          </a:p>
          <a:p>
            <a:pPr lvl="1"/>
            <a:r>
              <a:rPr lang="en-US" dirty="0"/>
              <a:t>SLOCK</a:t>
            </a:r>
          </a:p>
          <a:p>
            <a:pPr lvl="1"/>
            <a:r>
              <a:rPr lang="en-US" dirty="0"/>
              <a:t>UNLOCK</a:t>
            </a:r>
          </a:p>
          <a:p>
            <a:r>
              <a:rPr lang="en-US" dirty="0"/>
              <a:t>Generic actions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9823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and Transactions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Transactions are represented by a sequence</a:t>
            </a:r>
          </a:p>
          <a:p>
            <a:pPr lvl="1"/>
            <a:r>
              <a:rPr lang="en-US" sz="1600" dirty="0"/>
              <a:t>&lt;&lt;</a:t>
            </a:r>
            <a:r>
              <a:rPr lang="en-US" sz="1600" i="1" dirty="0"/>
              <a:t>T, Ai, Oi</a:t>
            </a:r>
            <a:r>
              <a:rPr lang="en-US" sz="1600" dirty="0"/>
              <a:t>&gt; | </a:t>
            </a:r>
            <a:r>
              <a:rPr lang="en-US" sz="1600" dirty="0" err="1"/>
              <a:t>i</a:t>
            </a:r>
            <a:r>
              <a:rPr lang="en-US" sz="1600" dirty="0"/>
              <a:t> = 1, ..., n&gt;</a:t>
            </a:r>
          </a:p>
          <a:p>
            <a:pPr lvl="1"/>
            <a:r>
              <a:rPr lang="en-US" sz="1600" i="1" dirty="0" err="1"/>
              <a:t>i</a:t>
            </a:r>
            <a:r>
              <a:rPr lang="en-US" sz="1600" dirty="0" err="1"/>
              <a:t>th</a:t>
            </a:r>
            <a:r>
              <a:rPr lang="en-US" sz="1600" dirty="0"/>
              <a:t> step of transaction </a:t>
            </a:r>
            <a:r>
              <a:rPr lang="en-US" sz="1600" i="1" dirty="0"/>
              <a:t>T</a:t>
            </a:r>
            <a:r>
              <a:rPr lang="en-US" sz="1600" dirty="0"/>
              <a:t> performed action </a:t>
            </a:r>
            <a:r>
              <a:rPr lang="en-US" sz="1600" i="1" dirty="0"/>
              <a:t>Ai</a:t>
            </a:r>
            <a:r>
              <a:rPr lang="en-US" sz="1600" dirty="0"/>
              <a:t> on object </a:t>
            </a:r>
            <a:r>
              <a:rPr lang="en-US" sz="1600" i="1" dirty="0"/>
              <a:t>Oi</a:t>
            </a:r>
          </a:p>
          <a:p>
            <a:r>
              <a:rPr lang="en-US" sz="1800" dirty="0"/>
              <a:t>Simple TX is composed of READ, WRITE, XLOCK, SLOCK, UNLOCK</a:t>
            </a:r>
          </a:p>
          <a:p>
            <a:pPr lvl="1"/>
            <a:r>
              <a:rPr lang="en-US" sz="1800" dirty="0"/>
              <a:t>(1) Discard the BEGIN action.</a:t>
            </a:r>
          </a:p>
          <a:p>
            <a:pPr lvl="1"/>
            <a:r>
              <a:rPr lang="en-US" sz="1800" dirty="0"/>
              <a:t>(2) Replace COMMIT to the following sequence of UNLOCKS:</a:t>
            </a:r>
            <a:br>
              <a:rPr lang="en-US" sz="1800" dirty="0"/>
            </a:br>
            <a:r>
              <a:rPr lang="en-US" sz="1800" dirty="0"/>
              <a:t>      &lt;UNLOCK A I if SLOCK A or XLOCK A appears in T for any object A&gt;</a:t>
            </a:r>
          </a:p>
          <a:p>
            <a:pPr lvl="1"/>
            <a:r>
              <a:rPr lang="en-US" sz="1800" dirty="0"/>
              <a:t>(3) Replace ROLLBACK to the following sequence of UNLOCKS:</a:t>
            </a:r>
          </a:p>
          <a:p>
            <a:pPr marL="457200" lvl="1" indent="0">
              <a:buNone/>
            </a:pPr>
            <a:r>
              <a:rPr lang="en-US" sz="1800" dirty="0"/>
              <a:t>	  &lt;WRITE A I if WRITE A appears in T for any object A&gt; ||</a:t>
            </a:r>
          </a:p>
          <a:p>
            <a:pPr marL="457200" lvl="1" indent="0">
              <a:buNone/>
            </a:pPr>
            <a:r>
              <a:rPr lang="en-US" sz="1800" dirty="0"/>
              <a:t>	  &lt;UNLOCK A I if SLOCK A or XLOCK A Appears in T for any object A&gt;</a:t>
            </a:r>
          </a:p>
        </p:txBody>
      </p:sp>
    </p:spTree>
    <p:extLst>
      <p:ext uri="{BB962C8B-B14F-4D97-AF65-F5344CB8AC3E}">
        <p14:creationId xmlns:p14="http://schemas.microsoft.com/office/powerpoint/2010/main" val="3192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B18B-9E3C-2E42-811A-73D86AF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Actions and Transactions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64171-5C14-AC4C-BB11-CCB2D74C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Example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6B0F5-E7F8-C04C-92FD-851A9E33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76" y="1989930"/>
            <a:ext cx="5266048" cy="1439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64D5DA-72AC-9F4F-9550-CBBF2F57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30" y="4618403"/>
            <a:ext cx="6182575" cy="1507761"/>
          </a:xfrm>
          <a:prstGeom prst="rect">
            <a:avLst/>
          </a:prstGeom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5B7EE607-E849-004D-83E4-6D3EE3C88BB4}"/>
              </a:ext>
            </a:extLst>
          </p:cNvPr>
          <p:cNvSpPr/>
          <p:nvPr/>
        </p:nvSpPr>
        <p:spPr>
          <a:xfrm>
            <a:off x="4411744" y="3557278"/>
            <a:ext cx="499621" cy="7507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55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 and Two-Phased Transactions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Well-Formed Transaction</a:t>
            </a:r>
          </a:p>
          <a:p>
            <a:pPr lvl="1"/>
            <a:r>
              <a:rPr lang="en-US" dirty="0"/>
              <a:t>All its READ, WRITE, and UNLOCK actions are covered by locks</a:t>
            </a:r>
          </a:p>
          <a:p>
            <a:endParaRPr lang="en-US" dirty="0"/>
          </a:p>
          <a:p>
            <a:r>
              <a:rPr lang="en-US" dirty="0"/>
              <a:t>Two-Phase Transaction</a:t>
            </a:r>
          </a:p>
          <a:p>
            <a:pPr lvl="1"/>
            <a:r>
              <a:rPr lang="en-US" dirty="0"/>
              <a:t>All its LOCK actions precede all its UNLOCK actions</a:t>
            </a:r>
          </a:p>
        </p:txBody>
      </p:sp>
    </p:spTree>
    <p:extLst>
      <p:ext uri="{BB962C8B-B14F-4D97-AF65-F5344CB8AC3E}">
        <p14:creationId xmlns:p14="http://schemas.microsoft.com/office/powerpoint/2010/main" val="8503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Histories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Actions of a set of TXs merged into a single sequence</a:t>
            </a:r>
          </a:p>
          <a:p>
            <a:r>
              <a:rPr lang="en-US" dirty="0"/>
              <a:t>Serial history : One-TX-at-a-time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Histories and Lock Compatibility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 History</a:t>
            </a:r>
          </a:p>
          <a:p>
            <a:pPr lvl="1"/>
            <a:r>
              <a:rPr lang="en-US" dirty="0"/>
              <a:t>History that obey the locking constraints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9C7EA-19B0-9244-96FA-7C2C0CD1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2359117"/>
            <a:ext cx="5656082" cy="42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Versions, Dependencies, and Dependency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T1</a:t>
            </a:r>
            <a:r>
              <a:rPr lang="en-US" dirty="0"/>
              <a:t> depends on </a:t>
            </a:r>
            <a:r>
              <a:rPr lang="en-US" i="1" dirty="0"/>
              <a:t>T2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T1</a:t>
            </a:r>
            <a:r>
              <a:rPr lang="en-US" dirty="0"/>
              <a:t> reads or writes data previously written by </a:t>
            </a:r>
            <a:r>
              <a:rPr lang="en-US" i="1" dirty="0"/>
              <a:t>T2</a:t>
            </a:r>
            <a:r>
              <a:rPr lang="en-US" dirty="0"/>
              <a:t> in the history</a:t>
            </a:r>
          </a:p>
          <a:p>
            <a:pPr lvl="1"/>
            <a:r>
              <a:rPr lang="en-US" dirty="0"/>
              <a:t>or </a:t>
            </a:r>
            <a:r>
              <a:rPr lang="en-US" i="1" dirty="0"/>
              <a:t>T1</a:t>
            </a:r>
            <a:r>
              <a:rPr lang="en-US" dirty="0"/>
              <a:t> writes an object previously read by </a:t>
            </a:r>
            <a:r>
              <a:rPr lang="en-US" i="1" dirty="0"/>
              <a:t>T2</a:t>
            </a:r>
          </a:p>
          <a:p>
            <a:r>
              <a:rPr lang="en-US" dirty="0"/>
              <a:t>Two history have the same dependencies </a:t>
            </a:r>
            <a:r>
              <a:rPr lang="en-US" dirty="0">
                <a:sym typeface="Wingdings" pitchFamily="2" charset="2"/>
              </a:rPr>
              <a:t> Equivalent</a:t>
            </a:r>
          </a:p>
          <a:p>
            <a:r>
              <a:rPr lang="en-US" dirty="0">
                <a:sym typeface="Wingdings" pitchFamily="2" charset="2"/>
              </a:rPr>
              <a:t>Dependency Graph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DC3AC-C258-3747-93CF-9F02416A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15" y="3847745"/>
            <a:ext cx="6679805" cy="27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and Isolated Histories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Histories</a:t>
            </a:r>
          </a:p>
          <a:p>
            <a:pPr lvl="1"/>
            <a:r>
              <a:rPr lang="en-US" dirty="0"/>
              <a:t>Two TXs have the same dependency relation ( </a:t>
            </a:r>
            <a:r>
              <a:rPr lang="en" altLang="ko-Kore-KR" dirty="0"/>
              <a:t>DEP(H) = DEP(H’) )</a:t>
            </a:r>
          </a:p>
          <a:p>
            <a:pPr lvl="1"/>
            <a:endParaRPr lang="en-US" dirty="0"/>
          </a:p>
          <a:p>
            <a:r>
              <a:rPr lang="en-US" dirty="0"/>
              <a:t>Isolated History</a:t>
            </a:r>
          </a:p>
          <a:p>
            <a:pPr lvl="1"/>
            <a:r>
              <a:rPr lang="en-US" dirty="0"/>
              <a:t>A history is equivalent to a serial history</a:t>
            </a:r>
          </a:p>
        </p:txBody>
      </p:sp>
    </p:spTree>
    <p:extLst>
      <p:ext uri="{BB962C8B-B14F-4D97-AF65-F5344CB8AC3E}">
        <p14:creationId xmlns:p14="http://schemas.microsoft.com/office/powerpoint/2010/main" val="39079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A01A8-62C6-AA42-B443-4F380221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Wormholes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CEFE-242F-E741-94F6-A13A0341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Wormhole transaction</a:t>
            </a:r>
          </a:p>
          <a:p>
            <a:pPr lvl="1"/>
            <a:r>
              <a:rPr lang="en" altLang="ko-Kore-KR" dirty="0"/>
              <a:t>BEFORE(T) : a set of TXs that run before T</a:t>
            </a:r>
          </a:p>
          <a:p>
            <a:pPr lvl="1"/>
            <a:r>
              <a:rPr lang="en" altLang="ko-Kore-KR" dirty="0"/>
              <a:t>AFTER(T) : a set of TXs that run after T</a:t>
            </a:r>
          </a:p>
          <a:p>
            <a:pPr lvl="1"/>
            <a:r>
              <a:rPr lang="en" altLang="ko-Kore-KR" dirty="0"/>
              <a:t>T’ </a:t>
            </a:r>
            <a:r>
              <a:rPr lang="ko-Kore-KR" altLang="en-US" dirty="0"/>
              <a:t>∈</a:t>
            </a:r>
            <a:r>
              <a:rPr lang="ko-KR" altLang="en-US" dirty="0"/>
              <a:t> </a:t>
            </a:r>
            <a:r>
              <a:rPr lang="en" altLang="ko-Kore-KR" dirty="0"/>
              <a:t>BEFORE(T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ore-KR" altLang="en-US" dirty="0"/>
              <a:t>∩</a:t>
            </a:r>
            <a:r>
              <a:rPr lang="en" altLang="ko-Kore-KR" dirty="0"/>
              <a:t> AFTER(</a:t>
            </a:r>
            <a:r>
              <a:rPr lang="en-US" altLang="ko-KR" dirty="0"/>
              <a:t>T)</a:t>
            </a:r>
            <a:r>
              <a:rPr lang="en" altLang="ko-Kore-KR" dirty="0"/>
              <a:t> </a:t>
            </a:r>
          </a:p>
          <a:p>
            <a:r>
              <a:rPr lang="en-US" altLang="ko-Kore-KR" b="1" dirty="0"/>
              <a:t>Wormholes are not Isolated</a:t>
            </a:r>
          </a:p>
          <a:p>
            <a:pPr lvl="1"/>
            <a:r>
              <a:rPr lang="en" altLang="ko-Kore-KR" dirty="0"/>
              <a:t>Serial histories don't have wormholes </a:t>
            </a:r>
          </a:p>
          <a:p>
            <a:pPr lvl="1"/>
            <a:r>
              <a:rPr lang="en" altLang="ko-Kore-KR" dirty="0">
                <a:sym typeface="Wingdings" pitchFamily="2" charset="2"/>
              </a:rPr>
              <a:t>That is, i</a:t>
            </a:r>
            <a:r>
              <a:rPr lang="en" altLang="ko-Kore-KR" dirty="0"/>
              <a:t>solated histories have no wormholes </a:t>
            </a:r>
          </a:p>
          <a:p>
            <a:pPr lvl="1"/>
            <a:endParaRPr lang="en" altLang="ko-Kore-KR" b="1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87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of Isolation</a:t>
            </a:r>
          </a:p>
          <a:p>
            <a:r>
              <a:rPr lang="en-US" dirty="0"/>
              <a:t>The Dependency Model of Isolation</a:t>
            </a:r>
          </a:p>
          <a:p>
            <a:r>
              <a:rPr lang="en-US" dirty="0"/>
              <a:t>Isolation Theorems</a:t>
            </a:r>
          </a:p>
          <a:p>
            <a:r>
              <a:rPr lang="en-US" dirty="0"/>
              <a:t>Degrees of Isolation</a:t>
            </a:r>
          </a:p>
          <a:p>
            <a:r>
              <a:rPr lang="en-US" dirty="0"/>
              <a:t>Phantoms and Predicate Locks</a:t>
            </a:r>
          </a:p>
          <a:p>
            <a:r>
              <a:rPr lang="en-US" dirty="0"/>
              <a:t>Granular Locks</a:t>
            </a:r>
          </a:p>
          <a:p>
            <a:r>
              <a:rPr lang="en-US" dirty="0"/>
              <a:t>Locking Heuristics</a:t>
            </a:r>
          </a:p>
          <a:p>
            <a:r>
              <a:rPr lang="en-US" dirty="0"/>
              <a:t>Scheduling and Deadlock</a:t>
            </a:r>
          </a:p>
          <a:p>
            <a:r>
              <a:rPr lang="en-US" dirty="0"/>
              <a:t>Exotics</a:t>
            </a:r>
          </a:p>
        </p:txBody>
      </p:sp>
    </p:spTree>
    <p:extLst>
      <p:ext uri="{BB962C8B-B14F-4D97-AF65-F5344CB8AC3E}">
        <p14:creationId xmlns:p14="http://schemas.microsoft.com/office/powerpoint/2010/main" val="5462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EB4C-953C-C345-94F4-7360DAD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Proof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14CE1-F42E-6348-8875-86B400A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Skip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07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C8212-4A4D-D441-817D-9A7E06C1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Degree of Isolation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FFE6-5516-9540-A6D3-54BA5901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Degree of Isolation</a:t>
            </a:r>
          </a:p>
          <a:p>
            <a:pPr lvl="1"/>
            <a:r>
              <a:rPr lang="en-US" altLang="ko-Kore-KR" b="1" dirty="0"/>
              <a:t>Degree 0 (anarchy) </a:t>
            </a:r>
          </a:p>
          <a:p>
            <a:pPr lvl="2"/>
            <a:r>
              <a:rPr lang="en-US" altLang="ko-Kore-KR" dirty="0"/>
              <a:t>No overwrite another TX’s dirty data</a:t>
            </a:r>
          </a:p>
          <a:p>
            <a:pPr lvl="2"/>
            <a:r>
              <a:rPr lang="en-US" altLang="ko-Kore-KR" dirty="0"/>
              <a:t>Well-formed writes</a:t>
            </a:r>
          </a:p>
          <a:p>
            <a:pPr lvl="1"/>
            <a:r>
              <a:rPr lang="en-US" altLang="ko-Kore-KR" b="1" dirty="0"/>
              <a:t>Degree 1 (browse)</a:t>
            </a:r>
          </a:p>
          <a:p>
            <a:pPr lvl="2"/>
            <a:r>
              <a:rPr lang="en-US" altLang="ko-Kore-KR" dirty="0"/>
              <a:t>No lost updates</a:t>
            </a:r>
          </a:p>
          <a:p>
            <a:pPr lvl="2"/>
            <a:r>
              <a:rPr lang="en-US" altLang="ko-Kore-KR" dirty="0"/>
              <a:t>Two-phase exclusive locks, Well-formed writes</a:t>
            </a:r>
          </a:p>
          <a:p>
            <a:pPr lvl="1"/>
            <a:r>
              <a:rPr lang="en-US" altLang="ko-Kore-KR" b="1" dirty="0"/>
              <a:t>Degree 2 (cursor stability)</a:t>
            </a:r>
          </a:p>
          <a:p>
            <a:pPr lvl="2"/>
            <a:r>
              <a:rPr lang="en-US" altLang="ko-Kore-KR" dirty="0"/>
              <a:t>No lost updates &amp; No dirty reads</a:t>
            </a:r>
          </a:p>
          <a:p>
            <a:pPr lvl="2"/>
            <a:r>
              <a:rPr kumimoji="1" lang="en-US" altLang="ko-Kore-KR" dirty="0"/>
              <a:t>Two-phase exclusive locks, Well-formed</a:t>
            </a:r>
          </a:p>
          <a:p>
            <a:pPr lvl="1"/>
            <a:r>
              <a:rPr lang="en-US" altLang="ko-Kore-KR" b="1" dirty="0"/>
              <a:t>Degree 3 (isolated, serializable, or repeatable reads)</a:t>
            </a:r>
          </a:p>
          <a:p>
            <a:pPr lvl="2"/>
            <a:r>
              <a:rPr lang="en-US" altLang="ko-Kore-KR" dirty="0"/>
              <a:t>No lost updates and repeatable reads</a:t>
            </a:r>
          </a:p>
          <a:p>
            <a:pPr lvl="2"/>
            <a:r>
              <a:rPr lang="en-US" altLang="ko-Kore-KR" dirty="0"/>
              <a:t>Two-phase, Well-formed</a:t>
            </a:r>
          </a:p>
          <a:p>
            <a:pPr lvl="1"/>
            <a:endParaRPr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56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EC03B-923F-774C-817C-43CA1D83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SQL and Degrees of Isolation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98F34-298E-A142-A916-1D67FB70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Four isolation levels</a:t>
            </a:r>
          </a:p>
          <a:p>
            <a:pPr lvl="1"/>
            <a:r>
              <a:rPr lang="en" altLang="ko-Kore-KR" dirty="0"/>
              <a:t>READ UNCOMMITTED</a:t>
            </a:r>
          </a:p>
          <a:p>
            <a:pPr lvl="1"/>
            <a:r>
              <a:rPr lang="en" altLang="ko-Kore-KR" dirty="0"/>
              <a:t>R</a:t>
            </a:r>
            <a:r>
              <a:rPr lang="en-US" altLang="ko-Kore-KR" dirty="0"/>
              <a:t>EAD COMMITTED</a:t>
            </a:r>
          </a:p>
          <a:p>
            <a:pPr lvl="1"/>
            <a:r>
              <a:rPr lang="en-US" altLang="ko-Kore-KR" dirty="0"/>
              <a:t>REPEATABLE READ</a:t>
            </a:r>
          </a:p>
          <a:p>
            <a:pPr lvl="1"/>
            <a:r>
              <a:rPr lang="en-US" altLang="ko-Kore-KR" dirty="0"/>
              <a:t>SERIALIZABLE</a:t>
            </a:r>
            <a:endParaRPr lang="en" altLang="ko-Kore-KR" dirty="0"/>
          </a:p>
          <a:p>
            <a:pPr lvl="1"/>
            <a:endParaRPr kumimoji="1" lang="ko-Kore-KR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DD0DE77-6175-6148-9EF6-0BF5573D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6" y="3730122"/>
            <a:ext cx="7664412" cy="200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89E2-F209-DF46-9C51-9FBE0F2A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Phantoms and Predicate 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A1A04-2542-5C46-9D91-7C808868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b="1" dirty="0"/>
              <a:t>Phantom records</a:t>
            </a:r>
          </a:p>
          <a:p>
            <a:pPr lvl="1"/>
            <a:r>
              <a:rPr kumimoji="1" lang="en-US" altLang="ko-Kore-KR" dirty="0"/>
              <a:t>Records that either appear or disappear from sets</a:t>
            </a:r>
          </a:p>
          <a:p>
            <a:pPr lvl="1"/>
            <a:r>
              <a:rPr lang="en-US" altLang="ko-Kore-KR" dirty="0"/>
              <a:t>No pure record-locking solution for phantoms</a:t>
            </a:r>
          </a:p>
          <a:p>
            <a:r>
              <a:rPr kumimoji="1" lang="en-US" altLang="ko-Kore-KR" b="1" dirty="0"/>
              <a:t>Predicate Locks</a:t>
            </a:r>
          </a:p>
          <a:p>
            <a:pPr lvl="1"/>
            <a:r>
              <a:rPr lang="en-US" altLang="ko-Kore-KR" dirty="0"/>
              <a:t>Solution for phantoms</a:t>
            </a:r>
          </a:p>
          <a:p>
            <a:pPr lvl="1"/>
            <a:r>
              <a:rPr kumimoji="1" lang="en-US" altLang="ko-Kore-KR" dirty="0"/>
              <a:t>Lock request </a:t>
            </a:r>
            <a:r>
              <a:rPr lang="en-US" altLang="ko-Kore-KR" dirty="0"/>
              <a:t>specify a subset of the database</a:t>
            </a:r>
          </a:p>
          <a:p>
            <a:pPr lvl="1"/>
            <a:r>
              <a:rPr lang="en" altLang="ko-Kore-KR" dirty="0"/>
              <a:t>Format : &lt; t, [</a:t>
            </a:r>
            <a:r>
              <a:rPr lang="en" altLang="ko-Kore-KR" dirty="0" err="1"/>
              <a:t>slock</a:t>
            </a:r>
            <a:r>
              <a:rPr lang="en" altLang="ko-Kore-KR" dirty="0"/>
              <a:t> | </a:t>
            </a:r>
            <a:r>
              <a:rPr lang="en" altLang="ko-Kore-KR" dirty="0" err="1"/>
              <a:t>xlock</a:t>
            </a:r>
            <a:r>
              <a:rPr lang="en" altLang="ko-Kore-KR" dirty="0"/>
              <a:t>], predicate &gt;</a:t>
            </a:r>
            <a:br>
              <a:rPr lang="en" altLang="ko-Kore-KR" dirty="0"/>
            </a:br>
            <a:endParaRPr lang="en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33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AD26C-8A55-924A-9648-3F9E942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Phantoms and Predicate 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7C986-E092-2D45-B13D-D6F31D0A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Two Predicate Locks are Compatible if:</a:t>
            </a:r>
          </a:p>
          <a:p>
            <a:pPr lvl="1"/>
            <a:r>
              <a:rPr lang="en-US" altLang="ko-Kore-KR" dirty="0"/>
              <a:t>T = T` , or</a:t>
            </a:r>
          </a:p>
          <a:p>
            <a:pPr lvl="1"/>
            <a:r>
              <a:rPr kumimoji="1" lang="en-US" altLang="ko-Kore-KR" dirty="0"/>
              <a:t>Both modes are SHARE</a:t>
            </a:r>
            <a:r>
              <a:rPr lang="en-US" altLang="ko-Kore-KR" dirty="0"/>
              <a:t>, or</a:t>
            </a:r>
          </a:p>
          <a:p>
            <a:pPr lvl="1"/>
            <a:r>
              <a:rPr lang="en-US" altLang="ko-Kore-KR" dirty="0"/>
              <a:t>The predicate (P AND P`) is FALSE</a:t>
            </a:r>
          </a:p>
          <a:p>
            <a:r>
              <a:rPr kumimoji="1" lang="en-US" altLang="ko-Kore-KR" dirty="0"/>
              <a:t>Example</a:t>
            </a:r>
          </a:p>
          <a:p>
            <a:pPr marL="457200" lvl="1" indent="0">
              <a:buNone/>
            </a:pPr>
            <a:r>
              <a:rPr lang="en" altLang="ko-Kore-KR" dirty="0"/>
              <a:t>&lt; t, </a:t>
            </a:r>
            <a:r>
              <a:rPr lang="en" altLang="ko-Kore-KR" dirty="0" err="1"/>
              <a:t>slock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and </a:t>
            </a:r>
            <a:r>
              <a:rPr lang="en" altLang="ko-Kore-KR" dirty="0" err="1"/>
              <a:t>emp.hair</a:t>
            </a:r>
            <a:r>
              <a:rPr lang="en" altLang="ko-Kore-KR" dirty="0"/>
              <a:t> = "red” &gt;</a:t>
            </a:r>
          </a:p>
          <a:p>
            <a:pPr lvl="1"/>
            <a:r>
              <a:rPr lang="en" altLang="ko-Kore-KR" dirty="0"/>
              <a:t>&lt; t , </a:t>
            </a:r>
            <a:r>
              <a:rPr lang="en" altLang="ko-Kore-KR" dirty="0" err="1"/>
              <a:t>xlock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&gt; : Compatible</a:t>
            </a:r>
          </a:p>
          <a:p>
            <a:pPr lvl="1"/>
            <a:r>
              <a:rPr lang="en" altLang="ko-Kore-KR" dirty="0"/>
              <a:t>&lt; t', </a:t>
            </a:r>
            <a:r>
              <a:rPr lang="en" altLang="ko-Kore-KR" dirty="0" err="1"/>
              <a:t>slock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&gt; : Compatible</a:t>
            </a:r>
          </a:p>
          <a:p>
            <a:pPr lvl="1"/>
            <a:r>
              <a:rPr lang="en" altLang="ko-Kore-KR" dirty="0"/>
              <a:t>&lt; t’, </a:t>
            </a:r>
            <a:r>
              <a:rPr lang="en" altLang="ko-Kore-KR" dirty="0" err="1"/>
              <a:t>xlock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&gt; : Incompatible</a:t>
            </a:r>
          </a:p>
          <a:p>
            <a:r>
              <a:rPr lang="en-US" altLang="ko-Kore-KR" dirty="0"/>
              <a:t>System always compares the lock request with the other granted and waiting locks</a:t>
            </a:r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9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BE09-0542-D345-8E17-07CB9C2D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Granular 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6FD62-E2C0-6143-B0EB-46815A3E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Granular Locks</a:t>
            </a:r>
          </a:p>
          <a:p>
            <a:pPr lvl="1"/>
            <a:r>
              <a:rPr kumimoji="1" lang="en-US" altLang="ko-Kore-KR" dirty="0"/>
              <a:t>Pick a fixed set of predicates (precompute the predicate locks)</a:t>
            </a:r>
          </a:p>
          <a:p>
            <a:pPr lvl="1"/>
            <a:r>
              <a:rPr lang="en" altLang="ko-Kore-KR" dirty="0"/>
              <a:t>Ex)</a:t>
            </a:r>
          </a:p>
          <a:p>
            <a:pPr lvl="2"/>
            <a:r>
              <a:rPr lang="en" altLang="ko-Kore-KR" dirty="0"/>
              <a:t>SITE = "RIPA" AND FILE ="PHONE" AND RECORD ="GIOVANNA" </a:t>
            </a:r>
          </a:p>
          <a:p>
            <a:pPr lvl="2"/>
            <a:r>
              <a:rPr lang="en" altLang="ko-Kore-KR" dirty="0"/>
              <a:t>SITE = "RIPA"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7CAF3-F5D4-B741-ACCE-E2CD92EE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4" y="3429000"/>
            <a:ext cx="5991367" cy="32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0685F-B76C-C24D-B5EB-84C80E45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Tree Locking and Intent Lock Modes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69ED0-CCC9-B348-9165-826942FE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Locking a node implicitly locks child nodes with same mode</a:t>
            </a:r>
          </a:p>
          <a:p>
            <a:r>
              <a:rPr lang="en-US" altLang="ko-Kore-KR" dirty="0"/>
              <a:t>Intent lock mode</a:t>
            </a:r>
          </a:p>
          <a:p>
            <a:pPr lvl="1"/>
            <a:r>
              <a:rPr kumimoji="1" lang="en-US" altLang="ko-Kore-KR" dirty="0"/>
              <a:t>Prevent other TXs from set</a:t>
            </a:r>
            <a:r>
              <a:rPr lang="en-US" altLang="ko-Kore-KR" dirty="0"/>
              <a:t>ting coarse granularity on that node</a:t>
            </a:r>
          </a:p>
          <a:p>
            <a:r>
              <a:rPr lang="en" altLang="ko-Kore-KR" dirty="0"/>
              <a:t>Example</a:t>
            </a:r>
          </a:p>
          <a:p>
            <a:pPr lvl="1"/>
            <a:r>
              <a:rPr lang="en" altLang="ko-Kore-KR" dirty="0"/>
              <a:t>LOCK 		"IN DATABASE"  			IN INTENT MODE </a:t>
            </a:r>
          </a:p>
          <a:p>
            <a:pPr lvl="1"/>
            <a:r>
              <a:rPr lang="en" altLang="ko-Kore-KR" dirty="0"/>
              <a:t>LOCK 		NODE="RIPA" 			IN INTENT MODE </a:t>
            </a:r>
          </a:p>
          <a:p>
            <a:pPr lvl="1"/>
            <a:r>
              <a:rPr lang="en" altLang="ko-Kore-KR" dirty="0"/>
              <a:t>LOCK 		FILE= "PHONE" 			IN INTENT MODE </a:t>
            </a:r>
          </a:p>
          <a:p>
            <a:pPr lvl="1"/>
            <a:r>
              <a:rPr lang="en" altLang="ko-Kore-KR" dirty="0"/>
              <a:t>LOCK 		NAME = "GIOVANNA" 	IN SHARED MODE. </a:t>
            </a:r>
          </a:p>
        </p:txBody>
      </p:sp>
    </p:spTree>
    <p:extLst>
      <p:ext uri="{BB962C8B-B14F-4D97-AF65-F5344CB8AC3E}">
        <p14:creationId xmlns:p14="http://schemas.microsoft.com/office/powerpoint/2010/main" val="21419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8B74-4822-A248-B904-C9F4DBD1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Tree Locking and Intent Lock Modes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4BBE7-6D0D-B04C-AFA5-2A8618D6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Refined intent mode locks</a:t>
            </a:r>
          </a:p>
          <a:p>
            <a:pPr lvl="1"/>
            <a:r>
              <a:rPr lang="en-US" altLang="ko-Kore-KR" b="1" dirty="0"/>
              <a:t>IX</a:t>
            </a:r>
            <a:r>
              <a:rPr lang="en-US" altLang="ko-Kore-KR" dirty="0"/>
              <a:t> : </a:t>
            </a:r>
            <a:r>
              <a:rPr lang="en" altLang="ko-Kore-KR" dirty="0"/>
              <a:t>Intent to set shared or exclusive locks at finer granularity.</a:t>
            </a:r>
            <a:endParaRPr lang="en-US" altLang="ko-Kore-KR" dirty="0"/>
          </a:p>
          <a:p>
            <a:pPr lvl="1"/>
            <a:r>
              <a:rPr kumimoji="1" lang="en-US" altLang="ko-Kore-KR" b="1" dirty="0"/>
              <a:t>IS </a:t>
            </a:r>
            <a:r>
              <a:rPr kumimoji="1" lang="en-US" altLang="ko-Kore-KR" dirty="0"/>
              <a:t>: </a:t>
            </a:r>
            <a:r>
              <a:rPr lang="en" altLang="ko-Kore-KR" dirty="0"/>
              <a:t>Intent to set shared locks at finer granularity.</a:t>
            </a:r>
            <a:endParaRPr kumimoji="1" lang="en-US" altLang="ko-Kore-KR" dirty="0"/>
          </a:p>
          <a:p>
            <a:pPr lvl="1"/>
            <a:r>
              <a:rPr lang="en-US" altLang="ko-Kore-KR" b="1" dirty="0"/>
              <a:t>SIX</a:t>
            </a:r>
            <a:r>
              <a:rPr lang="en-US" altLang="ko-Kore-KR" dirty="0"/>
              <a:t> : </a:t>
            </a:r>
            <a:r>
              <a:rPr lang="en" altLang="ko-Kore-KR" dirty="0"/>
              <a:t>A coarse-granularity shared lock with intent to set finer-granularity exclusive locks -- essentially the union of S and IX. </a:t>
            </a:r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FB0D8-AB1D-534C-BFE7-F098F639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03" y="3730122"/>
            <a:ext cx="6993194" cy="23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6617C-03BF-3146-AE0C-47C563C5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Key-Range Locking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9F17-4005-CE4E-ACA3-CC9E5165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Key-range lock</a:t>
            </a:r>
          </a:p>
          <a:p>
            <a:pPr lvl="1"/>
            <a:r>
              <a:rPr lang="en-US" altLang="ko-Kore-KR" dirty="0"/>
              <a:t>A lock on the key range ( locking set is logical )</a:t>
            </a:r>
          </a:p>
          <a:p>
            <a:r>
              <a:rPr kumimoji="1" lang="en-US" altLang="ko-Kore-KR" dirty="0"/>
              <a:t>Key-Range Locks Need DAG Locking</a:t>
            </a:r>
          </a:p>
          <a:p>
            <a:pPr lvl="1"/>
            <a:r>
              <a:rPr kumimoji="1" lang="en-US" altLang="ko-Kore-KR" dirty="0"/>
              <a:t>Locking on a Tree </a:t>
            </a:r>
            <a:r>
              <a:rPr kumimoji="1" lang="en-US" altLang="ko-Kore-KR" dirty="0">
                <a:sym typeface="Wingdings" pitchFamily="2" charset="2"/>
              </a:rPr>
              <a:t> Locking on a Directed acyclic graph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00015-1B06-5341-8AC3-008DEF75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89" y="3429000"/>
            <a:ext cx="5986021" cy="24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4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F355-3632-7D45-BD00-03A75F84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Locking Heuristics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2987D-F35C-5744-8D69-BCE0FE84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Lock Conversion</a:t>
            </a:r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Lock Escalation</a:t>
            </a:r>
          </a:p>
          <a:p>
            <a:pPr lvl="1"/>
            <a:r>
              <a:rPr lang="en" altLang="ko-Kore-KR" dirty="0"/>
              <a:t>Convert fine-granularity locks to coarse locks</a:t>
            </a:r>
            <a:endParaRPr lang="en" altLang="ko-Kore-KR" sz="1600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F5F44-A89F-6149-8D80-4BE57F19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766" y="1917650"/>
            <a:ext cx="1850504" cy="21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Isolation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Invariants</a:t>
            </a:r>
          </a:p>
          <a:p>
            <a:pPr lvl="1"/>
            <a:r>
              <a:rPr lang="en-US" dirty="0"/>
              <a:t>The system state consists of objects related in certain ways</a:t>
            </a:r>
          </a:p>
          <a:p>
            <a:pPr lvl="1"/>
            <a:r>
              <a:rPr lang="en-US" dirty="0"/>
              <a:t>ex) ''The checksum field of each page, P, must be CHECKSUM(P).“</a:t>
            </a:r>
          </a:p>
          <a:p>
            <a:pPr lvl="1"/>
            <a:r>
              <a:rPr lang="en-US" dirty="0"/>
              <a:t>"For each element, x, </a:t>
            </a:r>
            <a:r>
              <a:rPr lang="en-US" sz="2400" dirty="0"/>
              <a:t>in </a:t>
            </a:r>
            <a:r>
              <a:rPr lang="en-US" dirty="0"/>
              <a:t>a doubly linked ring, </a:t>
            </a:r>
            <a:r>
              <a:rPr lang="en-US" dirty="0" err="1"/>
              <a:t>prev</a:t>
            </a:r>
            <a:r>
              <a:rPr lang="en-US" dirty="0"/>
              <a:t>(next(x))= x“</a:t>
            </a:r>
          </a:p>
          <a:p>
            <a:pPr lvl="1"/>
            <a:r>
              <a:rPr lang="en-US" dirty="0"/>
              <a:t>"Account balances must be positive.“</a:t>
            </a:r>
          </a:p>
          <a:p>
            <a:pPr lvl="1"/>
            <a:endParaRPr lang="en-US" dirty="0"/>
          </a:p>
          <a:p>
            <a:r>
              <a:rPr lang="en-US" b="1" dirty="0"/>
              <a:t>Consistency</a:t>
            </a:r>
          </a:p>
          <a:p>
            <a:pPr lvl="1"/>
            <a:r>
              <a:rPr lang="en-US" dirty="0"/>
              <a:t>The system state is </a:t>
            </a:r>
            <a:r>
              <a:rPr lang="en-US" b="1" i="1" dirty="0"/>
              <a:t>consistent</a:t>
            </a:r>
            <a:r>
              <a:rPr lang="en-US" i="1" dirty="0"/>
              <a:t> </a:t>
            </a:r>
            <a:r>
              <a:rPr lang="en-US" dirty="0"/>
              <a:t>if it satisfies all these invariants</a:t>
            </a:r>
          </a:p>
        </p:txBody>
      </p:sp>
    </p:spTree>
    <p:extLst>
      <p:ext uri="{BB962C8B-B14F-4D97-AF65-F5344CB8AC3E}">
        <p14:creationId xmlns:p14="http://schemas.microsoft.com/office/powerpoint/2010/main" val="7725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8FCF-0862-3546-BBF4-64124EC1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Scheduling and Deadlock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4D120-F23C-FC4D-B70A-34C513B1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Scheduli</a:t>
            </a:r>
            <a:r>
              <a:rPr lang="en-US" altLang="ko-Kore-KR" dirty="0"/>
              <a:t>ng</a:t>
            </a:r>
          </a:p>
          <a:p>
            <a:pPr lvl="1"/>
            <a:r>
              <a:rPr kumimoji="1" lang="en-US" altLang="ko-Kore-KR" dirty="0"/>
              <a:t>Problem of Convoy</a:t>
            </a:r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r>
              <a:rPr lang="en-US" altLang="ko-Kore-KR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Do not schedule hotspot locks on a FIFO basis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Spin (busy wait) on a lock for a few hundred instructions</a:t>
            </a:r>
            <a:endParaRPr lang="en-US" altLang="ko-Kore-KR" dirty="0"/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Do not allow processes holding hotspot locks to be preempted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ore-KR" dirty="0"/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27792-8F1E-FB4F-A91B-1A3CC017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6" y="2255166"/>
            <a:ext cx="3815041" cy="1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C75CF-2301-4A4A-95C5-3B4BEF61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Deadlock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CD138-8CB2-1D40-8ECD-8E8773D4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Deadlock Avoidance</a:t>
            </a:r>
          </a:p>
          <a:p>
            <a:pPr lvl="1"/>
            <a:r>
              <a:rPr lang="en-US" altLang="ko-Kore-KR" dirty="0"/>
              <a:t>Linearly order the resources and acquire them only in that order</a:t>
            </a:r>
            <a:br>
              <a:rPr lang="en-US" altLang="ko-Kore-KR" dirty="0"/>
            </a:br>
            <a:r>
              <a:rPr lang="en-US" altLang="ko-Kore-KR" dirty="0"/>
              <a:t>(deadlock requires a waits-for cycle)</a:t>
            </a:r>
          </a:p>
          <a:p>
            <a:endParaRPr lang="en-US" altLang="ko-Kore-KR" dirty="0"/>
          </a:p>
          <a:p>
            <a:r>
              <a:rPr lang="en-US" altLang="ko-Kore-KR" dirty="0"/>
              <a:t>Deadlock Detect</a:t>
            </a:r>
          </a:p>
          <a:p>
            <a:pPr lvl="1"/>
            <a:r>
              <a:rPr lang="en-US" altLang="ko-Kore-KR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68396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012C-0D0A-5244-B372-3B78AB0F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Wait-for Graph and Deadlock Detector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07B6-E555-9946-A8CD-F8C49B5B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Wait-for graph</a:t>
            </a:r>
          </a:p>
          <a:p>
            <a:pPr lvl="1"/>
            <a:r>
              <a:rPr lang="en-US" altLang="ko-Kore-KR" dirty="0"/>
              <a:t>T is waiting for a resource held by T`, or</a:t>
            </a:r>
          </a:p>
          <a:p>
            <a:pPr lvl="1"/>
            <a:r>
              <a:rPr kumimoji="1" lang="en-US" altLang="ko-Kore-KR" dirty="0"/>
              <a:t>T will ev</a:t>
            </a:r>
            <a:r>
              <a:rPr lang="en-US" altLang="ko-Kore-KR" dirty="0"/>
              <a:t>entually wait for a resource to be granted to T`</a:t>
            </a:r>
          </a:p>
          <a:p>
            <a:r>
              <a:rPr lang="en-US" altLang="ko-Kore-KR" dirty="0"/>
              <a:t>A cycle in the wait-for graph is </a:t>
            </a:r>
            <a:r>
              <a:rPr lang="en-US" altLang="ko-Kore-KR" i="1" dirty="0"/>
              <a:t>deadlock</a:t>
            </a:r>
          </a:p>
          <a:p>
            <a:r>
              <a:rPr lang="en-US" altLang="ko-Kore-KR" dirty="0"/>
              <a:t>Waiting list and Granted list are used to build wait-for graph</a:t>
            </a:r>
          </a:p>
          <a:p>
            <a:pPr lvl="1"/>
            <a:r>
              <a:rPr lang="en" altLang="ko-Kore-KR" i="1" dirty="0"/>
              <a:t>T' </a:t>
            </a:r>
            <a:r>
              <a:rPr lang="en" altLang="ko-Kore-KR" dirty="0"/>
              <a:t>is in the granted list or is ahead of </a:t>
            </a:r>
            <a:r>
              <a:rPr lang="en" altLang="ko-Kore-KR" i="1" dirty="0"/>
              <a:t>T </a:t>
            </a:r>
            <a:r>
              <a:rPr lang="en" altLang="ko-Kore-KR" dirty="0"/>
              <a:t>in the wait list, and </a:t>
            </a:r>
          </a:p>
          <a:p>
            <a:pPr lvl="1"/>
            <a:r>
              <a:rPr lang="en" altLang="ko-Kore-KR" dirty="0"/>
              <a:t>modes </a:t>
            </a:r>
            <a:r>
              <a:rPr lang="en" altLang="ko-Kore-KR" i="1" dirty="0"/>
              <a:t>m </a:t>
            </a:r>
            <a:r>
              <a:rPr lang="en" altLang="ko-Kore-KR" dirty="0"/>
              <a:t>and </a:t>
            </a:r>
            <a:r>
              <a:rPr lang="en" altLang="ko-Kore-KR" i="1" dirty="0"/>
              <a:t>m' </a:t>
            </a:r>
            <a:r>
              <a:rPr lang="en" altLang="ko-Kore-KR" dirty="0"/>
              <a:t>are incompatible 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7928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6FD8A-2548-D148-A82F-242654C8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Exotics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80BDD-97ED-A14A-8228-F740216C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01" y="1334080"/>
            <a:ext cx="8085139" cy="4792084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dirty="0"/>
              <a:t>Field Call</a:t>
            </a:r>
          </a:p>
          <a:p>
            <a:pPr lvl="1"/>
            <a:r>
              <a:rPr kumimoji="1" lang="en-US" altLang="ko-Kore-KR" dirty="0"/>
              <a:t>A</a:t>
            </a:r>
            <a:r>
              <a:rPr lang="en-US" altLang="ko-Kore-KR" dirty="0"/>
              <a:t> field call consists of two parts:</a:t>
            </a:r>
          </a:p>
          <a:p>
            <a:pPr lvl="2"/>
            <a:r>
              <a:rPr lang="en" altLang="ko-Kore-KR" dirty="0"/>
              <a:t>A </a:t>
            </a:r>
            <a:r>
              <a:rPr lang="en" altLang="ko-Kore-KR" i="1" dirty="0"/>
              <a:t>predicate; </a:t>
            </a:r>
            <a:r>
              <a:rPr lang="en" altLang="ko-Kore-KR" dirty="0"/>
              <a:t>for example, </a:t>
            </a:r>
            <a:r>
              <a:rPr lang="en" altLang="ko-Kore-KR" dirty="0" err="1"/>
              <a:t>quantity_on_hand</a:t>
            </a:r>
            <a:r>
              <a:rPr lang="en" altLang="ko-Kore-KR" dirty="0"/>
              <a:t>&gt; 100 and</a:t>
            </a:r>
          </a:p>
          <a:p>
            <a:pPr lvl="2"/>
            <a:r>
              <a:rPr lang="en" altLang="ko-Kore-KR" dirty="0"/>
              <a:t>A </a:t>
            </a:r>
            <a:r>
              <a:rPr lang="en" altLang="ko-Kore-KR" i="1" dirty="0"/>
              <a:t>transform; </a:t>
            </a:r>
            <a:r>
              <a:rPr lang="en" altLang="ko-Kore-KR" dirty="0"/>
              <a:t>for example, </a:t>
            </a:r>
            <a:r>
              <a:rPr lang="en" altLang="ko-Kore-KR" dirty="0" err="1"/>
              <a:t>quantity_on_hand</a:t>
            </a:r>
            <a:r>
              <a:rPr lang="en" altLang="ko-Kore-KR" dirty="0"/>
              <a:t> = </a:t>
            </a:r>
            <a:r>
              <a:rPr lang="en" altLang="ko-Kore-KR" dirty="0" err="1"/>
              <a:t>quantity_on_hand</a:t>
            </a:r>
            <a:r>
              <a:rPr lang="en" altLang="ko-Kore-KR" dirty="0"/>
              <a:t> -100</a:t>
            </a:r>
          </a:p>
          <a:p>
            <a:pPr lvl="2"/>
            <a:endParaRPr lang="en" altLang="ko-Kore-KR" dirty="0"/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If the predicate is true, the predicate and the transform required are recorded in the redo log. Otherwise, the field call aborts.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The record locked in the shared mode is immediately unlocked;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At commit phase 1, the redo log is examined and the predicate of the transaction is again tested</a:t>
            </a:r>
          </a:p>
          <a:p>
            <a:pPr marL="1314450" lvl="2" indent="-457200"/>
            <a:r>
              <a:rPr lang="en" altLang="ko-Kore-KR" dirty="0"/>
              <a:t>If the result is false, TX is aborted</a:t>
            </a:r>
          </a:p>
          <a:p>
            <a:pPr marL="1314450" lvl="2" indent="-457200"/>
            <a:r>
              <a:rPr lang="en" altLang="ko-Kore-KR" dirty="0"/>
              <a:t>Else, shared lock on the predicate record, exclusive lock on the records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After all the transforms are performed, all the locks are immediately released </a:t>
            </a:r>
          </a:p>
          <a:p>
            <a:pPr lvl="2"/>
            <a:endParaRPr lang="en-US" altLang="ko-Kore-KR" dirty="0"/>
          </a:p>
          <a:p>
            <a:pPr lvl="2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2253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30A23-75E1-D14C-A0A0-8A6085A6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Optimistic and Timestamp Locking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44654-8D35-4343-A99E-D4C96C6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Optimistic Locking</a:t>
            </a:r>
          </a:p>
          <a:p>
            <a:pPr lvl="1"/>
            <a:r>
              <a:rPr lang="en" altLang="ko-Kore-KR" dirty="0"/>
              <a:t>The </a:t>
            </a:r>
            <a:r>
              <a:rPr lang="en" altLang="ko-Kore-KR" i="1" dirty="0"/>
              <a:t>predicate </a:t>
            </a:r>
            <a:r>
              <a:rPr lang="en" altLang="ko-Kore-KR" dirty="0"/>
              <a:t>is {field = old-value}.</a:t>
            </a:r>
          </a:p>
          <a:p>
            <a:pPr lvl="1"/>
            <a:r>
              <a:rPr lang="en" altLang="ko-Kore-KR" dirty="0"/>
              <a:t>The </a:t>
            </a:r>
            <a:r>
              <a:rPr lang="en" altLang="ko-Kore-KR" i="1" dirty="0"/>
              <a:t>transform </a:t>
            </a:r>
            <a:r>
              <a:rPr lang="en" altLang="ko-Kore-KR" dirty="0"/>
              <a:t>is {field =new-value}. </a:t>
            </a:r>
          </a:p>
          <a:p>
            <a:endParaRPr kumimoji="1" lang="en-US" altLang="ko-Kore-KR" dirty="0"/>
          </a:p>
          <a:p>
            <a:r>
              <a:rPr lang="en-US" altLang="ko-Kore-KR" dirty="0"/>
              <a:t>Timestamp Locking</a:t>
            </a:r>
          </a:p>
          <a:p>
            <a:pPr lvl="1"/>
            <a:r>
              <a:rPr kumimoji="1" lang="en-US" altLang="ko-Kore-KR" dirty="0"/>
              <a:t>Add timestamp field that is read as part of the predicate check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12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Isolation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First Law of Concurrency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Concurrent execution should not cause application programs to malfunction.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Each TX looks like running in isolation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0" indent="0">
              <a:buNone/>
            </a:pPr>
            <a:r>
              <a:rPr lang="en-US" sz="3200" b="1" dirty="0"/>
              <a:t>Second Law of Concurrency Control</a:t>
            </a:r>
          </a:p>
          <a:p>
            <a:r>
              <a:rPr lang="en-US" sz="2600" dirty="0"/>
              <a:t>Concurrent execution should not have lower throughput or much higher response times than serial execution.</a:t>
            </a:r>
          </a:p>
          <a:p>
            <a:r>
              <a:rPr lang="en-US" sz="2600" dirty="0"/>
              <a:t>The second law favors simple algorithm</a:t>
            </a:r>
          </a:p>
          <a:p>
            <a:endParaRPr lang="en-US" sz="600" dirty="0"/>
          </a:p>
          <a:p>
            <a:pPr marL="0" indent="0">
              <a:buNone/>
            </a:pPr>
            <a:r>
              <a:rPr lang="en-US" sz="3200" b="1" dirty="0"/>
              <a:t>Contribution of Transaction systems </a:t>
            </a:r>
          </a:p>
          <a:p>
            <a:r>
              <a:rPr lang="en-US" dirty="0"/>
              <a:t>Automatic locking and locking algorithm with undo/redo</a:t>
            </a:r>
          </a:p>
        </p:txBody>
      </p:sp>
    </p:spTree>
    <p:extLst>
      <p:ext uri="{BB962C8B-B14F-4D97-AF65-F5344CB8AC3E}">
        <p14:creationId xmlns:p14="http://schemas.microsoft.com/office/powerpoint/2010/main" val="25154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Dependency Model of Isolation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understand isolation results</a:t>
            </a:r>
          </a:p>
          <a:p>
            <a:pPr lvl="1"/>
            <a:r>
              <a:rPr lang="en-US" dirty="0"/>
              <a:t>A transaction is a sequence of read and write actions on objects</a:t>
            </a:r>
          </a:p>
          <a:p>
            <a:r>
              <a:rPr lang="en-US" dirty="0"/>
              <a:t>Only write-related interactions between two concurrent transactions can create inconsistency</a:t>
            </a:r>
          </a:p>
          <a:p>
            <a:r>
              <a:rPr lang="en-US" dirty="0"/>
              <a:t>No concurrency anomalies when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			(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sz="1800" baseline="-25000" dirty="0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: a set of objects written by </a:t>
            </a:r>
            <a:r>
              <a:rPr lang="en-US" sz="1800" dirty="0" err="1">
                <a:latin typeface="Consolas" panose="020B0609020204030204" pitchFamily="49" charset="0"/>
              </a:rPr>
              <a:t>T</a:t>
            </a:r>
            <a:r>
              <a:rPr lang="en-US" sz="1800" baseline="-25000" dirty="0" err="1">
                <a:latin typeface="Consolas" panose="020B0609020204030204" pitchFamily="49" charset="0"/>
              </a:rPr>
              <a:t>i</a:t>
            </a:r>
            <a:endParaRPr lang="en-US" sz="1800" baseline="-25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	 	 I</a:t>
            </a:r>
            <a:r>
              <a:rPr lang="en-US" sz="1800" baseline="-25000" dirty="0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: a set of objects read by </a:t>
            </a:r>
            <a:r>
              <a:rPr lang="en-US" sz="1800" dirty="0" err="1">
                <a:latin typeface="Consolas" panose="020B0609020204030204" pitchFamily="49" charset="0"/>
              </a:rPr>
              <a:t>T</a:t>
            </a:r>
            <a:r>
              <a:rPr lang="en-US" sz="1800" baseline="-250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62" y="3836982"/>
            <a:ext cx="383911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Allocation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allocation</a:t>
            </a:r>
          </a:p>
          <a:p>
            <a:pPr lvl="1"/>
            <a:r>
              <a:rPr lang="en-US" dirty="0"/>
              <a:t>Each TX declare its </a:t>
            </a:r>
            <a:r>
              <a:rPr lang="en-US" b="1" dirty="0"/>
              <a:t>Input-Output set</a:t>
            </a:r>
          </a:p>
          <a:p>
            <a:pPr lvl="1"/>
            <a:r>
              <a:rPr lang="en-US" dirty="0"/>
              <a:t>TX scheduler do computation to find conflicts</a:t>
            </a:r>
          </a:p>
          <a:p>
            <a:pPr lvl="1"/>
            <a:r>
              <a:rPr lang="en-US" dirty="0"/>
              <a:t>However, it is difficult to compute the inputs and outputs of a TX before it runs</a:t>
            </a:r>
          </a:p>
          <a:p>
            <a:endParaRPr lang="en-US" dirty="0"/>
          </a:p>
          <a:p>
            <a:r>
              <a:rPr lang="en-US" b="1" dirty="0"/>
              <a:t>Dynamic allocation</a:t>
            </a:r>
          </a:p>
          <a:p>
            <a:pPr lvl="1"/>
            <a:r>
              <a:rPr lang="en-US" dirty="0"/>
              <a:t>Each TX is viewed as a </a:t>
            </a:r>
            <a:r>
              <a:rPr lang="en-US" b="1" dirty="0"/>
              <a:t>sequence of actions</a:t>
            </a:r>
          </a:p>
          <a:p>
            <a:pPr lvl="1"/>
            <a:r>
              <a:rPr lang="en-US" dirty="0"/>
              <a:t>Objects are dynamically allocated to the TX</a:t>
            </a:r>
          </a:p>
        </p:txBody>
      </p:sp>
    </p:spTree>
    <p:extLst>
      <p:ext uri="{BB962C8B-B14F-4D97-AF65-F5344CB8AC3E}">
        <p14:creationId xmlns:p14="http://schemas.microsoft.com/office/powerpoint/2010/main" val="24509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Dependencies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dynamic allocation model, TXs are sequences of actions</a:t>
            </a:r>
          </a:p>
          <a:p>
            <a:pPr lvl="1"/>
            <a:r>
              <a:rPr lang="en-US" sz="1800" dirty="0"/>
              <a:t>Read action</a:t>
            </a:r>
          </a:p>
          <a:p>
            <a:pPr lvl="1"/>
            <a:r>
              <a:rPr lang="en-US" sz="1800" dirty="0"/>
              <a:t>Write action</a:t>
            </a:r>
          </a:p>
          <a:p>
            <a:r>
              <a:rPr lang="en-US" sz="2000" dirty="0"/>
              <a:t>Objects go through a sequence of </a:t>
            </a:r>
            <a:r>
              <a:rPr lang="en-US" sz="2000" b="1" i="1" dirty="0"/>
              <a:t>versions</a:t>
            </a:r>
          </a:p>
          <a:p>
            <a:pPr lvl="1"/>
            <a:r>
              <a:rPr lang="en-US" sz="1800" dirty="0"/>
              <a:t>Each time an object is written, it gets a new </a:t>
            </a:r>
            <a:r>
              <a:rPr lang="en-US" sz="1800" i="1" dirty="0"/>
              <a:t>version</a:t>
            </a:r>
          </a:p>
          <a:p>
            <a:r>
              <a:rPr lang="en-US" sz="2200" b="1" dirty="0"/>
              <a:t>Three possible execution sequences by two TXs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6" y="4061196"/>
            <a:ext cx="650648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Bad Dependencies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Lost Update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WRITE </a:t>
            </a:r>
            <a:r>
              <a:rPr lang="en-US" sz="1800" dirty="0">
                <a:sym typeface="Wingdings" panose="05000000000000000000" pitchFamily="2" charset="2"/>
              </a:rPr>
              <a:t>WRITE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One of updates will be lost</a:t>
            </a:r>
          </a:p>
          <a:p>
            <a:r>
              <a:rPr lang="en-US" sz="2000" b="1" dirty="0"/>
              <a:t>Dirty Read</a:t>
            </a:r>
          </a:p>
          <a:p>
            <a:pPr lvl="1"/>
            <a:r>
              <a:rPr lang="en-US" sz="1600" dirty="0"/>
              <a:t>T1 reads an uncommitted data of an object written by T2</a:t>
            </a:r>
          </a:p>
          <a:p>
            <a:r>
              <a:rPr lang="en-US" sz="2000" b="1" dirty="0"/>
              <a:t>Unrepeatable Read</a:t>
            </a:r>
          </a:p>
          <a:p>
            <a:pPr lvl="1"/>
            <a:r>
              <a:rPr lang="en-US" sz="1600" dirty="0"/>
              <a:t>T1 read an object twice. Once before T2 updates and once after T2 updates.</a:t>
            </a:r>
          </a:p>
          <a:p>
            <a:pPr lvl="1"/>
            <a:r>
              <a:rPr lang="en-US" sz="1600" dirty="0"/>
              <a:t>The two read operations return different values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10" y="4535288"/>
            <a:ext cx="5901616" cy="22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Isolation: The Application Programmer's View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Isolation: user’s definition	1</a:t>
            </a:r>
          </a:p>
          <a:p>
            <a:pPr lvl="1"/>
            <a:r>
              <a:rPr lang="en-US" dirty="0"/>
              <a:t>transactions may run in parallel, but it behaves as if it has run transactions in sequence.</a:t>
            </a:r>
          </a:p>
          <a:p>
            <a:r>
              <a:rPr lang="en-US" b="1" dirty="0"/>
              <a:t>Isolation: user’s definition	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does not overwrite dirty data of other transactions.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T's writes are neither read nor written by other transactions until COMMIT WORK.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does not read dirty data from other transactions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transactions do not write (dirty) any data read by T before T completes.</a:t>
            </a:r>
          </a:p>
        </p:txBody>
      </p:sp>
    </p:spTree>
    <p:extLst>
      <p:ext uri="{BB962C8B-B14F-4D97-AF65-F5344CB8AC3E}">
        <p14:creationId xmlns:p14="http://schemas.microsoft.com/office/powerpoint/2010/main" val="39412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ate2012_v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VLDB_template2012_ver2</Template>
  <TotalTime>1589</TotalTime>
  <Words>1392</Words>
  <Application>Microsoft Office PowerPoint</Application>
  <PresentationFormat>화면 슬라이드 쇼(4:3)</PresentationFormat>
  <Paragraphs>256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나눔고딕</vt:lpstr>
      <vt:lpstr>맑은 고딕</vt:lpstr>
      <vt:lpstr>Arial</vt:lpstr>
      <vt:lpstr>Calibri</vt:lpstr>
      <vt:lpstr>Consolas</vt:lpstr>
      <vt:lpstr>Wingdings</vt:lpstr>
      <vt:lpstr>VLDB_template2012_ver2</vt:lpstr>
      <vt:lpstr>Ch 7. Isolation Concepts</vt:lpstr>
      <vt:lpstr>Overview</vt:lpstr>
      <vt:lpstr>Introduction of Isolation</vt:lpstr>
      <vt:lpstr>Introduction of Isolation</vt:lpstr>
      <vt:lpstr>The Dependency Model of Isolation</vt:lpstr>
      <vt:lpstr>Static vs. Dynamic Allocation</vt:lpstr>
      <vt:lpstr>Transaction Dependencies</vt:lpstr>
      <vt:lpstr>Three Bad Dependencies</vt:lpstr>
      <vt:lpstr>Isolation: The Application Programmer's View</vt:lpstr>
      <vt:lpstr>Isolation Theorems</vt:lpstr>
      <vt:lpstr>Actions and Transactions</vt:lpstr>
      <vt:lpstr>Actions and Transactions</vt:lpstr>
      <vt:lpstr>Actions and Transactions</vt:lpstr>
      <vt:lpstr>Well-Formed and Two-Phased Transactions</vt:lpstr>
      <vt:lpstr>Transaction Histories</vt:lpstr>
      <vt:lpstr>Legal Histories and Lock Compatibility</vt:lpstr>
      <vt:lpstr>Versions, Dependencies, and Dependency Graph</vt:lpstr>
      <vt:lpstr>Equivalent and Isolated Histories</vt:lpstr>
      <vt:lpstr>Wormholes</vt:lpstr>
      <vt:lpstr>Proof</vt:lpstr>
      <vt:lpstr>Degree of Isolation</vt:lpstr>
      <vt:lpstr>SQL and Degrees of Isolation</vt:lpstr>
      <vt:lpstr>Phantoms and Predicate Locks</vt:lpstr>
      <vt:lpstr>Phantoms and Predicate Locks</vt:lpstr>
      <vt:lpstr>Granular Locks</vt:lpstr>
      <vt:lpstr>Tree Locking and Intent Lock Modes</vt:lpstr>
      <vt:lpstr>Tree Locking and Intent Lock Modes </vt:lpstr>
      <vt:lpstr>Key-Range Locking</vt:lpstr>
      <vt:lpstr>Locking Heuristics</vt:lpstr>
      <vt:lpstr>Scheduling and Deadlock</vt:lpstr>
      <vt:lpstr>Deadlock</vt:lpstr>
      <vt:lpstr>Wait-for Graph and Deadlock Detector</vt:lpstr>
      <vt:lpstr>Exotics</vt:lpstr>
      <vt:lpstr>Optimistic and Timestamp 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7. Isolation Concepts</dc:title>
  <dc:creator>이 종백</dc:creator>
  <cp:lastModifiedBy>이 종백</cp:lastModifiedBy>
  <cp:revision>39</cp:revision>
  <cp:lastPrinted>2020-12-08T08:16:25Z</cp:lastPrinted>
  <dcterms:created xsi:type="dcterms:W3CDTF">2020-11-10T10:23:21Z</dcterms:created>
  <dcterms:modified xsi:type="dcterms:W3CDTF">2020-12-09T11:45:45Z</dcterms:modified>
</cp:coreProperties>
</file>