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16"/>
  </p:notesMasterIdLst>
  <p:sldIdLst>
    <p:sldId id="256" r:id="rId2"/>
    <p:sldId id="259" r:id="rId3"/>
    <p:sldId id="261" r:id="rId4"/>
    <p:sldId id="257" r:id="rId5"/>
    <p:sldId id="258" r:id="rId6"/>
    <p:sldId id="262" r:id="rId7"/>
    <p:sldId id="263" r:id="rId8"/>
    <p:sldId id="264" r:id="rId9"/>
    <p:sldId id="265" r:id="rId10"/>
    <p:sldId id="266" r:id="rId11"/>
    <p:sldId id="267" r:id="rId12"/>
    <p:sldId id="268" r:id="rId13"/>
    <p:sldId id="26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87167" autoAdjust="0"/>
  </p:normalViewPr>
  <p:slideViewPr>
    <p:cSldViewPr snapToGrid="0">
      <p:cViewPr varScale="1">
        <p:scale>
          <a:sx n="111" d="100"/>
          <a:sy n="111" d="100"/>
        </p:scale>
        <p:origin x="534"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C2703-EA6A-4798-B54B-E52729C7D0AD}"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E1F01-1556-48F0-A4FD-DA8D3ED5AF58}" type="slidenum">
              <a:rPr lang="en-US" smtClean="0"/>
              <a:t>‹#›</a:t>
            </a:fld>
            <a:endParaRPr lang="en-US"/>
          </a:p>
        </p:txBody>
      </p:sp>
    </p:spTree>
    <p:extLst>
      <p:ext uri="{BB962C8B-B14F-4D97-AF65-F5344CB8AC3E}">
        <p14:creationId xmlns:p14="http://schemas.microsoft.com/office/powerpoint/2010/main" val="3329467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my name is Vicki </a:t>
            </a:r>
            <a:r>
              <a:rPr lang="en-US" dirty="0" err="1"/>
              <a:t>Kelm</a:t>
            </a:r>
            <a:r>
              <a:rPr lang="en-US" dirty="0"/>
              <a:t>. Today I will be providing an overview of a student course enrollment system which is a software development project that I built as part of my capstone course at The University of Arizona Global Campus (GO CATS!!) for my Bachelors of Science in Computer Software Technology program. </a:t>
            </a:r>
          </a:p>
        </p:txBody>
      </p:sp>
      <p:sp>
        <p:nvSpPr>
          <p:cNvPr id="4" name="Slide Number Placeholder 3"/>
          <p:cNvSpPr>
            <a:spLocks noGrp="1"/>
          </p:cNvSpPr>
          <p:nvPr>
            <p:ph type="sldNum" sz="quarter" idx="5"/>
          </p:nvPr>
        </p:nvSpPr>
        <p:spPr/>
        <p:txBody>
          <a:bodyPr/>
          <a:lstStyle/>
          <a:p>
            <a:fld id="{F86E1F01-1556-48F0-A4FD-DA8D3ED5AF58}" type="slidenum">
              <a:rPr lang="en-US" smtClean="0"/>
              <a:t>1</a:t>
            </a:fld>
            <a:endParaRPr lang="en-US"/>
          </a:p>
        </p:txBody>
      </p:sp>
    </p:spTree>
    <p:extLst>
      <p:ext uri="{BB962C8B-B14F-4D97-AF65-F5344CB8AC3E}">
        <p14:creationId xmlns:p14="http://schemas.microsoft.com/office/powerpoint/2010/main" val="2042784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page design aspects are shown here which includes the Landing, Registration, and Login pages created in week 3.</a:t>
            </a:r>
          </a:p>
          <a:p>
            <a:r>
              <a:rPr lang="en-US" dirty="0"/>
              <a:t>The Landing page is a simple layout that is stylized using Bootstrap which is also utilized throughout the website. The user navigates to the Registration page from the main Landing page, creates an account, then logs in with their email/password combination created. The use of “ISSET($_SESSION) command allows for continuous session login across the site, with the navigation bar linking to each page.</a:t>
            </a:r>
          </a:p>
          <a:p>
            <a:r>
              <a:rPr lang="en-US" dirty="0"/>
              <a:t>The Registration page allows users to create accounts which allows them access to the website functions. Using “INSERT INTO” ‘user’ adds the user to the database allowing for login and enrollment functionalities.</a:t>
            </a:r>
          </a:p>
          <a:p>
            <a:r>
              <a:rPr lang="en-US" dirty="0"/>
              <a:t>The Login page allows the users access to the website after registering for an account. The login username/password combination is verified against the registration information in the database. The connection to the database is included in the PHP file code.</a:t>
            </a:r>
          </a:p>
        </p:txBody>
      </p:sp>
      <p:sp>
        <p:nvSpPr>
          <p:cNvPr id="4" name="Slide Number Placeholder 3"/>
          <p:cNvSpPr>
            <a:spLocks noGrp="1"/>
          </p:cNvSpPr>
          <p:nvPr>
            <p:ph type="sldNum" sz="quarter" idx="5"/>
          </p:nvPr>
        </p:nvSpPr>
        <p:spPr/>
        <p:txBody>
          <a:bodyPr/>
          <a:lstStyle/>
          <a:p>
            <a:fld id="{F86E1F01-1556-48F0-A4FD-DA8D3ED5AF58}" type="slidenum">
              <a:rPr lang="en-US" smtClean="0"/>
              <a:t>10</a:t>
            </a:fld>
            <a:endParaRPr lang="en-US"/>
          </a:p>
        </p:txBody>
      </p:sp>
    </p:spTree>
    <p:extLst>
      <p:ext uri="{BB962C8B-B14F-4D97-AF65-F5344CB8AC3E}">
        <p14:creationId xmlns:p14="http://schemas.microsoft.com/office/powerpoint/2010/main" val="2155752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screenshots illustrate the process of adding/removing courses from student, Richard </a:t>
            </a:r>
            <a:r>
              <a:rPr lang="en-US" dirty="0" err="1"/>
              <a:t>Kelm’s</a:t>
            </a:r>
            <a:r>
              <a:rPr lang="en-US" dirty="0"/>
              <a:t> enrollment. </a:t>
            </a:r>
          </a:p>
          <a:p>
            <a:r>
              <a:rPr lang="en-US" dirty="0"/>
              <a:t>The Course Registration page is where the student or administrator can add or remove courses.</a:t>
            </a:r>
          </a:p>
          <a:p>
            <a:r>
              <a:rPr lang="en-US" dirty="0"/>
              <a:t>The Profile page lists the student information to include the enrolled courses for the student.</a:t>
            </a:r>
          </a:p>
          <a:p>
            <a:r>
              <a:rPr lang="en-US" dirty="0"/>
              <a:t>The second Profile page shows when a course was removed from the student’s enrollment.</a:t>
            </a:r>
          </a:p>
        </p:txBody>
      </p:sp>
      <p:sp>
        <p:nvSpPr>
          <p:cNvPr id="4" name="Slide Number Placeholder 3"/>
          <p:cNvSpPr>
            <a:spLocks noGrp="1"/>
          </p:cNvSpPr>
          <p:nvPr>
            <p:ph type="sldNum" sz="quarter" idx="5"/>
          </p:nvPr>
        </p:nvSpPr>
        <p:spPr/>
        <p:txBody>
          <a:bodyPr/>
          <a:lstStyle/>
          <a:p>
            <a:fld id="{F86E1F01-1556-48F0-A4FD-DA8D3ED5AF58}" type="slidenum">
              <a:rPr lang="en-US" smtClean="0"/>
              <a:t>11</a:t>
            </a:fld>
            <a:endParaRPr lang="en-US"/>
          </a:p>
        </p:txBody>
      </p:sp>
    </p:spTree>
    <p:extLst>
      <p:ext uri="{BB962C8B-B14F-4D97-AF65-F5344CB8AC3E}">
        <p14:creationId xmlns:p14="http://schemas.microsoft.com/office/powerpoint/2010/main" val="323711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MySQL database that was created is “</a:t>
            </a:r>
            <a:r>
              <a:rPr lang="en-US" dirty="0" err="1"/>
              <a:t>registration_project</a:t>
            </a:r>
            <a:r>
              <a:rPr lang="en-US" dirty="0"/>
              <a:t>”. The screenshot of the database shows the tables contained withing the DB. The tables created are “user”, “course”, and “waitlist”. </a:t>
            </a:r>
          </a:p>
          <a:p>
            <a:r>
              <a:rPr lang="en-US" dirty="0"/>
              <a:t>I have included screenshots of each of the tables, along with images of the  user table before after the student Richard </a:t>
            </a:r>
            <a:r>
              <a:rPr lang="en-US" dirty="0" err="1"/>
              <a:t>Kelm</a:t>
            </a:r>
            <a:r>
              <a:rPr lang="en-US" dirty="0"/>
              <a:t> enrolled in courses, and after unenrolling in a course.</a:t>
            </a:r>
          </a:p>
        </p:txBody>
      </p:sp>
      <p:sp>
        <p:nvSpPr>
          <p:cNvPr id="4" name="Slide Number Placeholder 3"/>
          <p:cNvSpPr>
            <a:spLocks noGrp="1"/>
          </p:cNvSpPr>
          <p:nvPr>
            <p:ph type="sldNum" sz="quarter" idx="5"/>
          </p:nvPr>
        </p:nvSpPr>
        <p:spPr/>
        <p:txBody>
          <a:bodyPr/>
          <a:lstStyle/>
          <a:p>
            <a:fld id="{F86E1F01-1556-48F0-A4FD-DA8D3ED5AF58}" type="slidenum">
              <a:rPr lang="en-US" smtClean="0"/>
              <a:t>12</a:t>
            </a:fld>
            <a:endParaRPr lang="en-US"/>
          </a:p>
        </p:txBody>
      </p:sp>
    </p:spTree>
    <p:extLst>
      <p:ext uri="{BB962C8B-B14F-4D97-AF65-F5344CB8AC3E}">
        <p14:creationId xmlns:p14="http://schemas.microsoft.com/office/powerpoint/2010/main" val="975493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some of the code used to create the database and tables, the Landing page for the website, and also the file used to connect the files to the database.</a:t>
            </a:r>
          </a:p>
          <a:p>
            <a:r>
              <a:rPr lang="en-US" dirty="0"/>
              <a:t>This concludes my presentation. </a:t>
            </a:r>
          </a:p>
          <a:p>
            <a:r>
              <a:rPr lang="en-US" dirty="0"/>
              <a:t>Thank you for watching.</a:t>
            </a:r>
          </a:p>
        </p:txBody>
      </p:sp>
      <p:sp>
        <p:nvSpPr>
          <p:cNvPr id="4" name="Slide Number Placeholder 3"/>
          <p:cNvSpPr>
            <a:spLocks noGrp="1"/>
          </p:cNvSpPr>
          <p:nvPr>
            <p:ph type="sldNum" sz="quarter" idx="5"/>
          </p:nvPr>
        </p:nvSpPr>
        <p:spPr/>
        <p:txBody>
          <a:bodyPr/>
          <a:lstStyle/>
          <a:p>
            <a:fld id="{F86E1F01-1556-48F0-A4FD-DA8D3ED5AF58}" type="slidenum">
              <a:rPr lang="en-US" smtClean="0"/>
              <a:t>13</a:t>
            </a:fld>
            <a:endParaRPr lang="en-US"/>
          </a:p>
        </p:txBody>
      </p:sp>
    </p:spTree>
    <p:extLst>
      <p:ext uri="{BB962C8B-B14F-4D97-AF65-F5344CB8AC3E}">
        <p14:creationId xmlns:p14="http://schemas.microsoft.com/office/powerpoint/2010/main" val="3748214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list used for this presentation and were also utilized in the development of the project and final paper submitted. Thank you for watching. I hope that this presentation has provided the details of the project and leave the viewer with the understanding of the project and system requirements. Thank you again and take care.</a:t>
            </a:r>
          </a:p>
        </p:txBody>
      </p:sp>
      <p:sp>
        <p:nvSpPr>
          <p:cNvPr id="4" name="Slide Number Placeholder 3"/>
          <p:cNvSpPr>
            <a:spLocks noGrp="1"/>
          </p:cNvSpPr>
          <p:nvPr>
            <p:ph type="sldNum" sz="quarter" idx="5"/>
          </p:nvPr>
        </p:nvSpPr>
        <p:spPr/>
        <p:txBody>
          <a:bodyPr/>
          <a:lstStyle/>
          <a:p>
            <a:fld id="{F86E1F01-1556-48F0-A4FD-DA8D3ED5AF58}" type="slidenum">
              <a:rPr lang="en-US" smtClean="0"/>
              <a:t>14</a:t>
            </a:fld>
            <a:endParaRPr lang="en-US"/>
          </a:p>
        </p:txBody>
      </p:sp>
    </p:spTree>
    <p:extLst>
      <p:ext uri="{BB962C8B-B14F-4D97-AF65-F5344CB8AC3E}">
        <p14:creationId xmlns:p14="http://schemas.microsoft.com/office/powerpoint/2010/main" val="291242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take aways for this presentation with be to provide an understanding of the project purpose, key aspects of the Software Requirements Specification, otherwise known as the SRS document developed, the UML design models created, the design of the database, the design of the basic pages for the system that include the Landing, Login, and Enrollment pages, the basic features of the system, and an explanation of the PHP source code used.</a:t>
            </a:r>
          </a:p>
          <a:p>
            <a:endParaRPr lang="en-US" dirty="0"/>
          </a:p>
        </p:txBody>
      </p:sp>
      <p:sp>
        <p:nvSpPr>
          <p:cNvPr id="4" name="Slide Number Placeholder 3"/>
          <p:cNvSpPr>
            <a:spLocks noGrp="1"/>
          </p:cNvSpPr>
          <p:nvPr>
            <p:ph type="sldNum" sz="quarter" idx="5"/>
          </p:nvPr>
        </p:nvSpPr>
        <p:spPr/>
        <p:txBody>
          <a:bodyPr/>
          <a:lstStyle/>
          <a:p>
            <a:fld id="{F86E1F01-1556-48F0-A4FD-DA8D3ED5AF58}" type="slidenum">
              <a:rPr lang="en-US" smtClean="0"/>
              <a:t>2</a:t>
            </a:fld>
            <a:endParaRPr lang="en-US"/>
          </a:p>
        </p:txBody>
      </p:sp>
    </p:spTree>
    <p:extLst>
      <p:ext uri="{BB962C8B-B14F-4D97-AF65-F5344CB8AC3E}">
        <p14:creationId xmlns:p14="http://schemas.microsoft.com/office/powerpoint/2010/main" val="2918013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purpose of the project was to create a functional and user friendly course enrollment system. The technologies used for the system development include XAMPP, which is the server for the website using Apache for the platform. The other technologies used to build the system include HTML, Bootstrap, CSS, MySQL, and PHP. The basic functionalities and requirements for the system is that the student will be able to register or create an account, then login to the website using the credentials for the account created, and then be able to logout. The student will also be able to add or enroll in courses, view their course schedule, and then be able to unenroll or remove a course from their schedule. </a:t>
            </a:r>
          </a:p>
          <a:p>
            <a:endParaRPr lang="en-US" dirty="0"/>
          </a:p>
        </p:txBody>
      </p:sp>
      <p:sp>
        <p:nvSpPr>
          <p:cNvPr id="4" name="Slide Number Placeholder 3"/>
          <p:cNvSpPr>
            <a:spLocks noGrp="1"/>
          </p:cNvSpPr>
          <p:nvPr>
            <p:ph type="sldNum" sz="quarter" idx="5"/>
          </p:nvPr>
        </p:nvSpPr>
        <p:spPr/>
        <p:txBody>
          <a:bodyPr/>
          <a:lstStyle/>
          <a:p>
            <a:fld id="{F86E1F01-1556-48F0-A4FD-DA8D3ED5AF58}" type="slidenum">
              <a:rPr lang="en-US" smtClean="0"/>
              <a:t>3</a:t>
            </a:fld>
            <a:endParaRPr lang="en-US"/>
          </a:p>
        </p:txBody>
      </p:sp>
    </p:spTree>
    <p:extLst>
      <p:ext uri="{BB962C8B-B14F-4D97-AF65-F5344CB8AC3E}">
        <p14:creationId xmlns:p14="http://schemas.microsoft.com/office/powerpoint/2010/main" val="2533128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will discuss the Software Requirements Specification or SRS document. The SRS is a “document that provides a detailed overview of the software product, purpose, requirements and features” as defined by Max Titov from </a:t>
            </a:r>
            <a:r>
              <a:rPr lang="en-US" dirty="0" err="1"/>
              <a:t>Altigee</a:t>
            </a:r>
            <a:r>
              <a:rPr lang="en-US" dirty="0"/>
              <a:t> Magazine. </a:t>
            </a:r>
          </a:p>
          <a:p>
            <a:r>
              <a:rPr lang="en-US" dirty="0"/>
              <a:t>During the elicitation of the requirements, a Software Requirements Specification (SRS) is generated. Here, all the artifacts that are gathered from the project discussion meetings and design phases are captured. The SRS serves decision makers and designers. </a:t>
            </a:r>
          </a:p>
        </p:txBody>
      </p:sp>
      <p:sp>
        <p:nvSpPr>
          <p:cNvPr id="4" name="Slide Number Placeholder 3"/>
          <p:cNvSpPr>
            <a:spLocks noGrp="1"/>
          </p:cNvSpPr>
          <p:nvPr>
            <p:ph type="sldNum" sz="quarter" idx="5"/>
          </p:nvPr>
        </p:nvSpPr>
        <p:spPr/>
        <p:txBody>
          <a:bodyPr/>
          <a:lstStyle/>
          <a:p>
            <a:fld id="{F86E1F01-1556-48F0-A4FD-DA8D3ED5AF58}" type="slidenum">
              <a:rPr lang="en-US" smtClean="0"/>
              <a:t>4</a:t>
            </a:fld>
            <a:endParaRPr lang="en-US"/>
          </a:p>
        </p:txBody>
      </p:sp>
    </p:spTree>
    <p:extLst>
      <p:ext uri="{BB962C8B-B14F-4D97-AF65-F5344CB8AC3E}">
        <p14:creationId xmlns:p14="http://schemas.microsoft.com/office/powerpoint/2010/main" val="444000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section of the presentation is to discuss the different UML models developed for the student enrollment system based on the project requirements. </a:t>
            </a:r>
          </a:p>
          <a:p>
            <a:r>
              <a:rPr lang="en-US" dirty="0"/>
              <a:t>The definition of UML or Unified Modeling Language is that it “is an object-oriented modeling language that provides the elements and relationships to model software requirements and design” based on Tsui, Karam, &amp; Bernal the author of the course text.</a:t>
            </a:r>
          </a:p>
          <a:p>
            <a:r>
              <a:rPr lang="en-US" dirty="0"/>
              <a:t>There were several UML models created for the Student Enrollment System which includes a Class, Sequence, Activity, State and Use Case diagrams.</a:t>
            </a:r>
          </a:p>
          <a:p>
            <a:r>
              <a:rPr lang="en-US" dirty="0"/>
              <a:t>The UML models created are used to capture the key design and requirement aspects of the system based on the SRS document developed for the project. </a:t>
            </a:r>
          </a:p>
          <a:p>
            <a:r>
              <a:rPr lang="en-US" dirty="0"/>
              <a:t>The designing of the UML models provides the tools needed for the development team to provide validation that the developed software meets the needs of the customer. </a:t>
            </a:r>
          </a:p>
        </p:txBody>
      </p:sp>
      <p:sp>
        <p:nvSpPr>
          <p:cNvPr id="4" name="Slide Number Placeholder 3"/>
          <p:cNvSpPr>
            <a:spLocks noGrp="1"/>
          </p:cNvSpPr>
          <p:nvPr>
            <p:ph type="sldNum" sz="quarter" idx="5"/>
          </p:nvPr>
        </p:nvSpPr>
        <p:spPr/>
        <p:txBody>
          <a:bodyPr/>
          <a:lstStyle/>
          <a:p>
            <a:fld id="{F86E1F01-1556-48F0-A4FD-DA8D3ED5AF58}" type="slidenum">
              <a:rPr lang="en-US" smtClean="0"/>
              <a:t>5</a:t>
            </a:fld>
            <a:endParaRPr lang="en-US"/>
          </a:p>
        </p:txBody>
      </p:sp>
    </p:spTree>
    <p:extLst>
      <p:ext uri="{BB962C8B-B14F-4D97-AF65-F5344CB8AC3E}">
        <p14:creationId xmlns:p14="http://schemas.microsoft.com/office/powerpoint/2010/main" val="1079069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Next I will discuss the different UML models created for the project. The first model is the Class Diagram. </a:t>
            </a:r>
          </a:p>
          <a:p>
            <a:r>
              <a:rPr lang="en-US" dirty="0"/>
              <a:t>The Class Diagram is a structural illustration of the system classes, interfaces, associations, and constraints. The classes include: Users, Registration, and Courses.</a:t>
            </a:r>
          </a:p>
          <a:p>
            <a:r>
              <a:rPr lang="en-US" dirty="0"/>
              <a:t>The User is a superclass to the student and administrator subclasses.</a:t>
            </a:r>
          </a:p>
          <a:p>
            <a:r>
              <a:rPr lang="en-US" dirty="0"/>
              <a:t>Each class contains attributes that describe the class in the first section, and operations that follow in the second section of the class.</a:t>
            </a:r>
          </a:p>
        </p:txBody>
      </p:sp>
      <p:sp>
        <p:nvSpPr>
          <p:cNvPr id="4" name="Slide Number Placeholder 3"/>
          <p:cNvSpPr>
            <a:spLocks noGrp="1"/>
          </p:cNvSpPr>
          <p:nvPr>
            <p:ph type="sldNum" sz="quarter" idx="5"/>
          </p:nvPr>
        </p:nvSpPr>
        <p:spPr/>
        <p:txBody>
          <a:bodyPr/>
          <a:lstStyle/>
          <a:p>
            <a:fld id="{F86E1F01-1556-48F0-A4FD-DA8D3ED5AF58}" type="slidenum">
              <a:rPr lang="en-US" smtClean="0"/>
              <a:t>6</a:t>
            </a:fld>
            <a:endParaRPr lang="en-US"/>
          </a:p>
        </p:txBody>
      </p:sp>
    </p:spTree>
    <p:extLst>
      <p:ext uri="{BB962C8B-B14F-4D97-AF65-F5344CB8AC3E}">
        <p14:creationId xmlns:p14="http://schemas.microsoft.com/office/powerpoint/2010/main" val="962431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Sequence and State diagrams are the next topics of discussion.  </a:t>
            </a:r>
          </a:p>
          <a:p>
            <a:r>
              <a:rPr lang="en-US" dirty="0"/>
              <a:t>The Sequence Diagram is the first image in the slide. It illustrates the message flow from one object to another. </a:t>
            </a:r>
          </a:p>
          <a:p>
            <a:r>
              <a:rPr lang="en-US" dirty="0"/>
              <a:t>Example: student logs in, this ties back to the registration info as shown in the diagram. Once verified, the user can then access the course information.</a:t>
            </a:r>
          </a:p>
          <a:p>
            <a:r>
              <a:rPr lang="en-US" dirty="0"/>
              <a:t>The State Diagram “represents the behavior of complex systems and describes the various states that a system can be in and the events or conditions that cause transitions between the states” (</a:t>
            </a:r>
            <a:r>
              <a:rPr lang="en-US" dirty="0" err="1"/>
              <a:t>VisualParadigm</a:t>
            </a:r>
            <a:r>
              <a:rPr lang="en-US" dirty="0"/>
              <a:t>, 2023). </a:t>
            </a:r>
          </a:p>
        </p:txBody>
      </p:sp>
      <p:sp>
        <p:nvSpPr>
          <p:cNvPr id="4" name="Slide Number Placeholder 3"/>
          <p:cNvSpPr>
            <a:spLocks noGrp="1"/>
          </p:cNvSpPr>
          <p:nvPr>
            <p:ph type="sldNum" sz="quarter" idx="5"/>
          </p:nvPr>
        </p:nvSpPr>
        <p:spPr/>
        <p:txBody>
          <a:bodyPr/>
          <a:lstStyle/>
          <a:p>
            <a:fld id="{F86E1F01-1556-48F0-A4FD-DA8D3ED5AF58}" type="slidenum">
              <a:rPr lang="en-US" smtClean="0"/>
              <a:t>7</a:t>
            </a:fld>
            <a:endParaRPr lang="en-US"/>
          </a:p>
        </p:txBody>
      </p:sp>
    </p:spTree>
    <p:extLst>
      <p:ext uri="{BB962C8B-B14F-4D97-AF65-F5344CB8AC3E}">
        <p14:creationId xmlns:p14="http://schemas.microsoft.com/office/powerpoint/2010/main" val="3733718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Activity Diagram is up next.  </a:t>
            </a:r>
          </a:p>
          <a:p>
            <a:r>
              <a:rPr lang="en-US" dirty="0"/>
              <a:t>The Activity Diagram illustrates the flow from one activity to another activity. </a:t>
            </a:r>
          </a:p>
          <a:p>
            <a:r>
              <a:rPr lang="en-US" dirty="0"/>
              <a:t>Example: Activity of the student logging in, flows to other activities such as enrolling in a class or viewing their course schedule.</a:t>
            </a:r>
          </a:p>
        </p:txBody>
      </p:sp>
      <p:sp>
        <p:nvSpPr>
          <p:cNvPr id="4" name="Slide Number Placeholder 3"/>
          <p:cNvSpPr>
            <a:spLocks noGrp="1"/>
          </p:cNvSpPr>
          <p:nvPr>
            <p:ph type="sldNum" sz="quarter" idx="5"/>
          </p:nvPr>
        </p:nvSpPr>
        <p:spPr/>
        <p:txBody>
          <a:bodyPr/>
          <a:lstStyle/>
          <a:p>
            <a:fld id="{F86E1F01-1556-48F0-A4FD-DA8D3ED5AF58}" type="slidenum">
              <a:rPr lang="en-US" smtClean="0"/>
              <a:t>8</a:t>
            </a:fld>
            <a:endParaRPr lang="en-US"/>
          </a:p>
        </p:txBody>
      </p:sp>
    </p:spTree>
    <p:extLst>
      <p:ext uri="{BB962C8B-B14F-4D97-AF65-F5344CB8AC3E}">
        <p14:creationId xmlns:p14="http://schemas.microsoft.com/office/powerpoint/2010/main" val="1207500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diagram to discuss is the Use Case Diagram.  </a:t>
            </a:r>
          </a:p>
          <a:p>
            <a:r>
              <a:rPr lang="en-US" dirty="0"/>
              <a:t>The Use Case Diagram is a form of interaction model, and is used to provide a simple overview of the interaction of an actor, in this case a student or administrator with the system (Sommerville, 2018). </a:t>
            </a:r>
          </a:p>
          <a:p>
            <a:r>
              <a:rPr lang="en-US" dirty="0"/>
              <a:t>Example: Actors shown in the diagram are “Student” and “Administrator”. </a:t>
            </a:r>
          </a:p>
          <a:p>
            <a:r>
              <a:rPr lang="en-US" dirty="0"/>
              <a:t>Interactions include: creating an account, login/logout for both the student and the administrator, searching for courses, adding and removing courses, viewing class schedule, and even the ability for the administrator to update the course list.</a:t>
            </a:r>
          </a:p>
        </p:txBody>
      </p:sp>
      <p:sp>
        <p:nvSpPr>
          <p:cNvPr id="4" name="Slide Number Placeholder 3"/>
          <p:cNvSpPr>
            <a:spLocks noGrp="1"/>
          </p:cNvSpPr>
          <p:nvPr>
            <p:ph type="sldNum" sz="quarter" idx="5"/>
          </p:nvPr>
        </p:nvSpPr>
        <p:spPr/>
        <p:txBody>
          <a:bodyPr/>
          <a:lstStyle/>
          <a:p>
            <a:fld id="{F86E1F01-1556-48F0-A4FD-DA8D3ED5AF58}" type="slidenum">
              <a:rPr lang="en-US" smtClean="0"/>
              <a:t>9</a:t>
            </a:fld>
            <a:endParaRPr lang="en-US"/>
          </a:p>
        </p:txBody>
      </p:sp>
    </p:spTree>
    <p:extLst>
      <p:ext uri="{BB962C8B-B14F-4D97-AF65-F5344CB8AC3E}">
        <p14:creationId xmlns:p14="http://schemas.microsoft.com/office/powerpoint/2010/main" val="1638809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28B9B83-BE90-4EF2-B08F-EE1DF40E43CE}" type="datetimeFigureOut">
              <a:rPr lang="en-US" smtClean="0"/>
              <a:t>1/28/2024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99BDF6D-F34E-4A99-BAC4-A8388EB8DBA2}" type="slidenum">
              <a:rPr lang="en-US" smtClean="0"/>
              <a:t>‹#›</a:t>
            </a:fld>
            <a:endParaRPr lang="en-US"/>
          </a:p>
        </p:txBody>
      </p:sp>
    </p:spTree>
    <p:extLst>
      <p:ext uri="{BB962C8B-B14F-4D97-AF65-F5344CB8AC3E}">
        <p14:creationId xmlns:p14="http://schemas.microsoft.com/office/powerpoint/2010/main" val="364575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8B9B83-BE90-4EF2-B08F-EE1DF40E43CE}"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35580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8B9B83-BE90-4EF2-B08F-EE1DF40E43CE}"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107147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8B9B83-BE90-4EF2-B08F-EE1DF40E43CE}"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1936484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8B9B83-BE90-4EF2-B08F-EE1DF40E43CE}"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1777033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28B9B83-BE90-4EF2-B08F-EE1DF40E43CE}"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3808285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28B9B83-BE90-4EF2-B08F-EE1DF40E43CE}"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3276743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B9B83-BE90-4EF2-B08F-EE1DF40E43CE}"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1315355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B9B83-BE90-4EF2-B08F-EE1DF40E43CE}"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170207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8B9B83-BE90-4EF2-B08F-EE1DF40E43CE}"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41503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8B9B83-BE90-4EF2-B08F-EE1DF40E43CE}"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218999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8B9B83-BE90-4EF2-B08F-EE1DF40E43CE}"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1564245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8B9B83-BE90-4EF2-B08F-EE1DF40E43CE}"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3990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8B9B83-BE90-4EF2-B08F-EE1DF40E43CE}"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2995527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B9B83-BE90-4EF2-B08F-EE1DF40E43CE}"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39484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8B9B83-BE90-4EF2-B08F-EE1DF40E43CE}"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295306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8B9B83-BE90-4EF2-B08F-EE1DF40E43CE}"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9BDF6D-F34E-4A99-BAC4-A8388EB8DBA2}" type="slidenum">
              <a:rPr lang="en-US" smtClean="0"/>
              <a:t>‹#›</a:t>
            </a:fld>
            <a:endParaRPr lang="en-US"/>
          </a:p>
        </p:txBody>
      </p:sp>
    </p:spTree>
    <p:extLst>
      <p:ext uri="{BB962C8B-B14F-4D97-AF65-F5344CB8AC3E}">
        <p14:creationId xmlns:p14="http://schemas.microsoft.com/office/powerpoint/2010/main" val="1000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28B9B83-BE90-4EF2-B08F-EE1DF40E43CE}" type="datetimeFigureOut">
              <a:rPr lang="en-US" smtClean="0"/>
              <a:t>1/28/2024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199BDF6D-F34E-4A99-BAC4-A8388EB8DBA2}" type="slidenum">
              <a:rPr lang="en-US" smtClean="0"/>
              <a:t>‹#›</a:t>
            </a:fld>
            <a:endParaRPr lang="en-US"/>
          </a:p>
        </p:txBody>
      </p:sp>
    </p:spTree>
    <p:extLst>
      <p:ext uri="{BB962C8B-B14F-4D97-AF65-F5344CB8AC3E}">
        <p14:creationId xmlns:p14="http://schemas.microsoft.com/office/powerpoint/2010/main" val="864041362"/>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hyperlink" Target="https://blog.udemy.com/xampp-tutorial" TargetMode="External"/><Relationship Id="rId7" Type="http://schemas.openxmlformats.org/officeDocument/2006/relationships/hyperlink" Target="https://guides.visual-paradigm.com/introduction-to-state-diagrams-a-comprehensive-guide-for-software-engineering/"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uagc.instructure.com/courses/126521/modules/items/6439323" TargetMode="External"/><Relationship Id="rId5" Type="http://schemas.openxmlformats.org/officeDocument/2006/relationships/hyperlink" Target="https://www.altigee.com/magazine/how-to-write-an-srs-document-or-software-requirements-specification" TargetMode="External"/><Relationship Id="rId4" Type="http://schemas.openxmlformats.org/officeDocument/2006/relationships/hyperlink" Target="https://uagc.instructure.com/courses/116848/modules/items/594802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1079-1122-3FBC-3C90-B516B639CF52}"/>
              </a:ext>
            </a:extLst>
          </p:cNvPr>
          <p:cNvSpPr>
            <a:spLocks noGrp="1"/>
          </p:cNvSpPr>
          <p:nvPr>
            <p:ph type="ctrTitle"/>
          </p:nvPr>
        </p:nvSpPr>
        <p:spPr>
          <a:xfrm>
            <a:off x="1371600" y="1803405"/>
            <a:ext cx="9448800" cy="583660"/>
          </a:xfrm>
        </p:spPr>
        <p:txBody>
          <a:bodyPr>
            <a:normAutofit fontScale="90000"/>
          </a:bodyPr>
          <a:lstStyle/>
          <a:p>
            <a:pPr algn="ctr"/>
            <a:r>
              <a:rPr lang="en-US" sz="3600" b="1" cap="all" dirty="0">
                <a:solidFill>
                  <a:schemeClr val="accent3"/>
                </a:solidFill>
              </a:rPr>
              <a:t>Student course enrollment project</a:t>
            </a:r>
          </a:p>
        </p:txBody>
      </p:sp>
      <p:sp>
        <p:nvSpPr>
          <p:cNvPr id="3" name="Subtitle 2">
            <a:extLst>
              <a:ext uri="{FF2B5EF4-FFF2-40B4-BE49-F238E27FC236}">
                <a16:creationId xmlns:a16="http://schemas.microsoft.com/office/drawing/2014/main" id="{BEA00D0F-1DF4-6730-EF2D-D7EB5D9211C2}"/>
              </a:ext>
            </a:extLst>
          </p:cNvPr>
          <p:cNvSpPr>
            <a:spLocks noGrp="1"/>
          </p:cNvSpPr>
          <p:nvPr>
            <p:ph type="subTitle" idx="1"/>
          </p:nvPr>
        </p:nvSpPr>
        <p:spPr>
          <a:xfrm>
            <a:off x="1371600" y="2598821"/>
            <a:ext cx="9448800" cy="2040556"/>
          </a:xfrm>
        </p:spPr>
        <p:txBody>
          <a:bodyPr>
            <a:normAutofit/>
          </a:bodyPr>
          <a:lstStyle/>
          <a:p>
            <a:pPr algn="ctr"/>
            <a:r>
              <a:rPr lang="en-US" b="1" dirty="0">
                <a:solidFill>
                  <a:schemeClr val="accent2"/>
                </a:solidFill>
              </a:rPr>
              <a:t>Vicki </a:t>
            </a:r>
            <a:r>
              <a:rPr lang="en-US" b="1" dirty="0" err="1">
                <a:solidFill>
                  <a:schemeClr val="accent2"/>
                </a:solidFill>
              </a:rPr>
              <a:t>kelm</a:t>
            </a:r>
            <a:endParaRPr lang="en-US" b="1" dirty="0">
              <a:solidFill>
                <a:schemeClr val="accent2"/>
              </a:solidFill>
            </a:endParaRPr>
          </a:p>
          <a:p>
            <a:pPr algn="ctr"/>
            <a:r>
              <a:rPr lang="en-US" b="1" dirty="0">
                <a:solidFill>
                  <a:schemeClr val="accent2"/>
                </a:solidFill>
              </a:rPr>
              <a:t>The university of Arizona global campus</a:t>
            </a:r>
          </a:p>
          <a:p>
            <a:pPr algn="ctr"/>
            <a:r>
              <a:rPr lang="en-US" b="1" dirty="0">
                <a:solidFill>
                  <a:schemeClr val="accent2"/>
                </a:solidFill>
              </a:rPr>
              <a:t>Cst499: Capstone for computer software technology</a:t>
            </a:r>
          </a:p>
          <a:p>
            <a:pPr algn="ctr"/>
            <a:r>
              <a:rPr lang="en-US" b="1" dirty="0">
                <a:solidFill>
                  <a:schemeClr val="accent2"/>
                </a:solidFill>
              </a:rPr>
              <a:t>Dr. Amjad </a:t>
            </a:r>
            <a:r>
              <a:rPr lang="en-US" b="1" dirty="0" err="1">
                <a:solidFill>
                  <a:schemeClr val="accent2"/>
                </a:solidFill>
              </a:rPr>
              <a:t>alkilani</a:t>
            </a:r>
            <a:endParaRPr lang="en-US" b="1" dirty="0">
              <a:solidFill>
                <a:schemeClr val="accent2"/>
              </a:solidFill>
            </a:endParaRPr>
          </a:p>
          <a:p>
            <a:pPr algn="ctr"/>
            <a:r>
              <a:rPr lang="en-US" b="1" dirty="0">
                <a:solidFill>
                  <a:schemeClr val="accent2"/>
                </a:solidFill>
              </a:rPr>
              <a:t>January 28, 2024</a:t>
            </a:r>
          </a:p>
        </p:txBody>
      </p:sp>
      <p:pic>
        <p:nvPicPr>
          <p:cNvPr id="5" name="Picture 4">
            <a:extLst>
              <a:ext uri="{FF2B5EF4-FFF2-40B4-BE49-F238E27FC236}">
                <a16:creationId xmlns:a16="http://schemas.microsoft.com/office/drawing/2014/main" id="{EE29DF7A-183E-7583-4651-D347A9CC0601}"/>
              </a:ext>
            </a:extLst>
          </p:cNvPr>
          <p:cNvPicPr>
            <a:picLocks noChangeAspect="1"/>
          </p:cNvPicPr>
          <p:nvPr/>
        </p:nvPicPr>
        <p:blipFill>
          <a:blip r:embed="rId3"/>
          <a:stretch>
            <a:fillRect/>
          </a:stretch>
        </p:blipFill>
        <p:spPr>
          <a:xfrm>
            <a:off x="5389560" y="4657151"/>
            <a:ext cx="1535115" cy="1535115"/>
          </a:xfrm>
          <a:prstGeom prst="rect">
            <a:avLst/>
          </a:prstGeom>
        </p:spPr>
      </p:pic>
      <p:pic>
        <p:nvPicPr>
          <p:cNvPr id="7" name="Picture 6">
            <a:extLst>
              <a:ext uri="{FF2B5EF4-FFF2-40B4-BE49-F238E27FC236}">
                <a16:creationId xmlns:a16="http://schemas.microsoft.com/office/drawing/2014/main" id="{6C2085F3-32F4-B0D6-E392-F2405849B801}"/>
              </a:ext>
            </a:extLst>
          </p:cNvPr>
          <p:cNvPicPr>
            <a:picLocks noChangeAspect="1"/>
          </p:cNvPicPr>
          <p:nvPr/>
        </p:nvPicPr>
        <p:blipFill>
          <a:blip r:embed="rId4"/>
          <a:stretch>
            <a:fillRect/>
          </a:stretch>
        </p:blipFill>
        <p:spPr>
          <a:xfrm>
            <a:off x="3524250" y="4786749"/>
            <a:ext cx="1412879" cy="1412879"/>
          </a:xfrm>
          <a:prstGeom prst="rect">
            <a:avLst/>
          </a:prstGeom>
        </p:spPr>
      </p:pic>
      <p:pic>
        <p:nvPicPr>
          <p:cNvPr id="9" name="Picture 8">
            <a:extLst>
              <a:ext uri="{FF2B5EF4-FFF2-40B4-BE49-F238E27FC236}">
                <a16:creationId xmlns:a16="http://schemas.microsoft.com/office/drawing/2014/main" id="{B58F75D4-0B30-2086-DDF0-7FC1259D9CA5}"/>
              </a:ext>
            </a:extLst>
          </p:cNvPr>
          <p:cNvPicPr>
            <a:picLocks noChangeAspect="1"/>
          </p:cNvPicPr>
          <p:nvPr/>
        </p:nvPicPr>
        <p:blipFill>
          <a:blip r:embed="rId5"/>
          <a:stretch>
            <a:fillRect/>
          </a:stretch>
        </p:blipFill>
        <p:spPr>
          <a:xfrm>
            <a:off x="7254870" y="4786749"/>
            <a:ext cx="1616961" cy="1412879"/>
          </a:xfrm>
          <a:prstGeom prst="rect">
            <a:avLst/>
          </a:prstGeom>
        </p:spPr>
      </p:pic>
    </p:spTree>
    <p:extLst>
      <p:ext uri="{BB962C8B-B14F-4D97-AF65-F5344CB8AC3E}">
        <p14:creationId xmlns:p14="http://schemas.microsoft.com/office/powerpoint/2010/main" val="779223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F39-C518-6A38-1EC0-BDDABCD6D41F}"/>
              </a:ext>
            </a:extLst>
          </p:cNvPr>
          <p:cNvSpPr>
            <a:spLocks noGrp="1"/>
          </p:cNvSpPr>
          <p:nvPr>
            <p:ph type="title"/>
          </p:nvPr>
        </p:nvSpPr>
        <p:spPr/>
        <p:txBody>
          <a:bodyPr/>
          <a:lstStyle/>
          <a:p>
            <a:pPr algn="ctr"/>
            <a:r>
              <a:rPr lang="en-US" b="1" cap="small" dirty="0">
                <a:solidFill>
                  <a:schemeClr val="accent3"/>
                </a:solidFill>
                <a:latin typeface="+mn-lt"/>
              </a:rPr>
              <a:t>Page design: landing, Registration, login</a:t>
            </a:r>
          </a:p>
        </p:txBody>
      </p:sp>
      <p:sp>
        <p:nvSpPr>
          <p:cNvPr id="5" name="TextBox 4">
            <a:extLst>
              <a:ext uri="{FF2B5EF4-FFF2-40B4-BE49-F238E27FC236}">
                <a16:creationId xmlns:a16="http://schemas.microsoft.com/office/drawing/2014/main" id="{DA07B22C-20B3-BD07-79A5-2C20F3C07F74}"/>
              </a:ext>
            </a:extLst>
          </p:cNvPr>
          <p:cNvSpPr txBox="1"/>
          <p:nvPr/>
        </p:nvSpPr>
        <p:spPr>
          <a:xfrm>
            <a:off x="3568148" y="2242035"/>
            <a:ext cx="8418443" cy="4524315"/>
          </a:xfrm>
          <a:prstGeom prst="rect">
            <a:avLst/>
          </a:prstGeom>
          <a:noFill/>
        </p:spPr>
        <p:txBody>
          <a:bodyPr wrap="square" rtlCol="0">
            <a:spAutoFit/>
          </a:bodyPr>
          <a:lstStyle/>
          <a:p>
            <a:pPr marL="285750" indent="-285750">
              <a:buClr>
                <a:schemeClr val="tx2"/>
              </a:buClr>
              <a:buFont typeface="Wingdings" panose="05000000000000000000" pitchFamily="2" charset="2"/>
              <a:buChar char="v"/>
            </a:pPr>
            <a:r>
              <a:rPr lang="en-US" dirty="0"/>
              <a:t>Landing Page: Simple layout with bootstrap stylesheets utilized throughout the website. </a:t>
            </a:r>
          </a:p>
          <a:p>
            <a:pPr marL="742950" lvl="1" indent="-285750">
              <a:buClr>
                <a:schemeClr val="tx2"/>
              </a:buClr>
              <a:buFont typeface="Wingdings" panose="05000000000000000000" pitchFamily="2" charset="2"/>
              <a:buChar char="Ø"/>
            </a:pPr>
            <a:r>
              <a:rPr lang="en-US" dirty="0"/>
              <a:t>User navigates to the Registration page from the Landing page, creates an account, then logs in with email/password created</a:t>
            </a:r>
          </a:p>
          <a:p>
            <a:pPr marL="742950" lvl="1" indent="-285750">
              <a:buClr>
                <a:schemeClr val="tx2"/>
              </a:buClr>
              <a:buFont typeface="Wingdings" panose="05000000000000000000" pitchFamily="2" charset="2"/>
              <a:buChar char="Ø"/>
            </a:pPr>
            <a:r>
              <a:rPr lang="en-US" dirty="0"/>
              <a:t>Use of the “ISSET($_SESSION) allows for continuous session login across the site, with the navigation bar linking to each page </a:t>
            </a:r>
          </a:p>
          <a:p>
            <a:pPr marL="285750" indent="-285750">
              <a:buClr>
                <a:schemeClr val="tx2"/>
              </a:buClr>
              <a:buFont typeface="Wingdings" panose="05000000000000000000" pitchFamily="2" charset="2"/>
              <a:buChar char="v"/>
            </a:pPr>
            <a:endParaRPr lang="en-US" dirty="0"/>
          </a:p>
          <a:p>
            <a:pPr marL="285750" indent="-285750">
              <a:buClr>
                <a:schemeClr val="tx2"/>
              </a:buClr>
              <a:buFont typeface="Wingdings" panose="05000000000000000000" pitchFamily="2" charset="2"/>
              <a:buChar char="v"/>
            </a:pPr>
            <a:r>
              <a:rPr lang="en-US" dirty="0"/>
              <a:t>Registration Page: Allows users to create accounts allowing for access to website functions.</a:t>
            </a:r>
          </a:p>
          <a:p>
            <a:pPr marL="742950" lvl="1" indent="-285750">
              <a:buClr>
                <a:schemeClr val="tx2"/>
              </a:buClr>
              <a:buFont typeface="Wingdings" panose="05000000000000000000" pitchFamily="2" charset="2"/>
              <a:buChar char="Ø"/>
            </a:pPr>
            <a:r>
              <a:rPr lang="en-US" dirty="0"/>
              <a:t>Use of “INSERT INTO ‘user’ adds the user to the database, allows user to login and perform enrollment functions</a:t>
            </a:r>
          </a:p>
          <a:p>
            <a:pPr>
              <a:buClr>
                <a:schemeClr val="tx2"/>
              </a:buClr>
            </a:pPr>
            <a:endParaRPr lang="en-US" dirty="0"/>
          </a:p>
          <a:p>
            <a:pPr marL="285750" indent="-285750">
              <a:buClr>
                <a:schemeClr val="tx2"/>
              </a:buClr>
              <a:buFont typeface="Wingdings" panose="05000000000000000000" pitchFamily="2" charset="2"/>
              <a:buChar char="v"/>
            </a:pPr>
            <a:r>
              <a:rPr lang="en-US" dirty="0"/>
              <a:t>Login Page: User remains logged in after credentials are verified against the registration information in the database.</a:t>
            </a:r>
          </a:p>
          <a:p>
            <a:pPr marL="742950" lvl="1" indent="-285750">
              <a:buClr>
                <a:schemeClr val="tx2"/>
              </a:buClr>
              <a:buFont typeface="Wingdings" panose="05000000000000000000" pitchFamily="2" charset="2"/>
              <a:buChar char="Ø"/>
            </a:pPr>
            <a:r>
              <a:rPr lang="en-US" dirty="0"/>
              <a:t>Connection to the database is linked in the PHP file code.</a:t>
            </a:r>
          </a:p>
          <a:p>
            <a:endParaRPr lang="en-US" dirty="0"/>
          </a:p>
        </p:txBody>
      </p:sp>
      <p:pic>
        <p:nvPicPr>
          <p:cNvPr id="3" name="Picture 2">
            <a:extLst>
              <a:ext uri="{FF2B5EF4-FFF2-40B4-BE49-F238E27FC236}">
                <a16:creationId xmlns:a16="http://schemas.microsoft.com/office/drawing/2014/main" id="{6E3890A6-6649-7370-DCC6-EA3A27007836}"/>
              </a:ext>
            </a:extLst>
          </p:cNvPr>
          <p:cNvPicPr>
            <a:picLocks noChangeAspect="1"/>
          </p:cNvPicPr>
          <p:nvPr/>
        </p:nvPicPr>
        <p:blipFill>
          <a:blip r:embed="rId3"/>
          <a:stretch>
            <a:fillRect/>
          </a:stretch>
        </p:blipFill>
        <p:spPr>
          <a:xfrm>
            <a:off x="405873" y="2242034"/>
            <a:ext cx="2834154" cy="1704723"/>
          </a:xfrm>
          <a:prstGeom prst="rect">
            <a:avLst/>
          </a:prstGeom>
        </p:spPr>
      </p:pic>
      <p:pic>
        <p:nvPicPr>
          <p:cNvPr id="6" name="Picture 5">
            <a:extLst>
              <a:ext uri="{FF2B5EF4-FFF2-40B4-BE49-F238E27FC236}">
                <a16:creationId xmlns:a16="http://schemas.microsoft.com/office/drawing/2014/main" id="{25955385-365F-97C5-35F0-C7D3CD82C07C}"/>
              </a:ext>
            </a:extLst>
          </p:cNvPr>
          <p:cNvPicPr>
            <a:picLocks noChangeAspect="1"/>
          </p:cNvPicPr>
          <p:nvPr/>
        </p:nvPicPr>
        <p:blipFill>
          <a:blip r:embed="rId4"/>
          <a:stretch>
            <a:fillRect/>
          </a:stretch>
        </p:blipFill>
        <p:spPr>
          <a:xfrm>
            <a:off x="405873" y="5554441"/>
            <a:ext cx="2834154" cy="659781"/>
          </a:xfrm>
          <a:prstGeom prst="rect">
            <a:avLst/>
          </a:prstGeom>
        </p:spPr>
      </p:pic>
      <p:pic>
        <p:nvPicPr>
          <p:cNvPr id="7" name="Picture 6">
            <a:extLst>
              <a:ext uri="{FF2B5EF4-FFF2-40B4-BE49-F238E27FC236}">
                <a16:creationId xmlns:a16="http://schemas.microsoft.com/office/drawing/2014/main" id="{8E9CCFDE-35AC-E2C9-308F-1E0CC1EA181C}"/>
              </a:ext>
            </a:extLst>
          </p:cNvPr>
          <p:cNvPicPr>
            <a:picLocks noChangeAspect="1"/>
          </p:cNvPicPr>
          <p:nvPr/>
        </p:nvPicPr>
        <p:blipFill>
          <a:blip r:embed="rId5"/>
          <a:stretch>
            <a:fillRect/>
          </a:stretch>
        </p:blipFill>
        <p:spPr>
          <a:xfrm>
            <a:off x="405873" y="4261880"/>
            <a:ext cx="2834154" cy="849827"/>
          </a:xfrm>
          <a:prstGeom prst="rect">
            <a:avLst/>
          </a:prstGeom>
        </p:spPr>
      </p:pic>
    </p:spTree>
    <p:extLst>
      <p:ext uri="{BB962C8B-B14F-4D97-AF65-F5344CB8AC3E}">
        <p14:creationId xmlns:p14="http://schemas.microsoft.com/office/powerpoint/2010/main" val="256661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F39-C518-6A38-1EC0-BDDABCD6D41F}"/>
              </a:ext>
            </a:extLst>
          </p:cNvPr>
          <p:cNvSpPr>
            <a:spLocks noGrp="1"/>
          </p:cNvSpPr>
          <p:nvPr>
            <p:ph type="title"/>
          </p:nvPr>
        </p:nvSpPr>
        <p:spPr/>
        <p:txBody>
          <a:bodyPr/>
          <a:lstStyle/>
          <a:p>
            <a:pPr algn="ctr"/>
            <a:r>
              <a:rPr lang="en-US" b="1" cap="small" dirty="0">
                <a:solidFill>
                  <a:schemeClr val="accent3"/>
                </a:solidFill>
                <a:latin typeface="+mn-lt"/>
              </a:rPr>
              <a:t>Course Registration and Profile Page</a:t>
            </a:r>
          </a:p>
        </p:txBody>
      </p:sp>
      <p:sp>
        <p:nvSpPr>
          <p:cNvPr id="5" name="TextBox 4">
            <a:extLst>
              <a:ext uri="{FF2B5EF4-FFF2-40B4-BE49-F238E27FC236}">
                <a16:creationId xmlns:a16="http://schemas.microsoft.com/office/drawing/2014/main" id="{DA07B22C-20B3-BD07-79A5-2C20F3C07F74}"/>
              </a:ext>
            </a:extLst>
          </p:cNvPr>
          <p:cNvSpPr txBox="1"/>
          <p:nvPr/>
        </p:nvSpPr>
        <p:spPr>
          <a:xfrm>
            <a:off x="3568148" y="2242035"/>
            <a:ext cx="8418443" cy="3970318"/>
          </a:xfrm>
          <a:prstGeom prst="rect">
            <a:avLst/>
          </a:prstGeom>
          <a:noFill/>
        </p:spPr>
        <p:txBody>
          <a:bodyPr wrap="square" rtlCol="0">
            <a:spAutoFit/>
          </a:bodyPr>
          <a:lstStyle/>
          <a:p>
            <a:pPr marL="285750" indent="-285750">
              <a:buClr>
                <a:schemeClr val="tx2"/>
              </a:buClr>
              <a:buFont typeface="Wingdings" panose="05000000000000000000" pitchFamily="2" charset="2"/>
              <a:buChar char="v"/>
            </a:pPr>
            <a:endParaRPr lang="en-US" dirty="0"/>
          </a:p>
          <a:p>
            <a:pPr marL="285750" indent="-285750">
              <a:buClr>
                <a:schemeClr val="tx2"/>
              </a:buClr>
              <a:buFont typeface="Wingdings" panose="05000000000000000000" pitchFamily="2" charset="2"/>
              <a:buChar char="v"/>
            </a:pPr>
            <a:r>
              <a:rPr lang="en-US" dirty="0"/>
              <a:t>Course Registration Page: Used to enroll/add or unenroll/remove courses from student schedule </a:t>
            </a:r>
          </a:p>
          <a:p>
            <a:pPr marL="285750" indent="-285750">
              <a:buClr>
                <a:schemeClr val="tx2"/>
              </a:buClr>
              <a:buFont typeface="Wingdings" panose="05000000000000000000" pitchFamily="2" charset="2"/>
              <a:buChar char="v"/>
            </a:pPr>
            <a:endParaRPr lang="en-US" dirty="0"/>
          </a:p>
          <a:p>
            <a:pPr>
              <a:buClr>
                <a:schemeClr val="tx2"/>
              </a:buClr>
            </a:pPr>
            <a:endParaRPr lang="en-US" dirty="0"/>
          </a:p>
          <a:p>
            <a:pPr>
              <a:buClr>
                <a:schemeClr val="tx2"/>
              </a:buClr>
            </a:pPr>
            <a:endParaRPr lang="en-US" dirty="0"/>
          </a:p>
          <a:p>
            <a:pPr marL="285750" indent="-285750">
              <a:buClr>
                <a:schemeClr val="tx2"/>
              </a:buClr>
              <a:buFont typeface="Wingdings" panose="05000000000000000000" pitchFamily="2" charset="2"/>
              <a:buChar char="v"/>
            </a:pPr>
            <a:r>
              <a:rPr lang="en-US" dirty="0"/>
              <a:t>Profile Page: Shows courses added to students schedule</a:t>
            </a:r>
          </a:p>
          <a:p>
            <a:pPr>
              <a:buClr>
                <a:schemeClr val="tx2"/>
              </a:buClr>
            </a:pPr>
            <a:endParaRPr lang="en-US" dirty="0"/>
          </a:p>
          <a:p>
            <a:pPr>
              <a:buClr>
                <a:schemeClr val="tx2"/>
              </a:buClr>
            </a:pPr>
            <a:endParaRPr lang="en-US" dirty="0"/>
          </a:p>
          <a:p>
            <a:pPr>
              <a:buClr>
                <a:schemeClr val="tx2"/>
              </a:buClr>
            </a:pPr>
            <a:endParaRPr lang="en-US" dirty="0"/>
          </a:p>
          <a:p>
            <a:pPr>
              <a:buClr>
                <a:schemeClr val="tx2"/>
              </a:buClr>
            </a:pPr>
            <a:endParaRPr lang="en-US" dirty="0"/>
          </a:p>
          <a:p>
            <a:pPr marL="285750" indent="-285750">
              <a:buClr>
                <a:schemeClr val="tx2"/>
              </a:buClr>
              <a:buFont typeface="Wingdings" panose="05000000000000000000" pitchFamily="2" charset="2"/>
              <a:buChar char="v"/>
            </a:pPr>
            <a:r>
              <a:rPr lang="en-US" dirty="0"/>
              <a:t>Profile Page: Result after removing course “CST 499 Capstone CST” from student enrollment</a:t>
            </a:r>
          </a:p>
          <a:p>
            <a:endParaRPr lang="en-US" dirty="0"/>
          </a:p>
        </p:txBody>
      </p:sp>
      <p:pic>
        <p:nvPicPr>
          <p:cNvPr id="4" name="Picture 3">
            <a:extLst>
              <a:ext uri="{FF2B5EF4-FFF2-40B4-BE49-F238E27FC236}">
                <a16:creationId xmlns:a16="http://schemas.microsoft.com/office/drawing/2014/main" id="{519B2226-7EB8-478D-1D57-C9DB4065925F}"/>
              </a:ext>
            </a:extLst>
          </p:cNvPr>
          <p:cNvPicPr>
            <a:picLocks noChangeAspect="1"/>
          </p:cNvPicPr>
          <p:nvPr/>
        </p:nvPicPr>
        <p:blipFill>
          <a:blip r:embed="rId3"/>
          <a:stretch>
            <a:fillRect/>
          </a:stretch>
        </p:blipFill>
        <p:spPr>
          <a:xfrm>
            <a:off x="470422" y="2242035"/>
            <a:ext cx="2849247" cy="1417651"/>
          </a:xfrm>
          <a:prstGeom prst="rect">
            <a:avLst/>
          </a:prstGeom>
        </p:spPr>
      </p:pic>
      <p:pic>
        <p:nvPicPr>
          <p:cNvPr id="8" name="Picture 7">
            <a:extLst>
              <a:ext uri="{FF2B5EF4-FFF2-40B4-BE49-F238E27FC236}">
                <a16:creationId xmlns:a16="http://schemas.microsoft.com/office/drawing/2014/main" id="{314B0B9C-FBC6-DE5D-E44B-D8A2FCEDF9D0}"/>
              </a:ext>
            </a:extLst>
          </p:cNvPr>
          <p:cNvPicPr>
            <a:picLocks noChangeAspect="1"/>
          </p:cNvPicPr>
          <p:nvPr/>
        </p:nvPicPr>
        <p:blipFill>
          <a:blip r:embed="rId4"/>
          <a:stretch>
            <a:fillRect/>
          </a:stretch>
        </p:blipFill>
        <p:spPr>
          <a:xfrm>
            <a:off x="470422" y="3749131"/>
            <a:ext cx="2849247" cy="1288605"/>
          </a:xfrm>
          <a:prstGeom prst="rect">
            <a:avLst/>
          </a:prstGeom>
        </p:spPr>
      </p:pic>
      <p:pic>
        <p:nvPicPr>
          <p:cNvPr id="9" name="Picture 8">
            <a:extLst>
              <a:ext uri="{FF2B5EF4-FFF2-40B4-BE49-F238E27FC236}">
                <a16:creationId xmlns:a16="http://schemas.microsoft.com/office/drawing/2014/main" id="{F2A70C98-2A81-6A78-0E3F-1418BCCC54D0}"/>
              </a:ext>
            </a:extLst>
          </p:cNvPr>
          <p:cNvPicPr>
            <a:picLocks noChangeAspect="1"/>
          </p:cNvPicPr>
          <p:nvPr/>
        </p:nvPicPr>
        <p:blipFill>
          <a:blip r:embed="rId5"/>
          <a:stretch>
            <a:fillRect/>
          </a:stretch>
        </p:blipFill>
        <p:spPr>
          <a:xfrm>
            <a:off x="470421" y="5165198"/>
            <a:ext cx="2849247" cy="1606048"/>
          </a:xfrm>
          <a:prstGeom prst="rect">
            <a:avLst/>
          </a:prstGeom>
        </p:spPr>
      </p:pic>
    </p:spTree>
    <p:extLst>
      <p:ext uri="{BB962C8B-B14F-4D97-AF65-F5344CB8AC3E}">
        <p14:creationId xmlns:p14="http://schemas.microsoft.com/office/powerpoint/2010/main" val="154135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F39-C518-6A38-1EC0-BDDABCD6D41F}"/>
              </a:ext>
            </a:extLst>
          </p:cNvPr>
          <p:cNvSpPr>
            <a:spLocks noGrp="1"/>
          </p:cNvSpPr>
          <p:nvPr>
            <p:ph type="title"/>
          </p:nvPr>
        </p:nvSpPr>
        <p:spPr/>
        <p:txBody>
          <a:bodyPr/>
          <a:lstStyle/>
          <a:p>
            <a:pPr algn="ctr"/>
            <a:r>
              <a:rPr lang="en-US" b="1" cap="small" dirty="0">
                <a:solidFill>
                  <a:schemeClr val="accent3"/>
                </a:solidFill>
                <a:latin typeface="+mn-lt"/>
              </a:rPr>
              <a:t>MySQL Database, User and Course Tables</a:t>
            </a:r>
          </a:p>
        </p:txBody>
      </p:sp>
      <p:sp>
        <p:nvSpPr>
          <p:cNvPr id="5" name="TextBox 4">
            <a:extLst>
              <a:ext uri="{FF2B5EF4-FFF2-40B4-BE49-F238E27FC236}">
                <a16:creationId xmlns:a16="http://schemas.microsoft.com/office/drawing/2014/main" id="{DA07B22C-20B3-BD07-79A5-2C20F3C07F74}"/>
              </a:ext>
            </a:extLst>
          </p:cNvPr>
          <p:cNvSpPr txBox="1"/>
          <p:nvPr/>
        </p:nvSpPr>
        <p:spPr>
          <a:xfrm>
            <a:off x="4702629" y="2242035"/>
            <a:ext cx="7283961" cy="4062651"/>
          </a:xfrm>
          <a:prstGeom prst="rect">
            <a:avLst/>
          </a:prstGeom>
          <a:noFill/>
        </p:spPr>
        <p:txBody>
          <a:bodyPr wrap="square" rtlCol="0">
            <a:spAutoFit/>
          </a:bodyPr>
          <a:lstStyle/>
          <a:p>
            <a:pPr marL="285750" indent="-285750">
              <a:buClr>
                <a:schemeClr val="tx2"/>
              </a:buClr>
              <a:buFont typeface="Wingdings" panose="05000000000000000000" pitchFamily="2" charset="2"/>
              <a:buChar char="v"/>
            </a:pPr>
            <a:r>
              <a:rPr lang="en-US" sz="1600" dirty="0"/>
              <a:t>MySQL Database: </a:t>
            </a:r>
            <a:r>
              <a:rPr lang="en-US" sz="1600" dirty="0" err="1"/>
              <a:t>registration_project</a:t>
            </a:r>
            <a:endParaRPr lang="en-US" sz="1600" dirty="0"/>
          </a:p>
          <a:p>
            <a:pPr marL="742950" lvl="1" indent="-285750">
              <a:buClr>
                <a:schemeClr val="tx2"/>
              </a:buClr>
              <a:buFont typeface="Wingdings" panose="05000000000000000000" pitchFamily="2" charset="2"/>
              <a:buChar char="Ø"/>
            </a:pPr>
            <a:r>
              <a:rPr lang="en-US" sz="1600" dirty="0"/>
              <a:t>Table: course – lists available courses</a:t>
            </a:r>
          </a:p>
          <a:p>
            <a:pPr marL="742950" lvl="1" indent="-285750">
              <a:buClr>
                <a:schemeClr val="tx2"/>
              </a:buClr>
              <a:buFont typeface="Wingdings" panose="05000000000000000000" pitchFamily="2" charset="2"/>
              <a:buChar char="Ø"/>
            </a:pPr>
            <a:r>
              <a:rPr lang="en-US" sz="1600" dirty="0"/>
              <a:t>Table: user – lists all registered users</a:t>
            </a:r>
          </a:p>
          <a:p>
            <a:pPr marL="742950" lvl="1" indent="-285750">
              <a:buClr>
                <a:schemeClr val="tx2"/>
              </a:buClr>
              <a:buFont typeface="Wingdings" panose="05000000000000000000" pitchFamily="2" charset="2"/>
              <a:buChar char="Ø"/>
            </a:pPr>
            <a:r>
              <a:rPr lang="en-US" sz="1600" dirty="0"/>
              <a:t>Table: waitlist (to be utilized in a future project)</a:t>
            </a:r>
          </a:p>
          <a:p>
            <a:pPr>
              <a:buClr>
                <a:schemeClr val="tx2"/>
              </a:buClr>
            </a:pPr>
            <a:endParaRPr lang="en-US" dirty="0"/>
          </a:p>
          <a:p>
            <a:pPr marL="285750" indent="-285750">
              <a:buClr>
                <a:schemeClr val="tx2"/>
              </a:buClr>
              <a:buFont typeface="Wingdings" panose="05000000000000000000" pitchFamily="2" charset="2"/>
              <a:buChar char="v"/>
            </a:pPr>
            <a:r>
              <a:rPr lang="en-US" sz="1600" dirty="0"/>
              <a:t>user Table: Shows all registered users before courses are enrolled</a:t>
            </a:r>
          </a:p>
          <a:p>
            <a:pPr>
              <a:buClr>
                <a:schemeClr val="tx2"/>
              </a:buClr>
            </a:pPr>
            <a:endParaRPr lang="en-US" sz="1600" dirty="0"/>
          </a:p>
          <a:p>
            <a:pPr marL="285750" indent="-285750">
              <a:buClr>
                <a:schemeClr val="tx2"/>
              </a:buClr>
              <a:buFont typeface="Wingdings" panose="05000000000000000000" pitchFamily="2" charset="2"/>
              <a:buChar char="v"/>
            </a:pPr>
            <a:endParaRPr lang="en-US" sz="1600" dirty="0"/>
          </a:p>
          <a:p>
            <a:pPr marL="285750" indent="-285750">
              <a:buClr>
                <a:schemeClr val="tx2"/>
              </a:buClr>
              <a:buFont typeface="Wingdings" panose="05000000000000000000" pitchFamily="2" charset="2"/>
              <a:buChar char="v"/>
            </a:pPr>
            <a:r>
              <a:rPr lang="en-US" sz="1600" dirty="0"/>
              <a:t>course Table: Shows all available courses</a:t>
            </a:r>
          </a:p>
          <a:p>
            <a:pPr>
              <a:buClr>
                <a:schemeClr val="tx2"/>
              </a:buClr>
            </a:pPr>
            <a:endParaRPr lang="en-US" sz="1600" dirty="0"/>
          </a:p>
          <a:p>
            <a:pPr marL="285750" indent="-285750">
              <a:buClr>
                <a:schemeClr val="tx2"/>
              </a:buClr>
              <a:buFont typeface="Wingdings" panose="05000000000000000000" pitchFamily="2" charset="2"/>
              <a:buChar char="v"/>
            </a:pPr>
            <a:endParaRPr lang="en-US" sz="1600" dirty="0"/>
          </a:p>
          <a:p>
            <a:pPr marL="285750" indent="-285750">
              <a:buClr>
                <a:schemeClr val="tx2"/>
              </a:buClr>
              <a:buFont typeface="Wingdings" panose="05000000000000000000" pitchFamily="2" charset="2"/>
              <a:buChar char="v"/>
            </a:pPr>
            <a:r>
              <a:rPr lang="en-US" sz="1600" dirty="0"/>
              <a:t>user Table: Shows enrolled courses for student Richard </a:t>
            </a:r>
            <a:r>
              <a:rPr lang="en-US" sz="1600" dirty="0" err="1"/>
              <a:t>Kelm</a:t>
            </a:r>
            <a:endParaRPr lang="en-US" sz="1600" dirty="0"/>
          </a:p>
          <a:p>
            <a:pPr>
              <a:buClr>
                <a:schemeClr val="tx2"/>
              </a:buClr>
            </a:pPr>
            <a:endParaRPr lang="en-US" sz="1600" dirty="0"/>
          </a:p>
          <a:p>
            <a:pPr>
              <a:buClr>
                <a:schemeClr val="tx2"/>
              </a:buClr>
            </a:pPr>
            <a:endParaRPr lang="en-US" sz="1600" dirty="0"/>
          </a:p>
          <a:p>
            <a:pPr marL="285750" indent="-285750">
              <a:buClr>
                <a:schemeClr val="tx2"/>
              </a:buClr>
              <a:buFont typeface="Wingdings" panose="05000000000000000000" pitchFamily="2" charset="2"/>
              <a:buChar char="v"/>
            </a:pPr>
            <a:r>
              <a:rPr lang="en-US" sz="1600" dirty="0"/>
              <a:t>user Table: Shows removed course from student Richard </a:t>
            </a:r>
            <a:r>
              <a:rPr lang="en-US" sz="1600" dirty="0" err="1"/>
              <a:t>Kelm’s</a:t>
            </a:r>
            <a:r>
              <a:rPr lang="en-US" sz="1600" dirty="0"/>
              <a:t> enrollment</a:t>
            </a:r>
            <a:endParaRPr lang="en-US" dirty="0"/>
          </a:p>
        </p:txBody>
      </p:sp>
      <p:pic>
        <p:nvPicPr>
          <p:cNvPr id="3" name="Picture 2">
            <a:extLst>
              <a:ext uri="{FF2B5EF4-FFF2-40B4-BE49-F238E27FC236}">
                <a16:creationId xmlns:a16="http://schemas.microsoft.com/office/drawing/2014/main" id="{4B530B3E-5AB5-ADF1-F7F6-B6ADDFDCE058}"/>
              </a:ext>
            </a:extLst>
          </p:cNvPr>
          <p:cNvPicPr>
            <a:picLocks noChangeAspect="1"/>
          </p:cNvPicPr>
          <p:nvPr/>
        </p:nvPicPr>
        <p:blipFill>
          <a:blip r:embed="rId3"/>
          <a:stretch>
            <a:fillRect/>
          </a:stretch>
        </p:blipFill>
        <p:spPr>
          <a:xfrm>
            <a:off x="127277" y="2242035"/>
            <a:ext cx="4184285" cy="1001871"/>
          </a:xfrm>
          <a:prstGeom prst="rect">
            <a:avLst/>
          </a:prstGeom>
        </p:spPr>
      </p:pic>
      <p:pic>
        <p:nvPicPr>
          <p:cNvPr id="6" name="Picture 5">
            <a:extLst>
              <a:ext uri="{FF2B5EF4-FFF2-40B4-BE49-F238E27FC236}">
                <a16:creationId xmlns:a16="http://schemas.microsoft.com/office/drawing/2014/main" id="{9EE24476-52B3-09FC-F42D-2EF18519319A}"/>
              </a:ext>
            </a:extLst>
          </p:cNvPr>
          <p:cNvPicPr>
            <a:picLocks noChangeAspect="1"/>
          </p:cNvPicPr>
          <p:nvPr/>
        </p:nvPicPr>
        <p:blipFill>
          <a:blip r:embed="rId4"/>
          <a:stretch>
            <a:fillRect/>
          </a:stretch>
        </p:blipFill>
        <p:spPr>
          <a:xfrm>
            <a:off x="127274" y="3340008"/>
            <a:ext cx="4184283" cy="665107"/>
          </a:xfrm>
          <a:prstGeom prst="rect">
            <a:avLst/>
          </a:prstGeom>
        </p:spPr>
      </p:pic>
      <p:pic>
        <p:nvPicPr>
          <p:cNvPr id="7" name="Picture 6">
            <a:extLst>
              <a:ext uri="{FF2B5EF4-FFF2-40B4-BE49-F238E27FC236}">
                <a16:creationId xmlns:a16="http://schemas.microsoft.com/office/drawing/2014/main" id="{CC4A0928-AF20-F6DD-C5A4-40C05802944E}"/>
              </a:ext>
            </a:extLst>
          </p:cNvPr>
          <p:cNvPicPr>
            <a:picLocks noChangeAspect="1"/>
          </p:cNvPicPr>
          <p:nvPr/>
        </p:nvPicPr>
        <p:blipFill>
          <a:blip r:embed="rId5"/>
          <a:stretch>
            <a:fillRect/>
          </a:stretch>
        </p:blipFill>
        <p:spPr>
          <a:xfrm>
            <a:off x="127274" y="5002372"/>
            <a:ext cx="4184283" cy="572498"/>
          </a:xfrm>
          <a:prstGeom prst="rect">
            <a:avLst/>
          </a:prstGeom>
        </p:spPr>
      </p:pic>
      <p:pic>
        <p:nvPicPr>
          <p:cNvPr id="10" name="Picture 9">
            <a:extLst>
              <a:ext uri="{FF2B5EF4-FFF2-40B4-BE49-F238E27FC236}">
                <a16:creationId xmlns:a16="http://schemas.microsoft.com/office/drawing/2014/main" id="{62C4CD8C-2D5D-7340-8160-A75852B59B54}"/>
              </a:ext>
            </a:extLst>
          </p:cNvPr>
          <p:cNvPicPr>
            <a:picLocks noChangeAspect="1"/>
          </p:cNvPicPr>
          <p:nvPr/>
        </p:nvPicPr>
        <p:blipFill>
          <a:blip r:embed="rId6"/>
          <a:stretch>
            <a:fillRect/>
          </a:stretch>
        </p:blipFill>
        <p:spPr>
          <a:xfrm>
            <a:off x="127274" y="5670972"/>
            <a:ext cx="4184283" cy="612849"/>
          </a:xfrm>
          <a:prstGeom prst="rect">
            <a:avLst/>
          </a:prstGeom>
        </p:spPr>
      </p:pic>
      <p:pic>
        <p:nvPicPr>
          <p:cNvPr id="11" name="Picture 10">
            <a:extLst>
              <a:ext uri="{FF2B5EF4-FFF2-40B4-BE49-F238E27FC236}">
                <a16:creationId xmlns:a16="http://schemas.microsoft.com/office/drawing/2014/main" id="{6A07FCFD-E6DE-17AC-FD64-7750DFA57086}"/>
              </a:ext>
            </a:extLst>
          </p:cNvPr>
          <p:cNvPicPr>
            <a:picLocks noChangeAspect="1"/>
          </p:cNvPicPr>
          <p:nvPr/>
        </p:nvPicPr>
        <p:blipFill>
          <a:blip r:embed="rId7"/>
          <a:stretch>
            <a:fillRect/>
          </a:stretch>
        </p:blipFill>
        <p:spPr>
          <a:xfrm>
            <a:off x="127275" y="4101217"/>
            <a:ext cx="4184282" cy="805053"/>
          </a:xfrm>
          <a:prstGeom prst="rect">
            <a:avLst/>
          </a:prstGeom>
        </p:spPr>
      </p:pic>
    </p:spTree>
    <p:extLst>
      <p:ext uri="{BB962C8B-B14F-4D97-AF65-F5344CB8AC3E}">
        <p14:creationId xmlns:p14="http://schemas.microsoft.com/office/powerpoint/2010/main" val="145188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F39-C518-6A38-1EC0-BDDABCD6D41F}"/>
              </a:ext>
            </a:extLst>
          </p:cNvPr>
          <p:cNvSpPr>
            <a:spLocks noGrp="1"/>
          </p:cNvSpPr>
          <p:nvPr>
            <p:ph type="title"/>
          </p:nvPr>
        </p:nvSpPr>
        <p:spPr/>
        <p:txBody>
          <a:bodyPr/>
          <a:lstStyle/>
          <a:p>
            <a:pPr algn="ctr"/>
            <a:r>
              <a:rPr lang="en-US" b="1" cap="small" dirty="0">
                <a:solidFill>
                  <a:schemeClr val="accent3"/>
                </a:solidFill>
                <a:latin typeface="+mn-lt"/>
              </a:rPr>
              <a:t>PHP Code</a:t>
            </a:r>
          </a:p>
        </p:txBody>
      </p:sp>
      <p:sp>
        <p:nvSpPr>
          <p:cNvPr id="5" name="TextBox 4">
            <a:extLst>
              <a:ext uri="{FF2B5EF4-FFF2-40B4-BE49-F238E27FC236}">
                <a16:creationId xmlns:a16="http://schemas.microsoft.com/office/drawing/2014/main" id="{DA07B22C-20B3-BD07-79A5-2C20F3C07F74}"/>
              </a:ext>
            </a:extLst>
          </p:cNvPr>
          <p:cNvSpPr txBox="1"/>
          <p:nvPr/>
        </p:nvSpPr>
        <p:spPr>
          <a:xfrm>
            <a:off x="3735977" y="2377440"/>
            <a:ext cx="8125687" cy="584775"/>
          </a:xfrm>
          <a:prstGeom prst="rect">
            <a:avLst/>
          </a:prstGeom>
          <a:noFill/>
        </p:spPr>
        <p:txBody>
          <a:bodyPr wrap="square" rtlCol="0">
            <a:spAutoFit/>
          </a:bodyPr>
          <a:lstStyle/>
          <a:p>
            <a:pPr>
              <a:buClr>
                <a:schemeClr val="tx2"/>
              </a:buClr>
            </a:pPr>
            <a:r>
              <a:rPr lang="en-US" sz="1600" dirty="0"/>
              <a:t>PHP Code to create the database “</a:t>
            </a:r>
            <a:r>
              <a:rPr lang="en-US" sz="1600" dirty="0" err="1"/>
              <a:t>registration_project</a:t>
            </a:r>
            <a:r>
              <a:rPr lang="en-US" sz="1600" dirty="0"/>
              <a:t>” and tables to store user, course, and waitlist information</a:t>
            </a:r>
            <a:endParaRPr lang="en-US" dirty="0"/>
          </a:p>
        </p:txBody>
      </p:sp>
      <p:pic>
        <p:nvPicPr>
          <p:cNvPr id="8" name="Picture 7">
            <a:extLst>
              <a:ext uri="{FF2B5EF4-FFF2-40B4-BE49-F238E27FC236}">
                <a16:creationId xmlns:a16="http://schemas.microsoft.com/office/drawing/2014/main" id="{6BF062C9-BC50-46BB-E07B-AF45A111D410}"/>
              </a:ext>
            </a:extLst>
          </p:cNvPr>
          <p:cNvPicPr>
            <a:picLocks noChangeAspect="1"/>
          </p:cNvPicPr>
          <p:nvPr/>
        </p:nvPicPr>
        <p:blipFill>
          <a:blip r:embed="rId3"/>
          <a:stretch>
            <a:fillRect/>
          </a:stretch>
        </p:blipFill>
        <p:spPr>
          <a:xfrm>
            <a:off x="205410" y="2146240"/>
            <a:ext cx="2656626" cy="4219726"/>
          </a:xfrm>
          <a:prstGeom prst="rect">
            <a:avLst/>
          </a:prstGeom>
        </p:spPr>
      </p:pic>
      <p:cxnSp>
        <p:nvCxnSpPr>
          <p:cNvPr id="12" name="Straight Arrow Connector 11">
            <a:extLst>
              <a:ext uri="{FF2B5EF4-FFF2-40B4-BE49-F238E27FC236}">
                <a16:creationId xmlns:a16="http://schemas.microsoft.com/office/drawing/2014/main" id="{BE2313E8-8498-FBA1-3846-48E75D8B0262}"/>
              </a:ext>
            </a:extLst>
          </p:cNvPr>
          <p:cNvCxnSpPr>
            <a:cxnSpLocks/>
            <a:stCxn id="5" idx="1"/>
          </p:cNvCxnSpPr>
          <p:nvPr/>
        </p:nvCxnSpPr>
        <p:spPr>
          <a:xfrm flipH="1" flipV="1">
            <a:off x="2862036" y="2664823"/>
            <a:ext cx="873941" cy="5005"/>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pic>
        <p:nvPicPr>
          <p:cNvPr id="16" name="Picture 15">
            <a:extLst>
              <a:ext uri="{FF2B5EF4-FFF2-40B4-BE49-F238E27FC236}">
                <a16:creationId xmlns:a16="http://schemas.microsoft.com/office/drawing/2014/main" id="{75C0FBF7-B9F5-14D5-05F7-AD723E7EB883}"/>
              </a:ext>
            </a:extLst>
          </p:cNvPr>
          <p:cNvPicPr>
            <a:picLocks noChangeAspect="1"/>
          </p:cNvPicPr>
          <p:nvPr/>
        </p:nvPicPr>
        <p:blipFill>
          <a:blip r:embed="rId4"/>
          <a:stretch>
            <a:fillRect/>
          </a:stretch>
        </p:blipFill>
        <p:spPr>
          <a:xfrm>
            <a:off x="3160699" y="3118470"/>
            <a:ext cx="2420983" cy="1641730"/>
          </a:xfrm>
          <a:prstGeom prst="rect">
            <a:avLst/>
          </a:prstGeom>
        </p:spPr>
      </p:pic>
      <p:sp>
        <p:nvSpPr>
          <p:cNvPr id="17" name="TextBox 16">
            <a:extLst>
              <a:ext uri="{FF2B5EF4-FFF2-40B4-BE49-F238E27FC236}">
                <a16:creationId xmlns:a16="http://schemas.microsoft.com/office/drawing/2014/main" id="{E65BE4A5-53BE-1CF2-9551-A38239415299}"/>
              </a:ext>
            </a:extLst>
          </p:cNvPr>
          <p:cNvSpPr txBox="1"/>
          <p:nvPr/>
        </p:nvSpPr>
        <p:spPr>
          <a:xfrm>
            <a:off x="6610318" y="3429000"/>
            <a:ext cx="4397316" cy="338554"/>
          </a:xfrm>
          <a:prstGeom prst="rect">
            <a:avLst/>
          </a:prstGeom>
          <a:noFill/>
        </p:spPr>
        <p:txBody>
          <a:bodyPr wrap="square" rtlCol="0">
            <a:spAutoFit/>
          </a:bodyPr>
          <a:lstStyle/>
          <a:p>
            <a:r>
              <a:rPr lang="en-US" sz="1600" dirty="0"/>
              <a:t>Connect file used to access the database </a:t>
            </a:r>
          </a:p>
        </p:txBody>
      </p:sp>
      <p:cxnSp>
        <p:nvCxnSpPr>
          <p:cNvPr id="18" name="Straight Arrow Connector 17">
            <a:extLst>
              <a:ext uri="{FF2B5EF4-FFF2-40B4-BE49-F238E27FC236}">
                <a16:creationId xmlns:a16="http://schemas.microsoft.com/office/drawing/2014/main" id="{106A3612-9351-AD5D-B102-0B42E12A5264}"/>
              </a:ext>
            </a:extLst>
          </p:cNvPr>
          <p:cNvCxnSpPr>
            <a:cxnSpLocks/>
          </p:cNvCxnSpPr>
          <p:nvPr/>
        </p:nvCxnSpPr>
        <p:spPr>
          <a:xfrm flipH="1">
            <a:off x="5635852" y="3598277"/>
            <a:ext cx="920296" cy="0"/>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pic>
        <p:nvPicPr>
          <p:cNvPr id="20" name="Picture 19">
            <a:extLst>
              <a:ext uri="{FF2B5EF4-FFF2-40B4-BE49-F238E27FC236}">
                <a16:creationId xmlns:a16="http://schemas.microsoft.com/office/drawing/2014/main" id="{C13FB2AE-A743-4266-66F9-65A1E1ECFDC1}"/>
              </a:ext>
            </a:extLst>
          </p:cNvPr>
          <p:cNvPicPr>
            <a:picLocks noChangeAspect="1"/>
          </p:cNvPicPr>
          <p:nvPr/>
        </p:nvPicPr>
        <p:blipFill>
          <a:blip r:embed="rId5"/>
          <a:stretch>
            <a:fillRect/>
          </a:stretch>
        </p:blipFill>
        <p:spPr>
          <a:xfrm>
            <a:off x="5880345" y="4234339"/>
            <a:ext cx="3177224" cy="2129344"/>
          </a:xfrm>
          <a:prstGeom prst="rect">
            <a:avLst/>
          </a:prstGeom>
        </p:spPr>
      </p:pic>
      <p:sp>
        <p:nvSpPr>
          <p:cNvPr id="21" name="TextBox 20">
            <a:extLst>
              <a:ext uri="{FF2B5EF4-FFF2-40B4-BE49-F238E27FC236}">
                <a16:creationId xmlns:a16="http://schemas.microsoft.com/office/drawing/2014/main" id="{FBE1F456-B4D8-D221-631D-A4ACDB34A283}"/>
              </a:ext>
            </a:extLst>
          </p:cNvPr>
          <p:cNvSpPr txBox="1"/>
          <p:nvPr/>
        </p:nvSpPr>
        <p:spPr>
          <a:xfrm>
            <a:off x="9640389" y="4885509"/>
            <a:ext cx="2221275" cy="523220"/>
          </a:xfrm>
          <a:prstGeom prst="rect">
            <a:avLst/>
          </a:prstGeom>
          <a:noFill/>
        </p:spPr>
        <p:txBody>
          <a:bodyPr wrap="square" rtlCol="0">
            <a:spAutoFit/>
          </a:bodyPr>
          <a:lstStyle/>
          <a:p>
            <a:r>
              <a:rPr lang="en-US" sz="1400" dirty="0"/>
              <a:t>Code used to create the main website page</a:t>
            </a:r>
          </a:p>
        </p:txBody>
      </p:sp>
      <p:cxnSp>
        <p:nvCxnSpPr>
          <p:cNvPr id="23" name="Straight Arrow Connector 22">
            <a:extLst>
              <a:ext uri="{FF2B5EF4-FFF2-40B4-BE49-F238E27FC236}">
                <a16:creationId xmlns:a16="http://schemas.microsoft.com/office/drawing/2014/main" id="{1A52F23B-BC4A-4469-4AAC-B2BC5399F15F}"/>
              </a:ext>
            </a:extLst>
          </p:cNvPr>
          <p:cNvCxnSpPr>
            <a:cxnSpLocks/>
            <a:stCxn id="21" idx="1"/>
          </p:cNvCxnSpPr>
          <p:nvPr/>
        </p:nvCxnSpPr>
        <p:spPr>
          <a:xfrm flipH="1">
            <a:off x="9057569" y="5147119"/>
            <a:ext cx="582820" cy="5638"/>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363586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F39-C518-6A38-1EC0-BDDABCD6D41F}"/>
              </a:ext>
            </a:extLst>
          </p:cNvPr>
          <p:cNvSpPr>
            <a:spLocks noGrp="1"/>
          </p:cNvSpPr>
          <p:nvPr>
            <p:ph type="title"/>
          </p:nvPr>
        </p:nvSpPr>
        <p:spPr/>
        <p:txBody>
          <a:bodyPr/>
          <a:lstStyle/>
          <a:p>
            <a:pPr algn="ctr"/>
            <a:r>
              <a:rPr lang="en-US" b="1" cap="small" dirty="0">
                <a:solidFill>
                  <a:schemeClr val="accent3"/>
                </a:solidFill>
              </a:rPr>
              <a:t>References</a:t>
            </a:r>
            <a:endParaRPr lang="en-US" b="1" cap="small" dirty="0">
              <a:solidFill>
                <a:schemeClr val="accent3"/>
              </a:solidFill>
              <a:latin typeface="+mn-lt"/>
            </a:endParaRPr>
          </a:p>
        </p:txBody>
      </p:sp>
      <p:sp>
        <p:nvSpPr>
          <p:cNvPr id="3" name="TextBox 2">
            <a:extLst>
              <a:ext uri="{FF2B5EF4-FFF2-40B4-BE49-F238E27FC236}">
                <a16:creationId xmlns:a16="http://schemas.microsoft.com/office/drawing/2014/main" id="{C180F8BF-653A-729C-03F6-B9B9CF318574}"/>
              </a:ext>
            </a:extLst>
          </p:cNvPr>
          <p:cNvSpPr txBox="1"/>
          <p:nvPr/>
        </p:nvSpPr>
        <p:spPr>
          <a:xfrm>
            <a:off x="1028700" y="2552700"/>
            <a:ext cx="10563225" cy="3943452"/>
          </a:xfrm>
          <a:prstGeom prst="rect">
            <a:avLst/>
          </a:prstGeom>
          <a:noFill/>
        </p:spPr>
        <p:txBody>
          <a:bodyPr wrap="square" rtlCol="0">
            <a:spAutoFit/>
          </a:bodyPr>
          <a:lstStyle/>
          <a:p>
            <a:pPr marL="457200" marR="0" indent="-457200">
              <a:lnSpc>
                <a:spcPct val="200000"/>
              </a:lnSpc>
              <a:spcBef>
                <a:spcPts val="0"/>
              </a:spcBef>
              <a:spcAft>
                <a:spcPts val="0"/>
              </a:spcAft>
            </a:pPr>
            <a:r>
              <a:rPr lang="en-US" sz="1200" dirty="0" err="1">
                <a:solidFill>
                  <a:srgbClr val="000000"/>
                </a:solidFill>
                <a:effectLst/>
                <a:ea typeface="Times New Roman" panose="02020603050405020304" pitchFamily="18" charset="0"/>
                <a:cs typeface="Times New Roman" panose="02020603050405020304" pitchFamily="18" charset="0"/>
              </a:rPr>
              <a:t>Mikoluk</a:t>
            </a:r>
            <a:r>
              <a:rPr lang="en-US" sz="1200" dirty="0">
                <a:solidFill>
                  <a:srgbClr val="000000"/>
                </a:solidFill>
                <a:effectLst/>
                <a:ea typeface="Times New Roman" panose="02020603050405020304" pitchFamily="18" charset="0"/>
                <a:cs typeface="Times New Roman" panose="02020603050405020304" pitchFamily="18" charset="0"/>
              </a:rPr>
              <a:t>, K. (2013, September 18). </a:t>
            </a:r>
            <a:r>
              <a:rPr lang="en-US" sz="1200" u="sng" dirty="0">
                <a:solidFill>
                  <a:schemeClr val="accent4">
                    <a:lumMod val="75000"/>
                  </a:schemeClr>
                </a:solidFill>
                <a:effectLst/>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XAMPP tutorial: How to use XAMPP to run your own web </a:t>
            </a:r>
            <a:r>
              <a:rPr lang="en-US" sz="1200" u="sng" dirty="0" err="1">
                <a:solidFill>
                  <a:schemeClr val="accent4">
                    <a:lumMod val="75000"/>
                  </a:schemeClr>
                </a:solidFill>
                <a:effectLst/>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serverLinks</a:t>
            </a:r>
            <a:r>
              <a:rPr lang="en-US" sz="1200" u="sng" dirty="0">
                <a:solidFill>
                  <a:schemeClr val="accent4">
                    <a:lumMod val="75000"/>
                  </a:schemeClr>
                </a:solidFill>
                <a:effectLst/>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to an external site.</a:t>
            </a:r>
            <a:r>
              <a:rPr lang="en-US" sz="1200" dirty="0">
                <a:solidFill>
                  <a:srgbClr val="3D494C"/>
                </a:solidFill>
                <a:effectLst/>
                <a:ea typeface="Times New Roman" panose="02020603050405020304" pitchFamily="18" charset="0"/>
                <a:cs typeface="Times New Roman" panose="02020603050405020304" pitchFamily="18" charset="0"/>
              </a:rPr>
              <a:t>. </a:t>
            </a:r>
            <a:r>
              <a:rPr lang="en-US" sz="1200" i="1" dirty="0">
                <a:solidFill>
                  <a:srgbClr val="000000"/>
                </a:solidFill>
                <a:effectLst/>
                <a:ea typeface="Times New Roman" panose="02020603050405020304" pitchFamily="18" charset="0"/>
                <a:cs typeface="Times New Roman" panose="02020603050405020304" pitchFamily="18" charset="0"/>
              </a:rPr>
              <a:t>Udemy. </a:t>
            </a:r>
            <a:r>
              <a:rPr lang="en-US" sz="1200" dirty="0">
                <a:solidFill>
                  <a:srgbClr val="000000"/>
                </a:solidFill>
                <a:effectLst/>
                <a:ea typeface="Times New Roman" panose="02020603050405020304" pitchFamily="18" charset="0"/>
                <a:cs typeface="Times New Roman" panose="02020603050405020304" pitchFamily="18" charset="0"/>
              </a:rPr>
              <a:t>https://blog.udemy.com/xampp-tutorial</a:t>
            </a:r>
          </a:p>
          <a:p>
            <a:pPr marL="0" marR="0">
              <a:lnSpc>
                <a:spcPct val="200000"/>
              </a:lnSpc>
              <a:spcBef>
                <a:spcPts val="0"/>
              </a:spcBef>
              <a:spcAft>
                <a:spcPts val="800"/>
              </a:spcAft>
            </a:pPr>
            <a:r>
              <a:rPr lang="en-US" sz="1200" kern="100" dirty="0">
                <a:solidFill>
                  <a:srgbClr val="000000"/>
                </a:solidFill>
                <a:effectLst/>
                <a:ea typeface="Calibri" panose="020F0502020204030204" pitchFamily="34" charset="0"/>
                <a:cs typeface="Times New Roman" panose="02020603050405020304" pitchFamily="18" charset="0"/>
              </a:rPr>
              <a:t>Sommerville, I. (2016). </a:t>
            </a:r>
            <a:r>
              <a:rPr lang="en-US" sz="1200" i="1" u="sng" kern="100" dirty="0">
                <a:solidFill>
                  <a:schemeClr val="accent4">
                    <a:lumMod val="75000"/>
                  </a:schemeClr>
                </a:solidFill>
                <a:effectLs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Software engineering </a:t>
            </a:r>
            <a:r>
              <a:rPr lang="en-US" sz="1200" kern="100" dirty="0">
                <a:solidFill>
                  <a:srgbClr val="000000"/>
                </a:solidFill>
                <a:effectLst/>
                <a:ea typeface="Calibri" panose="020F0502020204030204" pitchFamily="34" charset="0"/>
                <a:cs typeface="Times New Roman" panose="02020603050405020304" pitchFamily="18" charset="0"/>
              </a:rPr>
              <a:t>(10th ed.). Pearson.</a:t>
            </a:r>
            <a:endParaRPr lang="en-US" sz="1200" kern="100" dirty="0">
              <a:effectLst/>
              <a:ea typeface="Calibri" panose="020F0502020204030204" pitchFamily="34" charset="0"/>
              <a:cs typeface="Times New Roman" panose="02020603050405020304" pitchFamily="18" charset="0"/>
            </a:endParaRPr>
          </a:p>
          <a:p>
            <a:pPr marL="457200" indent="-457200">
              <a:lnSpc>
                <a:spcPct val="200000"/>
              </a:lnSpc>
            </a:pPr>
            <a:r>
              <a:rPr lang="en-US" sz="1200" dirty="0">
                <a:solidFill>
                  <a:srgbClr val="000000"/>
                </a:solidFill>
                <a:effectLst/>
                <a:ea typeface="Times New Roman" panose="02020603050405020304" pitchFamily="18" charset="0"/>
                <a:cs typeface="Times" panose="02020603050405020304" pitchFamily="18" charset="0"/>
              </a:rPr>
              <a:t>Titov, M. (2023, February 02). </a:t>
            </a:r>
            <a:r>
              <a:rPr lang="en-US" sz="1200" i="1" dirty="0">
                <a:solidFill>
                  <a:srgbClr val="000000"/>
                </a:solidFill>
                <a:effectLst/>
                <a:ea typeface="Times New Roman" panose="02020603050405020304" pitchFamily="18" charset="0"/>
                <a:cs typeface="Times" panose="02020603050405020304" pitchFamily="18" charset="0"/>
              </a:rPr>
              <a:t>How to Write An SRS Document, or Software Requirements Specification</a:t>
            </a:r>
            <a:r>
              <a:rPr lang="en-US" sz="1200" dirty="0">
                <a:solidFill>
                  <a:srgbClr val="000000"/>
                </a:solidFill>
                <a:effectLst/>
                <a:ea typeface="Times New Roman" panose="02020603050405020304" pitchFamily="18" charset="0"/>
                <a:cs typeface="Times" panose="02020603050405020304" pitchFamily="18" charset="0"/>
              </a:rPr>
              <a:t>. </a:t>
            </a:r>
            <a:r>
              <a:rPr lang="en-US" sz="1200" u="sng" dirty="0">
                <a:solidFill>
                  <a:schemeClr val="accent4">
                    <a:lumMod val="75000"/>
                  </a:schemeClr>
                </a:solidFill>
                <a:effectLst/>
                <a:ea typeface="Times New Roman" panose="02020603050405020304" pitchFamily="18" charset="0"/>
                <a:cs typeface="Times" panose="02020603050405020304" pitchFamily="18" charset="0"/>
                <a:hlinkClick r:id="rId5">
                  <a:extLst>
                    <a:ext uri="{A12FA001-AC4F-418D-AE19-62706E023703}">
                      <ahyp:hlinkClr xmlns:ahyp="http://schemas.microsoft.com/office/drawing/2018/hyperlinkcolor" val="tx"/>
                    </a:ext>
                  </a:extLst>
                </a:hlinkClick>
              </a:rPr>
              <a:t>https://www.altigee.com/magazine/how-to-write-an-srs-document-or-software-requirements-specification</a:t>
            </a:r>
            <a:endParaRPr lang="en-US" sz="1200" u="sng" dirty="0">
              <a:solidFill>
                <a:schemeClr val="accent4">
                  <a:lumMod val="75000"/>
                </a:schemeClr>
              </a:solidFill>
              <a:effectLst/>
              <a:ea typeface="Times New Roman" panose="02020603050405020304" pitchFamily="18" charset="0"/>
              <a:cs typeface="Times" panose="02020603050405020304" pitchFamily="18" charset="0"/>
            </a:endParaRPr>
          </a:p>
          <a:p>
            <a:pPr marL="457200" indent="-457200">
              <a:lnSpc>
                <a:spcPct val="200000"/>
              </a:lnSpc>
            </a:pPr>
            <a:r>
              <a:rPr lang="en-US" sz="1200" kern="100" dirty="0">
                <a:solidFill>
                  <a:srgbClr val="000000"/>
                </a:solidFill>
                <a:effectLst/>
                <a:ea typeface="Calibri" panose="020F0502020204030204" pitchFamily="34" charset="0"/>
                <a:cs typeface="Times New Roman" panose="02020603050405020304" pitchFamily="18" charset="0"/>
              </a:rPr>
              <a:t>Tsui, F., Karam, O., &amp; Bernal, B. (2018). </a:t>
            </a:r>
            <a:r>
              <a:rPr lang="en-US" sz="1200" i="1" u="sng" kern="100" dirty="0">
                <a:solidFill>
                  <a:schemeClr val="accent4">
                    <a:lumMod val="75000"/>
                  </a:schemeClr>
                </a:solidFill>
                <a:effectLst/>
                <a:ea typeface="Calibri" panose="020F0502020204030204" pitchFamily="34" charset="0"/>
                <a:cs typeface="Times New Roman" panose="02020603050405020304" pitchFamily="18" charset="0"/>
                <a:hlinkClick r:id="rId6" tooltip="Course Material">
                  <a:extLst>
                    <a:ext uri="{A12FA001-AC4F-418D-AE19-62706E023703}">
                      <ahyp:hlinkClr xmlns:ahyp="http://schemas.microsoft.com/office/drawing/2018/hyperlinkcolor" val="tx"/>
                    </a:ext>
                  </a:extLst>
                </a:hlinkClick>
              </a:rPr>
              <a:t>Essentials of software engineering</a:t>
            </a:r>
            <a:r>
              <a:rPr lang="en-US" sz="1200" u="sng" kern="100" dirty="0">
                <a:solidFill>
                  <a:schemeClr val="accent4">
                    <a:lumMod val="75000"/>
                  </a:schemeClr>
                </a:solidFill>
                <a:effectLst/>
                <a:ea typeface="Calibri" panose="020F0502020204030204" pitchFamily="34" charset="0"/>
                <a:cs typeface="Times New Roman" panose="02020603050405020304" pitchFamily="18" charset="0"/>
                <a:hlinkClick r:id="rId6" tooltip="Course Material">
                  <a:extLst>
                    <a:ext uri="{A12FA001-AC4F-418D-AE19-62706E023703}">
                      <ahyp:hlinkClr xmlns:ahyp="http://schemas.microsoft.com/office/drawing/2018/hyperlinkcolor" val="tx"/>
                    </a:ext>
                  </a:extLst>
                </a:hlinkClick>
              </a:rPr>
              <a:t> </a:t>
            </a:r>
            <a:r>
              <a:rPr lang="en-US" sz="1200" kern="100" dirty="0">
                <a:solidFill>
                  <a:srgbClr val="000000"/>
                </a:solidFill>
                <a:effectLst/>
                <a:ea typeface="Calibri" panose="020F0502020204030204" pitchFamily="34" charset="0"/>
                <a:cs typeface="Times New Roman" panose="02020603050405020304" pitchFamily="18" charset="0"/>
              </a:rPr>
              <a:t>(4th ed.). Jones &amp; Bartlett Learning. </a:t>
            </a:r>
          </a:p>
          <a:p>
            <a:pPr marL="457200" indent="-457200">
              <a:lnSpc>
                <a:spcPct val="200000"/>
              </a:lnSpc>
            </a:pPr>
            <a:r>
              <a:rPr lang="en-US" sz="1200" kern="100" dirty="0" err="1">
                <a:solidFill>
                  <a:srgbClr val="000000"/>
                </a:solidFill>
                <a:ea typeface="Calibri" panose="020F0502020204030204" pitchFamily="34" charset="0"/>
                <a:cs typeface="Times New Roman" panose="02020603050405020304" pitchFamily="18" charset="0"/>
              </a:rPr>
              <a:t>VisualParadigm</a:t>
            </a:r>
            <a:r>
              <a:rPr lang="en-US" sz="1200" kern="100" dirty="0">
                <a:solidFill>
                  <a:srgbClr val="000000"/>
                </a:solidFill>
                <a:ea typeface="Calibri" panose="020F0502020204030204" pitchFamily="34" charset="0"/>
                <a:cs typeface="Times New Roman" panose="02020603050405020304" pitchFamily="18" charset="0"/>
              </a:rPr>
              <a:t>. (2023, March 22). </a:t>
            </a:r>
            <a:r>
              <a:rPr lang="en-US" sz="1200" i="1" kern="100" dirty="0">
                <a:solidFill>
                  <a:srgbClr val="000000"/>
                </a:solidFill>
                <a:ea typeface="Calibri" panose="020F0502020204030204" pitchFamily="34" charset="0"/>
                <a:cs typeface="Times New Roman" panose="02020603050405020304" pitchFamily="18" charset="0"/>
              </a:rPr>
              <a:t>Introduction to State Diagrams: A Comprehensive Guide for Software Engineering</a:t>
            </a:r>
            <a:r>
              <a:rPr lang="en-US" sz="1200" kern="100" dirty="0">
                <a:solidFill>
                  <a:srgbClr val="000000"/>
                </a:solidFill>
                <a:ea typeface="Calibri" panose="020F0502020204030204" pitchFamily="34" charset="0"/>
                <a:cs typeface="Times New Roman" panose="02020603050405020304" pitchFamily="18" charset="0"/>
              </a:rPr>
              <a:t>. </a:t>
            </a:r>
            <a:r>
              <a:rPr lang="en-US" sz="1200" kern="100" dirty="0">
                <a:solidFill>
                  <a:schemeClr val="accent4">
                    <a:lumMod val="75000"/>
                  </a:schemeClr>
                </a:solidFill>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https://guides.visual-paradigm.com/introduction-to-state-diagrams-a-comprehensive-guide-for-software-engineering/</a:t>
            </a:r>
            <a:r>
              <a:rPr lang="en-US" sz="1200" kern="100" dirty="0">
                <a:solidFill>
                  <a:schemeClr val="accent4">
                    <a:lumMod val="75000"/>
                  </a:schemeClr>
                </a:solidFill>
                <a:ea typeface="Calibri" panose="020F0502020204030204" pitchFamily="34" charset="0"/>
                <a:cs typeface="Times New Roman" panose="02020603050405020304" pitchFamily="18" charset="0"/>
              </a:rPr>
              <a:t> </a:t>
            </a:r>
            <a:endParaRPr lang="en-US" sz="1200" kern="100" dirty="0">
              <a:solidFill>
                <a:schemeClr val="accent4">
                  <a:lumMod val="75000"/>
                </a:schemeClr>
              </a:solidFill>
              <a:effectLst/>
              <a:ea typeface="Calibri" panose="020F0502020204030204" pitchFamily="34" charset="0"/>
              <a:cs typeface="Times New Roman" panose="02020603050405020304" pitchFamily="18" charset="0"/>
            </a:endParaRPr>
          </a:p>
          <a:p>
            <a:pPr marL="457200" indent="-457200">
              <a:lnSpc>
                <a:spcPct val="200000"/>
              </a:lnSpc>
            </a:pPr>
            <a:endParaRPr lang="en-US" sz="1400" dirty="0">
              <a:solidFill>
                <a:schemeClr val="accent4">
                  <a:lumMod val="75000"/>
                </a:schemeClr>
              </a:solidFill>
              <a:effectLst/>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endParaRPr lang="en-US" sz="1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067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FABA-EE18-EB7D-7201-DF03DFFAC4FC}"/>
              </a:ext>
            </a:extLst>
          </p:cNvPr>
          <p:cNvSpPr>
            <a:spLocks noGrp="1"/>
          </p:cNvSpPr>
          <p:nvPr>
            <p:ph type="title"/>
          </p:nvPr>
        </p:nvSpPr>
        <p:spPr/>
        <p:txBody>
          <a:bodyPr/>
          <a:lstStyle/>
          <a:p>
            <a:pPr algn="ctr"/>
            <a:r>
              <a:rPr lang="en-US" b="1" cap="small" dirty="0">
                <a:solidFill>
                  <a:schemeClr val="accent3"/>
                </a:solidFill>
              </a:rPr>
              <a:t>Project Objectives and purpose</a:t>
            </a:r>
            <a:endParaRPr lang="en-US" b="1" dirty="0"/>
          </a:p>
        </p:txBody>
      </p:sp>
      <p:sp>
        <p:nvSpPr>
          <p:cNvPr id="3" name="TextBox 2">
            <a:extLst>
              <a:ext uri="{FF2B5EF4-FFF2-40B4-BE49-F238E27FC236}">
                <a16:creationId xmlns:a16="http://schemas.microsoft.com/office/drawing/2014/main" id="{63C1CA11-0AB7-3C34-A6B7-43D8D8485182}"/>
              </a:ext>
            </a:extLst>
          </p:cNvPr>
          <p:cNvSpPr txBox="1"/>
          <p:nvPr/>
        </p:nvSpPr>
        <p:spPr>
          <a:xfrm>
            <a:off x="733425" y="2895600"/>
            <a:ext cx="10515600" cy="2800767"/>
          </a:xfrm>
          <a:prstGeom prst="rect">
            <a:avLst/>
          </a:prstGeom>
          <a:noFill/>
        </p:spPr>
        <p:txBody>
          <a:bodyPr wrap="square" rtlCol="0">
            <a:spAutoFit/>
          </a:bodyPr>
          <a:lstStyle/>
          <a:p>
            <a:pPr marL="285750" indent="-285750">
              <a:buClr>
                <a:schemeClr val="tx2"/>
              </a:buClr>
              <a:buFont typeface="Wingdings" panose="05000000000000000000" pitchFamily="2" charset="2"/>
              <a:buChar char="v"/>
            </a:pPr>
            <a:r>
              <a:rPr lang="en-US" dirty="0"/>
              <a:t>Take aways</a:t>
            </a:r>
          </a:p>
          <a:p>
            <a:pPr marL="742950" lvl="1" indent="-285750">
              <a:buClr>
                <a:schemeClr val="tx2"/>
              </a:buClr>
              <a:buFont typeface="Wingdings" panose="05000000000000000000" pitchFamily="2" charset="2"/>
              <a:buChar char="Ø"/>
            </a:pPr>
            <a:r>
              <a:rPr lang="en-US" dirty="0"/>
              <a:t>Project Purpose</a:t>
            </a:r>
          </a:p>
          <a:p>
            <a:pPr marL="742950" lvl="1" indent="-285750">
              <a:buClr>
                <a:schemeClr val="tx2"/>
              </a:buClr>
              <a:buFont typeface="Wingdings" panose="05000000000000000000" pitchFamily="2" charset="2"/>
              <a:buChar char="Ø"/>
            </a:pPr>
            <a:r>
              <a:rPr lang="en-US" dirty="0"/>
              <a:t>Key aspects of the Software Requirements Specification (SRS) document developed</a:t>
            </a:r>
          </a:p>
          <a:p>
            <a:pPr marL="742950" lvl="1" indent="-285750">
              <a:buClr>
                <a:schemeClr val="tx2"/>
              </a:buClr>
              <a:buFont typeface="Wingdings" panose="05000000000000000000" pitchFamily="2" charset="2"/>
              <a:buChar char="Ø"/>
            </a:pPr>
            <a:r>
              <a:rPr lang="en-US" dirty="0"/>
              <a:t>UML design models created</a:t>
            </a:r>
          </a:p>
          <a:p>
            <a:pPr marL="742950" lvl="1" indent="-285750">
              <a:buClr>
                <a:schemeClr val="tx2"/>
              </a:buClr>
              <a:buFont typeface="Wingdings" panose="05000000000000000000" pitchFamily="2" charset="2"/>
              <a:buChar char="Ø"/>
            </a:pPr>
            <a:r>
              <a:rPr lang="en-US" dirty="0"/>
              <a:t>Design of the basic pages created: Landing, Login, and Enrollment pages</a:t>
            </a:r>
          </a:p>
          <a:p>
            <a:pPr marL="742950" lvl="1" indent="-285750">
              <a:buClr>
                <a:schemeClr val="tx2"/>
              </a:buClr>
              <a:buFont typeface="Wingdings" panose="05000000000000000000" pitchFamily="2" charset="2"/>
              <a:buChar char="Ø"/>
            </a:pPr>
            <a:r>
              <a:rPr lang="en-US" dirty="0"/>
              <a:t>Database and class registration design</a:t>
            </a:r>
          </a:p>
          <a:p>
            <a:pPr marL="742950" lvl="1" indent="-285750">
              <a:buClr>
                <a:schemeClr val="tx2"/>
              </a:buClr>
              <a:buFont typeface="Wingdings" panose="05000000000000000000" pitchFamily="2" charset="2"/>
              <a:buChar char="Ø"/>
            </a:pPr>
            <a:r>
              <a:rPr lang="en-US" dirty="0"/>
              <a:t>PHP Source Code</a:t>
            </a:r>
          </a:p>
          <a:p>
            <a:pPr marL="742950" lvl="1" indent="-285750">
              <a:buClr>
                <a:schemeClr val="tx2"/>
              </a:buClr>
              <a:buFont typeface="Wingdings" panose="05000000000000000000" pitchFamily="2" charset="2"/>
              <a:buChar char="Ø"/>
            </a:pPr>
            <a:endParaRPr lang="en-US" sz="1400" dirty="0"/>
          </a:p>
          <a:p>
            <a:endParaRPr lang="en-US" dirty="0"/>
          </a:p>
          <a:p>
            <a:endParaRPr lang="en-US" dirty="0"/>
          </a:p>
        </p:txBody>
      </p:sp>
    </p:spTree>
    <p:extLst>
      <p:ext uri="{BB962C8B-B14F-4D97-AF65-F5344CB8AC3E}">
        <p14:creationId xmlns:p14="http://schemas.microsoft.com/office/powerpoint/2010/main" val="40565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FABA-EE18-EB7D-7201-DF03DFFAC4FC}"/>
              </a:ext>
            </a:extLst>
          </p:cNvPr>
          <p:cNvSpPr>
            <a:spLocks noGrp="1"/>
          </p:cNvSpPr>
          <p:nvPr>
            <p:ph type="title"/>
          </p:nvPr>
        </p:nvSpPr>
        <p:spPr/>
        <p:txBody>
          <a:bodyPr/>
          <a:lstStyle/>
          <a:p>
            <a:pPr algn="ctr"/>
            <a:r>
              <a:rPr lang="en-US" b="1" cap="small" dirty="0">
                <a:solidFill>
                  <a:schemeClr val="accent3"/>
                </a:solidFill>
              </a:rPr>
              <a:t>Project Purpose</a:t>
            </a:r>
            <a:endParaRPr lang="en-US" b="1" dirty="0"/>
          </a:p>
        </p:txBody>
      </p:sp>
      <p:sp>
        <p:nvSpPr>
          <p:cNvPr id="3" name="TextBox 2">
            <a:extLst>
              <a:ext uri="{FF2B5EF4-FFF2-40B4-BE49-F238E27FC236}">
                <a16:creationId xmlns:a16="http://schemas.microsoft.com/office/drawing/2014/main" id="{63C1CA11-0AB7-3C34-A6B7-43D8D8485182}"/>
              </a:ext>
            </a:extLst>
          </p:cNvPr>
          <p:cNvSpPr txBox="1"/>
          <p:nvPr/>
        </p:nvSpPr>
        <p:spPr>
          <a:xfrm>
            <a:off x="1266825" y="2895600"/>
            <a:ext cx="9467849" cy="2585323"/>
          </a:xfrm>
          <a:prstGeom prst="rect">
            <a:avLst/>
          </a:prstGeom>
          <a:noFill/>
        </p:spPr>
        <p:txBody>
          <a:bodyPr wrap="square" rtlCol="0">
            <a:spAutoFit/>
          </a:bodyPr>
          <a:lstStyle/>
          <a:p>
            <a:pPr marL="285750" indent="-285750">
              <a:buClr>
                <a:schemeClr val="tx2"/>
              </a:buClr>
              <a:buFont typeface="Wingdings" panose="05000000000000000000" pitchFamily="2" charset="2"/>
              <a:buChar char="v"/>
            </a:pPr>
            <a:r>
              <a:rPr lang="en-US" dirty="0"/>
              <a:t>Project Purpose</a:t>
            </a:r>
          </a:p>
          <a:p>
            <a:pPr marL="742950" lvl="1" indent="-285750">
              <a:buClr>
                <a:schemeClr val="tx2"/>
              </a:buClr>
              <a:buFont typeface="Wingdings" panose="05000000000000000000" pitchFamily="2" charset="2"/>
              <a:buChar char="Ø"/>
            </a:pPr>
            <a:r>
              <a:rPr lang="en-US" dirty="0"/>
              <a:t>Create a functional and user friendly course enrollment system</a:t>
            </a:r>
          </a:p>
          <a:p>
            <a:pPr marL="285750" indent="-285750">
              <a:buClr>
                <a:schemeClr val="tx2"/>
              </a:buClr>
              <a:buFont typeface="Wingdings" panose="05000000000000000000" pitchFamily="2" charset="2"/>
              <a:buChar char="v"/>
            </a:pPr>
            <a:r>
              <a:rPr lang="en-US" dirty="0"/>
              <a:t>Technology</a:t>
            </a:r>
          </a:p>
          <a:p>
            <a:pPr marL="742950" lvl="1" indent="-285750">
              <a:buClr>
                <a:schemeClr val="tx2"/>
              </a:buClr>
              <a:buFont typeface="Wingdings" panose="05000000000000000000" pitchFamily="2" charset="2"/>
              <a:buChar char="Ø"/>
            </a:pPr>
            <a:r>
              <a:rPr lang="en-US" dirty="0"/>
              <a:t>XAMPP, HTML, Bootstrap, CSS, MySQL, PHP</a:t>
            </a:r>
          </a:p>
          <a:p>
            <a:pPr marL="285750" indent="-285750">
              <a:buClr>
                <a:schemeClr val="tx2"/>
              </a:buClr>
              <a:buFont typeface="Wingdings" panose="05000000000000000000" pitchFamily="2" charset="2"/>
              <a:buChar char="v"/>
            </a:pPr>
            <a:r>
              <a:rPr lang="en-US" dirty="0"/>
              <a:t>System Development Requirements</a:t>
            </a:r>
          </a:p>
          <a:p>
            <a:pPr marL="742950" lvl="1" indent="-285750">
              <a:buClr>
                <a:schemeClr val="tx2"/>
              </a:buClr>
              <a:buFont typeface="Wingdings" panose="05000000000000000000" pitchFamily="2" charset="2"/>
              <a:buChar char="Ø"/>
            </a:pPr>
            <a:r>
              <a:rPr lang="en-US" dirty="0"/>
              <a:t>Student ability to create an account, login, logout</a:t>
            </a:r>
          </a:p>
          <a:p>
            <a:pPr marL="742950" lvl="1" indent="-285750">
              <a:buClr>
                <a:schemeClr val="tx2"/>
              </a:buClr>
              <a:buFont typeface="Wingdings" panose="05000000000000000000" pitchFamily="2" charset="2"/>
              <a:buChar char="Ø"/>
            </a:pPr>
            <a:r>
              <a:rPr lang="en-US" dirty="0"/>
              <a:t>Student ability to view course schedule</a:t>
            </a:r>
          </a:p>
          <a:p>
            <a:pPr marL="742950" lvl="1" indent="-285750">
              <a:buClr>
                <a:schemeClr val="tx2"/>
              </a:buClr>
              <a:buFont typeface="Wingdings" panose="05000000000000000000" pitchFamily="2" charset="2"/>
              <a:buChar char="Ø"/>
            </a:pPr>
            <a:r>
              <a:rPr lang="en-US" dirty="0"/>
              <a:t>Student ability to enroll/unenroll in courses</a:t>
            </a:r>
          </a:p>
          <a:p>
            <a:r>
              <a:rPr lang="en-US" dirty="0"/>
              <a:t>	</a:t>
            </a:r>
          </a:p>
        </p:txBody>
      </p:sp>
    </p:spTree>
    <p:extLst>
      <p:ext uri="{BB962C8B-B14F-4D97-AF65-F5344CB8AC3E}">
        <p14:creationId xmlns:p14="http://schemas.microsoft.com/office/powerpoint/2010/main" val="8151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F39-C518-6A38-1EC0-BDDABCD6D41F}"/>
              </a:ext>
            </a:extLst>
          </p:cNvPr>
          <p:cNvSpPr>
            <a:spLocks noGrp="1"/>
          </p:cNvSpPr>
          <p:nvPr>
            <p:ph type="title"/>
          </p:nvPr>
        </p:nvSpPr>
        <p:spPr/>
        <p:txBody>
          <a:bodyPr/>
          <a:lstStyle/>
          <a:p>
            <a:pPr algn="ctr"/>
            <a:r>
              <a:rPr lang="en-US" b="1" cap="small" dirty="0">
                <a:solidFill>
                  <a:schemeClr val="accent3"/>
                </a:solidFill>
              </a:rPr>
              <a:t>Software Requirements Specification (SRS) Document</a:t>
            </a:r>
          </a:p>
        </p:txBody>
      </p:sp>
      <p:pic>
        <p:nvPicPr>
          <p:cNvPr id="4" name="Picture 3">
            <a:extLst>
              <a:ext uri="{FF2B5EF4-FFF2-40B4-BE49-F238E27FC236}">
                <a16:creationId xmlns:a16="http://schemas.microsoft.com/office/drawing/2014/main" id="{D7F3B812-739E-766D-BE5B-1315D0A10BC7}"/>
              </a:ext>
            </a:extLst>
          </p:cNvPr>
          <p:cNvPicPr>
            <a:picLocks noChangeAspect="1"/>
          </p:cNvPicPr>
          <p:nvPr/>
        </p:nvPicPr>
        <p:blipFill>
          <a:blip r:embed="rId3"/>
          <a:stretch>
            <a:fillRect/>
          </a:stretch>
        </p:blipFill>
        <p:spPr>
          <a:xfrm>
            <a:off x="8639419" y="2457450"/>
            <a:ext cx="3076330" cy="3981450"/>
          </a:xfrm>
          <a:prstGeom prst="rect">
            <a:avLst/>
          </a:prstGeom>
        </p:spPr>
      </p:pic>
      <p:sp>
        <p:nvSpPr>
          <p:cNvPr id="6" name="TextBox 5">
            <a:extLst>
              <a:ext uri="{FF2B5EF4-FFF2-40B4-BE49-F238E27FC236}">
                <a16:creationId xmlns:a16="http://schemas.microsoft.com/office/drawing/2014/main" id="{598A9702-3DAA-6AAD-AC63-EA8BED88CA3A}"/>
              </a:ext>
            </a:extLst>
          </p:cNvPr>
          <p:cNvSpPr txBox="1"/>
          <p:nvPr/>
        </p:nvSpPr>
        <p:spPr>
          <a:xfrm>
            <a:off x="476251" y="2771776"/>
            <a:ext cx="8010524" cy="3416320"/>
          </a:xfrm>
          <a:prstGeom prst="rect">
            <a:avLst/>
          </a:prstGeom>
          <a:noFill/>
        </p:spPr>
        <p:txBody>
          <a:bodyPr wrap="square" rtlCol="0">
            <a:spAutoFit/>
          </a:bodyPr>
          <a:lstStyle/>
          <a:p>
            <a:r>
              <a:rPr lang="en-US" dirty="0"/>
              <a:t>Q: 	What is a Software Requirements Specification (SRS) document?</a:t>
            </a:r>
          </a:p>
          <a:p>
            <a:endParaRPr lang="en-US" dirty="0"/>
          </a:p>
          <a:p>
            <a:r>
              <a:rPr lang="en-US" dirty="0"/>
              <a:t>A: 	Provides a detailed overview of the software product, purpose,                                                                                                                    	requirements and features (Titov, 2023). </a:t>
            </a:r>
          </a:p>
          <a:p>
            <a:endParaRPr lang="en-US" dirty="0"/>
          </a:p>
          <a:p>
            <a:r>
              <a:rPr lang="en-US" b="1" dirty="0"/>
              <a:t>SRS Overview</a:t>
            </a:r>
          </a:p>
          <a:p>
            <a:endParaRPr lang="en-US" dirty="0"/>
          </a:p>
          <a:p>
            <a:r>
              <a:rPr lang="en-US" dirty="0"/>
              <a:t>During the elicitation of the requirements, a software requirements specification (SRS) is generated. Here, all artifacts gathered during the project discussion meetings and design phases are captured here. </a:t>
            </a:r>
          </a:p>
          <a:p>
            <a:endParaRPr lang="en-US" dirty="0"/>
          </a:p>
          <a:p>
            <a:r>
              <a:rPr lang="en-US" dirty="0"/>
              <a:t>The SRS serves decision makers and designers. </a:t>
            </a:r>
          </a:p>
        </p:txBody>
      </p:sp>
    </p:spTree>
    <p:extLst>
      <p:ext uri="{BB962C8B-B14F-4D97-AF65-F5344CB8AC3E}">
        <p14:creationId xmlns:p14="http://schemas.microsoft.com/office/powerpoint/2010/main" val="154013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F39-C518-6A38-1EC0-BDDABCD6D41F}"/>
              </a:ext>
            </a:extLst>
          </p:cNvPr>
          <p:cNvSpPr>
            <a:spLocks noGrp="1"/>
          </p:cNvSpPr>
          <p:nvPr>
            <p:ph type="title"/>
          </p:nvPr>
        </p:nvSpPr>
        <p:spPr/>
        <p:txBody>
          <a:bodyPr/>
          <a:lstStyle/>
          <a:p>
            <a:pPr algn="ctr"/>
            <a:r>
              <a:rPr lang="en-US" b="1" cap="small" dirty="0">
                <a:solidFill>
                  <a:schemeClr val="accent3"/>
                </a:solidFill>
              </a:rPr>
              <a:t>UML Design </a:t>
            </a:r>
            <a:r>
              <a:rPr lang="en-US" b="1" cap="small" dirty="0">
                <a:solidFill>
                  <a:schemeClr val="accent3"/>
                </a:solidFill>
                <a:latin typeface="+mn-lt"/>
              </a:rPr>
              <a:t>Models</a:t>
            </a:r>
          </a:p>
        </p:txBody>
      </p:sp>
      <p:sp>
        <p:nvSpPr>
          <p:cNvPr id="4" name="TextBox 3">
            <a:extLst>
              <a:ext uri="{FF2B5EF4-FFF2-40B4-BE49-F238E27FC236}">
                <a16:creationId xmlns:a16="http://schemas.microsoft.com/office/drawing/2014/main" id="{08DFD3AD-3A6B-9AE6-3E22-F75D503952AA}"/>
              </a:ext>
            </a:extLst>
          </p:cNvPr>
          <p:cNvSpPr txBox="1"/>
          <p:nvPr/>
        </p:nvSpPr>
        <p:spPr>
          <a:xfrm>
            <a:off x="1085850" y="2619374"/>
            <a:ext cx="10115550" cy="3970318"/>
          </a:xfrm>
          <a:prstGeom prst="rect">
            <a:avLst/>
          </a:prstGeom>
          <a:noFill/>
        </p:spPr>
        <p:txBody>
          <a:bodyPr wrap="square" rtlCol="0">
            <a:spAutoFit/>
          </a:bodyPr>
          <a:lstStyle/>
          <a:p>
            <a:r>
              <a:rPr lang="en-US" dirty="0"/>
              <a:t>“Unified Modeling Language (UML) is an object-oriented modeling language that provides the elements and relationships to model software requirements and design” (Tsui, Karam, &amp; Bernal, sect. 4.3.1). </a:t>
            </a:r>
          </a:p>
          <a:p>
            <a:endParaRPr lang="en-US" dirty="0"/>
          </a:p>
          <a:p>
            <a:r>
              <a:rPr lang="en-US" dirty="0"/>
              <a:t>There were several UML models created for the Student Enrollment System. These models include: Class Diagram, Sequence Diagram, Activity Diagram, State Diagram, and Use Case Diagram.</a:t>
            </a:r>
          </a:p>
          <a:p>
            <a:endParaRPr lang="en-US" dirty="0"/>
          </a:p>
          <a:p>
            <a:r>
              <a:rPr lang="en-US" dirty="0"/>
              <a:t>The UML models capture the key design and requirement aspects of the system based on the SRS document developed for the project.</a:t>
            </a:r>
          </a:p>
          <a:p>
            <a:endParaRPr lang="en-US" dirty="0"/>
          </a:p>
          <a:p>
            <a:r>
              <a:rPr lang="en-US" dirty="0"/>
              <a:t>The designing of the UML models provides the tools needed for the development team to provide validation that the developed software meets the needs of the customer.</a:t>
            </a:r>
          </a:p>
          <a:p>
            <a:endParaRPr lang="en-US" dirty="0"/>
          </a:p>
        </p:txBody>
      </p:sp>
    </p:spTree>
    <p:extLst>
      <p:ext uri="{BB962C8B-B14F-4D97-AF65-F5344CB8AC3E}">
        <p14:creationId xmlns:p14="http://schemas.microsoft.com/office/powerpoint/2010/main" val="144958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F39-C518-6A38-1EC0-BDDABCD6D41F}"/>
              </a:ext>
            </a:extLst>
          </p:cNvPr>
          <p:cNvSpPr>
            <a:spLocks noGrp="1"/>
          </p:cNvSpPr>
          <p:nvPr>
            <p:ph type="title"/>
          </p:nvPr>
        </p:nvSpPr>
        <p:spPr/>
        <p:txBody>
          <a:bodyPr/>
          <a:lstStyle/>
          <a:p>
            <a:pPr algn="ctr"/>
            <a:r>
              <a:rPr lang="en-US" b="1" cap="small" dirty="0">
                <a:solidFill>
                  <a:schemeClr val="accent3"/>
                </a:solidFill>
              </a:rPr>
              <a:t>Class Diagram</a:t>
            </a:r>
            <a:endParaRPr lang="en-US" b="1" cap="small" dirty="0">
              <a:solidFill>
                <a:schemeClr val="accent3"/>
              </a:solidFill>
              <a:latin typeface="+mn-lt"/>
            </a:endParaRPr>
          </a:p>
        </p:txBody>
      </p:sp>
      <p:pic>
        <p:nvPicPr>
          <p:cNvPr id="3" name="Picture 2">
            <a:extLst>
              <a:ext uri="{FF2B5EF4-FFF2-40B4-BE49-F238E27FC236}">
                <a16:creationId xmlns:a16="http://schemas.microsoft.com/office/drawing/2014/main" id="{B919C09A-7670-BD1C-E506-0D83A14B4822}"/>
              </a:ext>
            </a:extLst>
          </p:cNvPr>
          <p:cNvPicPr>
            <a:picLocks noChangeAspect="1"/>
          </p:cNvPicPr>
          <p:nvPr/>
        </p:nvPicPr>
        <p:blipFill>
          <a:blip r:embed="rId3"/>
          <a:stretch>
            <a:fillRect/>
          </a:stretch>
        </p:blipFill>
        <p:spPr>
          <a:xfrm>
            <a:off x="428625" y="2139568"/>
            <a:ext cx="3771900" cy="4443895"/>
          </a:xfrm>
          <a:prstGeom prst="rect">
            <a:avLst/>
          </a:prstGeom>
        </p:spPr>
      </p:pic>
      <p:sp>
        <p:nvSpPr>
          <p:cNvPr id="5" name="TextBox 4">
            <a:extLst>
              <a:ext uri="{FF2B5EF4-FFF2-40B4-BE49-F238E27FC236}">
                <a16:creationId xmlns:a16="http://schemas.microsoft.com/office/drawing/2014/main" id="{DA07B22C-20B3-BD07-79A5-2C20F3C07F74}"/>
              </a:ext>
            </a:extLst>
          </p:cNvPr>
          <p:cNvSpPr txBox="1"/>
          <p:nvPr/>
        </p:nvSpPr>
        <p:spPr>
          <a:xfrm>
            <a:off x="4857751" y="2667000"/>
            <a:ext cx="6543674" cy="3139321"/>
          </a:xfrm>
          <a:prstGeom prst="rect">
            <a:avLst/>
          </a:prstGeom>
          <a:noFill/>
        </p:spPr>
        <p:txBody>
          <a:bodyPr wrap="square" rtlCol="0">
            <a:spAutoFit/>
          </a:bodyPr>
          <a:lstStyle/>
          <a:p>
            <a:pPr marL="285750" indent="-285750">
              <a:buClr>
                <a:schemeClr val="tx2"/>
              </a:buClr>
              <a:buFont typeface="Wingdings" panose="05000000000000000000" pitchFamily="2" charset="2"/>
              <a:buChar char="v"/>
            </a:pPr>
            <a:r>
              <a:rPr lang="en-US" dirty="0"/>
              <a:t>Class Diagram: A structural illustration of the system classes, interfaces, associations, and constraints</a:t>
            </a:r>
          </a:p>
          <a:p>
            <a:endParaRPr lang="en-US" dirty="0"/>
          </a:p>
          <a:p>
            <a:pPr marL="285750" indent="-285750">
              <a:buClr>
                <a:schemeClr val="tx2"/>
              </a:buClr>
              <a:buFont typeface="Wingdings" panose="05000000000000000000" pitchFamily="2" charset="2"/>
              <a:buChar char="Ø"/>
            </a:pPr>
            <a:r>
              <a:rPr lang="en-US" dirty="0"/>
              <a:t>Classes include: Users, Registration, and Courses</a:t>
            </a:r>
          </a:p>
          <a:p>
            <a:endParaRPr lang="en-US" dirty="0"/>
          </a:p>
          <a:p>
            <a:pPr marL="285750" indent="-285750">
              <a:buClr>
                <a:schemeClr val="tx2"/>
              </a:buClr>
              <a:buFont typeface="Wingdings" panose="05000000000000000000" pitchFamily="2" charset="2"/>
              <a:buChar char="Ø"/>
            </a:pPr>
            <a:r>
              <a:rPr lang="en-US" dirty="0"/>
              <a:t>The User is a superclass to the student and administrator subclasses</a:t>
            </a:r>
          </a:p>
          <a:p>
            <a:endParaRPr lang="en-US" dirty="0"/>
          </a:p>
          <a:p>
            <a:pPr marL="285750" indent="-285750">
              <a:buClr>
                <a:schemeClr val="tx2"/>
              </a:buClr>
              <a:buFont typeface="Wingdings" panose="05000000000000000000" pitchFamily="2" charset="2"/>
              <a:buChar char="Ø"/>
            </a:pPr>
            <a:r>
              <a:rPr lang="en-US" dirty="0"/>
              <a:t>Each class contains attributes that describe the class in the first section, and operations that follow in the second section of the class</a:t>
            </a:r>
          </a:p>
        </p:txBody>
      </p:sp>
    </p:spTree>
    <p:extLst>
      <p:ext uri="{BB962C8B-B14F-4D97-AF65-F5344CB8AC3E}">
        <p14:creationId xmlns:p14="http://schemas.microsoft.com/office/powerpoint/2010/main" val="108465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F39-C518-6A38-1EC0-BDDABCD6D41F}"/>
              </a:ext>
            </a:extLst>
          </p:cNvPr>
          <p:cNvSpPr>
            <a:spLocks noGrp="1"/>
          </p:cNvSpPr>
          <p:nvPr>
            <p:ph type="title"/>
          </p:nvPr>
        </p:nvSpPr>
        <p:spPr/>
        <p:txBody>
          <a:bodyPr/>
          <a:lstStyle/>
          <a:p>
            <a:pPr algn="ctr"/>
            <a:r>
              <a:rPr lang="en-US" b="1" cap="small" dirty="0">
                <a:solidFill>
                  <a:schemeClr val="accent3"/>
                </a:solidFill>
              </a:rPr>
              <a:t>Sequence and State Diagrams</a:t>
            </a:r>
            <a:endParaRPr lang="en-US" b="1" cap="small" dirty="0">
              <a:solidFill>
                <a:schemeClr val="accent3"/>
              </a:solidFill>
              <a:latin typeface="+mn-lt"/>
            </a:endParaRPr>
          </a:p>
        </p:txBody>
      </p:sp>
      <p:sp>
        <p:nvSpPr>
          <p:cNvPr id="5" name="TextBox 4">
            <a:extLst>
              <a:ext uri="{FF2B5EF4-FFF2-40B4-BE49-F238E27FC236}">
                <a16:creationId xmlns:a16="http://schemas.microsoft.com/office/drawing/2014/main" id="{DA07B22C-20B3-BD07-79A5-2C20F3C07F74}"/>
              </a:ext>
            </a:extLst>
          </p:cNvPr>
          <p:cNvSpPr txBox="1"/>
          <p:nvPr/>
        </p:nvSpPr>
        <p:spPr>
          <a:xfrm>
            <a:off x="4857751" y="2667000"/>
            <a:ext cx="6543674" cy="3416320"/>
          </a:xfrm>
          <a:prstGeom prst="rect">
            <a:avLst/>
          </a:prstGeom>
          <a:noFill/>
        </p:spPr>
        <p:txBody>
          <a:bodyPr wrap="square" rtlCol="0">
            <a:spAutoFit/>
          </a:bodyPr>
          <a:lstStyle/>
          <a:p>
            <a:pPr marL="285750" indent="-285750">
              <a:buClr>
                <a:schemeClr val="tx2"/>
              </a:buClr>
              <a:buFont typeface="Wingdings" panose="05000000000000000000" pitchFamily="2" charset="2"/>
              <a:buChar char="v"/>
            </a:pPr>
            <a:r>
              <a:rPr lang="en-US" dirty="0"/>
              <a:t>Sequence Diagram: Illustrates the message flow from one object to another</a:t>
            </a:r>
          </a:p>
          <a:p>
            <a:endParaRPr lang="en-US" dirty="0"/>
          </a:p>
          <a:p>
            <a:pPr>
              <a:buClr>
                <a:schemeClr val="tx2"/>
              </a:buClr>
            </a:pPr>
            <a:r>
              <a:rPr lang="en-US" dirty="0"/>
              <a:t>Example: student logs in, diagram shows the info ties                    back to the registration info, once verified, the user can access the course information</a:t>
            </a:r>
          </a:p>
          <a:p>
            <a:endParaRPr lang="en-US" dirty="0"/>
          </a:p>
          <a:p>
            <a:pPr marL="285750" indent="-285750">
              <a:buClr>
                <a:schemeClr val="tx2"/>
              </a:buClr>
              <a:buFont typeface="Wingdings" panose="05000000000000000000" pitchFamily="2" charset="2"/>
              <a:buChar char="v"/>
            </a:pPr>
            <a:r>
              <a:rPr lang="en-US" dirty="0"/>
              <a:t>State Diagram: Represents the behavior of complex systems and describes the various states that a system can be in and the events or conditions that cause transitions between the states (</a:t>
            </a:r>
            <a:r>
              <a:rPr lang="en-US" dirty="0" err="1"/>
              <a:t>VisualParadigm</a:t>
            </a:r>
            <a:r>
              <a:rPr lang="en-US" dirty="0"/>
              <a:t>, 2023).</a:t>
            </a:r>
          </a:p>
          <a:p>
            <a:endParaRPr lang="en-US" dirty="0"/>
          </a:p>
        </p:txBody>
      </p:sp>
      <p:pic>
        <p:nvPicPr>
          <p:cNvPr id="4" name="Picture 3">
            <a:extLst>
              <a:ext uri="{FF2B5EF4-FFF2-40B4-BE49-F238E27FC236}">
                <a16:creationId xmlns:a16="http://schemas.microsoft.com/office/drawing/2014/main" id="{4E83A542-38B8-4C96-DAB9-1C58B12DCC3C}"/>
              </a:ext>
            </a:extLst>
          </p:cNvPr>
          <p:cNvPicPr>
            <a:picLocks noChangeAspect="1"/>
          </p:cNvPicPr>
          <p:nvPr/>
        </p:nvPicPr>
        <p:blipFill>
          <a:blip r:embed="rId3"/>
          <a:stretch>
            <a:fillRect/>
          </a:stretch>
        </p:blipFill>
        <p:spPr>
          <a:xfrm>
            <a:off x="408164" y="2305989"/>
            <a:ext cx="3572973" cy="1930671"/>
          </a:xfrm>
          <a:prstGeom prst="rect">
            <a:avLst/>
          </a:prstGeom>
          <a:ln>
            <a:solidFill>
              <a:schemeClr val="tx1"/>
            </a:solidFill>
          </a:ln>
        </p:spPr>
      </p:pic>
      <p:pic>
        <p:nvPicPr>
          <p:cNvPr id="6" name="Picture 5">
            <a:extLst>
              <a:ext uri="{FF2B5EF4-FFF2-40B4-BE49-F238E27FC236}">
                <a16:creationId xmlns:a16="http://schemas.microsoft.com/office/drawing/2014/main" id="{40763829-D0B2-A845-B144-79FFCA09593E}"/>
              </a:ext>
            </a:extLst>
          </p:cNvPr>
          <p:cNvPicPr>
            <a:picLocks noChangeAspect="1"/>
          </p:cNvPicPr>
          <p:nvPr/>
        </p:nvPicPr>
        <p:blipFill>
          <a:blip r:embed="rId4"/>
          <a:stretch>
            <a:fillRect/>
          </a:stretch>
        </p:blipFill>
        <p:spPr>
          <a:xfrm>
            <a:off x="408164" y="4450422"/>
            <a:ext cx="3572973" cy="2115890"/>
          </a:xfrm>
          <a:prstGeom prst="rect">
            <a:avLst/>
          </a:prstGeom>
          <a:ln>
            <a:solidFill>
              <a:schemeClr val="tx1"/>
            </a:solidFill>
          </a:ln>
        </p:spPr>
      </p:pic>
    </p:spTree>
    <p:extLst>
      <p:ext uri="{BB962C8B-B14F-4D97-AF65-F5344CB8AC3E}">
        <p14:creationId xmlns:p14="http://schemas.microsoft.com/office/powerpoint/2010/main" val="409222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F39-C518-6A38-1EC0-BDDABCD6D41F}"/>
              </a:ext>
            </a:extLst>
          </p:cNvPr>
          <p:cNvSpPr>
            <a:spLocks noGrp="1"/>
          </p:cNvSpPr>
          <p:nvPr>
            <p:ph type="title"/>
          </p:nvPr>
        </p:nvSpPr>
        <p:spPr/>
        <p:txBody>
          <a:bodyPr/>
          <a:lstStyle/>
          <a:p>
            <a:pPr algn="ctr"/>
            <a:r>
              <a:rPr lang="en-US" b="1" cap="small" dirty="0">
                <a:solidFill>
                  <a:schemeClr val="accent3"/>
                </a:solidFill>
              </a:rPr>
              <a:t>Activity Diagram</a:t>
            </a:r>
            <a:endParaRPr lang="en-US" b="1" cap="small" dirty="0">
              <a:solidFill>
                <a:schemeClr val="accent3"/>
              </a:solidFill>
              <a:latin typeface="+mn-lt"/>
            </a:endParaRPr>
          </a:p>
        </p:txBody>
      </p:sp>
      <p:sp>
        <p:nvSpPr>
          <p:cNvPr id="5" name="TextBox 4">
            <a:extLst>
              <a:ext uri="{FF2B5EF4-FFF2-40B4-BE49-F238E27FC236}">
                <a16:creationId xmlns:a16="http://schemas.microsoft.com/office/drawing/2014/main" id="{DA07B22C-20B3-BD07-79A5-2C20F3C07F74}"/>
              </a:ext>
            </a:extLst>
          </p:cNvPr>
          <p:cNvSpPr txBox="1"/>
          <p:nvPr/>
        </p:nvSpPr>
        <p:spPr>
          <a:xfrm>
            <a:off x="4438650" y="2667000"/>
            <a:ext cx="7543800" cy="2308324"/>
          </a:xfrm>
          <a:prstGeom prst="rect">
            <a:avLst/>
          </a:prstGeom>
          <a:noFill/>
        </p:spPr>
        <p:txBody>
          <a:bodyPr wrap="square" rtlCol="0">
            <a:spAutoFit/>
          </a:bodyPr>
          <a:lstStyle/>
          <a:p>
            <a:pPr marL="285750" indent="-285750">
              <a:buClr>
                <a:schemeClr val="tx2"/>
              </a:buClr>
              <a:buFont typeface="Wingdings" panose="05000000000000000000" pitchFamily="2" charset="2"/>
              <a:buChar char="v"/>
            </a:pPr>
            <a:endParaRPr lang="en-US" dirty="0"/>
          </a:p>
          <a:p>
            <a:pPr marL="285750" indent="-285750">
              <a:buClr>
                <a:schemeClr val="tx2"/>
              </a:buClr>
              <a:buFont typeface="Wingdings" panose="05000000000000000000" pitchFamily="2" charset="2"/>
              <a:buChar char="v"/>
            </a:pPr>
            <a:r>
              <a:rPr lang="en-US" dirty="0"/>
              <a:t>Activity Diagram: Illustrates the flow from one activity to another activity</a:t>
            </a:r>
          </a:p>
          <a:p>
            <a:endParaRPr lang="en-US" dirty="0"/>
          </a:p>
          <a:p>
            <a:pPr>
              <a:buClr>
                <a:schemeClr val="tx2"/>
              </a:buClr>
            </a:pPr>
            <a:r>
              <a:rPr lang="en-US" dirty="0"/>
              <a:t>Example: Activity of the student logging in, flows to other activities such as enrolling in a class or viewing their course schedule</a:t>
            </a:r>
          </a:p>
          <a:p>
            <a:endParaRPr lang="en-US" dirty="0"/>
          </a:p>
          <a:p>
            <a:endParaRPr lang="en-US" dirty="0"/>
          </a:p>
        </p:txBody>
      </p:sp>
      <p:pic>
        <p:nvPicPr>
          <p:cNvPr id="3" name="Picture 2">
            <a:extLst>
              <a:ext uri="{FF2B5EF4-FFF2-40B4-BE49-F238E27FC236}">
                <a16:creationId xmlns:a16="http://schemas.microsoft.com/office/drawing/2014/main" id="{ED71682B-473A-5FD1-9D18-80E35828D5F2}"/>
              </a:ext>
            </a:extLst>
          </p:cNvPr>
          <p:cNvPicPr>
            <a:picLocks noChangeAspect="1"/>
          </p:cNvPicPr>
          <p:nvPr/>
        </p:nvPicPr>
        <p:blipFill>
          <a:blip r:embed="rId3"/>
          <a:stretch>
            <a:fillRect/>
          </a:stretch>
        </p:blipFill>
        <p:spPr>
          <a:xfrm>
            <a:off x="418843" y="2219325"/>
            <a:ext cx="3800732" cy="4377664"/>
          </a:xfrm>
          <a:prstGeom prst="rect">
            <a:avLst/>
          </a:prstGeom>
        </p:spPr>
      </p:pic>
    </p:spTree>
    <p:extLst>
      <p:ext uri="{BB962C8B-B14F-4D97-AF65-F5344CB8AC3E}">
        <p14:creationId xmlns:p14="http://schemas.microsoft.com/office/powerpoint/2010/main" val="268449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9F39-C518-6A38-1EC0-BDDABCD6D41F}"/>
              </a:ext>
            </a:extLst>
          </p:cNvPr>
          <p:cNvSpPr>
            <a:spLocks noGrp="1"/>
          </p:cNvSpPr>
          <p:nvPr>
            <p:ph type="title"/>
          </p:nvPr>
        </p:nvSpPr>
        <p:spPr/>
        <p:txBody>
          <a:bodyPr/>
          <a:lstStyle/>
          <a:p>
            <a:pPr algn="ctr"/>
            <a:r>
              <a:rPr lang="en-US" b="1" cap="small" dirty="0">
                <a:solidFill>
                  <a:schemeClr val="accent3"/>
                </a:solidFill>
              </a:rPr>
              <a:t>Use Case Diagram</a:t>
            </a:r>
            <a:endParaRPr lang="en-US" b="1" cap="small" dirty="0">
              <a:solidFill>
                <a:schemeClr val="accent3"/>
              </a:solidFill>
              <a:latin typeface="+mn-lt"/>
            </a:endParaRPr>
          </a:p>
        </p:txBody>
      </p:sp>
      <p:sp>
        <p:nvSpPr>
          <p:cNvPr id="5" name="TextBox 4">
            <a:extLst>
              <a:ext uri="{FF2B5EF4-FFF2-40B4-BE49-F238E27FC236}">
                <a16:creationId xmlns:a16="http://schemas.microsoft.com/office/drawing/2014/main" id="{DA07B22C-20B3-BD07-79A5-2C20F3C07F74}"/>
              </a:ext>
            </a:extLst>
          </p:cNvPr>
          <p:cNvSpPr txBox="1"/>
          <p:nvPr/>
        </p:nvSpPr>
        <p:spPr>
          <a:xfrm>
            <a:off x="4657725" y="2667001"/>
            <a:ext cx="6921362" cy="4047262"/>
          </a:xfrm>
          <a:prstGeom prst="rect">
            <a:avLst/>
          </a:prstGeom>
          <a:noFill/>
        </p:spPr>
        <p:txBody>
          <a:bodyPr wrap="square" rtlCol="0">
            <a:spAutoFit/>
          </a:bodyPr>
          <a:lstStyle/>
          <a:p>
            <a:pPr marL="285750" indent="-285750">
              <a:buClr>
                <a:schemeClr val="tx2"/>
              </a:buClr>
              <a:buFont typeface="Wingdings" panose="05000000000000000000" pitchFamily="2" charset="2"/>
              <a:buChar char="v"/>
            </a:pPr>
            <a:r>
              <a:rPr lang="en-US" sz="1700" dirty="0"/>
              <a:t>Use Case Diagram: A form of interaction model, and is used to provide a simple overview of the interaction of an actor with a system (Sommerville, 2018). </a:t>
            </a:r>
          </a:p>
          <a:p>
            <a:endParaRPr lang="en-US" sz="1700" dirty="0"/>
          </a:p>
          <a:p>
            <a:pPr>
              <a:buClr>
                <a:schemeClr val="tx2"/>
              </a:buClr>
            </a:pPr>
            <a:r>
              <a:rPr lang="en-US" sz="1700" dirty="0"/>
              <a:t>Example: </a:t>
            </a:r>
          </a:p>
          <a:p>
            <a:pPr>
              <a:buClr>
                <a:schemeClr val="tx2"/>
              </a:buClr>
            </a:pPr>
            <a:r>
              <a:rPr lang="en-US" sz="1700" dirty="0"/>
              <a:t>Actors: Student or Administrator</a:t>
            </a:r>
          </a:p>
          <a:p>
            <a:pPr>
              <a:buClr>
                <a:schemeClr val="tx2"/>
              </a:buClr>
            </a:pPr>
            <a:r>
              <a:rPr lang="en-US" sz="1700" dirty="0"/>
              <a:t>Interactions:</a:t>
            </a:r>
          </a:p>
          <a:p>
            <a:pPr marL="285750" indent="-285750">
              <a:buClr>
                <a:schemeClr val="tx2"/>
              </a:buClr>
              <a:buFont typeface="Arial" panose="020B0604020202020204" pitchFamily="34" charset="0"/>
              <a:buChar char="•"/>
            </a:pPr>
            <a:r>
              <a:rPr lang="en-US" sz="1700" dirty="0"/>
              <a:t>Create account</a:t>
            </a:r>
          </a:p>
          <a:p>
            <a:pPr marL="285750" indent="-285750">
              <a:buClr>
                <a:schemeClr val="tx2"/>
              </a:buClr>
              <a:buFont typeface="Arial" panose="020B0604020202020204" pitchFamily="34" charset="0"/>
              <a:buChar char="•"/>
            </a:pPr>
            <a:r>
              <a:rPr lang="en-US" sz="1700" dirty="0"/>
              <a:t>Login/logout</a:t>
            </a:r>
          </a:p>
          <a:p>
            <a:pPr marL="285750" indent="-285750">
              <a:buClr>
                <a:schemeClr val="tx2"/>
              </a:buClr>
              <a:buFont typeface="Arial" panose="020B0604020202020204" pitchFamily="34" charset="0"/>
              <a:buChar char="•"/>
            </a:pPr>
            <a:r>
              <a:rPr lang="en-US" sz="1700" dirty="0"/>
              <a:t>Search for courses</a:t>
            </a:r>
          </a:p>
          <a:p>
            <a:pPr marL="285750" indent="-285750">
              <a:buClr>
                <a:schemeClr val="tx2"/>
              </a:buClr>
              <a:buFont typeface="Arial" panose="020B0604020202020204" pitchFamily="34" charset="0"/>
              <a:buChar char="•"/>
            </a:pPr>
            <a:r>
              <a:rPr lang="en-US" sz="1700" dirty="0"/>
              <a:t>Enroll/unenroll courses</a:t>
            </a:r>
          </a:p>
          <a:p>
            <a:pPr marL="285750" indent="-285750">
              <a:buClr>
                <a:schemeClr val="tx2"/>
              </a:buClr>
              <a:buFont typeface="Arial" panose="020B0604020202020204" pitchFamily="34" charset="0"/>
              <a:buChar char="•"/>
            </a:pPr>
            <a:r>
              <a:rPr lang="en-US" sz="1700" dirty="0"/>
              <a:t>View course schedule</a:t>
            </a:r>
          </a:p>
          <a:p>
            <a:pPr marL="285750" indent="-285750">
              <a:buClr>
                <a:schemeClr val="tx2"/>
              </a:buClr>
              <a:buFont typeface="Arial" panose="020B0604020202020204" pitchFamily="34" charset="0"/>
              <a:buChar char="•"/>
            </a:pPr>
            <a:r>
              <a:rPr lang="en-US" sz="1700" dirty="0"/>
              <a:t>Update course list (Administrator)</a:t>
            </a:r>
          </a:p>
          <a:p>
            <a:endParaRPr lang="en-US" dirty="0"/>
          </a:p>
          <a:p>
            <a:endParaRPr lang="en-US" dirty="0"/>
          </a:p>
        </p:txBody>
      </p:sp>
      <p:pic>
        <p:nvPicPr>
          <p:cNvPr id="4" name="Picture 3">
            <a:extLst>
              <a:ext uri="{FF2B5EF4-FFF2-40B4-BE49-F238E27FC236}">
                <a16:creationId xmlns:a16="http://schemas.microsoft.com/office/drawing/2014/main" id="{91CF995C-5F8B-4EAE-F707-57F12B3E9F17}"/>
              </a:ext>
            </a:extLst>
          </p:cNvPr>
          <p:cNvPicPr>
            <a:picLocks noChangeAspect="1"/>
          </p:cNvPicPr>
          <p:nvPr/>
        </p:nvPicPr>
        <p:blipFill>
          <a:blip r:embed="rId3"/>
          <a:stretch>
            <a:fillRect/>
          </a:stretch>
        </p:blipFill>
        <p:spPr>
          <a:xfrm>
            <a:off x="476250" y="2354400"/>
            <a:ext cx="3362325" cy="4281311"/>
          </a:xfrm>
          <a:prstGeom prst="rect">
            <a:avLst/>
          </a:prstGeom>
          <a:ln>
            <a:solidFill>
              <a:schemeClr val="tx1"/>
            </a:solidFill>
          </a:ln>
        </p:spPr>
      </p:pic>
    </p:spTree>
    <p:extLst>
      <p:ext uri="{BB962C8B-B14F-4D97-AF65-F5344CB8AC3E}">
        <p14:creationId xmlns:p14="http://schemas.microsoft.com/office/powerpoint/2010/main" val="2241593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637</TotalTime>
  <Words>2327</Words>
  <Application>Microsoft Office PowerPoint</Application>
  <PresentationFormat>Widescreen</PresentationFormat>
  <Paragraphs>175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Ion Boardroom</vt:lpstr>
      <vt:lpstr>Student course enrollment project</vt:lpstr>
      <vt:lpstr>Project Objectives and purpose</vt:lpstr>
      <vt:lpstr>Project Purpose</vt:lpstr>
      <vt:lpstr>Software Requirements Specification (SRS) Document</vt:lpstr>
      <vt:lpstr>UML Design Models</vt:lpstr>
      <vt:lpstr>Class Diagram</vt:lpstr>
      <vt:lpstr>Sequence and State Diagrams</vt:lpstr>
      <vt:lpstr>Activity Diagram</vt:lpstr>
      <vt:lpstr>Use Case Diagram</vt:lpstr>
      <vt:lpstr>Page design: landing, Registration, login</vt:lpstr>
      <vt:lpstr>Course Registration and Profile Page</vt:lpstr>
      <vt:lpstr>MySQL Database, User and Course Tables</vt:lpstr>
      <vt:lpstr>PHP Code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course enrollment project</dc:title>
  <dc:creator>VICKI KELM</dc:creator>
  <cp:lastModifiedBy>VICKI KELM</cp:lastModifiedBy>
  <cp:revision>39</cp:revision>
  <dcterms:created xsi:type="dcterms:W3CDTF">2024-01-28T01:15:33Z</dcterms:created>
  <dcterms:modified xsi:type="dcterms:W3CDTF">2024-01-28T23:02:47Z</dcterms:modified>
</cp:coreProperties>
</file>