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 Light" charset="1" panose="000004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17340" y="3876675"/>
            <a:ext cx="11253320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CLIMETRY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155132" y="5913479"/>
            <a:ext cx="9977737" cy="47625"/>
            <a:chOff x="0" y="0"/>
            <a:chExt cx="2627881" cy="125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27881" cy="12543"/>
            </a:xfrm>
            <a:custGeom>
              <a:avLst/>
              <a:gdLst/>
              <a:ahLst/>
              <a:cxnLst/>
              <a:rect r="r" b="b" t="t" l="l"/>
              <a:pathLst>
                <a:path h="12543" w="2627881">
                  <a:moveTo>
                    <a:pt x="0" y="0"/>
                  </a:moveTo>
                  <a:lnTo>
                    <a:pt x="2627881" y="0"/>
                  </a:lnTo>
                  <a:lnTo>
                    <a:pt x="2627881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627881" cy="69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69019" y="6018341"/>
            <a:ext cx="6549961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9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56736" y="2730295"/>
            <a:ext cx="544214" cy="544214"/>
            <a:chOff x="0" y="0"/>
            <a:chExt cx="725618" cy="7256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25618" cy="72561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42513" y="125380"/>
              <a:ext cx="440593" cy="440593"/>
            </a:xfrm>
            <a:custGeom>
              <a:avLst/>
              <a:gdLst/>
              <a:ahLst/>
              <a:cxnLst/>
              <a:rect r="r" b="b" t="t" l="l"/>
              <a:pathLst>
                <a:path h="440593" w="440593">
                  <a:moveTo>
                    <a:pt x="0" y="0"/>
                  </a:moveTo>
                  <a:lnTo>
                    <a:pt x="440592" y="0"/>
                  </a:lnTo>
                  <a:lnTo>
                    <a:pt x="440592" y="440592"/>
                  </a:lnTo>
                  <a:lnTo>
                    <a:pt x="0" y="440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056736" y="6291273"/>
            <a:ext cx="544214" cy="544214"/>
            <a:chOff x="0" y="0"/>
            <a:chExt cx="725618" cy="72561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725618" cy="72561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142513" y="125380"/>
              <a:ext cx="440593" cy="440593"/>
            </a:xfrm>
            <a:custGeom>
              <a:avLst/>
              <a:gdLst/>
              <a:ahLst/>
              <a:cxnLst/>
              <a:rect r="r" b="b" t="t" l="l"/>
              <a:pathLst>
                <a:path h="440593" w="440593">
                  <a:moveTo>
                    <a:pt x="0" y="0"/>
                  </a:moveTo>
                  <a:lnTo>
                    <a:pt x="440592" y="0"/>
                  </a:lnTo>
                  <a:lnTo>
                    <a:pt x="440592" y="440592"/>
                  </a:lnTo>
                  <a:lnTo>
                    <a:pt x="0" y="440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600950" y="2021293"/>
            <a:ext cx="3086100" cy="85998"/>
            <a:chOff x="0" y="0"/>
            <a:chExt cx="812800" cy="226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2650"/>
            </a:xfrm>
            <a:custGeom>
              <a:avLst/>
              <a:gdLst/>
              <a:ahLst/>
              <a:cxnLst/>
              <a:rect r="r" b="b" t="t" l="l"/>
              <a:pathLst>
                <a:path h="2265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650"/>
                  </a:lnTo>
                  <a:lnTo>
                    <a:pt x="0" y="22650"/>
                  </a:lnTo>
                  <a:close/>
                </a:path>
              </a:pathLst>
            </a:custGeom>
            <a:solidFill>
              <a:srgbClr val="ACA18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60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0" y="459192"/>
            <a:ext cx="18288000" cy="20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INTRODUCTION &amp; CHALLENGE</a:t>
            </a:r>
          </a:p>
          <a:p>
            <a:pPr algn="l">
              <a:lnSpc>
                <a:spcPts val="78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871878" y="2622320"/>
            <a:ext cx="3057612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OBJECTIVE: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05997" y="3807909"/>
            <a:ext cx="6389374" cy="150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PresenTransform NASA climate data into actionable, easy-to-understand insights.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71878" y="6138257"/>
            <a:ext cx="3057612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CHALLENGE: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205997" y="7657158"/>
            <a:ext cx="6973061" cy="1476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Communities lack accessible tools to interpret complex meteorological data for daily decisions.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2462105"/>
            <a:ext cx="3086100" cy="85998"/>
            <a:chOff x="0" y="0"/>
            <a:chExt cx="812800" cy="22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2650"/>
            </a:xfrm>
            <a:custGeom>
              <a:avLst/>
              <a:gdLst/>
              <a:ahLst/>
              <a:cxnLst/>
              <a:rect r="r" b="b" t="t" l="l"/>
              <a:pathLst>
                <a:path h="2265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2650"/>
                  </a:lnTo>
                  <a:lnTo>
                    <a:pt x="0" y="22650"/>
                  </a:lnTo>
                  <a:close/>
                </a:path>
              </a:pathLst>
            </a:custGeom>
            <a:solidFill>
              <a:srgbClr val="ACA1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60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68765" y="6172200"/>
            <a:ext cx="3019235" cy="4114800"/>
          </a:xfrm>
          <a:custGeom>
            <a:avLst/>
            <a:gdLst/>
            <a:ahLst/>
            <a:cxnLst/>
            <a:rect r="r" b="b" t="t" l="l"/>
            <a:pathLst>
              <a:path h="4114800" w="3019235">
                <a:moveTo>
                  <a:pt x="0" y="0"/>
                </a:moveTo>
                <a:lnTo>
                  <a:pt x="3019235" y="0"/>
                </a:lnTo>
                <a:lnTo>
                  <a:pt x="30192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68695" y="1307329"/>
            <a:ext cx="2490605" cy="2481548"/>
          </a:xfrm>
          <a:custGeom>
            <a:avLst/>
            <a:gdLst/>
            <a:ahLst/>
            <a:cxnLst/>
            <a:rect r="r" b="b" t="t" l="l"/>
            <a:pathLst>
              <a:path h="2481548" w="2490605">
                <a:moveTo>
                  <a:pt x="0" y="0"/>
                </a:moveTo>
                <a:lnTo>
                  <a:pt x="2490605" y="0"/>
                </a:lnTo>
                <a:lnTo>
                  <a:pt x="2490605" y="2481548"/>
                </a:lnTo>
                <a:lnTo>
                  <a:pt x="0" y="24815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638" y="866775"/>
            <a:ext cx="18288000" cy="20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WHAT WE DEVELOPED</a:t>
            </a:r>
          </a:p>
          <a:p>
            <a:pPr algn="ctr">
              <a:lnSpc>
                <a:spcPts val="7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691777"/>
            <a:ext cx="15749683" cy="388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Climetry is a cross-platform Flutter application that combines: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NASA data (via Meteomatics API) for precise weather forecasts up to</a:t>
            </a: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180 days.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(OpenAI GPT-4o-mini) for personalized climate insights and event recommendations.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irebase for real-time synchronization and notifications.</a:t>
            </a:r>
          </a:p>
          <a:p>
            <a:pPr algn="l">
              <a:lnSpc>
                <a:spcPts val="321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9730245" y="135345"/>
            <a:ext cx="492984" cy="2279693"/>
          </a:xfrm>
          <a:custGeom>
            <a:avLst/>
            <a:gdLst/>
            <a:ahLst/>
            <a:cxnLst/>
            <a:rect r="r" b="b" t="t" l="l"/>
            <a:pathLst>
              <a:path h="2279693" w="492984">
                <a:moveTo>
                  <a:pt x="0" y="0"/>
                </a:moveTo>
                <a:lnTo>
                  <a:pt x="492984" y="0"/>
                </a:lnTo>
                <a:lnTo>
                  <a:pt x="492984" y="2279693"/>
                </a:lnTo>
                <a:lnTo>
                  <a:pt x="0" y="2279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32569">
            <a:off x="10638204" y="8779207"/>
            <a:ext cx="438102" cy="510163"/>
          </a:xfrm>
          <a:custGeom>
            <a:avLst/>
            <a:gdLst/>
            <a:ahLst/>
            <a:cxnLst/>
            <a:rect r="r" b="b" t="t" l="l"/>
            <a:pathLst>
              <a:path h="510163" w="438102">
                <a:moveTo>
                  <a:pt x="0" y="0"/>
                </a:moveTo>
                <a:lnTo>
                  <a:pt x="438102" y="0"/>
                </a:lnTo>
                <a:lnTo>
                  <a:pt x="438102" y="510162"/>
                </a:lnTo>
                <a:lnTo>
                  <a:pt x="0" y="510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66775"/>
            <a:ext cx="4648252" cy="20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IT WORKS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46232"/>
            <a:ext cx="15644809" cy="403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Retrieves NASA-powered weather data.</a:t>
            </a:r>
          </a:p>
          <a:p>
            <a:pPr algn="l">
              <a:lnSpc>
                <a:spcPts val="3967"/>
              </a:lnSpc>
            </a:pPr>
          </a:p>
          <a:p>
            <a:pPr algn="l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AI analyzes changes in temperature, rainfall, wind, UV, and humidity.</a:t>
            </a:r>
          </a:p>
          <a:p>
            <a:pPr algn="l">
              <a:lnSpc>
                <a:spcPts val="3967"/>
              </a:lnSpc>
            </a:pPr>
          </a:p>
          <a:p>
            <a:pPr algn="l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Generates personalized insights and push notifications.</a:t>
            </a:r>
          </a:p>
          <a:p>
            <a:pPr algn="l">
              <a:lnSpc>
                <a:spcPts val="3967"/>
              </a:lnSpc>
            </a:pPr>
          </a:p>
          <a:p>
            <a:pPr algn="l">
              <a:lnSpc>
                <a:spcPts val="3967"/>
              </a:lnSpc>
            </a:pPr>
            <a:r>
              <a:rPr lang="en-US" sz="28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4. Compares forecasts with 10-year historical averages for probability analysis.</a:t>
            </a:r>
          </a:p>
          <a:p>
            <a:pPr algn="l">
              <a:lnSpc>
                <a:spcPts val="396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32569">
            <a:off x="1312203" y="8873329"/>
            <a:ext cx="438102" cy="510163"/>
          </a:xfrm>
          <a:custGeom>
            <a:avLst/>
            <a:gdLst/>
            <a:ahLst/>
            <a:cxnLst/>
            <a:rect r="r" b="b" t="t" l="l"/>
            <a:pathLst>
              <a:path h="510163" w="438102">
                <a:moveTo>
                  <a:pt x="0" y="0"/>
                </a:moveTo>
                <a:lnTo>
                  <a:pt x="438102" y="0"/>
                </a:lnTo>
                <a:lnTo>
                  <a:pt x="438102" y="510163"/>
                </a:lnTo>
                <a:lnTo>
                  <a:pt x="0" y="510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84862" y="7061619"/>
            <a:ext cx="2689593" cy="2679812"/>
          </a:xfrm>
          <a:custGeom>
            <a:avLst/>
            <a:gdLst/>
            <a:ahLst/>
            <a:cxnLst/>
            <a:rect r="r" b="b" t="t" l="l"/>
            <a:pathLst>
              <a:path h="2679812" w="2689593">
                <a:moveTo>
                  <a:pt x="0" y="0"/>
                </a:moveTo>
                <a:lnTo>
                  <a:pt x="2689593" y="0"/>
                </a:lnTo>
                <a:lnTo>
                  <a:pt x="2689593" y="2679812"/>
                </a:lnTo>
                <a:lnTo>
                  <a:pt x="0" y="2679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59300" y="-327140"/>
            <a:ext cx="1784616" cy="2352155"/>
            <a:chOff x="0" y="0"/>
            <a:chExt cx="470022" cy="6194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0022" cy="619498"/>
            </a:xfrm>
            <a:custGeom>
              <a:avLst/>
              <a:gdLst/>
              <a:ahLst/>
              <a:cxnLst/>
              <a:rect r="r" b="b" t="t" l="l"/>
              <a:pathLst>
                <a:path h="619498" w="470022">
                  <a:moveTo>
                    <a:pt x="0" y="0"/>
                  </a:moveTo>
                  <a:lnTo>
                    <a:pt x="470022" y="0"/>
                  </a:lnTo>
                  <a:lnTo>
                    <a:pt x="470022" y="619498"/>
                  </a:lnTo>
                  <a:lnTo>
                    <a:pt x="0" y="619498"/>
                  </a:lnTo>
                  <a:close/>
                </a:path>
              </a:pathLst>
            </a:custGeom>
            <a:solidFill>
              <a:srgbClr val="ACA18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0022" cy="657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7005193" y="5006467"/>
            <a:ext cx="4439539" cy="161925"/>
            <a:chOff x="0" y="0"/>
            <a:chExt cx="1169261" cy="426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9261" cy="42647"/>
            </a:xfrm>
            <a:custGeom>
              <a:avLst/>
              <a:gdLst/>
              <a:ahLst/>
              <a:cxnLst/>
              <a:rect r="r" b="b" t="t" l="l"/>
              <a:pathLst>
                <a:path h="42647" w="1169261">
                  <a:moveTo>
                    <a:pt x="0" y="0"/>
                  </a:moveTo>
                  <a:lnTo>
                    <a:pt x="1169261" y="0"/>
                  </a:lnTo>
                  <a:lnTo>
                    <a:pt x="1169261" y="42647"/>
                  </a:lnTo>
                  <a:lnTo>
                    <a:pt x="0" y="42647"/>
                  </a:lnTo>
                  <a:close/>
                </a:path>
              </a:pathLst>
            </a:custGeom>
            <a:solidFill>
              <a:srgbClr val="ACA18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69261" cy="80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866775"/>
            <a:ext cx="4648252" cy="200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FEATURES &amp; BENEFITS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844367"/>
            <a:ext cx="7742973" cy="6508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Features:</a:t>
            </a: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Real-time monitoring and 180-day forecasts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AI-generated recommendations for events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Automatic alerts for major weather changes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Collaborative planning via Firebase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Interactive data visualizations</a:t>
            </a:r>
          </a:p>
          <a:p>
            <a:pPr algn="l">
              <a:lnSpc>
                <a:spcPts val="2120"/>
              </a:lnSpc>
            </a:pPr>
          </a:p>
          <a:p>
            <a:pPr algn="l">
              <a:lnSpc>
                <a:spcPts val="212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0442009" y="-537401"/>
            <a:ext cx="492984" cy="2279693"/>
          </a:xfrm>
          <a:custGeom>
            <a:avLst/>
            <a:gdLst/>
            <a:ahLst/>
            <a:cxnLst/>
            <a:rect r="r" b="b" t="t" l="l"/>
            <a:pathLst>
              <a:path h="2279693" w="492984">
                <a:moveTo>
                  <a:pt x="0" y="0"/>
                </a:moveTo>
                <a:lnTo>
                  <a:pt x="492984" y="0"/>
                </a:lnTo>
                <a:lnTo>
                  <a:pt x="492984" y="2279693"/>
                </a:lnTo>
                <a:lnTo>
                  <a:pt x="0" y="22796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548654" y="2781935"/>
            <a:ext cx="8284482" cy="328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Benefits:</a:t>
            </a: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Anticipates extreme weather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Reduces risks for events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Promotes climate awareness and resilience</a:t>
            </a:r>
          </a:p>
          <a:p>
            <a:pPr algn="l">
              <a:lnSpc>
                <a:spcPts val="226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32569">
            <a:off x="16780920" y="8746176"/>
            <a:ext cx="438102" cy="510163"/>
          </a:xfrm>
          <a:custGeom>
            <a:avLst/>
            <a:gdLst/>
            <a:ahLst/>
            <a:cxnLst/>
            <a:rect r="r" b="b" t="t" l="l"/>
            <a:pathLst>
              <a:path h="510163" w="438102">
                <a:moveTo>
                  <a:pt x="0" y="0"/>
                </a:moveTo>
                <a:lnTo>
                  <a:pt x="438102" y="0"/>
                </a:lnTo>
                <a:lnTo>
                  <a:pt x="438102" y="510163"/>
                </a:lnTo>
                <a:lnTo>
                  <a:pt x="0" y="510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6015" y="847725"/>
            <a:ext cx="14143956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ARTIFICIAL INTELLIGENCE USAGE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583741" y="4129009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40379" y="2380488"/>
            <a:ext cx="7080920" cy="687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OpenAI GPT-4o-mini: Generates natural-language insights about climate impacts.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image tools: Used only for conceptual mockups (with visible watermarks).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NASA logos or mission identifiers were used or modified.</a:t>
            </a:r>
          </a:p>
          <a:p>
            <a:pPr algn="l">
              <a:lnSpc>
                <a:spcPts val="3906"/>
              </a:lnSpc>
            </a:pPr>
          </a:p>
          <a:p>
            <a:pPr algn="l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 AI-generated content is identified in documentation and metadata.</a:t>
            </a: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219435" y="-239354"/>
            <a:ext cx="1248135" cy="2116414"/>
            <a:chOff x="0" y="0"/>
            <a:chExt cx="328727" cy="5574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8727" cy="557409"/>
            </a:xfrm>
            <a:custGeom>
              <a:avLst/>
              <a:gdLst/>
              <a:ahLst/>
              <a:cxnLst/>
              <a:rect r="r" b="b" t="t" l="l"/>
              <a:pathLst>
                <a:path h="557409" w="328727">
                  <a:moveTo>
                    <a:pt x="0" y="0"/>
                  </a:moveTo>
                  <a:lnTo>
                    <a:pt x="328727" y="0"/>
                  </a:lnTo>
                  <a:lnTo>
                    <a:pt x="328727" y="557409"/>
                  </a:lnTo>
                  <a:lnTo>
                    <a:pt x="0" y="557409"/>
                  </a:lnTo>
                  <a:close/>
                </a:path>
              </a:pathLst>
            </a:custGeom>
            <a:solidFill>
              <a:srgbClr val="ACA18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8727" cy="595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7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32569">
            <a:off x="16780920" y="8849597"/>
            <a:ext cx="438102" cy="510163"/>
          </a:xfrm>
          <a:custGeom>
            <a:avLst/>
            <a:gdLst/>
            <a:ahLst/>
            <a:cxnLst/>
            <a:rect r="r" b="b" t="t" l="l"/>
            <a:pathLst>
              <a:path h="510163" w="438102">
                <a:moveTo>
                  <a:pt x="0" y="0"/>
                </a:moveTo>
                <a:lnTo>
                  <a:pt x="438102" y="0"/>
                </a:lnTo>
                <a:lnTo>
                  <a:pt x="438102" y="510162"/>
                </a:lnTo>
                <a:lnTo>
                  <a:pt x="0" y="510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35063" y="-1028700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01471" y="9266089"/>
            <a:ext cx="3382937" cy="3370635"/>
          </a:xfrm>
          <a:custGeom>
            <a:avLst/>
            <a:gdLst/>
            <a:ahLst/>
            <a:cxnLst/>
            <a:rect r="r" b="b" t="t" l="l"/>
            <a:pathLst>
              <a:path h="3370635" w="3382937">
                <a:moveTo>
                  <a:pt x="0" y="0"/>
                </a:moveTo>
                <a:lnTo>
                  <a:pt x="3382937" y="0"/>
                </a:lnTo>
                <a:lnTo>
                  <a:pt x="3382937" y="3370635"/>
                </a:lnTo>
                <a:lnTo>
                  <a:pt x="0" y="3370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47725"/>
            <a:ext cx="8859729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 &amp; TOOLS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2744" y="2336510"/>
            <a:ext cx="13868500" cy="7081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Intended Impact:</a:t>
            </a: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Empower communities and event organizers to make data-driven, sustainable decisions.</a:t>
            </a:r>
          </a:p>
          <a:p>
            <a:pPr algn="just">
              <a:lnSpc>
                <a:spcPts val="3906"/>
              </a:lnSpc>
            </a:pP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Technologies Used:</a:t>
            </a: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Flutter • Dart • Firebase • OpenAI API • Meteomatics (NASA Data) • Google Maps SDK</a:t>
            </a:r>
          </a:p>
          <a:p>
            <a:pPr algn="just">
              <a:lnSpc>
                <a:spcPts val="3906"/>
              </a:lnSpc>
            </a:pP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NASA Resources:</a:t>
            </a: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NASA GES DISC – https://disc.gsfc.nasa.gov</a:t>
            </a: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NASA POWER – https://power.larc.nasa.gov</a:t>
            </a:r>
          </a:p>
          <a:p>
            <a:pPr algn="just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NASA Earthdata – https://earthdata.nasa.gov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DAG0-XJpVMg</dc:identifier>
  <dcterms:modified xsi:type="dcterms:W3CDTF">2011-08-01T06:04:30Z</dcterms:modified>
  <cp:revision>1</cp:revision>
  <dc:title>White and Black Minimalist Pitch Deck Presentation</dc:title>
</cp:coreProperties>
</file>