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7" r:id="rId4"/>
    <p:sldId id="288" r:id="rId5"/>
    <p:sldId id="289" r:id="rId6"/>
    <p:sldId id="291" r:id="rId7"/>
    <p:sldId id="262" r:id="rId8"/>
    <p:sldId id="290" r:id="rId9"/>
    <p:sldId id="264" r:id="rId10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3" d="100"/>
          <a:sy n="73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0504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1679A-C19D-B324-6394-30B1880B0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BEE69E-75C2-9E4A-93A2-BADB212CC0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E59DDE-C749-5BD0-4ABD-25DFDDF141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0144D-837E-7B09-728D-E750FC85C0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20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732520" y="483489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200">
                <a:latin typeface="Arial"/>
                <a:ea typeface="Arial"/>
                <a:cs typeface="Arial"/>
              </a:defRPr>
            </a:lvl1pPr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732520" y="483489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200">
                <a:latin typeface="Arial"/>
                <a:ea typeface="Arial"/>
                <a:cs typeface="Arial"/>
              </a:defRPr>
            </a:lvl1pPr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Visual_Studio_Code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B8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143000" y="3810000"/>
            <a:ext cx="16021050" cy="2667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10800"/>
              </a:lnSpc>
              <a:buNone/>
            </a:pPr>
            <a:r>
              <a:rPr lang="ru-RU" sz="9000" dirty="0">
                <a:solidFill>
                  <a:srgbClr val="FFFFFF"/>
                </a:solidFill>
                <a:latin typeface="Montserrat Medium" pitchFamily="34" charset="0"/>
              </a:rPr>
              <a:t>Карьерный навигатор</a:t>
            </a:r>
            <a:endParaRPr lang="en-US" sz="9000" dirty="0"/>
          </a:p>
        </p:txBody>
      </p:sp>
      <p:sp>
        <p:nvSpPr>
          <p:cNvPr id="4" name="N"/>
          <p:cNvSpPr/>
          <p:nvPr/>
        </p:nvSpPr>
        <p:spPr>
          <a:xfrm>
            <a:off x="1143000" y="6477000"/>
            <a:ext cx="7429500" cy="266700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250" b="1" kern="0" spc="-75" dirty="0">
                <a:solidFill>
                  <a:srgbClr val="FFD755"/>
                </a:solidFill>
                <a:latin typeface="Montserrat Medium" panose="00000600000000000000" pitchFamily="2" charset="-52"/>
                <a:ea typeface="Montserrat Bold" pitchFamily="34" charset="-122"/>
                <a:cs typeface="Montserrat Bold" pitchFamily="34" charset="-120"/>
              </a:rPr>
              <a:t>
</a:t>
            </a:r>
            <a:r>
              <a:rPr lang="en-US" sz="2250" kern="0" spc="-75" dirty="0" err="1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Проект</a:t>
            </a:r>
            <a:r>
              <a:rPr lang="en-US" sz="2250" kern="0" spc="-75" dirty="0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 </a:t>
            </a:r>
            <a:r>
              <a:rPr lang="en-US" sz="2250" kern="0" spc="-75" dirty="0" err="1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выполн</a:t>
            </a:r>
            <a:r>
              <a:rPr lang="ru-RU" sz="2250" kern="0" spc="-75" dirty="0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я</a:t>
            </a:r>
            <a:r>
              <a:rPr lang="en-US" sz="2250" kern="0" spc="-75" dirty="0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л</a:t>
            </a:r>
            <a:r>
              <a:rPr lang="ru-RU" sz="2250" kern="0" spc="-75" dirty="0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и</a:t>
            </a:r>
            <a:r>
              <a:rPr lang="en-US" sz="2250" kern="0" spc="-75" dirty="0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:
</a:t>
            </a:r>
            <a:r>
              <a:rPr lang="ru-RU" sz="2250" b="1" kern="0" spc="-75" dirty="0">
                <a:solidFill>
                  <a:srgbClr val="FFD755"/>
                </a:solidFill>
                <a:latin typeface="Montserrat Medium" panose="00000600000000000000" pitchFamily="2" charset="-52"/>
                <a:ea typeface="Montserrat Bold" pitchFamily="34" charset="-122"/>
                <a:cs typeface="Montserrat Regular" pitchFamily="34" charset="-120"/>
              </a:rPr>
              <a:t>Кошелев Александр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ru-RU" sz="2250" b="1" kern="0" spc="-75" dirty="0" err="1">
                <a:solidFill>
                  <a:srgbClr val="FFD755"/>
                </a:solidFill>
                <a:latin typeface="Montserrat Medium" panose="00000600000000000000" pitchFamily="2" charset="-52"/>
                <a:ea typeface="Montserrat Bold" pitchFamily="34" charset="-122"/>
                <a:cs typeface="Montserrat Bold" pitchFamily="34" charset="-120"/>
              </a:rPr>
              <a:t>Фуфлыгин</a:t>
            </a:r>
            <a:r>
              <a:rPr lang="ru-RU" sz="2250" b="1" kern="0" spc="-75" dirty="0">
                <a:solidFill>
                  <a:srgbClr val="FFD755"/>
                </a:solidFill>
                <a:latin typeface="Montserrat Medium" panose="00000600000000000000" pitchFamily="2" charset="-52"/>
                <a:ea typeface="Montserrat Bold" pitchFamily="34" charset="-122"/>
                <a:cs typeface="Montserrat Bold" pitchFamily="34" charset="-120"/>
              </a:rPr>
              <a:t> Никита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ru-RU" sz="2250" b="1" kern="0" spc="-75" dirty="0">
                <a:solidFill>
                  <a:srgbClr val="FFD755"/>
                </a:solidFill>
                <a:latin typeface="Montserrat Medium" panose="00000600000000000000" pitchFamily="2" charset="-52"/>
                <a:ea typeface="Montserrat Bold" pitchFamily="34" charset="-122"/>
                <a:cs typeface="Montserrat Bold" pitchFamily="34" charset="-120"/>
              </a:rPr>
              <a:t>Иванов Денис</a:t>
            </a:r>
            <a:r>
              <a:rPr lang="en-US" sz="2250" b="1" kern="0" spc="-75" dirty="0">
                <a:solidFill>
                  <a:srgbClr val="FFD755"/>
                </a:solidFill>
                <a:latin typeface="Montserrat Medium" panose="00000600000000000000" pitchFamily="2" charset="-52"/>
                <a:ea typeface="Montserrat Bold" pitchFamily="34" charset="-122"/>
                <a:cs typeface="Montserrat Bold" pitchFamily="34" charset="-120"/>
              </a:rPr>
              <a:t>
</a:t>
            </a:r>
            <a:r>
              <a:rPr lang="ru-RU" sz="2250" b="1" kern="0" spc="-75" dirty="0">
                <a:solidFill>
                  <a:srgbClr val="FFD755"/>
                </a:solidFill>
                <a:latin typeface="Montserrat Medium" panose="00000600000000000000" pitchFamily="2" charset="-52"/>
                <a:ea typeface="Montserrat Bold" pitchFamily="34" charset="-122"/>
                <a:cs typeface="Montserrat Bold" pitchFamily="34" charset="-120"/>
              </a:rPr>
              <a:t>ГБОУ Вешняковская школа</a:t>
            </a:r>
            <a:r>
              <a:rPr lang="ru-RU" sz="2250" kern="0" spc="-75" dirty="0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 , 10 «Б» класс</a:t>
            </a:r>
            <a:r>
              <a:rPr lang="en-US" sz="2250" kern="0" spc="-75" dirty="0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
Руководитель проекта:
</a:t>
            </a:r>
            <a:r>
              <a:rPr lang="en-US" sz="2250" kern="0" spc="-75" dirty="0" err="1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преподаватель</a:t>
            </a:r>
            <a:r>
              <a:rPr lang="en-US" sz="2250" kern="0" spc="-75" dirty="0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 </a:t>
            </a:r>
            <a:r>
              <a:rPr lang="ru-RU" sz="2250" kern="0" spc="-75" dirty="0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«НИУЯ МИФИ»</a:t>
            </a:r>
            <a:r>
              <a:rPr lang="en-US" sz="2250" kern="0" spc="-75" dirty="0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 </a:t>
            </a:r>
            <a:r>
              <a:rPr lang="ru-RU" sz="2250" kern="0" spc="-75" dirty="0">
                <a:solidFill>
                  <a:srgbClr val="FFD755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 Скороходов Данил Андреевич</a:t>
            </a:r>
            <a:endParaRPr lang="en-US" sz="2250" dirty="0">
              <a:latin typeface="Montserrat Medium" panose="00000600000000000000" pitchFamily="2" charset="-5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BDE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fault_name"/>
          <p:cNvSpPr/>
          <p:nvPr/>
        </p:nvSpPr>
        <p:spPr>
          <a:xfrm>
            <a:off x="1143000" y="3810000"/>
            <a:ext cx="16021050" cy="2667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8100"/>
              </a:lnSpc>
              <a:buNone/>
            </a:pPr>
            <a:r>
              <a:rPr lang="en-US" sz="6000" dirty="0">
                <a:solidFill>
                  <a:srgbClr val="1B84FF"/>
                </a:solidFill>
                <a:latin typeface="Montserrat Medium" panose="00000600000000000000" pitchFamily="2" charset="-52"/>
                <a:ea typeface="Montserrat Medium" pitchFamily="34" charset="-122"/>
                <a:cs typeface="Montserrat Medium" pitchFamily="34" charset="-120"/>
              </a:rPr>
              <a:t>Актуальность</a:t>
            </a:r>
            <a:endParaRPr lang="en-US" sz="6750" dirty="0">
              <a:latin typeface="Montserrat Medium" panose="00000600000000000000" pitchFamily="2" charset="-52"/>
            </a:endParaRPr>
          </a:p>
        </p:txBody>
      </p:sp>
      <p:sp>
        <p:nvSpPr>
          <p:cNvPr id="3" name="Footnote"/>
          <p:cNvSpPr/>
          <p:nvPr/>
        </p:nvSpPr>
        <p:spPr>
          <a:xfrm>
            <a:off x="1143000" y="7837715"/>
            <a:ext cx="11639550" cy="1528354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>
              <a:lnSpc>
                <a:spcPts val="2700"/>
              </a:lnSpc>
            </a:pPr>
            <a:r>
              <a:rPr lang="ru-RU" sz="2350" kern="0" spc="-75" dirty="0">
                <a:solidFill>
                  <a:srgbClr val="1C1628"/>
                </a:solidFill>
                <a:latin typeface="Montserrat Regular" pitchFamily="34" charset="0"/>
              </a:rPr>
              <a:t>Проект был взят на заказ от фирмы «ГАУ ИДПО </a:t>
            </a:r>
            <a:r>
              <a:rPr lang="ru-RU" sz="2350" kern="0" spc="-75" dirty="0" err="1">
                <a:solidFill>
                  <a:srgbClr val="1C1628"/>
                </a:solidFill>
                <a:latin typeface="Montserrat Regular" pitchFamily="34" charset="0"/>
              </a:rPr>
              <a:t>ДТиСЗН</a:t>
            </a:r>
            <a:r>
              <a:rPr lang="ru-RU" sz="2350" kern="0" spc="-75" dirty="0">
                <a:solidFill>
                  <a:srgbClr val="1C1628"/>
                </a:solidFill>
                <a:latin typeface="Montserrat Regular" pitchFamily="34" charset="0"/>
              </a:rPr>
              <a:t> (2024-ИДПО-1)» по созданию сайта навигатора для учеников 8-ых классов</a:t>
            </a:r>
            <a:endParaRPr lang="en-US" sz="2350" dirty="0"/>
          </a:p>
          <a:p>
            <a:pPr>
              <a:lnSpc>
                <a:spcPts val="2700"/>
              </a:lnSpc>
            </a:pPr>
            <a:endParaRPr lang="en-US" sz="22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ctangl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154204" y="0"/>
            <a:ext cx="9144000" cy="10287000"/>
          </a:xfrm>
          <a:prstGeom prst="rect">
            <a:avLst/>
          </a:prstGeom>
        </p:spPr>
      </p:pic>
      <p:sp>
        <p:nvSpPr>
          <p:cNvPr id="3" name="default_name"/>
          <p:cNvSpPr/>
          <p:nvPr/>
        </p:nvSpPr>
        <p:spPr>
          <a:xfrm>
            <a:off x="1143000" y="1143000"/>
            <a:ext cx="6877050" cy="1038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100"/>
              </a:lnSpc>
              <a:buNone/>
            </a:pPr>
            <a:r>
              <a:rPr lang="en-US" sz="5400" dirty="0">
                <a:solidFill>
                  <a:srgbClr val="1B84FF"/>
                </a:solidFill>
                <a:latin typeface="Montserrat Medium" panose="00000600000000000000" pitchFamily="2" charset="-52"/>
                <a:ea typeface="Inter Medium" pitchFamily="34" charset="-122"/>
                <a:cs typeface="Inter Medium" pitchFamily="34" charset="-120"/>
              </a:rPr>
              <a:t>Цель</a:t>
            </a:r>
            <a:endParaRPr lang="en-US" sz="6750" dirty="0">
              <a:latin typeface="Montserrat Medium" panose="00000600000000000000" pitchFamily="2" charset="-52"/>
            </a:endParaRPr>
          </a:p>
        </p:txBody>
      </p:sp>
      <p:sp>
        <p:nvSpPr>
          <p:cNvPr id="4" name="Text 1"/>
          <p:cNvSpPr/>
          <p:nvPr/>
        </p:nvSpPr>
        <p:spPr>
          <a:xfrm>
            <a:off x="1234440" y="2454387"/>
            <a:ext cx="6877050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320"/>
              </a:lnSpc>
              <a:spcAft>
                <a:spcPts val="4500"/>
              </a:spcAft>
              <a:buNone/>
            </a:pP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Наша цель создать сайт, который поможет восьмиклассникам определиться с их будущей профессией  </a:t>
            </a:r>
            <a:endParaRPr lang="en-US" sz="3200" dirty="0">
              <a:latin typeface="Montserrat Regular" panose="00000500000000000000" pitchFamily="2" charset="-52"/>
            </a:endParaRPr>
          </a:p>
        </p:txBody>
      </p:sp>
      <p:sp>
        <p:nvSpPr>
          <p:cNvPr id="5" name="default_name"/>
          <p:cNvSpPr/>
          <p:nvPr/>
        </p:nvSpPr>
        <p:spPr>
          <a:xfrm>
            <a:off x="10287000" y="1143000"/>
            <a:ext cx="6686550" cy="1038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100"/>
              </a:lnSpc>
              <a:buNone/>
            </a:pPr>
            <a:r>
              <a:rPr lang="en-US" sz="5400" dirty="0">
                <a:solidFill>
                  <a:srgbClr val="1B84FF"/>
                </a:solidFill>
                <a:latin typeface="Montserrat Medium" panose="00000600000000000000" pitchFamily="2" charset="-52"/>
                <a:ea typeface="Inter Medium" pitchFamily="34" charset="-122"/>
                <a:cs typeface="Inter Medium" pitchFamily="34" charset="-120"/>
              </a:rPr>
              <a:t>Задачи</a:t>
            </a:r>
            <a:endParaRPr lang="en-US" sz="6750" dirty="0">
              <a:latin typeface="Montserrat Medium" panose="00000600000000000000" pitchFamily="2" charset="-52"/>
            </a:endParaRPr>
          </a:p>
        </p:txBody>
      </p:sp>
      <p:sp>
        <p:nvSpPr>
          <p:cNvPr id="6" name="Text 3"/>
          <p:cNvSpPr/>
          <p:nvPr/>
        </p:nvSpPr>
        <p:spPr>
          <a:xfrm>
            <a:off x="9961244" y="1644967"/>
            <a:ext cx="7529921" cy="1679257"/>
          </a:xfrm>
          <a:prstGeom prst="rect">
            <a:avLst/>
          </a:prstGeom>
          <a:noFill/>
          <a:ln/>
        </p:spPr>
        <p:txBody>
          <a:bodyPr wrap="square" lIns="571500" tIns="571500" rIns="571500" bIns="571500" rtlCol="0" anchor="t"/>
          <a:lstStyle/>
          <a:p>
            <a:pPr marL="342900" indent="-342900" algn="l">
              <a:lnSpc>
                <a:spcPts val="4320"/>
              </a:lnSpc>
              <a:buSzPct val="100000"/>
              <a:buFont typeface="+mj-lt"/>
              <a:buAutoNum type="arabicPeriod"/>
            </a:pP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Описать функционал разрабатываемого продукта</a:t>
            </a:r>
            <a:r>
              <a:rPr lang="en-US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
</a:t>
            </a: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Выделить и изучить список литературы для написания сайта</a:t>
            </a:r>
            <a:r>
              <a:rPr lang="en-US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
</a:t>
            </a: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Изучить работу ИИ для внедрения его в продукт</a:t>
            </a:r>
            <a:r>
              <a:rPr lang="en-US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
</a:t>
            </a: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Написать сайт</a:t>
            </a:r>
          </a:p>
          <a:p>
            <a:pPr marL="342900" indent="-342900" algn="l">
              <a:lnSpc>
                <a:spcPts val="4320"/>
              </a:lnSpc>
              <a:buSzPct val="100000"/>
              <a:buFont typeface="+mj-lt"/>
              <a:buAutoNum type="arabicPeriod"/>
            </a:pP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 Внедрить ИИ</a:t>
            </a:r>
          </a:p>
          <a:p>
            <a:pPr marL="342900" indent="-342900" algn="l">
              <a:lnSpc>
                <a:spcPts val="4320"/>
              </a:lnSpc>
              <a:buSzPct val="100000"/>
              <a:buFont typeface="+mj-lt"/>
              <a:buAutoNum type="arabicPeriod"/>
            </a:pP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 Протестировать работу продукта на одноклассниках</a:t>
            </a:r>
            <a:endParaRPr lang="en-US" sz="3200" dirty="0">
              <a:latin typeface="Montserrat Regular" panose="00000500000000000000" pitchFamily="2" charset="-5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fault_name"/>
          <p:cNvSpPr/>
          <p:nvPr/>
        </p:nvSpPr>
        <p:spPr>
          <a:xfrm>
            <a:off x="1143000" y="1143000"/>
            <a:ext cx="16021050" cy="1038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100"/>
              </a:lnSpc>
              <a:buNone/>
            </a:pPr>
            <a:r>
              <a:rPr lang="ru-RU" sz="5400" dirty="0">
                <a:solidFill>
                  <a:srgbClr val="0D99FF"/>
                </a:solidFill>
                <a:latin typeface="Montserrat Medium" panose="00000600000000000000" pitchFamily="2" charset="-52"/>
                <a:ea typeface="Inter Medium" pitchFamily="34" charset="-122"/>
                <a:cs typeface="Inter Medium" pitchFamily="34" charset="-120"/>
              </a:rPr>
              <a:t>Методика выполнения работы</a:t>
            </a:r>
            <a:endParaRPr lang="en-US" sz="5400" dirty="0">
              <a:latin typeface="Montserrat Medium" panose="00000600000000000000" pitchFamily="2" charset="-52"/>
            </a:endParaRPr>
          </a:p>
        </p:txBody>
      </p:sp>
      <p:sp>
        <p:nvSpPr>
          <p:cNvPr id="3" name="Text 1"/>
          <p:cNvSpPr/>
          <p:nvPr/>
        </p:nvSpPr>
        <p:spPr>
          <a:xfrm>
            <a:off x="1143000" y="3457574"/>
            <a:ext cx="11449050" cy="12668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spcAft>
                <a:spcPts val="4500"/>
              </a:spcAft>
              <a:buNone/>
            </a:pP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Так как мы решили писать сайт без </a:t>
            </a:r>
            <a:r>
              <a:rPr lang="en-US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backend</a:t>
            </a: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, основными языками программирования для нас стали </a:t>
            </a:r>
            <a:r>
              <a:rPr lang="en-US" sz="3200" dirty="0" err="1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javascript</a:t>
            </a: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, </a:t>
            </a:r>
            <a:r>
              <a:rPr lang="en-US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html</a:t>
            </a: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 и </a:t>
            </a:r>
            <a:r>
              <a:rPr lang="en-US" sz="3200" dirty="0" err="1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css</a:t>
            </a: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.</a:t>
            </a:r>
          </a:p>
          <a:p>
            <a:pPr marL="0" indent="0" algn="l">
              <a:lnSpc>
                <a:spcPts val="4320"/>
              </a:lnSpc>
              <a:spcAft>
                <a:spcPts val="4500"/>
              </a:spcAft>
              <a:buNone/>
            </a:pP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ИИ мы решили выбрать </a:t>
            </a:r>
            <a:r>
              <a:rPr lang="en-US" sz="3200" dirty="0" err="1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chatGPT</a:t>
            </a: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, поскольку это современный вариант, который идеально подходит для наших задач</a:t>
            </a:r>
            <a:endParaRPr lang="en-US" sz="3200" dirty="0">
              <a:latin typeface="Montserrat Regular" panose="00000500000000000000" pitchFamily="2" charset="-5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ctangl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525" y="0"/>
            <a:ext cx="9144000" cy="10287000"/>
          </a:xfrm>
          <a:prstGeom prst="rect">
            <a:avLst/>
          </a:prstGeom>
        </p:spPr>
      </p:pic>
      <p:sp>
        <p:nvSpPr>
          <p:cNvPr id="3" name="default_name"/>
          <p:cNvSpPr/>
          <p:nvPr/>
        </p:nvSpPr>
        <p:spPr>
          <a:xfrm>
            <a:off x="1143000" y="1143000"/>
            <a:ext cx="6877050" cy="1038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100"/>
              </a:lnSpc>
              <a:buNone/>
            </a:pPr>
            <a:r>
              <a:rPr lang="ru-RU" sz="5400" dirty="0">
                <a:solidFill>
                  <a:srgbClr val="0D99FF"/>
                </a:solidFill>
                <a:latin typeface="Montserrat Medium" panose="00000600000000000000" pitchFamily="2" charset="-52"/>
                <a:ea typeface="Inter Medium" pitchFamily="34" charset="-122"/>
                <a:cs typeface="Inter Medium" pitchFamily="34" charset="-120"/>
              </a:rPr>
              <a:t>Материалы</a:t>
            </a:r>
            <a:endParaRPr lang="en-US" sz="6000" dirty="0"/>
          </a:p>
        </p:txBody>
      </p:sp>
      <p:sp>
        <p:nvSpPr>
          <p:cNvPr id="4" name="Text 1"/>
          <p:cNvSpPr/>
          <p:nvPr/>
        </p:nvSpPr>
        <p:spPr>
          <a:xfrm>
            <a:off x="1143000" y="3457574"/>
            <a:ext cx="6877050" cy="16859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spcAft>
                <a:spcPts val="4500"/>
              </a:spcAft>
              <a:buNone/>
            </a:pPr>
            <a:endParaRPr lang="en-US" sz="3200" dirty="0">
              <a:latin typeface="Montserrat Regular" panose="00000500000000000000" pitchFamily="2" charset="-52"/>
            </a:endParaRPr>
          </a:p>
        </p:txBody>
      </p:sp>
      <p:sp>
        <p:nvSpPr>
          <p:cNvPr id="5" name="default_name"/>
          <p:cNvSpPr/>
          <p:nvPr/>
        </p:nvSpPr>
        <p:spPr>
          <a:xfrm>
            <a:off x="10287000" y="1143000"/>
            <a:ext cx="7463118" cy="1038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100"/>
              </a:lnSpc>
              <a:buNone/>
            </a:pPr>
            <a:r>
              <a:rPr lang="ru-RU" sz="5400" dirty="0">
                <a:solidFill>
                  <a:srgbClr val="0D99FF"/>
                </a:solidFill>
                <a:latin typeface="Montserrat Medium" panose="00000600000000000000" pitchFamily="2" charset="-52"/>
                <a:ea typeface="Inter Medium" pitchFamily="34" charset="-122"/>
                <a:cs typeface="Inter Medium" pitchFamily="34" charset="-120"/>
              </a:rPr>
              <a:t>Оборудование и ПО</a:t>
            </a:r>
            <a:endParaRPr lang="en-US" sz="5400" dirty="0">
              <a:latin typeface="Montserrat Medium" panose="00000600000000000000" pitchFamily="2" charset="-52"/>
            </a:endParaRPr>
          </a:p>
        </p:txBody>
      </p:sp>
      <p:sp>
        <p:nvSpPr>
          <p:cNvPr id="6" name="Text 3"/>
          <p:cNvSpPr/>
          <p:nvPr/>
        </p:nvSpPr>
        <p:spPr>
          <a:xfrm>
            <a:off x="10287000" y="3457575"/>
            <a:ext cx="6686550" cy="27717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spcAft>
                <a:spcPts val="4500"/>
              </a:spcAft>
              <a:buNone/>
            </a:pPr>
            <a:r>
              <a:rPr lang="en-US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Visual studio</a:t>
            </a: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,</a:t>
            </a:r>
            <a:r>
              <a:rPr lang="en-US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 </a:t>
            </a:r>
            <a:r>
              <a:rPr lang="en-US" sz="3200" dirty="0" err="1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github</a:t>
            </a:r>
            <a:r>
              <a:rPr lang="en-US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
</a:t>
            </a:r>
            <a:endParaRPr lang="en-US" sz="3200" dirty="0">
              <a:latin typeface="Montserrat Regular" panose="00000500000000000000" pitchFamily="2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0298F1-CBC5-FC47-0E9B-8FB3215BF57C}"/>
              </a:ext>
            </a:extLst>
          </p:cNvPr>
          <p:cNvSpPr txBox="1"/>
          <p:nvPr/>
        </p:nvSpPr>
        <p:spPr>
          <a:xfrm>
            <a:off x="1490663" y="3457575"/>
            <a:ext cx="5486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1) </a:t>
            </a:r>
            <a:r>
              <a:rPr lang="en-US" sz="3200" dirty="0" err="1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FreeCodeCamp</a:t>
            </a: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,</a:t>
            </a:r>
          </a:p>
          <a:p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2) </a:t>
            </a:r>
            <a:r>
              <a:rPr lang="en-US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MDN Web Docs (Mozilla Developer Network)</a:t>
            </a: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,</a:t>
            </a:r>
          </a:p>
          <a:p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3) </a:t>
            </a:r>
            <a:r>
              <a:rPr lang="en-US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The Odin Project</a:t>
            </a:r>
            <a:endParaRPr lang="ru-RU" sz="32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DFED14D-8B1D-B42F-3952-FC3D02C843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3209386" y="5889198"/>
            <a:ext cx="3796822" cy="37756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E0F846-9219-1B40-AEF1-5127CB090BFF}"/>
              </a:ext>
            </a:extLst>
          </p:cNvPr>
          <p:cNvSpPr txBox="1"/>
          <p:nvPr/>
        </p:nvSpPr>
        <p:spPr>
          <a:xfrm>
            <a:off x="13209385" y="11878518"/>
            <a:ext cx="311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>
                <a:hlinkClick r:id="rId6" tooltip="https://en.wikipedia.org/wiki/Visual_Studio_Code"/>
              </a:rPr>
              <a:t>Это изображение</a:t>
            </a:r>
            <a:r>
              <a:rPr lang="ru-RU" sz="900"/>
              <a:t>, автор: Неизвестный автор, лицензия: </a:t>
            </a:r>
            <a:r>
              <a:rPr lang="ru-RU" sz="900">
                <a:hlinkClick r:id="rId7" tooltip="https://creativecommons.org/licenses/by-sa/3.0/"/>
              </a:rPr>
              <a:t>CC BY-SA</a:t>
            </a:r>
            <a:endParaRPr lang="ru-RU"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D50B6F-EBEF-4FC8-4093-CCA872C5AD1F}"/>
              </a:ext>
            </a:extLst>
          </p:cNvPr>
          <p:cNvSpPr txBox="1"/>
          <p:nvPr/>
        </p:nvSpPr>
        <p:spPr>
          <a:xfrm>
            <a:off x="4506686" y="520562"/>
            <a:ext cx="9274628" cy="2100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ts val="8100"/>
              </a:lnSpc>
              <a:buNone/>
            </a:pPr>
            <a:r>
              <a:rPr lang="ru-RU" sz="6000" dirty="0">
                <a:solidFill>
                  <a:srgbClr val="1B84FF"/>
                </a:solidFill>
                <a:latin typeface="Montserrat Medium" panose="00000600000000000000" pitchFamily="2" charset="-52"/>
              </a:rPr>
              <a:t>Отрывок работы над </a:t>
            </a:r>
            <a:r>
              <a:rPr lang="en-US" sz="6000" dirty="0">
                <a:solidFill>
                  <a:srgbClr val="1B84FF"/>
                </a:solidFill>
                <a:latin typeface="Montserrat Medium" panose="00000600000000000000" pitchFamily="2" charset="-52"/>
              </a:rPr>
              <a:t>html </a:t>
            </a:r>
            <a:r>
              <a:rPr lang="ru-RU" sz="6000" dirty="0">
                <a:solidFill>
                  <a:srgbClr val="1B84FF"/>
                </a:solidFill>
                <a:latin typeface="Montserrat Medium" panose="00000600000000000000" pitchFamily="2" charset="-52"/>
              </a:rPr>
              <a:t>кодом кода</a:t>
            </a:r>
            <a:endParaRPr lang="en-US" sz="6000" dirty="0">
              <a:latin typeface="Montserrat Medium" panose="00000600000000000000" pitchFamily="2" charset="-52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374518D-ADE9-71C0-5239-FB24ADF9F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762" y="2736007"/>
            <a:ext cx="11107700" cy="703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98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ctangl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810998" y="0"/>
            <a:ext cx="6477001" cy="10287000"/>
          </a:xfrm>
          <a:prstGeom prst="rect">
            <a:avLst/>
          </a:prstGeom>
        </p:spPr>
      </p:pic>
      <p:sp>
        <p:nvSpPr>
          <p:cNvPr id="4" name="default_name"/>
          <p:cNvSpPr/>
          <p:nvPr/>
        </p:nvSpPr>
        <p:spPr>
          <a:xfrm>
            <a:off x="1143000" y="1143000"/>
            <a:ext cx="6477000" cy="1038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100"/>
              </a:lnSpc>
              <a:buNone/>
            </a:pPr>
            <a:r>
              <a:rPr lang="en-US" sz="5400" dirty="0">
                <a:solidFill>
                  <a:srgbClr val="1B84FF"/>
                </a:solidFill>
                <a:latin typeface="Montserrat Medium" panose="00000600000000000000" pitchFamily="2" charset="-52"/>
                <a:ea typeface="Inter Medium" pitchFamily="34" charset="-122"/>
                <a:cs typeface="Inter Medium" pitchFamily="34" charset="-120"/>
              </a:rPr>
              <a:t>Результат</a:t>
            </a:r>
            <a:endParaRPr lang="en-US" sz="6750" dirty="0">
              <a:latin typeface="Montserrat Medium" panose="00000600000000000000" pitchFamily="2" charset="-52"/>
            </a:endParaRPr>
          </a:p>
        </p:txBody>
      </p:sp>
      <p:sp>
        <p:nvSpPr>
          <p:cNvPr id="5" name="Text 1"/>
          <p:cNvSpPr/>
          <p:nvPr/>
        </p:nvSpPr>
        <p:spPr>
          <a:xfrm>
            <a:off x="1142999" y="3457575"/>
            <a:ext cx="9256060" cy="21184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320"/>
              </a:lnSpc>
              <a:spcAft>
                <a:spcPts val="4500"/>
              </a:spcAft>
              <a:buNone/>
            </a:pP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В результате мы получили приложение, которое отлично справляется со своими задачами, работает как на </a:t>
            </a:r>
            <a:r>
              <a:rPr lang="ru-RU" sz="3200" dirty="0" err="1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телефоне,так</a:t>
            </a: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 и на </a:t>
            </a:r>
            <a:r>
              <a:rPr lang="ru-RU" sz="3200" dirty="0" err="1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пк</a:t>
            </a:r>
            <a:endParaRPr lang="en-US" sz="3200" dirty="0">
              <a:latin typeface="Montserrat Regular" panose="00000500000000000000" pitchFamily="2" charset="-52"/>
            </a:endParaRPr>
          </a:p>
        </p:txBody>
      </p:sp>
      <p:pic>
        <p:nvPicPr>
          <p:cNvPr id="6" name="iPhone 14 Pro Deep Purple" descr="preencoded.png">
            <a:extLst>
              <a:ext uri="{FF2B5EF4-FFF2-40B4-BE49-F238E27FC236}">
                <a16:creationId xmlns:a16="http://schemas.microsoft.com/office/drawing/2014/main" id="{185A47AF-55A0-8BD8-AA5C-F33BB6CA9BF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2998655" y="966786"/>
            <a:ext cx="4101685" cy="83534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9F1796-0ADA-303F-23AB-E68BF2E9E79B}"/>
              </a:ext>
            </a:extLst>
          </p:cNvPr>
          <p:cNvSpPr txBox="1"/>
          <p:nvPr/>
        </p:nvSpPr>
        <p:spPr>
          <a:xfrm>
            <a:off x="17696329" y="9794557"/>
            <a:ext cx="5916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0070C0"/>
                </a:solidFill>
                <a:latin typeface="Montserrat Medium" panose="00000600000000000000" pitchFamily="2" charset="-52"/>
              </a:rPr>
              <a:t>6</a:t>
            </a:r>
          </a:p>
          <a:p>
            <a:endParaRPr lang="ru-RU" sz="100" b="1" dirty="0">
              <a:solidFill>
                <a:srgbClr val="0070C0"/>
              </a:solidFill>
              <a:latin typeface="Montserrat Medium" panose="00000600000000000000" pitchFamily="2" charset="-52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AB89B7A-9D0A-3EFB-D329-E4257D7217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41233" y="1769666"/>
            <a:ext cx="3853543" cy="69827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7CB44-2D89-3AEF-DD7C-2CF60928A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fault_name">
            <a:extLst>
              <a:ext uri="{FF2B5EF4-FFF2-40B4-BE49-F238E27FC236}">
                <a16:creationId xmlns:a16="http://schemas.microsoft.com/office/drawing/2014/main" id="{C363D1CE-3850-9CDF-5D63-17904AF64301}"/>
              </a:ext>
            </a:extLst>
          </p:cNvPr>
          <p:cNvSpPr/>
          <p:nvPr/>
        </p:nvSpPr>
        <p:spPr>
          <a:xfrm>
            <a:off x="1143000" y="1143000"/>
            <a:ext cx="16021050" cy="1038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100"/>
              </a:lnSpc>
              <a:buNone/>
            </a:pPr>
            <a:r>
              <a:rPr lang="ru-RU" sz="5400" dirty="0">
                <a:solidFill>
                  <a:srgbClr val="0D99FF"/>
                </a:solidFill>
                <a:latin typeface="Montserrat Medium" panose="00000600000000000000" pitchFamily="2" charset="-52"/>
                <a:ea typeface="Inter Medium" pitchFamily="34" charset="-122"/>
                <a:cs typeface="Inter Medium" pitchFamily="34" charset="-120"/>
              </a:rPr>
              <a:t>Дальнейшее развитие проекта</a:t>
            </a:r>
            <a:endParaRPr lang="en-US" sz="5400" dirty="0">
              <a:latin typeface="Montserrat Medium" panose="00000600000000000000" pitchFamily="2" charset="-52"/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D58D165A-506C-B58E-6C03-A9DFECD222EF}"/>
              </a:ext>
            </a:extLst>
          </p:cNvPr>
          <p:cNvSpPr/>
          <p:nvPr/>
        </p:nvSpPr>
        <p:spPr>
          <a:xfrm>
            <a:off x="1143000" y="3457574"/>
            <a:ext cx="11449050" cy="12668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spcAft>
                <a:spcPts val="4500"/>
              </a:spcAft>
              <a:buNone/>
            </a:pP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В планах доработать сайт, добавить больше возможностей и написать собственную ИИ</a:t>
            </a:r>
            <a:endParaRPr lang="en-US" sz="3200" dirty="0">
              <a:latin typeface="Montserrat Regular" panose="00000500000000000000" pitchFamily="2" charset="-5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4AC7BD-3B86-0F7E-B60F-0E6CD8B4D86A}"/>
              </a:ext>
            </a:extLst>
          </p:cNvPr>
          <p:cNvSpPr txBox="1"/>
          <p:nvPr/>
        </p:nvSpPr>
        <p:spPr>
          <a:xfrm>
            <a:off x="17696329" y="9794557"/>
            <a:ext cx="5916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0070C0"/>
                </a:solidFill>
                <a:latin typeface="Montserrat Medium" panose="00000600000000000000" pitchFamily="2" charset="-52"/>
              </a:rPr>
              <a:t>7</a:t>
            </a:r>
          </a:p>
          <a:p>
            <a:endParaRPr lang="ru-RU" sz="100" b="1" dirty="0">
              <a:solidFill>
                <a:srgbClr val="0070C0"/>
              </a:solidFill>
              <a:latin typeface="Montserrat Medium" panose="000006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30513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BDE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fault_name"/>
          <p:cNvSpPr/>
          <p:nvPr/>
        </p:nvSpPr>
        <p:spPr>
          <a:xfrm>
            <a:off x="1143000" y="1143000"/>
            <a:ext cx="16021050" cy="1038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8100"/>
              </a:lnSpc>
            </a:pPr>
            <a:r>
              <a:rPr lang="ru-RU" sz="5400" dirty="0">
                <a:solidFill>
                  <a:srgbClr val="0D99FF"/>
                </a:solidFill>
                <a:latin typeface="Montserrat Medium" panose="00000600000000000000" pitchFamily="2" charset="-52"/>
                <a:ea typeface="Inter Medium" pitchFamily="34" charset="-122"/>
                <a:cs typeface="Inter Medium" pitchFamily="34" charset="-120"/>
              </a:rPr>
              <a:t>Список литературы</a:t>
            </a:r>
            <a:endParaRPr lang="en-US" sz="5400" dirty="0">
              <a:latin typeface="Montserrat Medium" panose="00000600000000000000" pitchFamily="2" charset="-52"/>
            </a:endParaRPr>
          </a:p>
          <a:p>
            <a:pPr marL="0" indent="0" algn="l">
              <a:lnSpc>
                <a:spcPts val="8100"/>
              </a:lnSpc>
              <a:buNone/>
            </a:pPr>
            <a:endParaRPr lang="en-US" sz="6750" dirty="0"/>
          </a:p>
        </p:txBody>
      </p:sp>
      <p:sp>
        <p:nvSpPr>
          <p:cNvPr id="3" name="Text 1"/>
          <p:cNvSpPr/>
          <p:nvPr/>
        </p:nvSpPr>
        <p:spPr>
          <a:xfrm>
            <a:off x="1143000" y="3457575"/>
            <a:ext cx="11449050" cy="18136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spcAft>
                <a:spcPts val="4500"/>
              </a:spcAft>
              <a:buNone/>
            </a:pPr>
            <a:r>
              <a:rPr lang="ru-RU" sz="3200" dirty="0">
                <a:latin typeface="Montserrat Regular" panose="00000500000000000000" pitchFamily="2" charset="-52"/>
              </a:rPr>
              <a:t> …….</a:t>
            </a:r>
            <a:endParaRPr lang="en-US" sz="3200" dirty="0">
              <a:latin typeface="Montserrat Regular" panose="00000500000000000000" pitchFamily="2" charset="-5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8D0C6C-30C7-DCE5-B1BA-0045B2FA926A}"/>
              </a:ext>
            </a:extLst>
          </p:cNvPr>
          <p:cNvSpPr txBox="1"/>
          <p:nvPr/>
        </p:nvSpPr>
        <p:spPr>
          <a:xfrm>
            <a:off x="17696329" y="9794557"/>
            <a:ext cx="5916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0070C0"/>
                </a:solidFill>
                <a:latin typeface="Montserrat Medium" panose="00000600000000000000" pitchFamily="2" charset="-52"/>
              </a:rPr>
              <a:t>8</a:t>
            </a:r>
          </a:p>
          <a:p>
            <a:endParaRPr lang="ru-RU" sz="100" b="1" dirty="0">
              <a:solidFill>
                <a:srgbClr val="0070C0"/>
              </a:solidFill>
              <a:latin typeface="Montserrat Medium" panose="00000600000000000000" pitchFamily="2" charset="-5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255</Words>
  <Application>Microsoft Office PowerPoint</Application>
  <PresentationFormat>Произвольный</PresentationFormat>
  <Paragraphs>40</Paragraphs>
  <Slides>9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Montserrat Medium</vt:lpstr>
      <vt:lpstr>Montserrat Regular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Александр Кошелев</cp:lastModifiedBy>
  <cp:revision>5</cp:revision>
  <dcterms:created xsi:type="dcterms:W3CDTF">2025-01-14T09:23:53Z</dcterms:created>
  <dcterms:modified xsi:type="dcterms:W3CDTF">2025-02-07T04:42:27Z</dcterms:modified>
</cp:coreProperties>
</file>