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57" r:id="rId4"/>
    <p:sldId id="288" r:id="rId5"/>
    <p:sldId id="289" r:id="rId6"/>
    <p:sldId id="291" r:id="rId7"/>
    <p:sldId id="292" r:id="rId8"/>
    <p:sldId id="262" r:id="rId9"/>
    <p:sldId id="290" r:id="rId10"/>
    <p:sldId id="294" r:id="rId11"/>
    <p:sldId id="264" r:id="rId1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679A-C19D-B324-6394-30B1880B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E69E-75C2-9E4A-93A2-BADB212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59DDE-C749-5BD0-4ABD-25DFDDF14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144D-837E-7B09-728D-E750FC85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92585eq.beget.tech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isual_Studio_Co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800"/>
              </a:lnSpc>
              <a:buNone/>
            </a:pPr>
            <a:r>
              <a:rPr lang="ru-RU" sz="9000" dirty="0">
                <a:solidFill>
                  <a:srgbClr val="FFFFFF"/>
                </a:solidFill>
                <a:latin typeface="Montserrat Medium" pitchFamily="34" charset="0"/>
              </a:rPr>
              <a:t>Карьерный навигатор</a:t>
            </a:r>
            <a:endParaRPr lang="en-US" sz="9000" dirty="0"/>
          </a:p>
        </p:txBody>
      </p:sp>
      <p:sp>
        <p:nvSpPr>
          <p:cNvPr id="4" name="N"/>
          <p:cNvSpPr/>
          <p:nvPr/>
        </p:nvSpPr>
        <p:spPr>
          <a:xfrm>
            <a:off x="1143000" y="6477000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выполн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я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л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Regular" pitchFamily="34" charset="-120"/>
              </a:rPr>
              <a:t>Кошелев Александр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 err="1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Фуфлыгин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 Никита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Иванов Денис</a:t>
            </a: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ГБОУ Вешняковская школа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, 10 «Б» класс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
Руководитель проекта: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преподаватель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«НИУЯ МИФИ»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Скороходов Данил Андреевич</a:t>
            </a:r>
            <a:endParaRPr lang="en-US" sz="2250" dirty="0"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37CAE-12BB-304F-CA0E-4A7CAC6CD00D}"/>
              </a:ext>
            </a:extLst>
          </p:cNvPr>
          <p:cNvSpPr txBox="1"/>
          <p:nvPr/>
        </p:nvSpPr>
        <p:spPr>
          <a:xfrm>
            <a:off x="5295331" y="492625"/>
            <a:ext cx="8598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Ссылка на проект</a:t>
            </a: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9AD6BC-0D92-6D4F-CED5-18124152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83" y="1542196"/>
            <a:ext cx="8009724" cy="7124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6605D-4DE3-6B96-95CE-6546743F980F}"/>
              </a:ext>
            </a:extLst>
          </p:cNvPr>
          <p:cNvSpPr txBox="1"/>
          <p:nvPr/>
        </p:nvSpPr>
        <p:spPr>
          <a:xfrm>
            <a:off x="887103" y="8871045"/>
            <a:ext cx="1012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linkClick r:id="rId3" tooltip="http://h92585eq.beget.tech/#"/>
              </a:rPr>
              <a:t>http://h92585eq.beget.tech/#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29360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>
              <a:latin typeface="Montserrat Medium" panose="00000600000000000000" pitchFamily="2" charset="-52"/>
            </a:endParaRPr>
          </a:p>
          <a:p>
            <a:pPr marL="0" indent="0" algn="l">
              <a:lnSpc>
                <a:spcPts val="8100"/>
              </a:lnSpc>
              <a:buNone/>
            </a:pP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2330983"/>
            <a:ext cx="11449050" cy="68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en-US" sz="3600" dirty="0">
                <a:latin typeface="Montserrat Regular" panose="00000500000000000000" pitchFamily="2" charset="-52"/>
              </a:rPr>
              <a:t>"Don't Make Me Think" </a:t>
            </a:r>
            <a:r>
              <a:rPr lang="ru-RU" sz="3600" dirty="0">
                <a:latin typeface="Montserrat Regular" panose="00000500000000000000" pitchFamily="2" charset="-52"/>
              </a:rPr>
              <a:t>Стив </a:t>
            </a:r>
            <a:r>
              <a:rPr lang="ru-RU" sz="3600" dirty="0" err="1">
                <a:latin typeface="Montserrat Regular" panose="00000500000000000000" pitchFamily="2" charset="-52"/>
              </a:rPr>
              <a:t>Кравц</a:t>
            </a:r>
            <a:r>
              <a:rPr lang="ru-RU" sz="3600" dirty="0">
                <a:latin typeface="Montserrat Regular" panose="00000500000000000000" pitchFamily="2" charset="-52"/>
              </a:rPr>
              <a:t> (</a:t>
            </a:r>
            <a:r>
              <a:rPr lang="en-US" sz="3600" dirty="0">
                <a:latin typeface="Montserrat Regular" panose="00000500000000000000" pitchFamily="2" charset="-52"/>
              </a:rPr>
              <a:t>Steve Krug) </a:t>
            </a:r>
            <a:r>
              <a:rPr lang="ru-RU" sz="3600" dirty="0">
                <a:latin typeface="Montserrat Regular" panose="00000500000000000000" pitchFamily="2" charset="-52"/>
              </a:rPr>
              <a:t>Основы </a:t>
            </a:r>
            <a:r>
              <a:rPr lang="en-US" sz="3600" dirty="0">
                <a:latin typeface="Montserrat Regular" panose="00000500000000000000" pitchFamily="2" charset="-52"/>
              </a:rPr>
              <a:t>usability </a:t>
            </a:r>
            <a:r>
              <a:rPr lang="ru-RU" sz="3600" dirty="0">
                <a:latin typeface="Montserrat Regular" panose="00000500000000000000" pitchFamily="2" charset="-52"/>
              </a:rPr>
              <a:t>и удобства использования сайтов.</a:t>
            </a: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600" dirty="0">
                <a:latin typeface="Montserrat Regular" panose="00000500000000000000" pitchFamily="2" charset="-52"/>
              </a:rPr>
              <a:t>"The Design </a:t>
            </a:r>
            <a:r>
              <a:rPr lang="ru-RU" sz="3600" dirty="0" err="1">
                <a:latin typeface="Montserrat Regular" panose="00000500000000000000" pitchFamily="2" charset="-52"/>
              </a:rPr>
              <a:t>of</a:t>
            </a:r>
            <a:r>
              <a:rPr lang="ru-RU" sz="3600" dirty="0">
                <a:latin typeface="Montserrat Regular" panose="00000500000000000000" pitchFamily="2" charset="-52"/>
              </a:rPr>
              <a:t> </a:t>
            </a:r>
            <a:r>
              <a:rPr lang="ru-RU" sz="3600" dirty="0" err="1">
                <a:latin typeface="Montserrat Regular" panose="00000500000000000000" pitchFamily="2" charset="-52"/>
              </a:rPr>
              <a:t>Everyday</a:t>
            </a:r>
            <a:r>
              <a:rPr lang="ru-RU" sz="3600" dirty="0">
                <a:latin typeface="Montserrat Regular" panose="00000500000000000000" pitchFamily="2" charset="-52"/>
              </a:rPr>
              <a:t> </a:t>
            </a:r>
            <a:r>
              <a:rPr lang="ru-RU" sz="3600" dirty="0" err="1">
                <a:latin typeface="Montserrat Regular" panose="00000500000000000000" pitchFamily="2" charset="-52"/>
              </a:rPr>
              <a:t>Things</a:t>
            </a:r>
            <a:r>
              <a:rPr lang="ru-RU" sz="3600" dirty="0">
                <a:latin typeface="Montserrat Regular" panose="00000500000000000000" pitchFamily="2" charset="-52"/>
              </a:rPr>
              <a:t>" Дональд Норман (</a:t>
            </a:r>
            <a:r>
              <a:rPr lang="ru-RU" sz="3600" dirty="0" err="1">
                <a:latin typeface="Montserrat Regular" panose="00000500000000000000" pitchFamily="2" charset="-52"/>
              </a:rPr>
              <a:t>Donald</a:t>
            </a:r>
            <a:r>
              <a:rPr lang="ru-RU" sz="3600" dirty="0">
                <a:latin typeface="Montserrat Regular" panose="00000500000000000000" pitchFamily="2" charset="-52"/>
              </a:rPr>
              <a:t> </a:t>
            </a:r>
            <a:r>
              <a:rPr lang="ru-RU" sz="3600" dirty="0" err="1">
                <a:latin typeface="Montserrat Regular" panose="00000500000000000000" pitchFamily="2" charset="-52"/>
              </a:rPr>
              <a:t>Norman</a:t>
            </a:r>
            <a:r>
              <a:rPr lang="ru-RU" sz="3600" dirty="0">
                <a:latin typeface="Montserrat Regular" panose="00000500000000000000" pitchFamily="2" charset="-52"/>
              </a:rPr>
              <a:t>) Классическая книга о том, как создавать интуитивно понятные интерфейсы.</a:t>
            </a: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en-US" sz="3600" dirty="0">
                <a:latin typeface="Montserrat Regular" panose="00000500000000000000" pitchFamily="2" charset="-52"/>
              </a:rPr>
              <a:t>"HTML &amp; CSS: Design and Build Websites" </a:t>
            </a:r>
            <a:r>
              <a:rPr lang="ru-RU" sz="3600" dirty="0">
                <a:latin typeface="Montserrat Regular" panose="00000500000000000000" pitchFamily="2" charset="-52"/>
              </a:rPr>
              <a:t>Джон </a:t>
            </a:r>
            <a:r>
              <a:rPr lang="ru-RU" sz="3600" dirty="0" err="1">
                <a:latin typeface="Montserrat Regular" panose="00000500000000000000" pitchFamily="2" charset="-52"/>
              </a:rPr>
              <a:t>Дакетт</a:t>
            </a:r>
            <a:r>
              <a:rPr lang="ru-RU" sz="3600" dirty="0">
                <a:latin typeface="Montserrat Regular" panose="00000500000000000000" pitchFamily="2" charset="-52"/>
              </a:rPr>
              <a:t> (</a:t>
            </a:r>
            <a:r>
              <a:rPr lang="en-US" sz="3600" dirty="0">
                <a:latin typeface="Montserrat Regular" panose="00000500000000000000" pitchFamily="2" charset="-52"/>
              </a:rPr>
              <a:t>Jon Duckett) </a:t>
            </a:r>
            <a:r>
              <a:rPr lang="ru-RU" sz="3600" dirty="0">
                <a:latin typeface="Montserrat Regular" panose="00000500000000000000" pitchFamily="2" charset="-52"/>
              </a:rPr>
              <a:t>Ярко оформленная книга для начинающих, объясняющая основы </a:t>
            </a:r>
            <a:r>
              <a:rPr lang="en-US" sz="3600" dirty="0">
                <a:latin typeface="Montserrat Regular" panose="00000500000000000000" pitchFamily="2" charset="-52"/>
              </a:rPr>
              <a:t>HTML </a:t>
            </a:r>
            <a:r>
              <a:rPr lang="ru-RU" sz="3600" dirty="0">
                <a:latin typeface="Montserrat Regular" panose="00000500000000000000" pitchFamily="2" charset="-52"/>
              </a:rPr>
              <a:t>и </a:t>
            </a:r>
            <a:r>
              <a:rPr lang="en-US" sz="3600" dirty="0">
                <a:latin typeface="Montserrat Regular" panose="00000500000000000000" pitchFamily="2" charset="-52"/>
              </a:rPr>
              <a:t>CSS.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43024-3264-6B48-F3A8-5C33FBC4CA65}"/>
              </a:ext>
            </a:extLst>
          </p:cNvPr>
          <p:cNvSpPr txBox="1"/>
          <p:nvPr/>
        </p:nvSpPr>
        <p:spPr>
          <a:xfrm>
            <a:off x="0" y="1123406"/>
            <a:ext cx="7485017" cy="3254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  <a:ea typeface="Montserrat Medium" pitchFamily="34" charset="-122"/>
                <a:cs typeface="Montserrat Medium" pitchFamily="34" charset="-120"/>
              </a:rPr>
              <a:t>Актуальность</a:t>
            </a:r>
          </a:p>
          <a:p>
            <a:endParaRPr lang="en-US" sz="6750" dirty="0">
              <a:latin typeface="Montserrat Medium" panose="00000600000000000000" pitchFamily="2" charset="-52"/>
            </a:endParaRPr>
          </a:p>
          <a:p>
            <a:endParaRPr lang="en-US" sz="6000" dirty="0">
              <a:latin typeface="Montserrat Medium" panose="00000600000000000000" pitchFamily="2" charset="-52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E96BF-624F-CD30-0545-E589E1B5C110}"/>
              </a:ext>
            </a:extLst>
          </p:cNvPr>
          <p:cNvSpPr txBox="1"/>
          <p:nvPr/>
        </p:nvSpPr>
        <p:spPr>
          <a:xfrm>
            <a:off x="757645" y="4220170"/>
            <a:ext cx="120178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kern="0" spc="-75" dirty="0">
                <a:solidFill>
                  <a:srgbClr val="1C1628"/>
                </a:solidFill>
                <a:latin typeface="Montserrat Regular" pitchFamily="34" charset="0"/>
              </a:rPr>
              <a:t>Проект по созданию сайта навигатора для учеников 8-ых классов был создан по заказу от фирмы «ГАУ ИДПО </a:t>
            </a:r>
            <a:r>
              <a:rPr lang="ru-RU" sz="3200" kern="0" spc="-75" dirty="0" err="1">
                <a:solidFill>
                  <a:srgbClr val="1C1628"/>
                </a:solidFill>
                <a:latin typeface="Montserrat Regular" pitchFamily="34" charset="0"/>
              </a:rPr>
              <a:t>ДТиСЗН</a:t>
            </a:r>
            <a:r>
              <a:rPr lang="ru-RU" sz="3200" kern="0" spc="-75" dirty="0">
                <a:solidFill>
                  <a:srgbClr val="1C1628"/>
                </a:solidFill>
                <a:latin typeface="Montserrat Regular" pitchFamily="34" charset="0"/>
              </a:rPr>
              <a:t>(2024-ИДПО-1)»</a:t>
            </a:r>
            <a:endParaRPr lang="en-US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64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54204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Цель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34440" y="2454387"/>
            <a:ext cx="68770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Наша цель создать сайт, который поможет восьмиклассникам определиться с их будущей профессией 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66865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Задачи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1244" y="1644967"/>
            <a:ext cx="7529921" cy="1679257"/>
          </a:xfrm>
          <a:prstGeom prst="rect">
            <a:avLst/>
          </a:prstGeom>
          <a:noFill/>
          <a:ln/>
        </p:spPr>
        <p:txBody>
          <a:bodyPr wrap="square" lIns="571500" tIns="571500" rIns="571500" bIns="571500" rtlCol="0" anchor="t"/>
          <a:lstStyle/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Описать функционал разрабатываемого продукта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Выделить и изучить список литературы для написания сайта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Изучить работу ИИ для внедрения его в продукт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Написать сайт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Внедрить ИИ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Протестировать работу продукта на одноклассниках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3000" y="3457573"/>
            <a:ext cx="11449050" cy="3254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Мы решили написать веб сайт , и основными языками программирования для нас стали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JavaScript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html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CSS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. Мы добавили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API 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нейросети в сайт, и создали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промт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который настроен так, что нейросеть отвечает на вопросы только по учебе, профессиям и карьере</a:t>
            </a:r>
          </a:p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Для ИИ мы решили выбрать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ChatGPT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API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это современный вариант, который идеально подходит для наших задач.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443446" y="463868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43000" y="3457574"/>
            <a:ext cx="687705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117182" y="463868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Visual studio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github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298F1-CBC5-FC47-0E9B-8FB3215BF57C}"/>
              </a:ext>
            </a:extLst>
          </p:cNvPr>
          <p:cNvSpPr txBox="1"/>
          <p:nvPr/>
        </p:nvSpPr>
        <p:spPr>
          <a:xfrm>
            <a:off x="746080" y="1670345"/>
            <a:ext cx="6877050" cy="734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Tailwind</a:t>
            </a:r>
            <a:r>
              <a:rPr lang="ru-RU" sz="3200" b="1" dirty="0">
                <a:latin typeface="Montserrat Regular" panose="00000500000000000000" pitchFamily="2" charset="-52"/>
              </a:rPr>
              <a:t> CSS – </a:t>
            </a:r>
            <a:r>
              <a:rPr lang="ru-RU" sz="3200" dirty="0">
                <a:latin typeface="Montserrat Regular" panose="00000500000000000000" pitchFamily="2" charset="-52"/>
              </a:rPr>
              <a:t>Официальная документация фреймворка с подробным описанием классов и примерами.</a:t>
            </a:r>
            <a:endParaRPr lang="en-US" sz="3200" dirty="0">
              <a:latin typeface="Montserrat Regular" panose="00000500000000000000" pitchFamily="2" charset="-52"/>
            </a:endParaRP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Leaflet</a:t>
            </a:r>
            <a:r>
              <a:rPr lang="ru-RU" sz="3200" b="1" dirty="0">
                <a:latin typeface="Montserrat Regular" panose="00000500000000000000" pitchFamily="2" charset="-52"/>
              </a:rPr>
              <a:t> – </a:t>
            </a:r>
            <a:r>
              <a:rPr lang="ru-RU" sz="3200" dirty="0">
                <a:latin typeface="Montserrat Regular" panose="00000500000000000000" pitchFamily="2" charset="-52"/>
              </a:rPr>
              <a:t>Подробное описание API библиотеки для работы с интерактивными картами.</a:t>
            </a:r>
            <a:endParaRPr lang="en-US" sz="3200" dirty="0">
              <a:latin typeface="Montserrat Regular" panose="00000500000000000000" pitchFamily="2" charset="-52"/>
            </a:endParaRP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Marked</a:t>
            </a:r>
            <a:r>
              <a:rPr lang="ru-RU" sz="3200" b="1" dirty="0">
                <a:latin typeface="Montserrat Regular" panose="00000500000000000000" pitchFamily="2" charset="-52"/>
              </a:rPr>
              <a:t> – </a:t>
            </a:r>
            <a:r>
              <a:rPr lang="ru-RU" sz="3200" dirty="0">
                <a:latin typeface="Montserrat Regular" panose="00000500000000000000" pitchFamily="2" charset="-52"/>
              </a:rPr>
              <a:t>Официальный сайт библиотеки для </a:t>
            </a:r>
            <a:r>
              <a:rPr lang="ru-RU" sz="3200" dirty="0" err="1">
                <a:latin typeface="Montserrat Regular" panose="00000500000000000000" pitchFamily="2" charset="-52"/>
              </a:rPr>
              <a:t>парсинга</a:t>
            </a:r>
            <a:r>
              <a:rPr lang="ru-RU" sz="3200" dirty="0">
                <a:latin typeface="Montserrat Regular" panose="00000500000000000000" pitchFamily="2" charset="-52"/>
              </a:rPr>
              <a:t> </a:t>
            </a:r>
            <a:r>
              <a:rPr lang="ru-RU" sz="3200" dirty="0" err="1">
                <a:latin typeface="Montserrat Regular" panose="00000500000000000000" pitchFamily="2" charset="-52"/>
              </a:rPr>
              <a:t>Markdown</a:t>
            </a:r>
            <a:r>
              <a:rPr lang="ru-RU" sz="3200" dirty="0">
                <a:latin typeface="Montserrat Regular" panose="00000500000000000000" pitchFamily="2" charset="-52"/>
              </a:rPr>
              <a:t> в HTML</a:t>
            </a:r>
            <a:r>
              <a:rPr lang="ru-RU" sz="5400" dirty="0">
                <a:latin typeface="Montserrat Regular" panose="00000500000000000000" pitchFamily="2" charset="-52"/>
              </a:rPr>
              <a:t>.</a:t>
            </a:r>
            <a:endParaRPr lang="en-US" sz="5400" dirty="0">
              <a:latin typeface="Montserrat Regular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FED14D-8B1D-B42F-3952-FC3D02C8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9386" y="5889198"/>
            <a:ext cx="3796822" cy="377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0F846-9219-1B40-AEF1-5127CB090BFF}"/>
              </a:ext>
            </a:extLst>
          </p:cNvPr>
          <p:cNvSpPr txBox="1"/>
          <p:nvPr/>
        </p:nvSpPr>
        <p:spPr>
          <a:xfrm>
            <a:off x="13209385" y="11878518"/>
            <a:ext cx="31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6" tooltip="https://en.wikipedia.org/wiki/Visual_Studio_Code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7" tooltip="https://creativecommons.org/licenses/by-sa/3.0/"/>
              </a:rPr>
              <a:t>CC BY-SA</a:t>
            </a:r>
            <a:endParaRPr lang="ru-RU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50B6F-EBEF-4FC8-4093-CCA872C5AD1F}"/>
              </a:ext>
            </a:extLst>
          </p:cNvPr>
          <p:cNvSpPr txBox="1"/>
          <p:nvPr/>
        </p:nvSpPr>
        <p:spPr>
          <a:xfrm>
            <a:off x="4397504" y="520562"/>
            <a:ext cx="9274628" cy="210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Отрывок работы </a:t>
            </a: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html </a:t>
            </a: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кода</a:t>
            </a:r>
            <a:endParaRPr lang="en-US" sz="6000" dirty="0"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74518D-ADE9-71C0-5239-FB24ADF9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88" y="2736007"/>
            <a:ext cx="11107700" cy="70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D0901-9287-E548-F12B-AE5E08040A3A}"/>
              </a:ext>
            </a:extLst>
          </p:cNvPr>
          <p:cNvSpPr txBox="1"/>
          <p:nvPr/>
        </p:nvSpPr>
        <p:spPr>
          <a:xfrm>
            <a:off x="4653887" y="968989"/>
            <a:ext cx="732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Архитектура сайта</a:t>
            </a:r>
            <a:endParaRPr lang="ru-RU" sz="5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FD5DE6-5632-FDE8-0198-E38097E3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72" y="1892319"/>
            <a:ext cx="11338150" cy="8043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8087D4-AE45-964C-0F48-E1A5925E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2" y="8394681"/>
            <a:ext cx="5607703" cy="9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10998" y="0"/>
            <a:ext cx="6477001" cy="10287000"/>
          </a:xfrm>
          <a:prstGeom prst="rect">
            <a:avLst/>
          </a:prstGeom>
        </p:spPr>
      </p:pic>
      <p:sp>
        <p:nvSpPr>
          <p:cNvPr id="4" name="default_name"/>
          <p:cNvSpPr/>
          <p:nvPr/>
        </p:nvSpPr>
        <p:spPr>
          <a:xfrm>
            <a:off x="1143000" y="1143000"/>
            <a:ext cx="647700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Результат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5" name="Text 1"/>
          <p:cNvSpPr/>
          <p:nvPr/>
        </p:nvSpPr>
        <p:spPr>
          <a:xfrm>
            <a:off x="1142999" y="3457575"/>
            <a:ext cx="9256060" cy="2118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В результате мы получили веб-сайт, который отлично справляется со своими задачами, работает как на телефоне, так и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пк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pic>
        <p:nvPicPr>
          <p:cNvPr id="6" name="iPhone 14 Pro Deep Purple" descr="preencoded.png">
            <a:extLst>
              <a:ext uri="{FF2B5EF4-FFF2-40B4-BE49-F238E27FC236}">
                <a16:creationId xmlns:a16="http://schemas.microsoft.com/office/drawing/2014/main" id="{185A47AF-55A0-8BD8-AA5C-F33BB6CA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998655" y="966786"/>
            <a:ext cx="4101685" cy="83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F1796-0ADA-303F-23AB-E68BF2E9E79B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B89B7A-9D0A-3EFB-D329-E4257D72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233" y="1769666"/>
            <a:ext cx="3853543" cy="6982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CB44-2D89-3AEF-DD7C-2CF60928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>
            <a:extLst>
              <a:ext uri="{FF2B5EF4-FFF2-40B4-BE49-F238E27FC236}">
                <a16:creationId xmlns:a16="http://schemas.microsoft.com/office/drawing/2014/main" id="{C363D1CE-3850-9CDF-5D63-17904AF64301}"/>
              </a:ext>
            </a:extLst>
          </p:cNvPr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Дальнейшее развитие проекта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58D165A-506C-B58E-6C03-A9DFECD222EF}"/>
              </a:ext>
            </a:extLst>
          </p:cNvPr>
          <p:cNvSpPr/>
          <p:nvPr/>
        </p:nvSpPr>
        <p:spPr>
          <a:xfrm>
            <a:off x="1142999" y="3457574"/>
            <a:ext cx="11853153" cy="2106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 планах улучшить дизайн сайта, улучшить оптимизацию сайта, исправить существующие ошибки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051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376</Words>
  <Application>Microsoft Office PowerPoint</Application>
  <PresentationFormat>Произвольный</PresentationFormat>
  <Paragraphs>42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Montserrat Medium</vt:lpstr>
      <vt:lpstr>Montserrat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Светлана Кошелева</cp:lastModifiedBy>
  <cp:revision>11</cp:revision>
  <dcterms:created xsi:type="dcterms:W3CDTF">2025-01-14T09:23:53Z</dcterms:created>
  <dcterms:modified xsi:type="dcterms:W3CDTF">2025-02-14T09:23:37Z</dcterms:modified>
</cp:coreProperties>
</file>