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application/octet-stream"/>
  <Default Extension="png" ContentType="image/png"/>
  <Default Extension="jpg" ContentType="image/jpe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notesMaster" Target="notesMasters/notesMaster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 like to start with a timeless question in fisheries management: how much fish is there in a given stock, and how much is it safe to harvest? How does one go about counting fish?</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These models have important implications for fisheries management because…</a:t>
            </a:r>
          </a:p>
          <a:p>
            <a:pPr lvl="0" indent="0" marL="0">
              <a:buNone/>
            </a:pPr>
          </a:p>
          <a:p>
            <a:pPr lvl="0" indent="0" marL="0">
              <a:buNone/>
            </a:pPr>
            <a:r>
              <a:rPr/>
              <a:t>[READ]</a:t>
            </a:r>
          </a:p>
          <a:p>
            <a:pPr lvl="0" indent="0" marL="0">
              <a:buNone/>
            </a:pPr>
          </a:p>
          <a:p>
            <a:pPr lvl="0" indent="0" marL="0">
              <a:buNone/>
            </a:pPr>
            <a:r>
              <a:rPr/>
              <a:t>We are moving away from single-species model and toward a more accurate picture of the ecosystem factors that impact stocks.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Northern Shrimp (</a:t>
            </a:r>
            <a:r>
              <a:rPr i="1"/>
              <a:t>Pandalus borealis</a:t>
            </a:r>
            <a:r>
              <a:rPr/>
              <a:t>) in the Newfoundland and Labrador Shelves, has undergone several periods of large-scale biomass change in the last two decades, despite a relatively constant harvest regime.</a:t>
            </a:r>
          </a:p>
          <a:p>
            <a:pPr lvl="0" indent="0" marL="0">
              <a:buNone/>
            </a:pPr>
          </a:p>
          <a:p>
            <a:pPr lvl="0" indent="0" marL="0">
              <a:buNone/>
            </a:pPr>
            <a:r>
              <a:rPr/>
              <a:t>These stocks currently lack a population model to understand the drivers of this change, and to predict how fishing pressure and changing environmental conditions may affect future abundance in the region.</a:t>
            </a:r>
          </a:p>
          <a:p>
            <a:pPr lvl="0" indent="0" marL="0">
              <a:buNone/>
            </a:pPr>
          </a:p>
          <a:p>
            <a:pPr lvl="0" indent="0" marL="0">
              <a:buNone/>
            </a:pPr>
            <a:r>
              <a:rPr/>
              <a:t>In the context of climate change and shifting ranges, fisheries productivity is likely to be a moving target and managers need better methods that account for varying productivity.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[READ]</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now look at at the package workflow.</a:t>
            </a:r>
          </a:p>
          <a:p>
            <a:pPr lvl="0" indent="0" marL="0">
              <a:buNone/>
            </a:pPr>
          </a:p>
          <a:p>
            <a:pPr lvl="0" indent="0" marL="0">
              <a:buNone/>
            </a:pPr>
            <a:r>
              <a:rPr/>
              <a:t>The first step in the SSPM package is to ingest the datasets relevant to the management of the stock: the biomass of the stock, as well as predictors, such as the biomass of predators.</a:t>
            </a:r>
          </a:p>
          <a:p>
            <a:pPr lvl="0" indent="0" marL="0">
              <a:buNone/>
            </a:pPr>
          </a:p>
          <a:p>
            <a:pPr lvl="0" indent="0" marL="0">
              <a:buNone/>
            </a:pPr>
            <a:r>
              <a:rPr/>
              <a:t>The package keeps track of the time variable and later uses it to apply penalties and smoothers properly.</a:t>
            </a:r>
          </a:p>
          <a:p>
            <a:pPr lvl="0" indent="0" marL="0">
              <a:buNone/>
            </a:pPr>
          </a:p>
          <a:p>
            <a:pPr lvl="0" indent="0" marL="0">
              <a:buNone/>
            </a:pPr>
            <a:r>
              <a:rPr/>
              <a:t>It also keeps track of which variables represent actual biomass densities within the dataset.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second step consists in ingesting the sptial boundaries of our model area, and discretizing that space into patches.</a:t>
            </a:r>
          </a:p>
          <a:p>
            <a:pPr lvl="0" indent="0" marL="0">
              <a:buNone/>
            </a:pPr>
          </a:p>
          <a:p>
            <a:pPr lvl="0" indent="0" marL="0">
              <a:buNone/>
            </a:pPr>
            <a:r>
              <a:rPr/>
              <a:t>The package allows users to easily discretize their study areas along different discretization schemes.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discretized, biomass and predictors are smoothed to produce an estimate for each patch.</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smoothing process is highly flexible as it allows for any type of GAM specifications, but the package supports special smoothing terms to improve usability and simplify the modelling process for managers.</a:t>
            </a:r>
          </a:p>
          <a:p>
            <a:pPr lvl="0" indent="0" marL="0">
              <a:buNone/>
            </a:pPr>
          </a:p>
          <a:p>
            <a:pPr lvl="0" indent="0" marL="0">
              <a:buNone/>
            </a:pPr>
            <a:r>
              <a:rPr/>
              <a:t>The smooth_time() terms adds a random effect for time, where as the Markov Random Field smoother term smooth_space() adds a spatial smoothers to model the interactions between adjacent patches.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next step consists in using the harvest data to compute productivities within each patch. These productivities will be the main response variable for the subsequent model.</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running the model, the package allows users to combine data, split the data into training and testing sets, as well as lagging relevant model variables.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Finally, we run the model, specifying once again a formula using the package-specific smooth terms.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Borrowing from an example by Jesse Agar from the CSF, let’s imagine counting the amount of trees in a forest.</a:t>
            </a:r>
          </a:p>
          <a:p>
            <a:pPr lvl="0" indent="0" marL="0">
              <a:buNone/>
            </a:pPr>
          </a:p>
          <a:p>
            <a:pPr lvl="0" indent="0" marL="0">
              <a:buNone/>
            </a:pPr>
            <a:r>
              <a:rPr/>
              <a:t>The first step would be to define what a tree is for the sake of the survey, making sure you wont count saplings for example.</a:t>
            </a:r>
          </a:p>
          <a:p>
            <a:pPr lvl="0" indent="0" marL="0">
              <a:buNone/>
            </a:pPr>
          </a:p>
          <a:p>
            <a:pPr lvl="0" indent="0" marL="0">
              <a:buNone/>
            </a:pPr>
            <a:r>
              <a:rPr/>
              <a:t>Once you’ve decided what counts as a tree, you would likely set up sampling areas across the forest.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results from the model can be plotted. Here, the results are faceted by spatial boundaries (the 4 different shrimp fishing areas)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By default, the package plots the smoothed biomass (in black, the smoothed observations), along with the predictions (in red, the predicted biomass computed from the predicted productivity).</a:t>
            </a:r>
          </a:p>
          <a:p>
            <a:pPr lvl="0" indent="0" marL="0">
              <a:buNone/>
            </a:pPr>
          </a:p>
          <a:p>
            <a:pPr lvl="0" indent="0" marL="0">
              <a:buNone/>
            </a:pPr>
            <a:r>
              <a:rPr/>
              <a:t>In addition, users can plot the confidence (darker shade) and prediction intervals (lighter shade).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the initial application of this model was modelling Newfoundland and Labrador Northern Shrimp stocks, the R package </a:t>
            </a:r>
            <a:r>
              <a:rPr>
                <a:latin typeface="Courier"/>
              </a:rPr>
              <a:t>sspm</a:t>
            </a:r>
            <a:r>
              <a:rPr/>
              <a:t> is designed to make spatially-explicit surplus production models (SSPM) simpler to estimate and apply to any spatially structured stock.</a:t>
            </a:r>
          </a:p>
          <a:p>
            <a:pPr lvl="0" indent="0" marL="0">
              <a:buNone/>
            </a:pPr>
          </a:p>
          <a:p>
            <a:pPr lvl="0" indent="0" marL="0">
              <a:buNone/>
            </a:pPr>
            <a:r>
              <a:rPr/>
              <a:t>The package uses GAMs to estimate spatiotemporally varying biomass, and to estimate SSPMs based on changes in fitted biomass, observed catch, and spatially structured environmental predictors.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Thank you for listening, I’m happy to answer any questions. I’d like to thank our funders as well as all the member of the Quantitative Fisheries Lab at Concordia University</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would then use the resulting samples to infer the amount of tree in the forest, with a given amount of associated uncertainty. You might use some kind of model to make the most of the information contained in the samples.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imagine that your trees move and aggregate, are predated upon at different rates depending on where they are, and are harvested by multiple actors at different time periods. This is all just to take measure of the spatio-temporal variability inherent to fish populations.</a:t>
            </a:r>
          </a:p>
          <a:p>
            <a:pPr lvl="0" indent="0" marL="0">
              <a:buNone/>
            </a:pPr>
          </a:p>
          <a:p>
            <a:pPr lvl="0" indent="0" marL="0">
              <a:buNone/>
            </a:pPr>
            <a:r>
              <a:rPr/>
              <a:t>This variability greatly complexifies the task of estimating fish stock sizes.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Early population models assumed that the conditions governing parameters affecting rate of change (growth rate, carrying capacity) stay constant</a:t>
            </a:r>
          </a:p>
          <a:p>
            <a:pPr lvl="0" indent="0" marL="0">
              <a:buNone/>
            </a:pPr>
          </a:p>
          <a:p>
            <a:pPr lvl="0" indent="0" marL="0">
              <a:buNone/>
            </a:pPr>
            <a:r>
              <a:rPr/>
              <a:t>Models increasingly acknowledge the </a:t>
            </a:r>
            <a:r>
              <a:rPr b="1"/>
              <a:t>non-stationary</a:t>
            </a:r>
            <a:r>
              <a:rPr/>
              <a:t> nature of wild populations. Data is said to be non-stationary if its means, variance, and covariance change over time.</a:t>
            </a:r>
          </a:p>
          <a:p>
            <a:pPr lvl="0" indent="0" marL="0">
              <a:buNone/>
            </a:pPr>
          </a:p>
          <a:p>
            <a:pPr lvl="0" indent="0" marL="0">
              <a:buNone/>
            </a:pPr>
            <a:r>
              <a:rPr/>
              <a:t>Population models designed to answer applied resource management questions, such as </a:t>
            </a:r>
            <a:r>
              <a:rPr b="1"/>
              <a:t>fisheries stock models</a:t>
            </a:r>
            <a:r>
              <a:rPr/>
              <a:t>, increasingly address how the dynamics of stocks vary across space and time.</a:t>
            </a:r>
          </a:p>
          <a:p>
            <a:pPr lvl="0" indent="0" marL="0">
              <a:buNone/>
            </a:pPr>
          </a:p>
          <a:p>
            <a:pPr lvl="0" indent="0" marL="0">
              <a:buNone/>
            </a:pPr>
            <a:r>
              <a:rPr/>
              <a:t>We know that Treating spatially structured stocks as single unstructured stocks can lead to biased estimates </a:t>
            </a:r>
            <a:r>
              <a:rPr i="1"/>
              <a:t>YET</a:t>
            </a:r>
            <a:r>
              <a:rPr/>
              <a:t> stock models that explicitly incorporate spatio-temporal dynamics are still rare in fisheries science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would be two families of approaches for dealing with non-stationarity</a:t>
            </a:r>
          </a:p>
          <a:p>
            <a:pPr lvl="0" indent="0" marL="0">
              <a:buNone/>
            </a:pPr>
          </a:p>
          <a:p>
            <a:pPr lvl="0" indent="0" marL="0">
              <a:buNone/>
            </a:pPr>
            <a:r>
              <a:rPr/>
              <a:t>[READ]</a:t>
            </a:r>
          </a:p>
          <a:p>
            <a:pPr lvl="0" indent="0" marL="0">
              <a:buNone/>
            </a:pPr>
          </a:p>
          <a:p>
            <a:pPr lvl="0" indent="0" marL="0">
              <a:buNone/>
            </a:pPr>
            <a:r>
              <a:rPr/>
              <a:t>Statistical models allow for estimation of parameter uncertainty and ranges of model predictions, and for flexibly incorporating potential ecosystem drivers into models</a:t>
            </a:r>
          </a:p>
          <a:p>
            <a:pPr lvl="0" indent="0" marL="0">
              <a:buNone/>
            </a:pPr>
          </a:p>
          <a:p>
            <a:pPr lvl="0" indent="0" marL="0">
              <a:buNone/>
            </a:pPr>
            <a:r>
              <a:rPr/>
              <a:t>Statistical models also allow for straight-forward estimation of spatial variation in population parameters such as maximum productivity or density dependence from data, in the absence of theory predicting how these parameters should vary.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One example of well used statistical model are Surplus production models (SPMs)</a:t>
            </a:r>
          </a:p>
          <a:p>
            <a:pPr lvl="0" indent="0" marL="0">
              <a:buNone/>
            </a:pPr>
          </a:p>
          <a:p>
            <a:pPr lvl="0" indent="0" marL="0">
              <a:buNone/>
            </a:pPr>
            <a:r>
              <a:rPr/>
              <a:t>SPMs are one of the classic models used in fisheries, and are based on modelling changes in the total biomass of a stock in a given location over time (i.e. </a:t>
            </a:r>
            <a:r>
              <a:rPr i="1"/>
              <a:t>surplus production</a:t>
            </a:r>
            <a:r>
              <a:rPr/>
              <a:t>) as a function of current stock abundance and fishing pressure:</a:t>
            </a:r>
          </a:p>
          <a:p>
            <a:pPr lvl="0" indent="0" marL="0">
              <a:buNone/>
            </a:pPr>
          </a:p>
          <a:p>
            <a:pPr lvl="0" indent="0" marL="0">
              <a:buNone/>
            </a:pPr>
            <a:r>
              <a:rPr/>
              <a:t>(DESCRIBE EQUATION)</a:t>
            </a:r>
          </a:p>
          <a:p>
            <a:pPr lvl="0" indent="0" marL="0">
              <a:buNone/>
            </a:pPr>
          </a:p>
          <a:p>
            <a:pPr lvl="0" indent="0" marL="0">
              <a:buNone/>
            </a:pPr>
            <a:r>
              <a:rPr/>
              <a:t>SPMs are useful in data-poor contexts, for example in the absence of population structure data</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[READ]</a:t>
            </a:r>
          </a:p>
          <a:p>
            <a:pPr lvl="0" indent="0" marL="0">
              <a:buNone/>
            </a:pPr>
          </a:p>
          <a:p>
            <a:pPr lvl="0" indent="0" marL="0">
              <a:buNone/>
            </a:pPr>
            <a:r>
              <a:rPr/>
              <a:t>These assumptions ignore the effect of global changes that are affecting fisheries, such as climate change, that affect the growth rates of stocks independently of fishing pressure.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address these limitations, we use a statistical approach to fitting SPMs using Generalized Additive Models (GAMS), estimated using the </a:t>
            </a:r>
            <a:r>
              <a:rPr>
                <a:latin typeface="Courier"/>
              </a:rPr>
              <a:t>mgcv</a:t>
            </a:r>
            <a:r>
              <a:rPr/>
              <a:t> R package as the backend.</a:t>
            </a:r>
          </a:p>
          <a:p>
            <a:pPr lvl="0" indent="0" marL="0">
              <a:buNone/>
            </a:pPr>
          </a:p>
          <a:p>
            <a:pPr lvl="0" indent="0" marL="0">
              <a:buNone/>
            </a:pPr>
            <a:r>
              <a:rPr/>
              <a:t>We apply this approach to the population of </a:t>
            </a:r>
            <a:r>
              <a:rPr b="1"/>
              <a:t>Northern Shrimp</a:t>
            </a:r>
            <a:r>
              <a:rPr/>
              <a:t> of the Newfoundland and Labrador Shelves, leveraging the smoothing properties of GAMs to account for varying productivity across time and space.</a:t>
            </a:r>
          </a:p>
          <a:p>
            <a:pPr lvl="0" indent="0" marL="0">
              <a:buNone/>
            </a:pPr>
          </a:p>
          <a:p>
            <a:pPr lvl="0" indent="0" marL="0">
              <a:buNone/>
            </a:pPr>
            <a:r>
              <a:rPr/>
              <a:t>The two main smoothing properties we use is random effects with penalty in time, as well as a Markov Random Field smoother across space</a:t>
            </a:r>
          </a:p>
          <a:p>
            <a:pPr lvl="0" indent="0" marL="0">
              <a:buNone/>
            </a:pPr>
          </a:p>
          <a:p>
            <a:pPr lvl="0" indent="0" marL="0">
              <a:buNone/>
            </a:pPr>
            <a:r>
              <a:rPr/>
              <a:t>The resulting model is a spatial SPM (SSPM), implemented via our R package.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9.xml" /><Relationship Id="rId3"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1.xml" /><Relationship Id="rId5" Type="http://schemas.openxmlformats.org/officeDocument/2006/relationships/hyperlink" Target="https://fisheries.msc.org/en/fisheries/gulf-of-st-lawrence-northern-shrimp-trawl-fishery/@@view" TargetMode="External" /><Relationship Id="rId4" Type="http://schemas.openxmlformats.org/officeDocument/2006/relationships/image" Target="../media/image4.jpg" /><Relationship Id="rId3"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14.xml" /><Relationship Id="rId3"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15.xml" /><Relationship Id="rId3"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jpe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20.xml" /><Relationship Id="rId3"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1.xml" /><Relationship Id="rId4" Type="http://schemas.openxmlformats.org/officeDocument/2006/relationships/image" Target="../media/image9.png" /><Relationship Id="rId3"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jpg" /><Relationship Id="rId2" Type="http://schemas.openxmlformats.org/officeDocument/2006/relationships/image" Target="../media/image11.webp"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The </a:t>
            </a:r>
            <a:r>
              <a:rPr>
                <a:latin typeface="Courier"/>
              </a:rPr>
              <a:t>sspm</a:t>
            </a:r>
            <a:r>
              <a:rPr/>
              <a:t> R package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b="1" i="1"/>
              <a:t>s</a:t>
            </a:r>
            <a:r>
              <a:rPr i="1"/>
              <a:t>patial </a:t>
            </a:r>
            <a:r>
              <a:rPr b="1" i="1"/>
              <a:t>s</a:t>
            </a:r>
            <a:r>
              <a:rPr i="1"/>
              <a:t>urplus </a:t>
            </a:r>
            <a:r>
              <a:rPr b="1" i="1"/>
              <a:t>p</a:t>
            </a:r>
            <a:r>
              <a:rPr i="1"/>
              <a:t>roduction </a:t>
            </a:r>
            <a:r>
              <a:rPr b="1" i="1"/>
              <a:t>m</a:t>
            </a:r>
            <a:r>
              <a:rPr i="1"/>
              <a:t>odels for the management of northern shrimp fisheries</a:t>
            </a:r>
            <a:br/>
            <a:br/>
            <a:r>
              <a:rPr/>
              <a:t>Valentin Lucet (Msc) &amp; Eric Pedersen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Limitations of SPMs</a:t>
            </a:r>
          </a:p>
        </p:txBody>
      </p:sp>
      <p:sp>
        <p:nvSpPr>
          <p:cNvPr id="3" name="Content Placeholder 2"/>
          <p:cNvSpPr>
            <a:spLocks noGrp="1"/>
          </p:cNvSpPr>
          <p:nvPr>
            <p:ph idx="1"/>
          </p:nvPr>
        </p:nvSpPr>
        <p:spPr/>
        <p:txBody>
          <a:bodyPr/>
          <a:lstStyle/>
          <a:p>
            <a:pPr lvl="0" indent="0" marL="0">
              <a:buNone/>
            </a:pPr>
            <a:r>
              <a:rPr/>
              <a:t> </a:t>
            </a:r>
          </a:p>
          <a:p>
            <a:pPr lvl="0" indent="-342900" marL="342900">
              <a:buAutoNum type="arabicPeriod"/>
            </a:pPr>
            <a:r>
              <a:rPr/>
              <a:t>Spatially </a:t>
            </a:r>
            <a:r>
              <a:rPr b="1"/>
              <a:t>constant</a:t>
            </a:r>
            <a:r>
              <a:rPr/>
              <a:t> productivity</a:t>
            </a:r>
          </a:p>
          <a:p>
            <a:pPr lvl="0" indent="0" marL="0">
              <a:buNone/>
            </a:pPr>
            <a:r>
              <a:rPr/>
              <a:t> </a:t>
            </a:r>
          </a:p>
          <a:p>
            <a:pPr lvl="0" indent="-342900" marL="342900">
              <a:buAutoNum startAt="2" type="arabicPeriod"/>
            </a:pPr>
            <a:r>
              <a:rPr/>
              <a:t>Stock productivity is affected </a:t>
            </a:r>
            <a:r>
              <a:rPr b="1"/>
              <a:t>only</a:t>
            </a:r>
            <a:r>
              <a:rPr/>
              <a:t> by stock abundance and fishing.</a:t>
            </a:r>
          </a:p>
          <a:p>
            <a:pPr lvl="0" indent="0" marL="0">
              <a:buNone/>
            </a:pPr>
            <a:r>
              <a:rPr/>
              <a:t> </a:t>
            </a:r>
          </a:p>
          <a:p>
            <a:pPr lvl="0" indent="-342900" marL="342900">
              <a:buAutoNum startAt="3" type="arabicPeriod"/>
            </a:pPr>
            <a:r>
              <a:rPr/>
              <a:t>Classically, single unstructured stocks with purely </a:t>
            </a:r>
            <a:r>
              <a:rPr b="1"/>
              <a:t>logistic</a:t>
            </a:r>
            <a:r>
              <a:rPr/>
              <a:t> dynamics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An approach: Spatial SPMs</a:t>
            </a:r>
          </a:p>
        </p:txBody>
      </p:sp>
      <p:sp>
        <p:nvSpPr>
          <p:cNvPr id="4" name="Text Placeholder 3"/>
          <p:cNvSpPr>
            <a:spLocks noGrp="1"/>
          </p:cNvSpPr>
          <p:nvPr>
            <p:ph idx="2" sz="half" type="body"/>
          </p:nvPr>
        </p:nvSpPr>
        <p:spPr/>
        <p:txBody>
          <a:bodyPr/>
          <a:lstStyle/>
          <a:p>
            <a:pPr lvl="0" indent="0" marL="0">
              <a:buNone/>
            </a:pPr>
            <a:r>
              <a:rPr/>
              <a:t>To address these limitations, We use a statistical approach to fitting SPMs using Generalized Additive Models (GAMS)</a:t>
            </a:r>
          </a:p>
          <a:p>
            <a:pPr lvl="0" indent="0" marL="0">
              <a:buNone/>
            </a:pPr>
            <a:r>
              <a:rPr/>
              <a:t>We apply this approach to the population of </a:t>
            </a:r>
            <a:r>
              <a:rPr b="1"/>
              <a:t>Northern Shrimp</a:t>
            </a:r>
            <a:r>
              <a:rPr/>
              <a:t> of the Newfoundland and Labrador Shelves, leveraging the smoothing properties of GAMs to account for varying productivity across time and space. The resulting model is a spatial SPM (SSPM)</a:t>
            </a:r>
          </a:p>
        </p:txBody>
      </p:sp>
      <p:pic>
        <p:nvPicPr>
          <p:cNvPr descr="images/stats_features.png" id="0" name="Picture 1"/>
          <p:cNvPicPr>
            <a:picLocks noGrp="1" noChangeAspect="1"/>
          </p:cNvPicPr>
          <p:nvPr/>
        </p:nvPicPr>
        <p:blipFill>
          <a:blip r:embed="rId3"/>
          <a:stretch>
            <a:fillRect/>
          </a:stretch>
        </p:blipFill>
        <p:spPr bwMode="auto">
          <a:xfrm>
            <a:off x="3568700" y="1282700"/>
            <a:ext cx="5105400" cy="2235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Implications for fisheries management</a:t>
            </a:r>
          </a:p>
        </p:txBody>
      </p:sp>
      <p:sp>
        <p:nvSpPr>
          <p:cNvPr id="3" name="Content Placeholder 2"/>
          <p:cNvSpPr>
            <a:spLocks noGrp="1"/>
          </p:cNvSpPr>
          <p:nvPr>
            <p:ph idx="1"/>
          </p:nvPr>
        </p:nvSpPr>
        <p:spPr/>
        <p:txBody>
          <a:bodyPr/>
          <a:lstStyle/>
          <a:p>
            <a:pPr lvl="0" indent="0" marL="0">
              <a:buNone/>
            </a:pPr>
            <a:r>
              <a:rPr/>
              <a:t>Fisheries managers are:</a:t>
            </a:r>
          </a:p>
          <a:p>
            <a:pPr lvl="0" indent="-342900" marL="342900">
              <a:buAutoNum type="arabicPeriod"/>
            </a:pPr>
            <a:r>
              <a:rPr/>
              <a:t>Becoming increasingly interested in how variation in ecosystem factors impact the variability of population parameters such as </a:t>
            </a:r>
            <a:r>
              <a:rPr b="1"/>
              <a:t>productivity</a:t>
            </a:r>
            <a:r>
              <a:rPr/>
              <a:t>.</a:t>
            </a:r>
          </a:p>
          <a:p>
            <a:pPr lvl="0" indent="-342900" marL="342900">
              <a:buAutoNum type="arabicPeriod"/>
            </a:pPr>
            <a:r>
              <a:rPr/>
              <a:t>Pushing for more </a:t>
            </a:r>
            <a:r>
              <a:rPr b="1"/>
              <a:t>ecosystem-based management</a:t>
            </a:r>
            <a:r>
              <a:rPr/>
              <a:t> methods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Northern Shrimp</a:t>
            </a:r>
          </a:p>
        </p:txBody>
      </p:sp>
      <p:sp>
        <p:nvSpPr>
          <p:cNvPr id="3" name="Content Placeholder 2"/>
          <p:cNvSpPr>
            <a:spLocks noGrp="1"/>
          </p:cNvSpPr>
          <p:nvPr>
            <p:ph idx="1"/>
          </p:nvPr>
        </p:nvSpPr>
        <p:spPr/>
        <p:txBody>
          <a:bodyPr/>
          <a:lstStyle/>
          <a:p>
            <a:pPr lvl="0" indent="0" marL="0">
              <a:buNone/>
            </a:pPr>
            <a:r>
              <a:rPr/>
              <a:t>The Northern Shrimp (</a:t>
            </a:r>
            <a:r>
              <a:rPr i="1"/>
              <a:t>Pandalus borealis</a:t>
            </a:r>
            <a:r>
              <a:rPr/>
              <a:t>) in the Newfoundland and Labrador Shelves, has undergone several periods of large-scale biomass change in the last two decades, despite a relatively constant harvest regime.</a:t>
            </a:r>
          </a:p>
          <a:p>
            <a:pPr lvl="0" indent="0" marL="0">
              <a:buNone/>
            </a:pPr>
            <a:r>
              <a:rPr/>
              <a: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map.png" id="0" name="Picture 1"/>
          <p:cNvPicPr>
            <a:picLocks noGrp="1" noChangeAspect="1"/>
          </p:cNvPicPr>
          <p:nvPr/>
        </p:nvPicPr>
        <p:blipFill>
          <a:blip r:embed="rId3"/>
          <a:stretch>
            <a:fillRect/>
          </a:stretch>
        </p:blipFill>
        <p:spPr bwMode="auto">
          <a:xfrm>
            <a:off x="457200" y="1270000"/>
            <a:ext cx="4038600" cy="3225800"/>
          </a:xfrm>
          <a:prstGeom prst="rect">
            <a:avLst/>
          </a:prstGeom>
          <a:noFill/>
          <a:ln w="9525">
            <a:noFill/>
            <a:headEnd/>
            <a:tailEnd/>
          </a:ln>
        </p:spPr>
      </p:pic>
      <p:pic>
        <p:nvPicPr>
          <p:cNvPr descr="images/pandalus_borealis.jpg" id="0" name="Picture 1">
            <a:hlinkClick r:id="rId5"/>
          </p:cNvPr>
          <p:cNvPicPr>
            <a:picLocks noGrp="1" noChangeAspect="1"/>
          </p:cNvPicPr>
          <p:nvPr/>
        </p:nvPicPr>
        <p:blipFill>
          <a:blip r:embed="rId4"/>
          <a:stretch>
            <a:fillRect/>
          </a:stretch>
        </p:blipFill>
        <p:spPr bwMode="auto">
          <a:xfrm>
            <a:off x="4648200" y="1790700"/>
            <a:ext cx="4038600" cy="21971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need for </a:t>
            </a:r>
            <a:r>
              <a:rPr>
                <a:latin typeface="Courier"/>
              </a:rPr>
              <a:t>sspm</a:t>
            </a:r>
          </a:p>
        </p:txBody>
      </p:sp>
      <p:sp>
        <p:nvSpPr>
          <p:cNvPr id="3" name="Content Placeholder 2"/>
          <p:cNvSpPr>
            <a:spLocks noGrp="1"/>
          </p:cNvSpPr>
          <p:nvPr>
            <p:ph idx="1"/>
          </p:nvPr>
        </p:nvSpPr>
        <p:spPr/>
        <p:txBody>
          <a:bodyPr/>
          <a:lstStyle/>
          <a:p>
            <a:pPr lvl="0" indent="-342900" marL="342900">
              <a:buAutoNum type="arabicPeriod"/>
            </a:pPr>
            <a:r>
              <a:rPr/>
              <a:t>Fisheries productivity models rarely integrate important spatially-structured ecosystem drivers</a:t>
            </a:r>
          </a:p>
          <a:p>
            <a:pPr lvl="0" indent="-342900" marL="342900">
              <a:buAutoNum type="arabicPeriod"/>
            </a:pPr>
            <a:r>
              <a:rPr/>
              <a:t>Northern Shrimp populations the Newfoundland and Labrador Shelves currently lacks a robust model</a:t>
            </a:r>
          </a:p>
          <a:p>
            <a:pPr lvl="0" indent="-342900" marL="342900">
              <a:buAutoNum type="arabicPeriod"/>
            </a:pPr>
            <a:r>
              <a:rPr/>
              <a:t>Current SPM models are rarely spatially explicit and usually cannot account for relevant ecosystem drivers</a:t>
            </a:r>
          </a:p>
          <a:p>
            <a:pPr lvl="0" indent="-342900" marL="342900">
              <a:buAutoNum type="arabicPeriod"/>
            </a:pPr>
            <a:r>
              <a:rPr/>
              <a:t>Fisheries managers lack user-friendly, flexible tools to implement and apply spatial SPMs</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t>
            </a:r>
            <a:r>
              <a:rPr>
                <a:latin typeface="Courier"/>
              </a:rPr>
              <a:t>sspm</a:t>
            </a:r>
            <a:r>
              <a:rPr/>
              <a:t> workflow</a:t>
            </a:r>
          </a:p>
        </p:txBody>
      </p:sp>
      <p:sp>
        <p:nvSpPr>
          <p:cNvPr id="3" name="Content Placeholder 2"/>
          <p:cNvSpPr>
            <a:spLocks noGrp="1"/>
          </p:cNvSpPr>
          <p:nvPr>
            <p:ph idx="1"/>
          </p:nvPr>
        </p:nvSpPr>
        <p:spPr/>
        <p:txBody>
          <a:bodyPr/>
          <a:lstStyle/>
          <a:p>
            <a:pPr lvl="0" indent="-342900" marL="342900">
              <a:buAutoNum type="arabicPeriod"/>
            </a:pPr>
            <a:r>
              <a:rPr/>
              <a:t>Ingestion of variables (biomass, predictors, catch…)</a:t>
            </a:r>
          </a:p>
          <a:p>
            <a:pPr lvl="0" indent="0">
              <a:buNone/>
            </a:pPr>
            <a:r>
              <a:rPr>
                <a:latin typeface="Courier"/>
              </a:rPr>
              <a:t>borealis_dataset </a:t>
            </a:r>
            <a:r>
              <a:rPr>
                <a:solidFill>
                  <a:srgbClr val="007020"/>
                </a:solidFill>
                <a:latin typeface="Courier"/>
              </a:rPr>
              <a:t>&lt;-</a:t>
            </a:r>
            <a:r>
              <a:rPr>
                <a:latin typeface="Courier"/>
              </a:rPr>
              <a:t> </a:t>
            </a:r>
            <a:br/>
            <a:r>
              <a:rPr>
                <a:latin typeface="Courier"/>
              </a:rPr>
              <a:t>  </a:t>
            </a:r>
            <a:r>
              <a:rPr>
                <a:solidFill>
                  <a:srgbClr val="06287E"/>
                </a:solidFill>
                <a:latin typeface="Courier"/>
              </a:rPr>
              <a:t>spm_as_dataset</a:t>
            </a:r>
            <a:r>
              <a:rPr>
                <a:latin typeface="Courier"/>
              </a:rPr>
              <a:t>(</a:t>
            </a:r>
            <a:r>
              <a:rPr>
                <a:solidFill>
                  <a:srgbClr val="7D9029"/>
                </a:solidFill>
                <a:latin typeface="Courier"/>
              </a:rPr>
              <a:t>data =</a:t>
            </a:r>
            <a:r>
              <a:rPr>
                <a:latin typeface="Courier"/>
              </a:rPr>
              <a:t> borealis,</a:t>
            </a:r>
            <a:br/>
            <a:r>
              <a:rPr>
                <a:latin typeface="Courier"/>
              </a:rPr>
              <a:t>                 </a:t>
            </a:r>
            <a:r>
              <a:rPr>
                <a:solidFill>
                  <a:srgbClr val="7D9029"/>
                </a:solidFill>
                <a:latin typeface="Courier"/>
              </a:rPr>
              <a:t>name =</a:t>
            </a:r>
            <a:r>
              <a:rPr>
                <a:latin typeface="Courier"/>
              </a:rPr>
              <a:t> </a:t>
            </a:r>
            <a:r>
              <a:rPr>
                <a:solidFill>
                  <a:srgbClr val="4070A0"/>
                </a:solidFill>
                <a:latin typeface="Courier"/>
              </a:rPr>
              <a:t>"borealis"</a:t>
            </a:r>
            <a:r>
              <a:rPr>
                <a:latin typeface="Courier"/>
              </a:rPr>
              <a:t>,</a:t>
            </a:r>
            <a:br/>
            <a:r>
              <a:rPr>
                <a:latin typeface="Courier"/>
              </a:rPr>
              <a:t>                 </a:t>
            </a:r>
            <a:r>
              <a:rPr>
                <a:solidFill>
                  <a:srgbClr val="7D9029"/>
                </a:solidFill>
                <a:latin typeface="Courier"/>
              </a:rPr>
              <a:t>time =</a:t>
            </a:r>
            <a:r>
              <a:rPr>
                <a:latin typeface="Courier"/>
              </a:rPr>
              <a:t> </a:t>
            </a:r>
            <a:r>
              <a:rPr>
                <a:solidFill>
                  <a:srgbClr val="4070A0"/>
                </a:solidFill>
                <a:latin typeface="Courier"/>
              </a:rPr>
              <a:t>"year_f"</a:t>
            </a:r>
            <a:r>
              <a:rPr>
                <a:latin typeface="Courier"/>
              </a:rPr>
              <a:t>,</a:t>
            </a:r>
            <a:br/>
            <a:r>
              <a:rPr>
                <a:latin typeface="Courier"/>
              </a:rPr>
              <a:t>                 </a:t>
            </a:r>
            <a:r>
              <a:rPr>
                <a:solidFill>
                  <a:srgbClr val="7D9029"/>
                </a:solidFill>
                <a:latin typeface="Courier"/>
              </a:rPr>
              <a:t>coords =</a:t>
            </a:r>
            <a:r>
              <a:rPr>
                <a:latin typeface="Courier"/>
              </a:rPr>
              <a:t> </a:t>
            </a:r>
            <a:r>
              <a:rPr>
                <a:solidFill>
                  <a:srgbClr val="06287E"/>
                </a:solidFill>
                <a:latin typeface="Courier"/>
              </a:rPr>
              <a:t>c</a:t>
            </a:r>
            <a:r>
              <a:rPr>
                <a:latin typeface="Courier"/>
              </a:rPr>
              <a:t>(</a:t>
            </a:r>
            <a:r>
              <a:rPr>
                <a:solidFill>
                  <a:srgbClr val="4070A0"/>
                </a:solidFill>
                <a:latin typeface="Courier"/>
              </a:rPr>
              <a:t>'lon_dec'</a:t>
            </a:r>
            <a:r>
              <a:rPr>
                <a:latin typeface="Courier"/>
              </a:rPr>
              <a:t>,</a:t>
            </a:r>
            <a:r>
              <a:rPr>
                <a:solidFill>
                  <a:srgbClr val="4070A0"/>
                </a:solidFill>
                <a:latin typeface="Courier"/>
              </a:rPr>
              <a:t>'lat_dec'</a:t>
            </a:r>
            <a:r>
              <a:rPr>
                <a:latin typeface="Courier"/>
              </a:rPr>
              <a:t>),</a:t>
            </a:r>
            <a:br/>
            <a:r>
              <a:rPr>
                <a:latin typeface="Courier"/>
              </a:rPr>
              <a:t>                 </a:t>
            </a:r>
            <a:r>
              <a:rPr>
                <a:solidFill>
                  <a:srgbClr val="7D9029"/>
                </a:solidFill>
                <a:latin typeface="Courier"/>
              </a:rPr>
              <a:t>density =</a:t>
            </a:r>
            <a:r>
              <a:rPr>
                <a:latin typeface="Courier"/>
              </a:rPr>
              <a:t> </a:t>
            </a:r>
            <a:r>
              <a:rPr>
                <a:solidFill>
                  <a:srgbClr val="4070A0"/>
                </a:solidFill>
                <a:latin typeface="Courier"/>
              </a:rPr>
              <a:t>"weight_per_km2"</a:t>
            </a:r>
            <a:r>
              <a:rPr>
                <a:latin typeface="Courier"/>
              </a:rPr>
              <a:t>,</a:t>
            </a:r>
            <a:br/>
            <a:r>
              <a:rPr>
                <a:latin typeface="Courier"/>
              </a:rPr>
              <a:t>                 </a:t>
            </a:r>
            <a:r>
              <a:rPr>
                <a:solidFill>
                  <a:srgbClr val="7D9029"/>
                </a:solidFill>
                <a:latin typeface="Courier"/>
              </a:rPr>
              <a:t>uniqueID =</a:t>
            </a:r>
            <a:r>
              <a:rPr>
                <a:latin typeface="Courier"/>
              </a:rPr>
              <a:t> </a:t>
            </a:r>
            <a:r>
              <a:rPr>
                <a:solidFill>
                  <a:srgbClr val="4070A0"/>
                </a:solidFill>
                <a:latin typeface="Courier"/>
              </a:rPr>
              <a:t>"trawl_id"</a:t>
            </a:r>
            <a:r>
              <a:rPr>
                <a:latin typeface="Courier"/>
              </a:rPr>
              <a:t>)</a:t>
            </a:r>
            <a:br/>
            <a:r>
              <a:rPr>
                <a:latin typeface="Courier"/>
              </a:rPr>
              <a:t>                 </a:t>
            </a:r>
            <a:br/>
            <a:r>
              <a:rPr>
                <a:latin typeface="Courier"/>
              </a:rPr>
              <a:t>predator_dataset </a:t>
            </a:r>
            <a:r>
              <a:rPr>
                <a:solidFill>
                  <a:srgbClr val="007020"/>
                </a:solidFill>
                <a:latin typeface="Courier"/>
              </a:rPr>
              <a:t>&lt;-</a:t>
            </a:r>
            <a:r>
              <a:rPr>
                <a:latin typeface="Courier"/>
              </a:rPr>
              <a:t> </a:t>
            </a:r>
            <a:br/>
            <a:r>
              <a:rPr>
                <a:latin typeface="Courier"/>
              </a:rPr>
              <a:t>  </a:t>
            </a:r>
            <a:r>
              <a:rPr>
                <a:solidFill>
                  <a:srgbClr val="06287E"/>
                </a:solidFill>
                <a:latin typeface="Courier"/>
              </a:rPr>
              <a:t>spm_as_dataset</a:t>
            </a:r>
            <a:r>
              <a:rPr>
                <a:latin typeface="Courier"/>
              </a:rPr>
              <a:t>(</a:t>
            </a:r>
            <a:r>
              <a:rPr>
                <a:solidFill>
                  <a:srgbClr val="7D9029"/>
                </a:solidFill>
                <a:latin typeface="Courier"/>
              </a:rPr>
              <a:t>data =</a:t>
            </a:r>
            <a:r>
              <a:rPr>
                <a:latin typeface="Courier"/>
              </a:rPr>
              <a:t> predator,</a:t>
            </a:r>
            <a:br/>
            <a:r>
              <a:rPr>
                <a:latin typeface="Courier"/>
              </a:rPr>
              <a:t>                 </a:t>
            </a:r>
            <a:r>
              <a:rPr>
                <a:solidFill>
                  <a:srgbClr val="7D9029"/>
                </a:solidFill>
                <a:latin typeface="Courier"/>
              </a:rPr>
              <a:t>name =</a:t>
            </a:r>
            <a:r>
              <a:rPr>
                <a:latin typeface="Courier"/>
              </a:rPr>
              <a:t> </a:t>
            </a:r>
            <a:r>
              <a:rPr>
                <a:solidFill>
                  <a:srgbClr val="4070A0"/>
                </a:solidFill>
                <a:latin typeface="Courier"/>
              </a:rPr>
              <a:t>"predator"</a:t>
            </a:r>
            <a:r>
              <a:rPr>
                <a:latin typeface="Courier"/>
              </a:rPr>
              <a:t>,</a:t>
            </a:r>
            <a:br/>
            <a:r>
              <a:rPr>
                <a:latin typeface="Courier"/>
              </a:rPr>
              <a:t>                 </a:t>
            </a:r>
            <a:r>
              <a:rPr>
                <a:solidFill>
                  <a:srgbClr val="7D9029"/>
                </a:solidFill>
                <a:latin typeface="Courier"/>
              </a:rPr>
              <a:t>time =</a:t>
            </a:r>
            <a:r>
              <a:rPr>
                <a:latin typeface="Courier"/>
              </a:rPr>
              <a:t> </a:t>
            </a:r>
            <a:r>
              <a:rPr>
                <a:solidFill>
                  <a:srgbClr val="4070A0"/>
                </a:solidFill>
                <a:latin typeface="Courier"/>
              </a:rPr>
              <a:t>"year_f"</a:t>
            </a:r>
            <a:r>
              <a:rPr>
                <a:latin typeface="Courier"/>
              </a:rPr>
              <a:t>,</a:t>
            </a:r>
            <a:br/>
            <a:r>
              <a:rPr>
                <a:latin typeface="Courier"/>
              </a:rPr>
              <a:t>                 </a:t>
            </a:r>
            <a:r>
              <a:rPr>
                <a:solidFill>
                  <a:srgbClr val="7D9029"/>
                </a:solidFill>
                <a:latin typeface="Courier"/>
              </a:rPr>
              <a:t>uniqueID =</a:t>
            </a:r>
            <a:r>
              <a:rPr>
                <a:latin typeface="Courier"/>
              </a:rPr>
              <a:t> </a:t>
            </a:r>
            <a:r>
              <a:rPr>
                <a:solidFill>
                  <a:srgbClr val="4070A0"/>
                </a:solidFill>
                <a:latin typeface="Courier"/>
              </a:rPr>
              <a:t>"record_id"</a:t>
            </a:r>
            <a:r>
              <a:rPr>
                <a:latin typeface="Courier"/>
              </a:rPr>
              <a:t>,</a:t>
            </a:r>
            <a:br/>
            <a:r>
              <a:rPr>
                <a:latin typeface="Courier"/>
              </a:rPr>
              <a:t>                 </a:t>
            </a:r>
            <a:r>
              <a:rPr>
                <a:solidFill>
                  <a:srgbClr val="7D9029"/>
                </a:solidFill>
                <a:latin typeface="Courier"/>
              </a:rPr>
              <a:t>density =</a:t>
            </a:r>
            <a:r>
              <a:rPr>
                <a:latin typeface="Courier"/>
              </a:rPr>
              <a:t> </a:t>
            </a:r>
            <a:r>
              <a:rPr>
                <a:solidFill>
                  <a:srgbClr val="06287E"/>
                </a:solidFill>
                <a:latin typeface="Courier"/>
              </a:rPr>
              <a:t>c</a:t>
            </a:r>
            <a:r>
              <a:rPr>
                <a:latin typeface="Courier"/>
              </a:rPr>
              <a:t>(</a:t>
            </a:r>
            <a:r>
              <a:rPr>
                <a:solidFill>
                  <a:srgbClr val="4070A0"/>
                </a:solidFill>
                <a:latin typeface="Courier"/>
              </a:rPr>
              <a:t>"cod"</a:t>
            </a:r>
            <a:r>
              <a:rPr>
                <a:latin typeface="Courier"/>
              </a:rPr>
              <a:t>, </a:t>
            </a:r>
            <a:r>
              <a:rPr>
                <a:solidFill>
                  <a:srgbClr val="4070A0"/>
                </a:solidFill>
                <a:latin typeface="Courier"/>
              </a:rPr>
              <a:t>"redfish"</a:t>
            </a:r>
            <a:r>
              <a:rPr>
                <a:latin typeface="Courier"/>
              </a:rPr>
              <a:t>, </a:t>
            </a:r>
            <a:r>
              <a:rPr>
                <a:solidFill>
                  <a:srgbClr val="4070A0"/>
                </a:solidFill>
                <a:latin typeface="Courier"/>
              </a:rPr>
              <a:t>"turbot"</a:t>
            </a:r>
            <a:r>
              <a:rPr>
                <a:latin typeface="Courier"/>
              </a:rPr>
              <a:t>),</a:t>
            </a:r>
            <a:br/>
            <a:r>
              <a:rPr>
                <a:latin typeface="Courier"/>
              </a:rPr>
              <a:t>                 </a:t>
            </a:r>
            <a:r>
              <a:rPr>
                <a:solidFill>
                  <a:srgbClr val="7D9029"/>
                </a:solidFill>
                <a:latin typeface="Courier"/>
              </a:rPr>
              <a:t>coords =</a:t>
            </a:r>
            <a:r>
              <a:rPr>
                <a:latin typeface="Courier"/>
              </a:rPr>
              <a:t> </a:t>
            </a:r>
            <a:r>
              <a:rPr>
                <a:solidFill>
                  <a:srgbClr val="06287E"/>
                </a:solidFill>
                <a:latin typeface="Courier"/>
              </a:rPr>
              <a:t>c</a:t>
            </a:r>
            <a:r>
              <a:rPr>
                <a:latin typeface="Courier"/>
              </a:rPr>
              <a:t>(</a:t>
            </a:r>
            <a:r>
              <a:rPr>
                <a:solidFill>
                  <a:srgbClr val="4070A0"/>
                </a:solidFill>
                <a:latin typeface="Courier"/>
              </a:rPr>
              <a:t>"lon_dec"</a:t>
            </a:r>
            <a:r>
              <a:rPr>
                <a:latin typeface="Courier"/>
              </a:rPr>
              <a:t>, </a:t>
            </a:r>
            <a:r>
              <a:rPr>
                <a:solidFill>
                  <a:srgbClr val="4070A0"/>
                </a:solidFill>
                <a:latin typeface="Courier"/>
              </a:rPr>
              <a:t>"lat_dec"</a:t>
            </a:r>
            <a:r>
              <a:rPr>
                <a:latin typeface="Courier"/>
              </a:rPr>
              <a:t>),</a:t>
            </a:r>
            <a:br/>
            <a:r>
              <a:rPr>
                <a:latin typeface="Courier"/>
              </a:rPr>
              <a:t>                 </a:t>
            </a:r>
            <a:r>
              <a:rPr>
                <a:solidFill>
                  <a:srgbClr val="7D9029"/>
                </a:solidFill>
                <a:latin typeface="Courier"/>
              </a:rPr>
              <a:t>boundaries =</a:t>
            </a:r>
            <a:r>
              <a:rPr>
                <a:latin typeface="Courier"/>
              </a:rPr>
              <a:t> bounds)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The </a:t>
            </a:r>
            <a:r>
              <a:rPr>
                <a:latin typeface="Courier"/>
              </a:rPr>
              <a:t>sspm</a:t>
            </a:r>
            <a:r>
              <a:rPr/>
              <a:t> workflow</a:t>
            </a:r>
          </a:p>
        </p:txBody>
      </p:sp>
      <p:sp>
        <p:nvSpPr>
          <p:cNvPr id="4" name="Text Placeholder 3"/>
          <p:cNvSpPr>
            <a:spLocks noGrp="1"/>
          </p:cNvSpPr>
          <p:nvPr>
            <p:ph idx="2" sz="half" type="body"/>
          </p:nvPr>
        </p:nvSpPr>
        <p:spPr/>
        <p:txBody>
          <a:bodyPr/>
          <a:lstStyle/>
          <a:p>
            <a:pPr lvl="0" indent="-342900" marL="342900">
              <a:buAutoNum startAt="2" type="arabicPeriod"/>
            </a:pPr>
            <a:r>
              <a:rPr/>
              <a:t>Ingestion and discretization of spatial boundaries into patches.</a:t>
            </a:r>
          </a:p>
        </p:txBody>
      </p:sp>
      <p:pic>
        <p:nvPicPr>
          <p:cNvPr descr="images/disc_step_trunc.png" id="0" name="Picture 1"/>
          <p:cNvPicPr>
            <a:picLocks noGrp="1" noChangeAspect="1"/>
          </p:cNvPicPr>
          <p:nvPr/>
        </p:nvPicPr>
        <p:blipFill>
          <a:blip r:embed="rId3"/>
          <a:stretch>
            <a:fillRect/>
          </a:stretch>
        </p:blipFill>
        <p:spPr bwMode="auto">
          <a:xfrm>
            <a:off x="3771900" y="203200"/>
            <a:ext cx="4699000" cy="4381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The </a:t>
            </a:r>
            <a:r>
              <a:rPr>
                <a:latin typeface="Courier"/>
              </a:rPr>
              <a:t>sspm</a:t>
            </a:r>
            <a:r>
              <a:rPr/>
              <a:t> workflow</a:t>
            </a:r>
          </a:p>
        </p:txBody>
      </p:sp>
      <p:sp>
        <p:nvSpPr>
          <p:cNvPr id="4" name="Text Placeholder 3"/>
          <p:cNvSpPr>
            <a:spLocks noGrp="1"/>
          </p:cNvSpPr>
          <p:nvPr>
            <p:ph idx="2" sz="half" type="body"/>
          </p:nvPr>
        </p:nvSpPr>
        <p:spPr/>
        <p:txBody>
          <a:bodyPr/>
          <a:lstStyle/>
          <a:p>
            <a:pPr lvl="0" indent="-342900" marL="342900">
              <a:buAutoNum startAt="3" type="arabicPeriod"/>
            </a:pPr>
            <a:r>
              <a:rPr/>
              <a:t>Smoothing data using spatio-temporal GAMs smoothers.</a:t>
            </a:r>
          </a:p>
        </p:txBody>
      </p:sp>
      <p:pic>
        <p:nvPicPr>
          <p:cNvPr descr="images/disc_step.png" id="0" name="Picture 1"/>
          <p:cNvPicPr>
            <a:picLocks noGrp="1" noChangeAspect="1"/>
          </p:cNvPicPr>
          <p:nvPr/>
        </p:nvPicPr>
        <p:blipFill>
          <a:blip r:embed="rId3"/>
          <a:stretch>
            <a:fillRect/>
          </a:stretch>
        </p:blipFill>
        <p:spPr bwMode="auto">
          <a:xfrm>
            <a:off x="3568700" y="863600"/>
            <a:ext cx="5105400" cy="307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t>
            </a:r>
            <a:r>
              <a:rPr>
                <a:latin typeface="Courier"/>
              </a:rPr>
              <a:t>sspm</a:t>
            </a:r>
            <a:r>
              <a:rPr/>
              <a:t> workflow</a:t>
            </a:r>
          </a:p>
        </p:txBody>
      </p:sp>
      <p:sp>
        <p:nvSpPr>
          <p:cNvPr id="3" name="Content Placeholder 2"/>
          <p:cNvSpPr>
            <a:spLocks noGrp="1"/>
          </p:cNvSpPr>
          <p:nvPr>
            <p:ph idx="1"/>
          </p:nvPr>
        </p:nvSpPr>
        <p:spPr/>
        <p:txBody>
          <a:bodyPr/>
          <a:lstStyle/>
          <a:p>
            <a:pPr lvl="0" indent="-342900" marL="342900">
              <a:buAutoNum startAt="3" type="arabicPeriod"/>
            </a:pPr>
            <a:r>
              <a:rPr/>
              <a:t>Smoothing data using spatio-temporal GAMs smoothers.</a:t>
            </a:r>
          </a:p>
          <a:p>
            <a:pPr lvl="0" indent="0">
              <a:buNone/>
            </a:pPr>
            <a:r>
              <a:rPr>
                <a:latin typeface="Courier"/>
              </a:rPr>
              <a:t>borealis_dataset_fitted </a:t>
            </a:r>
            <a:r>
              <a:rPr>
                <a:solidFill>
                  <a:srgbClr val="007020"/>
                </a:solidFill>
                <a:latin typeface="Courier"/>
              </a:rPr>
              <a:t>&lt;-</a:t>
            </a:r>
            <a:r>
              <a:rPr>
                <a:latin typeface="Courier"/>
              </a:rPr>
              <a:t>  borealis_dataset </a:t>
            </a:r>
            <a:r>
              <a:rPr>
                <a:solidFill>
                  <a:srgbClr val="4070A0"/>
                </a:solidFill>
                <a:latin typeface="Courier"/>
              </a:rPr>
              <a:t>%&gt;%</a:t>
            </a:r>
            <a:br/>
            <a:r>
              <a:rPr>
                <a:latin typeface="Courier"/>
              </a:rPr>
              <a:t>  </a:t>
            </a:r>
            <a:r>
              <a:rPr>
                <a:solidFill>
                  <a:srgbClr val="06287E"/>
                </a:solidFill>
                <a:latin typeface="Courier"/>
              </a:rPr>
              <a:t>spm_smooth</a:t>
            </a:r>
            <a:r>
              <a:rPr>
                <a:latin typeface="Courier"/>
              </a:rPr>
              <a:t>(weight_per_km2 </a:t>
            </a:r>
            <a:r>
              <a:rPr>
                <a:solidFill>
                  <a:srgbClr val="4070A0"/>
                </a:solidFill>
                <a:latin typeface="Courier"/>
              </a:rPr>
              <a:t>~</a:t>
            </a:r>
            <a:r>
              <a:rPr>
                <a:latin typeface="Courier"/>
              </a:rPr>
              <a:t> sfa </a:t>
            </a:r>
            <a:r>
              <a:rPr>
                <a:solidFill>
                  <a:srgbClr val="4070A0"/>
                </a:solidFill>
                <a:latin typeface="Courier"/>
              </a:rPr>
              <a:t>+</a:t>
            </a:r>
            <a:r>
              <a:rPr>
                <a:latin typeface="Courier"/>
              </a:rPr>
              <a:t> </a:t>
            </a:r>
            <a:r>
              <a:rPr>
                <a:solidFill>
                  <a:srgbClr val="06287E"/>
                </a:solidFill>
                <a:latin typeface="Courier"/>
              </a:rPr>
              <a:t>smooth_time</a:t>
            </a:r>
            <a:r>
              <a:rPr>
                <a:latin typeface="Courier"/>
              </a:rPr>
              <a:t>(</a:t>
            </a:r>
            <a:r>
              <a:rPr>
                <a:solidFill>
                  <a:srgbClr val="7D9029"/>
                </a:solidFill>
                <a:latin typeface="Courier"/>
              </a:rPr>
              <a:t>by =</a:t>
            </a:r>
            <a:r>
              <a:rPr>
                <a:latin typeface="Courier"/>
              </a:rPr>
              <a:t> sfa) </a:t>
            </a:r>
            <a:r>
              <a:rPr>
                <a:solidFill>
                  <a:srgbClr val="4070A0"/>
                </a:solidFill>
                <a:latin typeface="Courier"/>
              </a:rPr>
              <a:t>+</a:t>
            </a:r>
            <a:r>
              <a:rPr>
                <a:latin typeface="Courier"/>
              </a:rPr>
              <a:t> </a:t>
            </a:r>
            <a:br/>
            <a:r>
              <a:rPr>
                <a:latin typeface="Courier"/>
              </a:rPr>
              <a:t>             </a:t>
            </a:r>
            <a:r>
              <a:rPr>
                <a:solidFill>
                  <a:srgbClr val="06287E"/>
                </a:solidFill>
                <a:latin typeface="Courier"/>
              </a:rPr>
              <a:t>smooth_space</a:t>
            </a:r>
            <a:r>
              <a:rPr>
                <a:latin typeface="Courier"/>
              </a:rPr>
              <a:t>() </a:t>
            </a:r>
            <a:r>
              <a:rPr>
                <a:solidFill>
                  <a:srgbClr val="4070A0"/>
                </a:solidFill>
                <a:latin typeface="Courier"/>
              </a:rPr>
              <a:t>+</a:t>
            </a:r>
            <a:r>
              <a:rPr>
                <a:latin typeface="Courier"/>
              </a:rPr>
              <a:t> </a:t>
            </a:r>
            <a:r>
              <a:rPr>
                <a:solidFill>
                  <a:srgbClr val="06287E"/>
                </a:solidFill>
                <a:latin typeface="Courier"/>
              </a:rPr>
              <a:t>smooth_space_time</a:t>
            </a:r>
            <a:r>
              <a:rPr>
                <a:latin typeface="Courier"/>
              </a:rPr>
              <a:t>(</a:t>
            </a:r>
            <a:r>
              <a:rPr>
                <a:solidFill>
                  <a:srgbClr val="7D9029"/>
                </a:solidFill>
                <a:latin typeface="Courier"/>
              </a:rPr>
              <a:t>k =</a:t>
            </a:r>
            <a:r>
              <a:rPr>
                <a:latin typeface="Courier"/>
              </a:rPr>
              <a:t> </a:t>
            </a:r>
            <a:r>
              <a:rPr>
                <a:solidFill>
                  <a:srgbClr val="06287E"/>
                </a:solidFill>
                <a:latin typeface="Courier"/>
              </a:rPr>
              <a:t>c</a:t>
            </a:r>
            <a:r>
              <a:rPr>
                <a:latin typeface="Courier"/>
              </a:rPr>
              <a:t>(</a:t>
            </a:r>
            <a:r>
              <a:rPr>
                <a:solidFill>
                  <a:srgbClr val="880000"/>
                </a:solidFill>
                <a:latin typeface="Courier"/>
              </a:rPr>
              <a:t>NA</a:t>
            </a:r>
            <a:r>
              <a:rPr>
                <a:latin typeface="Courier"/>
              </a:rPr>
              <a:t>,</a:t>
            </a:r>
            <a:r>
              <a:rPr>
                <a:solidFill>
                  <a:srgbClr val="40A070"/>
                </a:solidFill>
                <a:latin typeface="Courier"/>
              </a:rPr>
              <a:t>30</a:t>
            </a:r>
            <a:r>
              <a:rPr>
                <a:latin typeface="Courier"/>
              </a:rPr>
              <a:t>)),</a:t>
            </a:r>
            <a:br/>
            <a:r>
              <a:rPr>
                <a:latin typeface="Courier"/>
              </a:rPr>
              <a:t>             </a:t>
            </a:r>
            <a:r>
              <a:rPr>
                <a:solidFill>
                  <a:srgbClr val="7D9029"/>
                </a:solidFill>
                <a:latin typeface="Courier"/>
              </a:rPr>
              <a:t>boundaries =</a:t>
            </a:r>
            <a:r>
              <a:rPr>
                <a:latin typeface="Courier"/>
              </a:rPr>
              <a:t> bounds,</a:t>
            </a:r>
            <a:br/>
            <a:r>
              <a:rPr>
                <a:latin typeface="Courier"/>
              </a:rPr>
              <a:t>             </a:t>
            </a:r>
            <a:r>
              <a:rPr>
                <a:solidFill>
                  <a:srgbClr val="7D9029"/>
                </a:solidFill>
                <a:latin typeface="Courier"/>
              </a:rPr>
              <a:t>keep_fit =</a:t>
            </a:r>
            <a:r>
              <a:rPr>
                <a:latin typeface="Courier"/>
              </a:rPr>
              <a:t> </a:t>
            </a:r>
            <a:r>
              <a:rPr>
                <a:solidFill>
                  <a:srgbClr val="880000"/>
                </a:solidFill>
                <a:latin typeface="Courier"/>
              </a:rPr>
              <a:t>TRUE</a:t>
            </a:r>
            <a:r>
              <a:rPr>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Slide Title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t>
            </a:r>
            <a:r>
              <a:rPr>
                <a:latin typeface="Courier"/>
              </a:rPr>
              <a:t>sspm</a:t>
            </a:r>
            <a:r>
              <a:rPr/>
              <a:t> workflow</a:t>
            </a:r>
          </a:p>
        </p:txBody>
      </p:sp>
      <p:sp>
        <p:nvSpPr>
          <p:cNvPr id="3" name="Content Placeholder 2"/>
          <p:cNvSpPr>
            <a:spLocks noGrp="1"/>
          </p:cNvSpPr>
          <p:nvPr>
            <p:ph idx="1"/>
          </p:nvPr>
        </p:nvSpPr>
        <p:spPr/>
        <p:txBody>
          <a:bodyPr/>
          <a:lstStyle/>
          <a:p>
            <a:pPr lvl="0" indent="-342900" marL="342900">
              <a:buAutoNum startAt="4" type="arabicPeriod"/>
            </a:pPr>
            <a:r>
              <a:rPr/>
              <a:t>Computation of productivity values taking into account harvest information.</a:t>
            </a:r>
          </a:p>
          <a:p>
            <a:pPr lvl="0" indent="0">
              <a:buNone/>
            </a:pPr>
            <a:r>
              <a:rPr>
                <a:latin typeface="Courier"/>
              </a:rPr>
              <a:t>borealis_dataset_with_catch </a:t>
            </a:r>
            <a:r>
              <a:rPr>
                <a:solidFill>
                  <a:srgbClr val="007020"/>
                </a:solidFill>
                <a:latin typeface="Courier"/>
              </a:rPr>
              <a:t>&lt;-</a:t>
            </a:r>
            <a:br/>
            <a:r>
              <a:rPr>
                <a:latin typeface="Courier"/>
              </a:rPr>
              <a:t>  </a:t>
            </a:r>
            <a:r>
              <a:rPr>
                <a:solidFill>
                  <a:srgbClr val="06287E"/>
                </a:solidFill>
                <a:latin typeface="Courier"/>
              </a:rPr>
              <a:t>spm_aggregate_catch</a:t>
            </a:r>
            <a:r>
              <a:rPr>
                <a:latin typeface="Courier"/>
              </a:rPr>
              <a:t>(</a:t>
            </a:r>
            <a:r>
              <a:rPr>
                <a:solidFill>
                  <a:srgbClr val="7D9029"/>
                </a:solidFill>
                <a:latin typeface="Courier"/>
              </a:rPr>
              <a:t>biomass =</a:t>
            </a:r>
            <a:r>
              <a:rPr>
                <a:latin typeface="Courier"/>
              </a:rPr>
              <a:t> borealis_dataset_fitted,</a:t>
            </a:r>
            <a:br/>
            <a:r>
              <a:rPr>
                <a:latin typeface="Courier"/>
              </a:rPr>
              <a:t>                      </a:t>
            </a:r>
            <a:r>
              <a:rPr>
                <a:solidFill>
                  <a:srgbClr val="7D9029"/>
                </a:solidFill>
                <a:latin typeface="Courier"/>
              </a:rPr>
              <a:t>catch =</a:t>
            </a:r>
            <a:r>
              <a:rPr>
                <a:latin typeface="Courier"/>
              </a:rPr>
              <a:t> catch_data,</a:t>
            </a:r>
            <a:br/>
            <a:r>
              <a:rPr>
                <a:latin typeface="Courier"/>
              </a:rPr>
              <a:t>                      </a:t>
            </a:r>
            <a:r>
              <a:rPr>
                <a:solidFill>
                  <a:srgbClr val="7D9029"/>
                </a:solidFill>
                <a:latin typeface="Courier"/>
              </a:rPr>
              <a:t>biomass_variable =</a:t>
            </a:r>
            <a:r>
              <a:rPr>
                <a:latin typeface="Courier"/>
              </a:rPr>
              <a:t> </a:t>
            </a:r>
            <a:r>
              <a:rPr>
                <a:solidFill>
                  <a:srgbClr val="4070A0"/>
                </a:solidFill>
                <a:latin typeface="Courier"/>
              </a:rPr>
              <a:t>"weight_per_km2"</a:t>
            </a:r>
            <a:r>
              <a:rPr>
                <a:latin typeface="Courier"/>
              </a:rPr>
              <a:t>,</a:t>
            </a:r>
            <a:br/>
            <a:r>
              <a:rPr>
                <a:latin typeface="Courier"/>
              </a:rPr>
              <a:t>                      </a:t>
            </a:r>
            <a:r>
              <a:rPr>
                <a:solidFill>
                  <a:srgbClr val="7D9029"/>
                </a:solidFill>
                <a:latin typeface="Courier"/>
              </a:rPr>
              <a:t>catch_variable =</a:t>
            </a:r>
            <a:r>
              <a:rPr>
                <a:latin typeface="Courier"/>
              </a:rPr>
              <a:t> </a:t>
            </a:r>
            <a:r>
              <a:rPr>
                <a:solidFill>
                  <a:srgbClr val="4070A0"/>
                </a:solidFill>
                <a:latin typeface="Courier"/>
              </a:rPr>
              <a:t>"catch"</a:t>
            </a:r>
            <a:r>
              <a:rPr>
                <a:latin typeface="Courier"/>
              </a:rPr>
              <a:t>,</a:t>
            </a:r>
            <a:br/>
            <a:r>
              <a:rPr>
                <a:latin typeface="Courier"/>
              </a:rPr>
              <a:t>                      </a:t>
            </a:r>
            <a:r>
              <a:rPr>
                <a:solidFill>
                  <a:srgbClr val="7D9029"/>
                </a:solidFill>
                <a:latin typeface="Courier"/>
              </a:rPr>
              <a:t>corrections =</a:t>
            </a:r>
            <a:r>
              <a:rPr>
                <a:latin typeface="Courier"/>
              </a:rPr>
              <a:t> landings_corrections,</a:t>
            </a:r>
            <a:br/>
            <a:r>
              <a:rPr>
                <a:latin typeface="Courier"/>
              </a:rPr>
              <a:t>                      </a:t>
            </a:r>
            <a:r>
              <a:rPr>
                <a:solidFill>
                  <a:srgbClr val="7D9029"/>
                </a:solidFill>
                <a:latin typeface="Courier"/>
              </a:rPr>
              <a:t>fill =</a:t>
            </a:r>
            <a:r>
              <a:rPr>
                <a:latin typeface="Courier"/>
              </a:rPr>
              <a:t> mean)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t>
            </a:r>
            <a:r>
              <a:rPr>
                <a:latin typeface="Courier"/>
              </a:rPr>
              <a:t>sspm</a:t>
            </a:r>
            <a:r>
              <a:rPr/>
              <a:t> workflow</a:t>
            </a:r>
          </a:p>
        </p:txBody>
      </p:sp>
      <p:sp>
        <p:nvSpPr>
          <p:cNvPr id="3" name="Content Placeholder 2"/>
          <p:cNvSpPr>
            <a:spLocks noGrp="1"/>
          </p:cNvSpPr>
          <p:nvPr>
            <p:ph idx="1"/>
          </p:nvPr>
        </p:nvSpPr>
        <p:spPr/>
        <p:txBody>
          <a:bodyPr/>
          <a:lstStyle/>
          <a:p>
            <a:pPr lvl="0" indent="-342900" marL="342900">
              <a:buAutoNum startAt="5" type="arabicPeriod"/>
            </a:pPr>
            <a:r>
              <a:rPr/>
              <a:t>Combining data and preparing to model</a:t>
            </a:r>
          </a:p>
          <a:p>
            <a:pPr lvl="0" indent="0">
              <a:buNone/>
            </a:pPr>
            <a:r>
              <a:rPr>
                <a:latin typeface="Courier"/>
              </a:rPr>
              <a:t>sspm_model </a:t>
            </a:r>
            <a:r>
              <a:rPr>
                <a:solidFill>
                  <a:srgbClr val="007020"/>
                </a:solidFill>
                <a:latin typeface="Courier"/>
              </a:rPr>
              <a:t>&lt;-</a:t>
            </a:r>
            <a:r>
              <a:rPr>
                <a:latin typeface="Courier"/>
              </a:rPr>
              <a:t> </a:t>
            </a:r>
            <a:r>
              <a:rPr>
                <a:solidFill>
                  <a:srgbClr val="06287E"/>
                </a:solidFill>
                <a:latin typeface="Courier"/>
              </a:rPr>
              <a:t>sspm</a:t>
            </a:r>
            <a:r>
              <a:rPr>
                <a:latin typeface="Courier"/>
              </a:rPr>
              <a:t>(</a:t>
            </a:r>
            <a:r>
              <a:rPr>
                <a:solidFill>
                  <a:srgbClr val="7D9029"/>
                </a:solidFill>
                <a:latin typeface="Courier"/>
              </a:rPr>
              <a:t>biomass =</a:t>
            </a:r>
            <a:r>
              <a:rPr>
                <a:latin typeface="Courier"/>
              </a:rPr>
              <a:t> borealis_dataset_with_catch,</a:t>
            </a:r>
            <a:br/>
            <a:r>
              <a:rPr>
                <a:latin typeface="Courier"/>
              </a:rPr>
              <a:t>                   </a:t>
            </a:r>
            <a:r>
              <a:rPr>
                <a:solidFill>
                  <a:srgbClr val="7D9029"/>
                </a:solidFill>
                <a:latin typeface="Courier"/>
              </a:rPr>
              <a:t>predictors =</a:t>
            </a:r>
            <a:r>
              <a:rPr>
                <a:latin typeface="Courier"/>
              </a:rPr>
              <a:t> predator_dataset_fitted)</a:t>
            </a:r>
            <a:br/>
            <a:r>
              <a:rPr>
                <a:latin typeface="Courier"/>
              </a:rPr>
              <a:t>                   </a:t>
            </a:r>
            <a:br/>
            <a:r>
              <a:rPr>
                <a:latin typeface="Courier"/>
              </a:rPr>
              <a:t>sspm_model_split </a:t>
            </a:r>
            <a:r>
              <a:rPr>
                <a:solidFill>
                  <a:srgbClr val="007020"/>
                </a:solidFill>
                <a:latin typeface="Courier"/>
              </a:rPr>
              <a:t>&lt;-</a:t>
            </a:r>
            <a:r>
              <a:rPr>
                <a:latin typeface="Courier"/>
              </a:rPr>
              <a:t> sspm_model </a:t>
            </a:r>
            <a:r>
              <a:rPr>
                <a:solidFill>
                  <a:srgbClr val="4070A0"/>
                </a:solidFill>
                <a:latin typeface="Courier"/>
              </a:rPr>
              <a:t>%&gt;%</a:t>
            </a:r>
            <a:br/>
            <a:r>
              <a:rPr>
                <a:latin typeface="Courier"/>
              </a:rPr>
              <a:t>  </a:t>
            </a:r>
            <a:r>
              <a:rPr>
                <a:solidFill>
                  <a:srgbClr val="06287E"/>
                </a:solidFill>
                <a:latin typeface="Courier"/>
              </a:rPr>
              <a:t>spm_split</a:t>
            </a:r>
            <a:r>
              <a:rPr>
                <a:latin typeface="Courier"/>
              </a:rPr>
              <a:t>(year_f </a:t>
            </a:r>
            <a:r>
              <a:rPr>
                <a:solidFill>
                  <a:srgbClr val="4070A0"/>
                </a:solidFill>
                <a:latin typeface="Courier"/>
              </a:rPr>
              <a:t>%in%</a:t>
            </a:r>
            <a:r>
              <a:rPr>
                <a:latin typeface="Courier"/>
              </a:rPr>
              <a:t> year_train) </a:t>
            </a:r>
            <a:r>
              <a:rPr>
                <a:solidFill>
                  <a:srgbClr val="4070A0"/>
                </a:solidFill>
                <a:latin typeface="Courier"/>
              </a:rPr>
              <a:t>%&gt;%</a:t>
            </a:r>
            <a:br/>
            <a:r>
              <a:rPr>
                <a:latin typeface="Courier"/>
              </a:rPr>
              <a:t>  </a:t>
            </a:r>
            <a:r>
              <a:rPr>
                <a:solidFill>
                  <a:srgbClr val="06287E"/>
                </a:solidFill>
                <a:latin typeface="Courier"/>
              </a:rPr>
              <a:t>spm_lag</a:t>
            </a:r>
            <a:r>
              <a:rPr>
                <a:latin typeface="Courier"/>
              </a:rPr>
              <a:t>(</a:t>
            </a:r>
            <a:r>
              <a:rPr>
                <a:solidFill>
                  <a:srgbClr val="06287E"/>
                </a:solidFill>
                <a:latin typeface="Courier"/>
              </a:rPr>
              <a:t>c</a:t>
            </a:r>
            <a:r>
              <a:rPr>
                <a:latin typeface="Courier"/>
              </a:rPr>
              <a:t>(</a:t>
            </a:r>
            <a:r>
              <a:rPr>
                <a:solidFill>
                  <a:srgbClr val="4070A0"/>
                </a:solidFill>
                <a:latin typeface="Courier"/>
              </a:rPr>
              <a:t>"log_productivity"</a:t>
            </a:r>
            <a:r>
              <a:rPr>
                <a:latin typeface="Courier"/>
              </a:rPr>
              <a:t>,</a:t>
            </a:r>
            <a:br/>
            <a:r>
              <a:rPr>
                <a:latin typeface="Courier"/>
              </a:rPr>
              <a:t>            </a:t>
            </a:r>
            <a:r>
              <a:rPr>
                <a:solidFill>
                  <a:srgbClr val="4070A0"/>
                </a:solidFill>
                <a:latin typeface="Courier"/>
              </a:rPr>
              <a:t>"weight_per_km2"</a:t>
            </a:r>
            <a:r>
              <a:rPr>
                <a:latin typeface="Courier"/>
              </a:rPr>
              <a:t>, </a:t>
            </a:r>
            <a:r>
              <a:rPr>
                <a:solidFill>
                  <a:srgbClr val="4070A0"/>
                </a:solidFill>
                <a:latin typeface="Courier"/>
              </a:rPr>
              <a:t>"NAO"</a:t>
            </a:r>
            <a:r>
              <a:rPr>
                <a:latin typeface="Courier"/>
              </a:rPr>
              <a:t>, </a:t>
            </a:r>
            <a:r>
              <a:rPr>
                <a:solidFill>
                  <a:srgbClr val="4070A0"/>
                </a:solidFill>
                <a:latin typeface="Courier"/>
              </a:rPr>
              <a:t>"cod"</a:t>
            </a:r>
            <a:r>
              <a:rPr>
                <a:latin typeface="Courier"/>
              </a:rPr>
              <a:t>, </a:t>
            </a:r>
            <a:r>
              <a:rPr>
                <a:solidFill>
                  <a:srgbClr val="4070A0"/>
                </a:solidFill>
                <a:latin typeface="Courier"/>
              </a:rPr>
              <a:t>"other_predator"</a:t>
            </a:r>
            <a:br/>
            <a:r>
              <a:rPr>
                <a:latin typeface="Courier"/>
              </a:rPr>
              <a:t>  ), </a:t>
            </a:r>
            <a:r>
              <a:rPr>
                <a:solidFill>
                  <a:srgbClr val="40A070"/>
                </a:solidFill>
                <a:latin typeface="Courier"/>
              </a:rPr>
              <a:t>1</a:t>
            </a:r>
            <a:r>
              <a:rPr>
                <a:latin typeface="Courier"/>
              </a:rPr>
              <a:t>, </a:t>
            </a:r>
            <a:r>
              <a:rPr>
                <a:solidFill>
                  <a:srgbClr val="7D9029"/>
                </a:solidFill>
                <a:latin typeface="Courier"/>
              </a:rPr>
              <a:t>default =</a:t>
            </a:r>
            <a:r>
              <a:rPr>
                <a:latin typeface="Courier"/>
              </a:rPr>
              <a:t> </a:t>
            </a:r>
            <a:r>
              <a:rPr>
                <a:solidFill>
                  <a:srgbClr val="880000"/>
                </a:solidFill>
                <a:latin typeface="Courier"/>
              </a:rPr>
              <a:t>NA</a:t>
            </a:r>
            <a:r>
              <a:rPr>
                <a:latin typeface="Courie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t>
            </a:r>
            <a:r>
              <a:rPr>
                <a:latin typeface="Courier"/>
              </a:rPr>
              <a:t>sspm</a:t>
            </a:r>
            <a:r>
              <a:rPr/>
              <a:t> workflow</a:t>
            </a:r>
          </a:p>
        </p:txBody>
      </p:sp>
      <p:sp>
        <p:nvSpPr>
          <p:cNvPr id="3" name="Content Placeholder 2"/>
          <p:cNvSpPr>
            <a:spLocks noGrp="1"/>
          </p:cNvSpPr>
          <p:nvPr>
            <p:ph idx="1"/>
          </p:nvPr>
        </p:nvSpPr>
        <p:spPr/>
        <p:txBody>
          <a:bodyPr/>
          <a:lstStyle/>
          <a:p>
            <a:pPr lvl="0" indent="-342900" marL="342900">
              <a:buAutoNum startAt="6" type="arabicPeriod"/>
            </a:pPr>
            <a:r>
              <a:rPr/>
              <a:t>Fitting of SSPMs to smoothed data with GAMs.</a:t>
            </a:r>
          </a:p>
          <a:p>
            <a:pPr lvl="0" indent="0">
              <a:buNone/>
            </a:pPr>
            <a:r>
              <a:rPr>
                <a:latin typeface="Courier"/>
              </a:rPr>
              <a:t>sspm_fit </a:t>
            </a:r>
            <a:r>
              <a:rPr>
                <a:solidFill>
                  <a:srgbClr val="007020"/>
                </a:solidFill>
                <a:latin typeface="Courier"/>
              </a:rPr>
              <a:t>&lt;-</a:t>
            </a:r>
            <a:r>
              <a:rPr>
                <a:latin typeface="Courier"/>
              </a:rPr>
              <a:t> sspm_model_split </a:t>
            </a:r>
            <a:r>
              <a:rPr>
                <a:solidFill>
                  <a:srgbClr val="4070A0"/>
                </a:solidFill>
                <a:latin typeface="Courier"/>
              </a:rPr>
              <a:t>%&gt;%</a:t>
            </a:r>
            <a:br/>
            <a:r>
              <a:rPr>
                <a:latin typeface="Courier"/>
              </a:rPr>
              <a:t>  </a:t>
            </a:r>
            <a:r>
              <a:rPr>
                <a:solidFill>
                  <a:srgbClr val="06287E"/>
                </a:solidFill>
                <a:latin typeface="Courier"/>
              </a:rPr>
              <a:t>spm</a:t>
            </a:r>
            <a:r>
              <a:rPr>
                <a:latin typeface="Courier"/>
              </a:rPr>
              <a:t>(log_productivity </a:t>
            </a:r>
            <a:r>
              <a:rPr>
                <a:solidFill>
                  <a:srgbClr val="4070A0"/>
                </a:solidFill>
                <a:latin typeface="Courier"/>
              </a:rPr>
              <a:t>~</a:t>
            </a:r>
            <a:r>
              <a:rPr>
                <a:latin typeface="Courier"/>
              </a:rPr>
              <a:t> cod_lag_1 </a:t>
            </a:r>
            <a:r>
              <a:rPr>
                <a:solidFill>
                  <a:srgbClr val="4070A0"/>
                </a:solidFill>
                <a:latin typeface="Courier"/>
              </a:rPr>
              <a:t>+</a:t>
            </a:r>
            <a:r>
              <a:rPr>
                <a:latin typeface="Courier"/>
              </a:rPr>
              <a:t> other_predator_lag_1 </a:t>
            </a:r>
            <a:r>
              <a:rPr>
                <a:solidFill>
                  <a:srgbClr val="4070A0"/>
                </a:solidFill>
                <a:latin typeface="Courier"/>
              </a:rPr>
              <a:t>+</a:t>
            </a:r>
            <a:br/>
            <a:r>
              <a:rPr>
                <a:latin typeface="Courier"/>
              </a:rPr>
              <a:t>        </a:t>
            </a:r>
            <a:r>
              <a:rPr>
                <a:solidFill>
                  <a:srgbClr val="06287E"/>
                </a:solidFill>
                <a:latin typeface="Courier"/>
              </a:rPr>
              <a:t>smooth_space</a:t>
            </a:r>
            <a:r>
              <a:rPr>
                <a:latin typeface="Courier"/>
              </a:rPr>
              <a:t>() </a:t>
            </a:r>
            <a:r>
              <a:rPr>
                <a:solidFill>
                  <a:srgbClr val="4070A0"/>
                </a:solidFill>
                <a:latin typeface="Courier"/>
              </a:rPr>
              <a:t>+</a:t>
            </a:r>
            <a:r>
              <a:rPr>
                <a:latin typeface="Courier"/>
              </a:rPr>
              <a:t> </a:t>
            </a:r>
            <a:r>
              <a:rPr>
                <a:solidFill>
                  <a:srgbClr val="06287E"/>
                </a:solidFill>
                <a:latin typeface="Courier"/>
              </a:rPr>
              <a:t>smooth_space</a:t>
            </a:r>
            <a:r>
              <a:rPr>
                <a:latin typeface="Courier"/>
              </a:rPr>
              <a:t>(</a:t>
            </a:r>
            <a:r>
              <a:rPr>
                <a:solidFill>
                  <a:srgbClr val="7D9029"/>
                </a:solidFill>
                <a:latin typeface="Courier"/>
              </a:rPr>
              <a:t>by =</a:t>
            </a:r>
            <a:r>
              <a:rPr>
                <a:latin typeface="Courier"/>
              </a:rPr>
              <a:t> weight_per_km2_lag_1),</a:t>
            </a:r>
            <a:br/>
            <a:r>
              <a:rPr>
                <a:latin typeface="Courier"/>
              </a:rPr>
              <a:t>      </a:t>
            </a:r>
            <a:r>
              <a:rPr>
                <a:solidFill>
                  <a:srgbClr val="7D9029"/>
                </a:solidFill>
                <a:latin typeface="Courier"/>
              </a:rPr>
              <a:t>select =</a:t>
            </a:r>
            <a:r>
              <a:rPr>
                <a:latin typeface="Courier"/>
              </a:rPr>
              <a:t> </a:t>
            </a:r>
            <a:r>
              <a:rPr>
                <a:solidFill>
                  <a:srgbClr val="880000"/>
                </a:solidFill>
                <a:latin typeface="Courier"/>
              </a:rPr>
              <a:t>TRUE</a:t>
            </a:r>
            <a:r>
              <a:rPr>
                <a:latin typeface="Courier"/>
              </a:rPr>
              <a:t>, </a:t>
            </a:r>
            <a:br/>
            <a:r>
              <a:rPr>
                <a:latin typeface="Courier"/>
              </a:rPr>
              <a:t>      </a:t>
            </a:r>
            <a:r>
              <a:rPr>
                <a:solidFill>
                  <a:srgbClr val="7D9029"/>
                </a:solidFill>
                <a:latin typeface="Courier"/>
              </a:rPr>
              <a:t>family =</a:t>
            </a:r>
            <a:r>
              <a:rPr>
                <a:latin typeface="Courier"/>
              </a:rPr>
              <a:t> scat,</a:t>
            </a:r>
            <a:br/>
            <a:r>
              <a:rPr>
                <a:latin typeface="Courier"/>
              </a:rPr>
              <a:t>      </a:t>
            </a:r>
            <a:r>
              <a:rPr>
                <a:solidFill>
                  <a:srgbClr val="7D9029"/>
                </a:solidFill>
                <a:latin typeface="Courier"/>
              </a:rPr>
              <a:t>method=</a:t>
            </a:r>
            <a:r>
              <a:rPr>
                <a:solidFill>
                  <a:srgbClr val="4070A0"/>
                </a:solidFill>
                <a:latin typeface="Courier"/>
              </a:rPr>
              <a:t>"REML"</a:t>
            </a:r>
            <a:r>
              <a:rPr>
                <a:latin typeface="Courie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The </a:t>
            </a:r>
            <a:r>
              <a:rPr>
                <a:latin typeface="Courier"/>
              </a:rPr>
              <a:t>sspm</a:t>
            </a:r>
            <a:r>
              <a:rPr/>
              <a:t> workflow</a:t>
            </a:r>
          </a:p>
        </p:txBody>
      </p:sp>
      <p:sp>
        <p:nvSpPr>
          <p:cNvPr id="4" name="Text Placeholder 3"/>
          <p:cNvSpPr>
            <a:spLocks noGrp="1"/>
          </p:cNvSpPr>
          <p:nvPr>
            <p:ph idx="2" sz="half" type="body"/>
          </p:nvPr>
        </p:nvSpPr>
        <p:spPr/>
        <p:txBody>
          <a:bodyPr/>
          <a:lstStyle/>
          <a:p>
            <a:pPr lvl="0" indent="-342900" marL="342900">
              <a:buAutoNum startAt="7" type="arabicPeriod"/>
            </a:pPr>
            <a:r>
              <a:rPr/>
              <a:t>Visualization of results, including confidence and prediction intervals, and One step ahead prediction of biomass.</a:t>
            </a:r>
          </a:p>
        </p:txBody>
      </p:sp>
      <p:pic>
        <p:nvPicPr>
          <p:cNvPr descr="images/preds.png" id="0" name="Picture 1"/>
          <p:cNvPicPr>
            <a:picLocks noGrp="1" noChangeAspect="1"/>
          </p:cNvPicPr>
          <p:nvPr/>
        </p:nvPicPr>
        <p:blipFill>
          <a:blip r:embed="rId3"/>
          <a:stretch>
            <a:fillRect/>
          </a:stretch>
        </p:blipFill>
        <p:spPr bwMode="auto">
          <a:xfrm>
            <a:off x="3568700" y="596900"/>
            <a:ext cx="5105400" cy="35941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t>
            </a:r>
            <a:r>
              <a:rPr>
                <a:latin typeface="Courier"/>
              </a:rPr>
              <a:t>sspm</a:t>
            </a:r>
            <a:r>
              <a:rPr/>
              <a:t> workflow</a:t>
            </a:r>
          </a:p>
        </p:txBody>
      </p:sp>
      <p:pic>
        <p:nvPicPr>
          <p:cNvPr descr="images/preds_trunc.png" id="0" name="Picture 1"/>
          <p:cNvPicPr>
            <a:picLocks noGrp="1" noChangeAspect="1"/>
          </p:cNvPicPr>
          <p:nvPr/>
        </p:nvPicPr>
        <p:blipFill>
          <a:blip r:embed="rId3"/>
          <a:stretch>
            <a:fillRect/>
          </a:stretch>
        </p:blipFill>
        <p:spPr bwMode="auto">
          <a:xfrm>
            <a:off x="457200" y="1282700"/>
            <a:ext cx="4038600" cy="3213100"/>
          </a:xfrm>
          <a:prstGeom prst="rect">
            <a:avLst/>
          </a:prstGeom>
          <a:noFill/>
          <a:ln w="9525">
            <a:noFill/>
            <a:headEnd/>
            <a:tailEnd/>
          </a:ln>
        </p:spPr>
      </p:pic>
      <p:pic>
        <p:nvPicPr>
          <p:cNvPr descr="images/legend.png" id="0" name="Picture 1"/>
          <p:cNvPicPr>
            <a:picLocks noGrp="1" noChangeAspect="1"/>
          </p:cNvPicPr>
          <p:nvPr/>
        </p:nvPicPr>
        <p:blipFill>
          <a:blip r:embed="rId4"/>
          <a:stretch>
            <a:fillRect/>
          </a:stretch>
        </p:blipFill>
        <p:spPr bwMode="auto">
          <a:xfrm>
            <a:off x="4648200" y="1562100"/>
            <a:ext cx="4038600" cy="26543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Generalizing the SSPM approach</a:t>
            </a:r>
          </a:p>
        </p:txBody>
      </p:sp>
      <p:sp>
        <p:nvSpPr>
          <p:cNvPr id="3" name="Content Placeholder 2"/>
          <p:cNvSpPr>
            <a:spLocks noGrp="1"/>
          </p:cNvSpPr>
          <p:nvPr>
            <p:ph idx="1"/>
          </p:nvPr>
        </p:nvSpPr>
        <p:spPr/>
        <p:txBody>
          <a:bodyPr/>
          <a:lstStyle/>
          <a:p>
            <a:pPr lvl="0" indent="0" marL="0">
              <a:buNone/>
            </a:pPr>
            <a:r>
              <a:rPr/>
              <a:t> </a:t>
            </a:r>
          </a:p>
          <a:p>
            <a:pPr lvl="0" indent="0" marL="0">
              <a:buNone/>
            </a:pPr>
            <a:r>
              <a:rPr/>
              <a:t>The R package </a:t>
            </a:r>
            <a:r>
              <a:rPr>
                <a:latin typeface="Courier"/>
              </a:rPr>
              <a:t>sspm</a:t>
            </a:r>
            <a:r>
              <a:rPr/>
              <a:t> is designed to make spatially-explicit surplus production models (SSPM) simpler to estimate and apply to any spatially structured stock.</a:t>
            </a:r>
          </a:p>
          <a:p>
            <a:pPr lvl="0" indent="0" marL="0">
              <a:buNone/>
            </a:pPr>
            <a:r>
              <a:rPr/>
              <a:t> </a:t>
            </a:r>
          </a:p>
          <a:p>
            <a:pPr lvl="0" indent="0" marL="0">
              <a:buNone/>
            </a:pPr>
            <a:r>
              <a:rPr b="1"/>
              <a:t>In summary:</a:t>
            </a:r>
          </a:p>
          <a:p>
            <a:pPr lvl="0" indent="0" marL="0">
              <a:buNone/>
            </a:pPr>
            <a:r>
              <a:rPr/>
              <a:t>The package uses GAMs to estimate spatiotemporally varying biomass, and to estimate SSPMs based on changes in fitted biomass, observed catch, and spatially structured environmental predictors.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 future tool for managers</a:t>
            </a:r>
          </a:p>
        </p:txBody>
      </p:sp>
      <p:sp>
        <p:nvSpPr>
          <p:cNvPr id="4" name="Text Placeholder 3"/>
          <p:cNvSpPr>
            <a:spLocks noGrp="1"/>
          </p:cNvSpPr>
          <p:nvPr>
            <p:ph idx="2" sz="half" type="body"/>
          </p:nvPr>
        </p:nvSpPr>
        <p:spPr/>
        <p:txBody>
          <a:bodyPr/>
          <a:lstStyle/>
          <a:p>
            <a:pPr lvl="0" indent="0" marL="0">
              <a:buNone/>
            </a:pPr>
            <a:r>
              <a:rPr/>
              <a:t>A sspm shiny app is in development and will increase the usability of the package</a:t>
            </a:r>
          </a:p>
        </p:txBody>
      </p:sp>
      <p:pic>
        <p:nvPicPr>
          <p:cNvPr descr="images/shiny.png" id="0" name="Picture 1"/>
          <p:cNvPicPr>
            <a:picLocks noGrp="1" noChangeAspect="1"/>
          </p:cNvPicPr>
          <p:nvPr/>
        </p:nvPicPr>
        <p:blipFill>
          <a:blip r:embed="rId2"/>
          <a:stretch>
            <a:fillRect/>
          </a:stretch>
        </p:blipFill>
        <p:spPr bwMode="auto">
          <a:xfrm>
            <a:off x="3568700" y="825500"/>
            <a:ext cx="5105400" cy="31496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Thank you!</a:t>
            </a:r>
          </a:p>
          <a:p>
            <a:pPr lvl="0" indent="0" marL="0">
              <a:buNone/>
            </a:pPr>
            <a:r>
              <a:rPr/>
              <a:t>Twitter, Github: </a:t>
            </a:r>
            <a:r>
              <a:rPr>
                <a:latin typeface="Courier"/>
              </a:rPr>
              <a:t>@vlucet</a:t>
            </a:r>
          </a:p>
          <a:p>
            <a:pPr lvl="0" indent="0" marL="0">
              <a:buNone/>
            </a:pPr>
            <a:r>
              <a:rPr/>
              <a:t>With the support of:</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oncordia-logo.webp" id="0" name="Picture 1"/>
          <p:cNvPicPr>
            <a:picLocks noGrp="1" noChangeAspect="1"/>
          </p:cNvPicPr>
          <p:nvPr/>
        </p:nvPicPr>
        <p:blipFill>
          <a:blip r:embed="rId2"/>
          <a:stretch>
            <a:fillRect/>
          </a:stretch>
        </p:blipFill>
        <p:spPr bwMode="auto">
          <a:xfrm>
            <a:off x="457200" y="1549400"/>
            <a:ext cx="4038600" cy="2692400"/>
          </a:xfrm>
          <a:prstGeom prst="rect">
            <a:avLst/>
          </a:prstGeom>
          <a:noFill/>
          <a:ln w="9525">
            <a:noFill/>
            <a:headEnd/>
            <a:tailEnd/>
          </a:ln>
        </p:spPr>
      </p:pic>
      <p:pic>
        <p:nvPicPr>
          <p:cNvPr descr="images/logo-DFO-wide.jpg" id="0" name="Picture 1"/>
          <p:cNvPicPr>
            <a:picLocks noGrp="1" noChangeAspect="1"/>
          </p:cNvPicPr>
          <p:nvPr/>
        </p:nvPicPr>
        <p:blipFill>
          <a:blip r:embed="rId3"/>
          <a:stretch>
            <a:fillRect/>
          </a:stretch>
        </p:blipFill>
        <p:spPr bwMode="auto">
          <a:xfrm>
            <a:off x="4648200" y="2286000"/>
            <a:ext cx="4038600" cy="12065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nserc.png" id="0" name="Picture 1"/>
          <p:cNvPicPr>
            <a:picLocks noGrp="1" noChangeAspect="1"/>
          </p:cNvPicPr>
          <p:nvPr/>
        </p:nvPicPr>
        <p:blipFill>
          <a:blip r:embed="rId2"/>
          <a:stretch>
            <a:fillRect/>
          </a:stretch>
        </p:blipFill>
        <p:spPr bwMode="auto">
          <a:xfrm>
            <a:off x="609600" y="1193800"/>
            <a:ext cx="79121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much fish are there?</a:t>
            </a:r>
          </a:p>
        </p:txBody>
      </p:sp>
      <p:sp>
        <p:nvSpPr>
          <p:cNvPr id="3" name="Content Placeholder 2"/>
          <p:cNvSpPr>
            <a:spLocks noGrp="1"/>
          </p:cNvSpPr>
          <p:nvPr>
            <p:ph idx="1"/>
          </p:nvPr>
        </p:nvSpPr>
        <p:spPr/>
        <p:txBody>
          <a:bodyPr/>
          <a:lstStyle/>
          <a:p>
            <a:pPr lvl="0" indent="0" marL="0">
              <a:buNone/>
            </a:pPr>
          </a:p>
          <a:p>
            <a:pPr lvl="0" indent="0" marL="0">
              <a:buNone/>
            </a:pPr>
            <a:r>
              <a:rPr/>
              <a:t>Fisheries Economics &amp; Policy: A Closer Look at Fisheries, Conservation Strategy Fund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i="1"/>
              <a:t>Thanks to the members of the Quantitative Fisheries Lab at Concordia University:</a:t>
            </a:r>
          </a:p>
          <a:p>
            <a:pPr lvl="0" indent="0" marL="0">
              <a:buNone/>
            </a:pPr>
            <a:r>
              <a:rPr i="1"/>
              <a:t>Eric Pedersen, Fonya Irvine, John-Philip Williams, Kyle Krumsick, Danielle Mac Rae, Alienor Stahl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much fish are there?</a:t>
            </a:r>
          </a:p>
        </p:txBody>
      </p:sp>
      <p:sp>
        <p:nvSpPr>
          <p:cNvPr id="3" name="Content Placeholder 2"/>
          <p:cNvSpPr>
            <a:spLocks noGrp="1"/>
          </p:cNvSpPr>
          <p:nvPr>
            <p:ph idx="1"/>
          </p:nvPr>
        </p:nvSpPr>
        <p:spPr/>
        <p:txBody>
          <a:bodyPr/>
          <a:lstStyle/>
          <a:p>
            <a:pPr lvl="0" indent="0" marL="0">
              <a:buNone/>
            </a:pPr>
          </a:p>
          <a:p>
            <a:pPr lvl="0" indent="0" marL="0">
              <a:buNone/>
            </a:pPr>
            <a:r>
              <a:rPr/>
              <a:t>Fisheries Economics &amp; Policy: A Closer Look at Fisheries, Conservation Strategy Fund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much fish are there?</a:t>
            </a:r>
          </a:p>
        </p:txBody>
      </p:sp>
      <p:sp>
        <p:nvSpPr>
          <p:cNvPr id="3" name="Content Placeholder 2"/>
          <p:cNvSpPr>
            <a:spLocks noGrp="1"/>
          </p:cNvSpPr>
          <p:nvPr>
            <p:ph idx="1"/>
          </p:nvPr>
        </p:nvSpPr>
        <p:spPr/>
        <p:txBody>
          <a:bodyPr/>
          <a:lstStyle/>
          <a:p>
            <a:pPr lvl="0" indent="0" marL="0">
              <a:buNone/>
            </a:pPr>
          </a:p>
          <a:p>
            <a:pPr lvl="0" indent="0" marL="0">
              <a:buNone/>
            </a:pPr>
            <a:r>
              <a:rPr/>
              <a:t>Fisheries Economics &amp; Policy: A Closer Look at Fisheries, Conservation Strategy Fund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much fish are there?</a:t>
            </a:r>
          </a:p>
        </p:txBody>
      </p:sp>
      <p:sp>
        <p:nvSpPr>
          <p:cNvPr id="3" name="Content Placeholder 2"/>
          <p:cNvSpPr>
            <a:spLocks noGrp="1"/>
          </p:cNvSpPr>
          <p:nvPr>
            <p:ph idx="1"/>
          </p:nvPr>
        </p:nvSpPr>
        <p:spPr/>
        <p:txBody>
          <a:bodyPr/>
          <a:lstStyle/>
          <a:p>
            <a:pPr lvl="0" indent="0" marL="0">
              <a:buNone/>
            </a:pPr>
          </a:p>
          <a:p>
            <a:pPr lvl="0" indent="0" marL="0">
              <a:buNone/>
            </a:pPr>
            <a:r>
              <a:rPr/>
              <a:t>Fisheries Economics &amp; Policy: A Closer Look at Fisheries, Conservation Strategy Fund</a:t>
            </a:r>
          </a:p>
          <a:p>
            <a:pPr lvl="0" indent="0" marL="0">
              <a:buNone/>
            </a:pPr>
            <a:r>
              <a:rPr/>
              <a:t>–&gt;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Non-stationarity</a:t>
            </a:r>
          </a:p>
        </p:txBody>
      </p:sp>
      <p:sp>
        <p:nvSpPr>
          <p:cNvPr id="3" name="Content Placeholder 2"/>
          <p:cNvSpPr>
            <a:spLocks noGrp="1"/>
          </p:cNvSpPr>
          <p:nvPr>
            <p:ph idx="1"/>
          </p:nvPr>
        </p:nvSpPr>
        <p:spPr/>
        <p:txBody>
          <a:bodyPr/>
          <a:lstStyle/>
          <a:p>
            <a:pPr lvl="0" indent="0" marL="0">
              <a:buNone/>
            </a:pPr>
            <a:r>
              <a:rPr/>
              <a:t> </a:t>
            </a:r>
          </a:p>
          <a:p>
            <a:pPr lvl="0" indent="0" marL="0">
              <a:buNone/>
            </a:pPr>
            <a:r>
              <a:rPr/>
              <a:t>Models increasingly acknowledge the </a:t>
            </a:r>
            <a:r>
              <a:rPr b="1"/>
              <a:t>non-stationary</a:t>
            </a:r>
            <a:r>
              <a:rPr/>
              <a:t> nature of wild populations</a:t>
            </a:r>
          </a:p>
          <a:p>
            <a:pPr lvl="0" indent="0" marL="0">
              <a:buNone/>
            </a:pPr>
            <a:r>
              <a:rPr/>
              <a:t> </a:t>
            </a:r>
          </a:p>
          <a:p>
            <a:pPr lvl="0" indent="0" marL="0">
              <a:buNone/>
            </a:pPr>
          </a:p>
          <a:p>
            <a:pPr lvl="0" indent="0" marL="0">
              <a:buNone/>
            </a:pPr>
            <a:r>
              <a:rPr b="1"/>
              <a:t>Yet, stock models that explicitly incorporate spatio-temporal dynamics are still rare in fisheries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Modelling approaches</a:t>
            </a:r>
          </a:p>
        </p:txBody>
      </p:sp>
      <p:sp>
        <p:nvSpPr>
          <p:cNvPr id="3" name="Content Placeholder 2"/>
          <p:cNvSpPr>
            <a:spLocks noGrp="1"/>
          </p:cNvSpPr>
          <p:nvPr>
            <p:ph idx="1"/>
          </p:nvPr>
        </p:nvSpPr>
        <p:spPr/>
        <p:txBody>
          <a:bodyPr/>
          <a:lstStyle/>
          <a:p>
            <a:pPr lvl="0" indent="0" marL="0">
              <a:buNone/>
            </a:pPr>
            <a:r>
              <a:rPr/>
              <a:t> </a:t>
            </a:r>
          </a:p>
          <a:p>
            <a:pPr lvl="0"/>
            <a:r>
              <a:rPr b="1"/>
              <a:t>process-based:</a:t>
            </a:r>
            <a:r>
              <a:rPr/>
              <a:t> often rely on differential equations and are based on replicating the underlying processes (predation, recruitment, dispersal) driving population dynamics</a:t>
            </a:r>
          </a:p>
          <a:p>
            <a:pPr lvl="0" indent="0" marL="0">
              <a:buNone/>
            </a:pPr>
            <a:r>
              <a:rPr/>
              <a:t> </a:t>
            </a:r>
          </a:p>
          <a:p>
            <a:pPr lvl="0"/>
            <a:r>
              <a:rPr b="1"/>
              <a:t>statistical:</a:t>
            </a:r>
            <a:r>
              <a:rPr/>
              <a:t> fit a regression model to time series of population abundances, abundance indices, or productivities, with some assumed error distribution for variation around predictions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Surplus Production Models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Surplus production models (SPMs) are based on modelling changes in the total biomass of a stock over time (i.e. </a:t>
                </a:r>
                <a:r>
                  <a:rPr i="1"/>
                  <a:t>surplus production</a:t>
                </a:r>
                <a:r>
                  <a:rPr/>
                  <a:t>) as a function of stock abundance and fishing pressure:</a:t>
                </a:r>
              </a:p>
              <a:p>
                <a:pPr lvl="0" indent="0" marL="0">
                  <a:buNone/>
                </a:pPr>
                <a:r>
                  <a:rPr/>
                  <a:t> </a:t>
                </a:r>
              </a:p>
              <a:p>
                <a:pPr lvl="0" indent="0" marL="0">
                  <a:buNone/>
                </a:pPr>
                <a14:m>
                  <m:oMathPara xmlns:m="http://schemas.openxmlformats.org/officeDocument/2006/math">
                    <m:oMathParaPr>
                      <m:jc m:val="center"/>
                    </m:oMathParaPr>
                    <m:oMath>
                      <m:sSub>
                        <m:e>
                          <m:r>
                            <m:t>B</m:t>
                          </m:r>
                        </m:e>
                        <m:sub>
                          <m:r>
                            <m:t>t</m:t>
                          </m:r>
                        </m:sub>
                      </m:sSub>
                      <m:r>
                        <m:rPr>
                          <m:sty m:val="p"/>
                        </m:rPr>
                        <m:t>=</m:t>
                      </m:r>
                      <m:sSub>
                        <m:e>
                          <m:r>
                            <m:t>B</m:t>
                          </m:r>
                        </m:e>
                        <m:sub>
                          <m:r>
                            <m:t>t</m:t>
                          </m:r>
                          <m:r>
                            <m:rPr>
                              <m:sty m:val="p"/>
                            </m:rPr>
                            <m:t>−</m:t>
                          </m:r>
                          <m:r>
                            <m:t>1</m:t>
                          </m:r>
                        </m:sub>
                      </m:sSub>
                      <m:r>
                        <m:rPr>
                          <m:sty m:val="p"/>
                        </m:rPr>
                        <m:t>+</m:t>
                      </m:r>
                      <m:sSub>
                        <m:e>
                          <m:r>
                            <m:t>P</m:t>
                          </m:r>
                        </m:e>
                        <m:sub>
                          <m:r>
                            <m:t>t</m:t>
                          </m:r>
                          <m:r>
                            <m:rPr>
                              <m:sty m:val="p"/>
                            </m:rPr>
                            <m:t>−</m:t>
                          </m:r>
                          <m:r>
                            <m:t>1</m:t>
                          </m:r>
                        </m:sub>
                      </m:sSub>
                      <m:r>
                        <m:rPr>
                          <m:sty m:val="p"/>
                        </m:rPr>
                        <m:t>−</m:t>
                      </m:r>
                      <m:sSub>
                        <m:e>
                          <m:r>
                            <m:t>C</m:t>
                          </m:r>
                        </m:e>
                        <m:sub>
                          <m:r>
                            <m:t>t</m:t>
                          </m:r>
                          <m:r>
                            <m:rPr>
                              <m:sty m:val="p"/>
                            </m:rPr>
                            <m:t>−</m:t>
                          </m:r>
                          <m:r>
                            <m:t>1</m:t>
                          </m:r>
                        </m:sub>
                      </m:sSub>
                    </m:oMath>
                  </m:oMathPara>
                </a14:m>
              </a:p>
              <a:p>
                <a:pPr lvl="0" indent="0" marL="0">
                  <a:buNone/>
                </a:pPr>
                <a:r>
                  <a:rPr/>
                  <a:t>Where </a:t>
                </a:r>
                <a14:m>
                  <m:oMath xmlns:m="http://schemas.openxmlformats.org/officeDocument/2006/math">
                    <m:sSub>
                      <m:e>
                        <m:r>
                          <m:t>B</m:t>
                        </m:r>
                      </m:e>
                      <m:sub>
                        <m:r>
                          <m:t>t</m:t>
                        </m:r>
                      </m:sub>
                    </m:sSub>
                  </m:oMath>
                </a14:m>
                <a:r>
                  <a:rPr/>
                  <a:t> is the biomass, </a:t>
                </a:r>
                <a14:m>
                  <m:oMath xmlns:m="http://schemas.openxmlformats.org/officeDocument/2006/math">
                    <m:sSub>
                      <m:e>
                        <m:r>
                          <m:t>P</m:t>
                        </m:r>
                      </m:e>
                      <m:sub>
                        <m:r>
                          <m:t>t</m:t>
                        </m:r>
                      </m:sub>
                    </m:sSub>
                  </m:oMath>
                </a14:m>
                <a:r>
                  <a:rPr/>
                  <a:t> is productivity and </a:t>
                </a:r>
                <a14:m>
                  <m:oMath xmlns:m="http://schemas.openxmlformats.org/officeDocument/2006/math">
                    <m:sSub>
                      <m:e>
                        <m:r>
                          <m:t>C</m:t>
                        </m:r>
                      </m:e>
                      <m:sub>
                        <m:r>
                          <m:t>t</m:t>
                        </m:r>
                      </m:sub>
                    </m:sSub>
                  </m:oMath>
                </a14:m>
                <a:r>
                  <a:rPr/>
                  <a:t> is harvest (i.e. catch)</a:t>
                </a:r>
              </a:p>
              <a:p>
                <a:pPr lvl="0" indent="0" marL="0">
                  <a:buNone/>
                </a:pPr>
                <a:r>
                  <a:rPr/>
                  <a:t> </a:t>
                </a:r>
              </a:p>
              <a:p>
                <a:pPr lvl="0" indent="0" marL="0">
                  <a:buNone/>
                </a:pPr>
                <a:r>
                  <a:rPr/>
                  <a:t>SPMs are useful in data-poor contexts, for example in the absence of population structure data</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sspm R package</dc:title>
  <dc:creator>Valentin Lucet (Msc) &amp; Eric Pedersen (PhD)</dc:creator>
  <cp:keywords/>
  <dcterms:created xsi:type="dcterms:W3CDTF">2022-06-21T20:16:06Z</dcterms:created>
  <dcterms:modified xsi:type="dcterms:W3CDTF">2022-06-21T20:16:06Z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institute">
    <vt:lpwstr>Concordia University, QC, Canada</vt:lpwstr>
  </property>
  <property fmtid="{D5CDD505-2E9C-101B-9397-08002B2CF9AE}" pid="8" name="subtitle">
    <vt:lpwstr>spatial surplus production models for the management of northern shrimp fisheries</vt:lpwstr>
  </property>
  <property fmtid="{D5CDD505-2E9C-101B-9397-08002B2CF9AE}" pid="9" name="toc-title">
    <vt:lpwstr>Table of contents</vt:lpwstr>
  </property>
</Properties>
</file>